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diagrams/drawing8.xml" ContentType="application/vnd.ms-office.drawingml.diagramDrawing+xml"/>
  <Override PartName="/ppt/slides/slide108.xml" ContentType="application/vnd.openxmlformats-officedocument.presentationml.slide+xml"/>
  <Override PartName="/ppt/slides/slide155.xml" ContentType="application/vnd.openxmlformats-officedocument.presentationml.slide+xml"/>
  <Override PartName="/ppt/diagrams/quickStyle8.xml" ContentType="application/vnd.openxmlformats-officedocument.drawingml.diagramStyl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notesSlides/notesSlide14.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drawing9.xml" ContentType="application/vnd.ms-office.drawingml.diagramDrawing+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notesSlides/notesSlide10.xml" ContentType="application/vnd.openxmlformats-officedocument.presentationml.notesSlid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slides/slide176.xml" ContentType="application/vnd.openxmlformats-officedocument.presentationml.slide+xml"/>
  <Override PartName="/ppt/diagrams/colors8.xml" ContentType="application/vnd.openxmlformats-officedocument.drawingml.diagramColors+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Default Extension="wdp" ContentType="image/vnd.ms-photo"/>
  <Override PartName="/ppt/slides/slide148.xml" ContentType="application/vnd.openxmlformats-officedocument.presentationml.slide+xml"/>
  <Default Extension="gif" ContentType="image/gif"/>
  <Override PartName="/ppt/diagrams/layout2.xml" ContentType="application/vnd.openxmlformats-officedocument.drawingml.diagramLayout+xml"/>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91"/>
  </p:notesMasterIdLst>
  <p:handoutMasterIdLst>
    <p:handoutMasterId r:id="rId192"/>
  </p:handoutMasterIdLst>
  <p:sldIdLst>
    <p:sldId id="419" r:id="rId2"/>
    <p:sldId id="421" r:id="rId3"/>
    <p:sldId id="525" r:id="rId4"/>
    <p:sldId id="422" r:id="rId5"/>
    <p:sldId id="260" r:id="rId6"/>
    <p:sldId id="652" r:id="rId7"/>
    <p:sldId id="494" r:id="rId8"/>
    <p:sldId id="507" r:id="rId9"/>
    <p:sldId id="585" r:id="rId10"/>
    <p:sldId id="671" r:id="rId11"/>
    <p:sldId id="667" r:id="rId12"/>
    <p:sldId id="530" r:id="rId13"/>
    <p:sldId id="531" r:id="rId14"/>
    <p:sldId id="532" r:id="rId15"/>
    <p:sldId id="533" r:id="rId16"/>
    <p:sldId id="534" r:id="rId17"/>
    <p:sldId id="556" r:id="rId18"/>
    <p:sldId id="266" r:id="rId19"/>
    <p:sldId id="437" r:id="rId20"/>
    <p:sldId id="668" r:id="rId21"/>
    <p:sldId id="490" r:id="rId22"/>
    <p:sldId id="491" r:id="rId23"/>
    <p:sldId id="492" r:id="rId24"/>
    <p:sldId id="265" r:id="rId25"/>
    <p:sldId id="586" r:id="rId26"/>
    <p:sldId id="690" r:id="rId27"/>
    <p:sldId id="587" r:id="rId28"/>
    <p:sldId id="588" r:id="rId29"/>
    <p:sldId id="590" r:id="rId30"/>
    <p:sldId id="503" r:id="rId31"/>
    <p:sldId id="506" r:id="rId32"/>
    <p:sldId id="591" r:id="rId33"/>
    <p:sldId id="584" r:id="rId34"/>
    <p:sldId id="641" r:id="rId35"/>
    <p:sldId id="281" r:id="rId36"/>
    <p:sldId id="644" r:id="rId37"/>
    <p:sldId id="559" r:id="rId38"/>
    <p:sldId id="512" r:id="rId39"/>
    <p:sldId id="537" r:id="rId40"/>
    <p:sldId id="642" r:id="rId41"/>
    <p:sldId id="663" r:id="rId42"/>
    <p:sldId id="664" r:id="rId43"/>
    <p:sldId id="521" r:id="rId44"/>
    <p:sldId id="643" r:id="rId45"/>
    <p:sldId id="513" r:id="rId46"/>
    <p:sldId id="538" r:id="rId47"/>
    <p:sldId id="522" r:id="rId48"/>
    <p:sldId id="523" r:id="rId49"/>
    <p:sldId id="526" r:id="rId50"/>
    <p:sldId id="666" r:id="rId51"/>
    <p:sldId id="528" r:id="rId52"/>
    <p:sldId id="529" r:id="rId53"/>
    <p:sldId id="514" r:id="rId54"/>
    <p:sldId id="515" r:id="rId55"/>
    <p:sldId id="290" r:id="rId56"/>
    <p:sldId id="291" r:id="rId57"/>
    <p:sldId id="294" r:id="rId58"/>
    <p:sldId id="665" r:id="rId59"/>
    <p:sldId id="295" r:id="rId60"/>
    <p:sldId id="560" r:id="rId61"/>
    <p:sldId id="298" r:id="rId62"/>
    <p:sldId id="301" r:id="rId63"/>
    <p:sldId id="302" r:id="rId64"/>
    <p:sldId id="633" r:id="rId65"/>
    <p:sldId id="634" r:id="rId66"/>
    <p:sldId id="635" r:id="rId67"/>
    <p:sldId id="562" r:id="rId68"/>
    <p:sldId id="307" r:id="rId69"/>
    <p:sldId id="310" r:id="rId70"/>
    <p:sldId id="563" r:id="rId71"/>
    <p:sldId id="314" r:id="rId72"/>
    <p:sldId id="316" r:id="rId73"/>
    <p:sldId id="579" r:id="rId74"/>
    <p:sldId id="577" r:id="rId75"/>
    <p:sldId id="573" r:id="rId76"/>
    <p:sldId id="575" r:id="rId77"/>
    <p:sldId id="578" r:id="rId78"/>
    <p:sldId id="624" r:id="rId79"/>
    <p:sldId id="625" r:id="rId80"/>
    <p:sldId id="317" r:id="rId81"/>
    <p:sldId id="564" r:id="rId82"/>
    <p:sldId id="320" r:id="rId83"/>
    <p:sldId id="722" r:id="rId84"/>
    <p:sldId id="723" r:id="rId85"/>
    <p:sldId id="565" r:id="rId86"/>
    <p:sldId id="325" r:id="rId87"/>
    <p:sldId id="326" r:id="rId88"/>
    <p:sldId id="327" r:id="rId89"/>
    <p:sldId id="328" r:id="rId90"/>
    <p:sldId id="566" r:id="rId91"/>
    <p:sldId id="332" r:id="rId92"/>
    <p:sldId id="724" r:id="rId93"/>
    <p:sldId id="630" r:id="rId94"/>
    <p:sldId id="631" r:id="rId95"/>
    <p:sldId id="632" r:id="rId96"/>
    <p:sldId id="676" r:id="rId97"/>
    <p:sldId id="637" r:id="rId98"/>
    <p:sldId id="638" r:id="rId99"/>
    <p:sldId id="647" r:id="rId100"/>
    <p:sldId id="639" r:id="rId101"/>
    <p:sldId id="640" r:id="rId102"/>
    <p:sldId id="335" r:id="rId103"/>
    <p:sldId id="337" r:id="rId104"/>
    <p:sldId id="481" r:id="rId105"/>
    <p:sldId id="482" r:id="rId106"/>
    <p:sldId id="595" r:id="rId107"/>
    <p:sldId id="596" r:id="rId108"/>
    <p:sldId id="594" r:id="rId109"/>
    <p:sldId id="569" r:id="rId110"/>
    <p:sldId id="570" r:id="rId111"/>
    <p:sldId id="341" r:id="rId112"/>
    <p:sldId id="342" r:id="rId113"/>
    <p:sldId id="674" r:id="rId114"/>
    <p:sldId id="517" r:id="rId115"/>
    <p:sldId id="608" r:id="rId116"/>
    <p:sldId id="345" r:id="rId117"/>
    <p:sldId id="600" r:id="rId118"/>
    <p:sldId id="604" r:id="rId119"/>
    <p:sldId id="602" r:id="rId120"/>
    <p:sldId id="603" r:id="rId121"/>
    <p:sldId id="601" r:id="rId122"/>
    <p:sldId id="712" r:id="rId123"/>
    <p:sldId id="713" r:id="rId124"/>
    <p:sldId id="714" r:id="rId125"/>
    <p:sldId id="715" r:id="rId126"/>
    <p:sldId id="716" r:id="rId127"/>
    <p:sldId id="717" r:id="rId128"/>
    <p:sldId id="718" r:id="rId129"/>
    <p:sldId id="698" r:id="rId130"/>
    <p:sldId id="536" r:id="rId131"/>
    <p:sldId id="605" r:id="rId132"/>
    <p:sldId id="606" r:id="rId133"/>
    <p:sldId id="607" r:id="rId134"/>
    <p:sldId id="708" r:id="rId135"/>
    <p:sldId id="709" r:id="rId136"/>
    <p:sldId id="711" r:id="rId137"/>
    <p:sldId id="710" r:id="rId138"/>
    <p:sldId id="611" r:id="rId139"/>
    <p:sldId id="610" r:id="rId140"/>
    <p:sldId id="672" r:id="rId141"/>
    <p:sldId id="623" r:id="rId142"/>
    <p:sldId id="548" r:id="rId143"/>
    <p:sldId id="540" r:id="rId144"/>
    <p:sldId id="541" r:id="rId145"/>
    <p:sldId id="726" r:id="rId146"/>
    <p:sldId id="727" r:id="rId147"/>
    <p:sldId id="707" r:id="rId148"/>
    <p:sldId id="542" r:id="rId149"/>
    <p:sldId id="720" r:id="rId150"/>
    <p:sldId id="544" r:id="rId151"/>
    <p:sldId id="545" r:id="rId152"/>
    <p:sldId id="546" r:id="rId153"/>
    <p:sldId id="547" r:id="rId154"/>
    <p:sldId id="648" r:id="rId155"/>
    <p:sldId id="616" r:id="rId156"/>
    <p:sldId id="549" r:id="rId157"/>
    <p:sldId id="615" r:id="rId158"/>
    <p:sldId id="622" r:id="rId159"/>
    <p:sldId id="571" r:id="rId160"/>
    <p:sldId id="551" r:id="rId161"/>
    <p:sldId id="656" r:id="rId162"/>
    <p:sldId id="677" r:id="rId163"/>
    <p:sldId id="657" r:id="rId164"/>
    <p:sldId id="552" r:id="rId165"/>
    <p:sldId id="580" r:id="rId166"/>
    <p:sldId id="653" r:id="rId167"/>
    <p:sldId id="655" r:id="rId168"/>
    <p:sldId id="614" r:id="rId169"/>
    <p:sldId id="599" r:id="rId170"/>
    <p:sldId id="706" r:id="rId171"/>
    <p:sldId id="581" r:id="rId172"/>
    <p:sldId id="697" r:id="rId173"/>
    <p:sldId id="582" r:id="rId174"/>
    <p:sldId id="365" r:id="rId175"/>
    <p:sldId id="700" r:id="rId176"/>
    <p:sldId id="689" r:id="rId177"/>
    <p:sldId id="366" r:id="rId178"/>
    <p:sldId id="691" r:id="rId179"/>
    <p:sldId id="692" r:id="rId180"/>
    <p:sldId id="693" r:id="rId181"/>
    <p:sldId id="694" r:id="rId182"/>
    <p:sldId id="675" r:id="rId183"/>
    <p:sldId id="651" r:id="rId184"/>
    <p:sldId id="673" r:id="rId185"/>
    <p:sldId id="678" r:id="rId186"/>
    <p:sldId id="684" r:id="rId187"/>
    <p:sldId id="687" r:id="rId188"/>
    <p:sldId id="719" r:id="rId189"/>
    <p:sldId id="417" r:id="rId19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FF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748" autoAdjust="0"/>
    <p:restoredTop sz="99434" autoAdjust="0"/>
  </p:normalViewPr>
  <p:slideViewPr>
    <p:cSldViewPr snapToGrid="0">
      <p:cViewPr>
        <p:scale>
          <a:sx n="106" d="100"/>
          <a:sy n="106" d="100"/>
        </p:scale>
        <p:origin x="-1830" y="-300"/>
      </p:cViewPr>
      <p:guideLst>
        <p:guide orient="horz" pos="2160"/>
        <p:guide pos="2880"/>
      </p:guideLst>
    </p:cSldViewPr>
  </p:slideViewPr>
  <p:outlineViewPr>
    <p:cViewPr>
      <p:scale>
        <a:sx n="33" d="100"/>
        <a:sy n="33" d="100"/>
      </p:scale>
      <p:origin x="0" y="3438"/>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notesMaster" Target="notesMasters/notesMaster1.xml"/><Relationship Id="rId196"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F5F11-BB1C-4CDC-8136-8BFDD1DB2E0A}"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tr-TR"/>
        </a:p>
      </dgm:t>
    </dgm:pt>
    <dgm:pt modelId="{F4650678-7F05-47AF-9510-ADE2C1DB4459}">
      <dgm:prSet phldrT="[Metin]"/>
      <dgm:spPr/>
      <dgm:t>
        <a:bodyPr/>
        <a:lstStyle/>
        <a:p>
          <a:r>
            <a:rPr lang="tr-TR" b="1" dirty="0" smtClean="0">
              <a:solidFill>
                <a:schemeClr val="tx1"/>
              </a:solidFill>
            </a:rPr>
            <a:t>HUKUKEN GEÇERLİ</a:t>
          </a:r>
          <a:endParaRPr lang="tr-TR" b="1" dirty="0">
            <a:solidFill>
              <a:schemeClr val="tx1"/>
            </a:solidFill>
          </a:endParaRPr>
        </a:p>
      </dgm:t>
    </dgm:pt>
    <dgm:pt modelId="{AFCB0785-912D-4EFB-8AA7-914D6842CF21}" type="parTrans" cxnId="{728AC783-A784-427D-8AAC-69436613BD52}">
      <dgm:prSet/>
      <dgm:spPr/>
      <dgm:t>
        <a:bodyPr/>
        <a:lstStyle/>
        <a:p>
          <a:endParaRPr lang="tr-TR"/>
        </a:p>
      </dgm:t>
    </dgm:pt>
    <dgm:pt modelId="{896BEA00-7B50-4A8C-A582-00B81B0DCDBC}" type="sibTrans" cxnId="{728AC783-A784-427D-8AAC-69436613BD52}">
      <dgm:prSet/>
      <dgm:spPr/>
      <dgm:t>
        <a:bodyPr/>
        <a:lstStyle/>
        <a:p>
          <a:endParaRPr lang="tr-TR" b="1">
            <a:solidFill>
              <a:schemeClr val="tx1"/>
            </a:solidFill>
          </a:endParaRPr>
        </a:p>
      </dgm:t>
    </dgm:pt>
    <dgm:pt modelId="{03364075-353D-49AE-9C26-1DA7D92295B7}">
      <dgm:prSet phldrT="[Metin]"/>
      <dgm:spPr/>
      <dgm:t>
        <a:bodyPr/>
        <a:lstStyle/>
        <a:p>
          <a:r>
            <a:rPr lang="tr-TR" b="1" dirty="0" smtClean="0">
              <a:solidFill>
                <a:schemeClr val="tx1"/>
              </a:solidFill>
            </a:rPr>
            <a:t>GÜVENİLİR</a:t>
          </a:r>
          <a:endParaRPr lang="tr-TR" b="1" dirty="0">
            <a:solidFill>
              <a:schemeClr val="tx1"/>
            </a:solidFill>
          </a:endParaRPr>
        </a:p>
      </dgm:t>
    </dgm:pt>
    <dgm:pt modelId="{A1879B26-789E-469F-9322-8DC76F2C091B}" type="parTrans" cxnId="{15102D82-89AF-4AB1-838E-9C9F336BAD13}">
      <dgm:prSet/>
      <dgm:spPr/>
      <dgm:t>
        <a:bodyPr/>
        <a:lstStyle/>
        <a:p>
          <a:endParaRPr lang="tr-TR"/>
        </a:p>
      </dgm:t>
    </dgm:pt>
    <dgm:pt modelId="{596E7E9B-AAB6-451B-B560-AD366DEA98C7}" type="sibTrans" cxnId="{15102D82-89AF-4AB1-838E-9C9F336BAD13}">
      <dgm:prSet/>
      <dgm:spPr/>
      <dgm:t>
        <a:bodyPr/>
        <a:lstStyle/>
        <a:p>
          <a:endParaRPr lang="tr-TR" b="1">
            <a:solidFill>
              <a:schemeClr val="tx1"/>
            </a:solidFill>
          </a:endParaRPr>
        </a:p>
      </dgm:t>
    </dgm:pt>
    <dgm:pt modelId="{7D9DEF95-CB60-46E5-87B2-DC04F076F303}">
      <dgm:prSet phldrT="[Metin]"/>
      <dgm:spPr/>
      <dgm:t>
        <a:bodyPr/>
        <a:lstStyle/>
        <a:p>
          <a:r>
            <a:rPr lang="tr-TR" b="1" dirty="0" smtClean="0">
              <a:solidFill>
                <a:schemeClr val="tx1"/>
              </a:solidFill>
            </a:rPr>
            <a:t>GÜNCEL</a:t>
          </a:r>
          <a:endParaRPr lang="tr-TR" b="1" dirty="0">
            <a:solidFill>
              <a:schemeClr val="tx1"/>
            </a:solidFill>
          </a:endParaRPr>
        </a:p>
      </dgm:t>
    </dgm:pt>
    <dgm:pt modelId="{71DB676A-239B-4185-9A6A-B80E638C554E}" type="parTrans" cxnId="{3CB9F0EA-7ACE-4C5C-8C53-B1E8894CAF36}">
      <dgm:prSet/>
      <dgm:spPr/>
      <dgm:t>
        <a:bodyPr/>
        <a:lstStyle/>
        <a:p>
          <a:endParaRPr lang="tr-TR"/>
        </a:p>
      </dgm:t>
    </dgm:pt>
    <dgm:pt modelId="{ECD7B545-2827-4ED3-9393-87C88F6BCF91}" type="sibTrans" cxnId="{3CB9F0EA-7ACE-4C5C-8C53-B1E8894CAF36}">
      <dgm:prSet/>
      <dgm:spPr/>
      <dgm:t>
        <a:bodyPr/>
        <a:lstStyle/>
        <a:p>
          <a:endParaRPr lang="tr-TR"/>
        </a:p>
      </dgm:t>
    </dgm:pt>
    <dgm:pt modelId="{0DFF9AEB-4394-41E0-BA9B-F4D5F4489779}" type="pres">
      <dgm:prSet presAssocID="{C4DF5F11-BB1C-4CDC-8136-8BFDD1DB2E0A}" presName="composite" presStyleCnt="0">
        <dgm:presLayoutVars>
          <dgm:chMax val="3"/>
          <dgm:animLvl val="lvl"/>
          <dgm:resizeHandles val="exact"/>
        </dgm:presLayoutVars>
      </dgm:prSet>
      <dgm:spPr/>
      <dgm:t>
        <a:bodyPr/>
        <a:lstStyle/>
        <a:p>
          <a:endParaRPr lang="tr-TR"/>
        </a:p>
      </dgm:t>
    </dgm:pt>
    <dgm:pt modelId="{476F8D19-00F7-46F3-BD54-37D8D65FE507}" type="pres">
      <dgm:prSet presAssocID="{F4650678-7F05-47AF-9510-ADE2C1DB4459}" presName="gear1" presStyleLbl="node1" presStyleIdx="0" presStyleCnt="3">
        <dgm:presLayoutVars>
          <dgm:chMax val="1"/>
          <dgm:bulletEnabled val="1"/>
        </dgm:presLayoutVars>
      </dgm:prSet>
      <dgm:spPr/>
      <dgm:t>
        <a:bodyPr/>
        <a:lstStyle/>
        <a:p>
          <a:endParaRPr lang="tr-TR"/>
        </a:p>
      </dgm:t>
    </dgm:pt>
    <dgm:pt modelId="{A7723869-92F6-4406-BF54-C309653E7C40}" type="pres">
      <dgm:prSet presAssocID="{F4650678-7F05-47AF-9510-ADE2C1DB4459}" presName="gear1srcNode" presStyleLbl="node1" presStyleIdx="0" presStyleCnt="3"/>
      <dgm:spPr/>
      <dgm:t>
        <a:bodyPr/>
        <a:lstStyle/>
        <a:p>
          <a:endParaRPr lang="tr-TR"/>
        </a:p>
      </dgm:t>
    </dgm:pt>
    <dgm:pt modelId="{A09FAE01-EC2F-43B0-8DE2-2A8498331025}" type="pres">
      <dgm:prSet presAssocID="{F4650678-7F05-47AF-9510-ADE2C1DB4459}" presName="gear1dstNode" presStyleLbl="node1" presStyleIdx="0" presStyleCnt="3"/>
      <dgm:spPr/>
      <dgm:t>
        <a:bodyPr/>
        <a:lstStyle/>
        <a:p>
          <a:endParaRPr lang="tr-TR"/>
        </a:p>
      </dgm:t>
    </dgm:pt>
    <dgm:pt modelId="{20C2D435-D2F4-4A9C-BC8F-E787947718A1}" type="pres">
      <dgm:prSet presAssocID="{03364075-353D-49AE-9C26-1DA7D92295B7}" presName="gear2" presStyleLbl="node1" presStyleIdx="1" presStyleCnt="3">
        <dgm:presLayoutVars>
          <dgm:chMax val="1"/>
          <dgm:bulletEnabled val="1"/>
        </dgm:presLayoutVars>
      </dgm:prSet>
      <dgm:spPr/>
      <dgm:t>
        <a:bodyPr/>
        <a:lstStyle/>
        <a:p>
          <a:endParaRPr lang="tr-TR"/>
        </a:p>
      </dgm:t>
    </dgm:pt>
    <dgm:pt modelId="{705B9D36-C341-4E73-B652-840170C832A8}" type="pres">
      <dgm:prSet presAssocID="{03364075-353D-49AE-9C26-1DA7D92295B7}" presName="gear2srcNode" presStyleLbl="node1" presStyleIdx="1" presStyleCnt="3"/>
      <dgm:spPr/>
      <dgm:t>
        <a:bodyPr/>
        <a:lstStyle/>
        <a:p>
          <a:endParaRPr lang="tr-TR"/>
        </a:p>
      </dgm:t>
    </dgm:pt>
    <dgm:pt modelId="{C375CC76-F19A-432E-95A4-3F243F270C2A}" type="pres">
      <dgm:prSet presAssocID="{03364075-353D-49AE-9C26-1DA7D92295B7}" presName="gear2dstNode" presStyleLbl="node1" presStyleIdx="1" presStyleCnt="3"/>
      <dgm:spPr/>
      <dgm:t>
        <a:bodyPr/>
        <a:lstStyle/>
        <a:p>
          <a:endParaRPr lang="tr-TR"/>
        </a:p>
      </dgm:t>
    </dgm:pt>
    <dgm:pt modelId="{C73AEB45-AF9F-49A4-9331-BFA7011D4A00}" type="pres">
      <dgm:prSet presAssocID="{7D9DEF95-CB60-46E5-87B2-DC04F076F303}" presName="gear3" presStyleLbl="node1" presStyleIdx="2" presStyleCnt="3"/>
      <dgm:spPr/>
      <dgm:t>
        <a:bodyPr/>
        <a:lstStyle/>
        <a:p>
          <a:endParaRPr lang="tr-TR"/>
        </a:p>
      </dgm:t>
    </dgm:pt>
    <dgm:pt modelId="{D001E85A-53F4-4B45-937D-AEF7AF236F15}" type="pres">
      <dgm:prSet presAssocID="{7D9DEF95-CB60-46E5-87B2-DC04F076F303}" presName="gear3tx" presStyleLbl="node1" presStyleIdx="2" presStyleCnt="3">
        <dgm:presLayoutVars>
          <dgm:chMax val="1"/>
          <dgm:bulletEnabled val="1"/>
        </dgm:presLayoutVars>
      </dgm:prSet>
      <dgm:spPr/>
      <dgm:t>
        <a:bodyPr/>
        <a:lstStyle/>
        <a:p>
          <a:endParaRPr lang="tr-TR"/>
        </a:p>
      </dgm:t>
    </dgm:pt>
    <dgm:pt modelId="{CC7DFE63-24B4-4456-8E6C-B4D5FC54F7FD}" type="pres">
      <dgm:prSet presAssocID="{7D9DEF95-CB60-46E5-87B2-DC04F076F303}" presName="gear3srcNode" presStyleLbl="node1" presStyleIdx="2" presStyleCnt="3"/>
      <dgm:spPr/>
      <dgm:t>
        <a:bodyPr/>
        <a:lstStyle/>
        <a:p>
          <a:endParaRPr lang="tr-TR"/>
        </a:p>
      </dgm:t>
    </dgm:pt>
    <dgm:pt modelId="{11C5183D-7EEA-4939-9743-204CA1FE80D5}" type="pres">
      <dgm:prSet presAssocID="{7D9DEF95-CB60-46E5-87B2-DC04F076F303}" presName="gear3dstNode" presStyleLbl="node1" presStyleIdx="2" presStyleCnt="3"/>
      <dgm:spPr/>
      <dgm:t>
        <a:bodyPr/>
        <a:lstStyle/>
        <a:p>
          <a:endParaRPr lang="tr-TR"/>
        </a:p>
      </dgm:t>
    </dgm:pt>
    <dgm:pt modelId="{A1AE2D3A-BED8-41B3-9665-91CF29A29407}" type="pres">
      <dgm:prSet presAssocID="{896BEA00-7B50-4A8C-A582-00B81B0DCDBC}" presName="connector1" presStyleLbl="sibTrans2D1" presStyleIdx="0" presStyleCnt="3"/>
      <dgm:spPr/>
      <dgm:t>
        <a:bodyPr/>
        <a:lstStyle/>
        <a:p>
          <a:endParaRPr lang="tr-TR"/>
        </a:p>
      </dgm:t>
    </dgm:pt>
    <dgm:pt modelId="{3D343922-D7F9-460F-9C09-44466558C05F}" type="pres">
      <dgm:prSet presAssocID="{596E7E9B-AAB6-451B-B560-AD366DEA98C7}" presName="connector2" presStyleLbl="sibTrans2D1" presStyleIdx="1" presStyleCnt="3"/>
      <dgm:spPr/>
      <dgm:t>
        <a:bodyPr/>
        <a:lstStyle/>
        <a:p>
          <a:endParaRPr lang="tr-TR"/>
        </a:p>
      </dgm:t>
    </dgm:pt>
    <dgm:pt modelId="{CFF66465-C5D9-463C-A6B1-3B0068D3DC38}" type="pres">
      <dgm:prSet presAssocID="{ECD7B545-2827-4ED3-9393-87C88F6BCF91}" presName="connector3" presStyleLbl="sibTrans2D1" presStyleIdx="2" presStyleCnt="3"/>
      <dgm:spPr/>
      <dgm:t>
        <a:bodyPr/>
        <a:lstStyle/>
        <a:p>
          <a:endParaRPr lang="tr-TR"/>
        </a:p>
      </dgm:t>
    </dgm:pt>
  </dgm:ptLst>
  <dgm:cxnLst>
    <dgm:cxn modelId="{29672853-84BA-4620-8B5C-26B43B08B4B9}" type="presOf" srcId="{7D9DEF95-CB60-46E5-87B2-DC04F076F303}" destId="{11C5183D-7EEA-4939-9743-204CA1FE80D5}" srcOrd="3" destOrd="0" presId="urn:microsoft.com/office/officeart/2005/8/layout/gear1"/>
    <dgm:cxn modelId="{9BFFD661-D943-429C-BDC9-A777CDC7C288}" type="presOf" srcId="{03364075-353D-49AE-9C26-1DA7D92295B7}" destId="{C375CC76-F19A-432E-95A4-3F243F270C2A}" srcOrd="2" destOrd="0" presId="urn:microsoft.com/office/officeart/2005/8/layout/gear1"/>
    <dgm:cxn modelId="{75F2255C-EC01-4B7B-82CE-B7E02886D2AD}" type="presOf" srcId="{7D9DEF95-CB60-46E5-87B2-DC04F076F303}" destId="{CC7DFE63-24B4-4456-8E6C-B4D5FC54F7FD}" srcOrd="2" destOrd="0" presId="urn:microsoft.com/office/officeart/2005/8/layout/gear1"/>
    <dgm:cxn modelId="{04523E18-3D57-4AFC-A1EB-A564E4F7E744}" type="presOf" srcId="{7D9DEF95-CB60-46E5-87B2-DC04F076F303}" destId="{C73AEB45-AF9F-49A4-9331-BFA7011D4A00}" srcOrd="0" destOrd="0" presId="urn:microsoft.com/office/officeart/2005/8/layout/gear1"/>
    <dgm:cxn modelId="{9BAFB054-1C6D-44BD-93BF-9E499D2C9479}" type="presOf" srcId="{F4650678-7F05-47AF-9510-ADE2C1DB4459}" destId="{A09FAE01-EC2F-43B0-8DE2-2A8498331025}" srcOrd="2" destOrd="0" presId="urn:microsoft.com/office/officeart/2005/8/layout/gear1"/>
    <dgm:cxn modelId="{2B47029E-DF9F-4851-B974-18DBD2CD7DD9}" type="presOf" srcId="{C4DF5F11-BB1C-4CDC-8136-8BFDD1DB2E0A}" destId="{0DFF9AEB-4394-41E0-BA9B-F4D5F4489779}" srcOrd="0" destOrd="0" presId="urn:microsoft.com/office/officeart/2005/8/layout/gear1"/>
    <dgm:cxn modelId="{15102D82-89AF-4AB1-838E-9C9F336BAD13}" srcId="{C4DF5F11-BB1C-4CDC-8136-8BFDD1DB2E0A}" destId="{03364075-353D-49AE-9C26-1DA7D92295B7}" srcOrd="1" destOrd="0" parTransId="{A1879B26-789E-469F-9322-8DC76F2C091B}" sibTransId="{596E7E9B-AAB6-451B-B560-AD366DEA98C7}"/>
    <dgm:cxn modelId="{282BF6C8-83BB-4150-869B-A8B7D8056774}" type="presOf" srcId="{896BEA00-7B50-4A8C-A582-00B81B0DCDBC}" destId="{A1AE2D3A-BED8-41B3-9665-91CF29A29407}" srcOrd="0" destOrd="0" presId="urn:microsoft.com/office/officeart/2005/8/layout/gear1"/>
    <dgm:cxn modelId="{F1B85A94-A313-4604-B319-2657112DF095}" type="presOf" srcId="{596E7E9B-AAB6-451B-B560-AD366DEA98C7}" destId="{3D343922-D7F9-460F-9C09-44466558C05F}" srcOrd="0" destOrd="0" presId="urn:microsoft.com/office/officeart/2005/8/layout/gear1"/>
    <dgm:cxn modelId="{4C117457-F7A7-4EAD-9423-50B0A2B5DC2D}" type="presOf" srcId="{F4650678-7F05-47AF-9510-ADE2C1DB4459}" destId="{A7723869-92F6-4406-BF54-C309653E7C40}" srcOrd="1" destOrd="0" presId="urn:microsoft.com/office/officeart/2005/8/layout/gear1"/>
    <dgm:cxn modelId="{BCFF1507-D10E-4FB8-9D48-BEE9D801C9DD}" type="presOf" srcId="{F4650678-7F05-47AF-9510-ADE2C1DB4459}" destId="{476F8D19-00F7-46F3-BD54-37D8D65FE507}" srcOrd="0" destOrd="0" presId="urn:microsoft.com/office/officeart/2005/8/layout/gear1"/>
    <dgm:cxn modelId="{5613E00A-3390-49A5-86AA-266615720418}" type="presOf" srcId="{ECD7B545-2827-4ED3-9393-87C88F6BCF91}" destId="{CFF66465-C5D9-463C-A6B1-3B0068D3DC38}" srcOrd="0" destOrd="0" presId="urn:microsoft.com/office/officeart/2005/8/layout/gear1"/>
    <dgm:cxn modelId="{CE589897-CF8A-46CB-9301-17366E0FD6DA}" type="presOf" srcId="{03364075-353D-49AE-9C26-1DA7D92295B7}" destId="{20C2D435-D2F4-4A9C-BC8F-E787947718A1}" srcOrd="0" destOrd="0" presId="urn:microsoft.com/office/officeart/2005/8/layout/gear1"/>
    <dgm:cxn modelId="{728AC783-A784-427D-8AAC-69436613BD52}" srcId="{C4DF5F11-BB1C-4CDC-8136-8BFDD1DB2E0A}" destId="{F4650678-7F05-47AF-9510-ADE2C1DB4459}" srcOrd="0" destOrd="0" parTransId="{AFCB0785-912D-4EFB-8AA7-914D6842CF21}" sibTransId="{896BEA00-7B50-4A8C-A582-00B81B0DCDBC}"/>
    <dgm:cxn modelId="{08B2990B-63DA-4C53-9781-2502244E9EAD}" type="presOf" srcId="{7D9DEF95-CB60-46E5-87B2-DC04F076F303}" destId="{D001E85A-53F4-4B45-937D-AEF7AF236F15}" srcOrd="1" destOrd="0" presId="urn:microsoft.com/office/officeart/2005/8/layout/gear1"/>
    <dgm:cxn modelId="{3CB9F0EA-7ACE-4C5C-8C53-B1E8894CAF36}" srcId="{C4DF5F11-BB1C-4CDC-8136-8BFDD1DB2E0A}" destId="{7D9DEF95-CB60-46E5-87B2-DC04F076F303}" srcOrd="2" destOrd="0" parTransId="{71DB676A-239B-4185-9A6A-B80E638C554E}" sibTransId="{ECD7B545-2827-4ED3-9393-87C88F6BCF91}"/>
    <dgm:cxn modelId="{7D4D3377-9051-418D-B6F2-727161D01D18}" type="presOf" srcId="{03364075-353D-49AE-9C26-1DA7D92295B7}" destId="{705B9D36-C341-4E73-B652-840170C832A8}" srcOrd="1" destOrd="0" presId="urn:microsoft.com/office/officeart/2005/8/layout/gear1"/>
    <dgm:cxn modelId="{05F33E98-DA90-44CB-9186-AD06A2CB2949}" type="presParOf" srcId="{0DFF9AEB-4394-41E0-BA9B-F4D5F4489779}" destId="{476F8D19-00F7-46F3-BD54-37D8D65FE507}" srcOrd="0" destOrd="0" presId="urn:microsoft.com/office/officeart/2005/8/layout/gear1"/>
    <dgm:cxn modelId="{6457AAFF-5A51-45AD-BB2A-246EC921B21B}" type="presParOf" srcId="{0DFF9AEB-4394-41E0-BA9B-F4D5F4489779}" destId="{A7723869-92F6-4406-BF54-C309653E7C40}" srcOrd="1" destOrd="0" presId="urn:microsoft.com/office/officeart/2005/8/layout/gear1"/>
    <dgm:cxn modelId="{253E851F-D453-4F61-842B-A8CBB01EF541}" type="presParOf" srcId="{0DFF9AEB-4394-41E0-BA9B-F4D5F4489779}" destId="{A09FAE01-EC2F-43B0-8DE2-2A8498331025}" srcOrd="2" destOrd="0" presId="urn:microsoft.com/office/officeart/2005/8/layout/gear1"/>
    <dgm:cxn modelId="{DE36E37A-7EBA-4383-808A-273825499A08}" type="presParOf" srcId="{0DFF9AEB-4394-41E0-BA9B-F4D5F4489779}" destId="{20C2D435-D2F4-4A9C-BC8F-E787947718A1}" srcOrd="3" destOrd="0" presId="urn:microsoft.com/office/officeart/2005/8/layout/gear1"/>
    <dgm:cxn modelId="{9BC582CF-B86B-479F-9DBC-573FF2E3A2C8}" type="presParOf" srcId="{0DFF9AEB-4394-41E0-BA9B-F4D5F4489779}" destId="{705B9D36-C341-4E73-B652-840170C832A8}" srcOrd="4" destOrd="0" presId="urn:microsoft.com/office/officeart/2005/8/layout/gear1"/>
    <dgm:cxn modelId="{91DDF8D6-0976-4974-B693-D6054A806C28}" type="presParOf" srcId="{0DFF9AEB-4394-41E0-BA9B-F4D5F4489779}" destId="{C375CC76-F19A-432E-95A4-3F243F270C2A}" srcOrd="5" destOrd="0" presId="urn:microsoft.com/office/officeart/2005/8/layout/gear1"/>
    <dgm:cxn modelId="{E1612FD0-34D4-4797-9DA9-FD4A4939C975}" type="presParOf" srcId="{0DFF9AEB-4394-41E0-BA9B-F4D5F4489779}" destId="{C73AEB45-AF9F-49A4-9331-BFA7011D4A00}" srcOrd="6" destOrd="0" presId="urn:microsoft.com/office/officeart/2005/8/layout/gear1"/>
    <dgm:cxn modelId="{66436971-A283-4C4D-BEFC-D7C408CB937E}" type="presParOf" srcId="{0DFF9AEB-4394-41E0-BA9B-F4D5F4489779}" destId="{D001E85A-53F4-4B45-937D-AEF7AF236F15}" srcOrd="7" destOrd="0" presId="urn:microsoft.com/office/officeart/2005/8/layout/gear1"/>
    <dgm:cxn modelId="{E49A7312-2FA4-48E8-B9E1-1702518A95A8}" type="presParOf" srcId="{0DFF9AEB-4394-41E0-BA9B-F4D5F4489779}" destId="{CC7DFE63-24B4-4456-8E6C-B4D5FC54F7FD}" srcOrd="8" destOrd="0" presId="urn:microsoft.com/office/officeart/2005/8/layout/gear1"/>
    <dgm:cxn modelId="{38DA0E41-A29B-425D-809F-9293D7325D46}" type="presParOf" srcId="{0DFF9AEB-4394-41E0-BA9B-F4D5F4489779}" destId="{11C5183D-7EEA-4939-9743-204CA1FE80D5}" srcOrd="9" destOrd="0" presId="urn:microsoft.com/office/officeart/2005/8/layout/gear1"/>
    <dgm:cxn modelId="{CBAEE619-C5A0-4D4F-A80D-AB85ED94CE86}" type="presParOf" srcId="{0DFF9AEB-4394-41E0-BA9B-F4D5F4489779}" destId="{A1AE2D3A-BED8-41B3-9665-91CF29A29407}" srcOrd="10" destOrd="0" presId="urn:microsoft.com/office/officeart/2005/8/layout/gear1"/>
    <dgm:cxn modelId="{F55D7D9A-AEE1-4FCD-AC96-8888355778A6}" type="presParOf" srcId="{0DFF9AEB-4394-41E0-BA9B-F4D5F4489779}" destId="{3D343922-D7F9-460F-9C09-44466558C05F}" srcOrd="11" destOrd="0" presId="urn:microsoft.com/office/officeart/2005/8/layout/gear1"/>
    <dgm:cxn modelId="{6ADC3F3F-CECA-4F78-B8F7-47CC7DB8463E}" type="presParOf" srcId="{0DFF9AEB-4394-41E0-BA9B-F4D5F4489779}" destId="{CFF66465-C5D9-463C-A6B1-3B0068D3DC38}" srcOrd="12" destOrd="0" presId="urn:microsoft.com/office/officeart/2005/8/layout/gear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20A33F-183A-4227-8743-0294D344A963}"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tr-TR"/>
        </a:p>
      </dgm:t>
    </dgm:pt>
    <dgm:pt modelId="{1C4CDF63-04D0-411B-8385-67C67DF19AE5}">
      <dgm:prSet phldrT="[Metin]" custT="1"/>
      <dgm:spPr/>
      <dgm:t>
        <a:bodyPr/>
        <a:lstStyle/>
        <a:p>
          <a:pPr algn="just"/>
          <a:r>
            <a:rPr lang="tr-TR" altLang="ko-KR" sz="1800" dirty="0" smtClean="0">
              <a:latin typeface="Times New Roman" pitchFamily="18" charset="0"/>
              <a:ea typeface="Arial Unicode MS" panose="020B0604020202020204" pitchFamily="34" charset="-128"/>
              <a:cs typeface="Times New Roman" pitchFamily="18" charset="0"/>
            </a:rPr>
            <a:t>Tapu planlarını oluşturmak ve çalışmalar sonucu elde edilen </a:t>
          </a:r>
          <a:r>
            <a:rPr lang="tr-TR" altLang="ko-KR" sz="1800" dirty="0" err="1" smtClean="0">
              <a:latin typeface="Times New Roman" pitchFamily="18" charset="0"/>
              <a:ea typeface="Arial Unicode MS" panose="020B0604020202020204" pitchFamily="34" charset="-128"/>
              <a:cs typeface="Times New Roman" pitchFamily="18" charset="0"/>
            </a:rPr>
            <a:t>kadastral</a:t>
          </a:r>
          <a:r>
            <a:rPr lang="tr-TR" altLang="ko-KR" sz="1800" dirty="0" smtClean="0">
              <a:latin typeface="Times New Roman" pitchFamily="18" charset="0"/>
              <a:ea typeface="Arial Unicode MS" panose="020B0604020202020204" pitchFamily="34" charset="-128"/>
              <a:cs typeface="Times New Roman" pitchFamily="18" charset="0"/>
            </a:rPr>
            <a:t> verilerin, </a:t>
          </a:r>
          <a:r>
            <a:rPr lang="tr-TR" sz="1800" dirty="0" smtClean="0">
              <a:latin typeface="Times New Roman" pitchFamily="18" charset="0"/>
              <a:cs typeface="Times New Roman" pitchFamily="18" charset="0"/>
            </a:rPr>
            <a:t>Mekansal Bilgi Sistemine aktarılarak uluslararası standartlarda sunulmasının sağlanmasıdır. </a:t>
          </a:r>
          <a:endParaRPr lang="tr-TR" sz="1800" dirty="0">
            <a:latin typeface="Times New Roman" pitchFamily="18" charset="0"/>
            <a:cs typeface="Times New Roman" pitchFamily="18" charset="0"/>
          </a:endParaRPr>
        </a:p>
      </dgm:t>
    </dgm:pt>
    <dgm:pt modelId="{682D4A83-0D5F-450F-AB85-1209A87DA4AD}" type="parTrans" cxnId="{03C69DD8-FA2B-458D-A653-3D8F280C38B0}">
      <dgm:prSet/>
      <dgm:spPr/>
      <dgm:t>
        <a:bodyPr/>
        <a:lstStyle/>
        <a:p>
          <a:endParaRPr lang="tr-TR"/>
        </a:p>
      </dgm:t>
    </dgm:pt>
    <dgm:pt modelId="{F1436ADF-B930-4697-85C0-648195B4CF2E}" type="sibTrans" cxnId="{03C69DD8-FA2B-458D-A653-3D8F280C38B0}">
      <dgm:prSet/>
      <dgm:spPr/>
      <dgm:t>
        <a:bodyPr/>
        <a:lstStyle/>
        <a:p>
          <a:endParaRPr lang="tr-TR"/>
        </a:p>
      </dgm:t>
    </dgm:pt>
    <dgm:pt modelId="{1414BE90-91F7-4FE9-BC5B-3322A85F7D74}" type="pres">
      <dgm:prSet presAssocID="{6F20A33F-183A-4227-8743-0294D344A963}" presName="linear" presStyleCnt="0">
        <dgm:presLayoutVars>
          <dgm:animLvl val="lvl"/>
          <dgm:resizeHandles val="exact"/>
        </dgm:presLayoutVars>
      </dgm:prSet>
      <dgm:spPr/>
      <dgm:t>
        <a:bodyPr/>
        <a:lstStyle/>
        <a:p>
          <a:endParaRPr lang="tr-TR"/>
        </a:p>
      </dgm:t>
    </dgm:pt>
    <dgm:pt modelId="{7755D799-C739-4834-B408-A38356E895FE}" type="pres">
      <dgm:prSet presAssocID="{1C4CDF63-04D0-411B-8385-67C67DF19AE5}" presName="parentText" presStyleLbl="node1" presStyleIdx="0" presStyleCnt="1" custScaleX="100000" custLinFactNeighborX="22700" custLinFactNeighborY="-12623">
        <dgm:presLayoutVars>
          <dgm:chMax val="0"/>
          <dgm:bulletEnabled val="1"/>
        </dgm:presLayoutVars>
      </dgm:prSet>
      <dgm:spPr/>
      <dgm:t>
        <a:bodyPr/>
        <a:lstStyle/>
        <a:p>
          <a:endParaRPr lang="tr-TR"/>
        </a:p>
      </dgm:t>
    </dgm:pt>
  </dgm:ptLst>
  <dgm:cxnLst>
    <dgm:cxn modelId="{CB9C2B18-A28F-41F4-98F0-E498B80261B9}" type="presOf" srcId="{1C4CDF63-04D0-411B-8385-67C67DF19AE5}" destId="{7755D799-C739-4834-B408-A38356E895FE}" srcOrd="0" destOrd="0" presId="urn:microsoft.com/office/officeart/2005/8/layout/vList2"/>
    <dgm:cxn modelId="{03C69DD8-FA2B-458D-A653-3D8F280C38B0}" srcId="{6F20A33F-183A-4227-8743-0294D344A963}" destId="{1C4CDF63-04D0-411B-8385-67C67DF19AE5}" srcOrd="0" destOrd="0" parTransId="{682D4A83-0D5F-450F-AB85-1209A87DA4AD}" sibTransId="{F1436ADF-B930-4697-85C0-648195B4CF2E}"/>
    <dgm:cxn modelId="{9571A8DB-7D3B-428D-A1CA-705944FB5AF0}" type="presOf" srcId="{6F20A33F-183A-4227-8743-0294D344A963}" destId="{1414BE90-91F7-4FE9-BC5B-3322A85F7D74}" srcOrd="0" destOrd="0" presId="urn:microsoft.com/office/officeart/2005/8/layout/vList2"/>
    <dgm:cxn modelId="{83FEBF43-591E-4D8B-9286-ED494D7B0495}" type="presParOf" srcId="{1414BE90-91F7-4FE9-BC5B-3322A85F7D74}" destId="{7755D799-C739-4834-B408-A38356E895FE}" srcOrd="0" destOrd="0" presId="urn:microsoft.com/office/officeart/2005/8/layout/vList2"/>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6B1A2B-D2D1-49DE-9113-1EC1D3A7D8BB}" type="doc">
      <dgm:prSet loTypeId="urn:microsoft.com/office/officeart/2005/8/layout/pyramid1" loCatId="pyramid" qsTypeId="urn:microsoft.com/office/officeart/2005/8/quickstyle/simple1" qsCatId="simple" csTypeId="urn:microsoft.com/office/officeart/2005/8/colors/accent2_2" csCatId="accent2" phldr="1"/>
      <dgm:spPr/>
    </dgm:pt>
    <dgm:pt modelId="{D72C6FE5-B7AA-4D4D-8478-355F21B61C6B}">
      <dgm:prSet phldrT="[Metin]" custT="1"/>
      <dgm:spPr/>
      <dgm:t>
        <a:bodyPr/>
        <a:lstStyle/>
        <a:p>
          <a:pPr algn="ctr"/>
          <a:endParaRPr lang="tr-TR" sz="2000" b="1" dirty="0" smtClean="0"/>
        </a:p>
        <a:p>
          <a:pPr algn="ctr"/>
          <a:r>
            <a:rPr lang="tr-TR" sz="2000" b="1" dirty="0" smtClean="0"/>
            <a:t>KİM? </a:t>
          </a:r>
          <a:endParaRPr lang="tr-TR" sz="2000" dirty="0"/>
        </a:p>
      </dgm:t>
    </dgm:pt>
    <dgm:pt modelId="{8C1EF9F3-225A-4D45-8D6E-6A6731D3E71B}" type="parTrans" cxnId="{A989ADCA-74FC-475D-B751-EF4ADD52C282}">
      <dgm:prSet/>
      <dgm:spPr/>
      <dgm:t>
        <a:bodyPr/>
        <a:lstStyle/>
        <a:p>
          <a:pPr algn="ctr"/>
          <a:endParaRPr lang="tr-TR" sz="2000"/>
        </a:p>
      </dgm:t>
    </dgm:pt>
    <dgm:pt modelId="{809A9C75-A0D9-4D32-9F97-F40169FA1054}" type="sibTrans" cxnId="{A989ADCA-74FC-475D-B751-EF4ADD52C282}">
      <dgm:prSet/>
      <dgm:spPr/>
      <dgm:t>
        <a:bodyPr/>
        <a:lstStyle/>
        <a:p>
          <a:pPr algn="ctr"/>
          <a:endParaRPr lang="tr-TR" sz="2000"/>
        </a:p>
      </dgm:t>
    </dgm:pt>
    <dgm:pt modelId="{5474BCA5-4024-495E-A03F-F5A37C8CF5F8}">
      <dgm:prSet phldrT="[Metin]" custT="1"/>
      <dgm:spPr/>
      <dgm:t>
        <a:bodyPr/>
        <a:lstStyle/>
        <a:p>
          <a:pPr algn="ctr"/>
          <a:r>
            <a:rPr lang="tr-TR" sz="2000" b="1" dirty="0" smtClean="0"/>
            <a:t>NE?</a:t>
          </a:r>
          <a:endParaRPr lang="tr-TR" sz="2000" dirty="0"/>
        </a:p>
      </dgm:t>
    </dgm:pt>
    <dgm:pt modelId="{E80E0C1A-4BB2-443F-9B76-A66DD162FAA5}" type="parTrans" cxnId="{2E79C2BD-B15F-4EC0-B615-A138F0818F88}">
      <dgm:prSet/>
      <dgm:spPr/>
      <dgm:t>
        <a:bodyPr/>
        <a:lstStyle/>
        <a:p>
          <a:pPr algn="ctr"/>
          <a:endParaRPr lang="tr-TR" sz="2000"/>
        </a:p>
      </dgm:t>
    </dgm:pt>
    <dgm:pt modelId="{AE7B1271-E748-45DF-83B9-A22B3672D8CE}" type="sibTrans" cxnId="{2E79C2BD-B15F-4EC0-B615-A138F0818F88}">
      <dgm:prSet/>
      <dgm:spPr/>
      <dgm:t>
        <a:bodyPr/>
        <a:lstStyle/>
        <a:p>
          <a:pPr algn="ctr"/>
          <a:endParaRPr lang="tr-TR" sz="2000"/>
        </a:p>
      </dgm:t>
    </dgm:pt>
    <dgm:pt modelId="{2A921659-B9D3-4136-AA01-214EF9C9F90D}">
      <dgm:prSet phldrT="[Metin]" custT="1"/>
      <dgm:spPr/>
      <dgm:t>
        <a:bodyPr/>
        <a:lstStyle/>
        <a:p>
          <a:pPr algn="ctr"/>
          <a:r>
            <a:rPr lang="tr-TR" sz="2000" b="1" dirty="0" smtClean="0"/>
            <a:t>NEDEN? </a:t>
          </a:r>
          <a:endParaRPr lang="tr-TR" sz="2000" dirty="0"/>
        </a:p>
      </dgm:t>
    </dgm:pt>
    <dgm:pt modelId="{F6D28A83-FE12-4180-91D1-9E412A6639D4}" type="parTrans" cxnId="{30B9AB7A-D5FD-43BA-97E6-DE9CFD1E962E}">
      <dgm:prSet/>
      <dgm:spPr/>
      <dgm:t>
        <a:bodyPr/>
        <a:lstStyle/>
        <a:p>
          <a:pPr algn="ctr"/>
          <a:endParaRPr lang="tr-TR" sz="2000"/>
        </a:p>
      </dgm:t>
    </dgm:pt>
    <dgm:pt modelId="{619010DF-F95E-4F86-B7B5-CEFE26919CE4}" type="sibTrans" cxnId="{30B9AB7A-D5FD-43BA-97E6-DE9CFD1E962E}">
      <dgm:prSet/>
      <dgm:spPr/>
      <dgm:t>
        <a:bodyPr/>
        <a:lstStyle/>
        <a:p>
          <a:pPr algn="ctr"/>
          <a:endParaRPr lang="tr-TR" sz="2000"/>
        </a:p>
      </dgm:t>
    </dgm:pt>
    <dgm:pt modelId="{CC8D60EE-B7FE-42FA-A8E0-70C23DBFBA3F}">
      <dgm:prSet phldrT="[Metin]" custT="1"/>
      <dgm:spPr/>
      <dgm:t>
        <a:bodyPr/>
        <a:lstStyle/>
        <a:p>
          <a:pPr algn="ctr"/>
          <a:r>
            <a:rPr lang="tr-TR" sz="2000" b="1" dirty="0" smtClean="0"/>
            <a:t>NEREDE?</a:t>
          </a:r>
          <a:endParaRPr lang="tr-TR" sz="2000" dirty="0"/>
        </a:p>
      </dgm:t>
    </dgm:pt>
    <dgm:pt modelId="{9645811B-3F3D-4260-A7AE-4FD3957F609E}" type="parTrans" cxnId="{B9BF1253-F295-4C53-9AA3-20053CFE290E}">
      <dgm:prSet/>
      <dgm:spPr/>
      <dgm:t>
        <a:bodyPr/>
        <a:lstStyle/>
        <a:p>
          <a:pPr algn="ctr"/>
          <a:endParaRPr lang="tr-TR" sz="2000"/>
        </a:p>
      </dgm:t>
    </dgm:pt>
    <dgm:pt modelId="{CBD7B9CB-FFBF-4C3C-BE20-4BABDBEFDD5A}" type="sibTrans" cxnId="{B9BF1253-F295-4C53-9AA3-20053CFE290E}">
      <dgm:prSet/>
      <dgm:spPr/>
      <dgm:t>
        <a:bodyPr/>
        <a:lstStyle/>
        <a:p>
          <a:pPr algn="ctr"/>
          <a:endParaRPr lang="tr-TR" sz="2000"/>
        </a:p>
      </dgm:t>
    </dgm:pt>
    <dgm:pt modelId="{9C0982E8-3496-4503-AD73-396BE78BC3F0}">
      <dgm:prSet phldrT="[Metin]" custT="1"/>
      <dgm:spPr/>
      <dgm:t>
        <a:bodyPr/>
        <a:lstStyle/>
        <a:p>
          <a:pPr algn="ctr"/>
          <a:r>
            <a:rPr lang="tr-TR" sz="2000" b="1" dirty="0" smtClean="0"/>
            <a:t>NASIL? </a:t>
          </a:r>
          <a:endParaRPr lang="tr-TR" sz="2000" dirty="0"/>
        </a:p>
      </dgm:t>
    </dgm:pt>
    <dgm:pt modelId="{94285D1E-6A49-427B-8584-4114D252CFDC}" type="parTrans" cxnId="{2BF66CD7-487A-473D-824B-2EECC0684211}">
      <dgm:prSet/>
      <dgm:spPr/>
      <dgm:t>
        <a:bodyPr/>
        <a:lstStyle/>
        <a:p>
          <a:pPr algn="ctr"/>
          <a:endParaRPr lang="tr-TR" sz="2000"/>
        </a:p>
      </dgm:t>
    </dgm:pt>
    <dgm:pt modelId="{ED41DC3E-FDEF-46C4-9ADE-8B1BA98732D5}" type="sibTrans" cxnId="{2BF66CD7-487A-473D-824B-2EECC0684211}">
      <dgm:prSet/>
      <dgm:spPr/>
      <dgm:t>
        <a:bodyPr/>
        <a:lstStyle/>
        <a:p>
          <a:pPr algn="ctr"/>
          <a:endParaRPr lang="tr-TR" sz="2000"/>
        </a:p>
      </dgm:t>
    </dgm:pt>
    <dgm:pt modelId="{B2C0DC41-4D59-4FE0-B09C-A8DA9D7ED357}">
      <dgm:prSet phldrT="[Metin]" custT="1"/>
      <dgm:spPr/>
      <dgm:t>
        <a:bodyPr/>
        <a:lstStyle/>
        <a:p>
          <a:pPr algn="ctr"/>
          <a:r>
            <a:rPr lang="tr-TR" sz="2000" b="1" dirty="0" smtClean="0"/>
            <a:t>NE ZAMAN?</a:t>
          </a:r>
          <a:endParaRPr lang="tr-TR" sz="2000" dirty="0"/>
        </a:p>
      </dgm:t>
    </dgm:pt>
    <dgm:pt modelId="{9A48779F-4E7E-4404-917C-BF7E97F01898}" type="parTrans" cxnId="{5631CFF5-07F4-4835-9C60-4B35803DFB39}">
      <dgm:prSet/>
      <dgm:spPr/>
      <dgm:t>
        <a:bodyPr/>
        <a:lstStyle/>
        <a:p>
          <a:pPr algn="ctr"/>
          <a:endParaRPr lang="tr-TR" sz="2000"/>
        </a:p>
      </dgm:t>
    </dgm:pt>
    <dgm:pt modelId="{24242A13-D9B0-41CC-A0A2-D892AE9FAAB9}" type="sibTrans" cxnId="{5631CFF5-07F4-4835-9C60-4B35803DFB39}">
      <dgm:prSet/>
      <dgm:spPr/>
      <dgm:t>
        <a:bodyPr/>
        <a:lstStyle/>
        <a:p>
          <a:pPr algn="ctr"/>
          <a:endParaRPr lang="tr-TR" sz="2000"/>
        </a:p>
      </dgm:t>
    </dgm:pt>
    <dgm:pt modelId="{7B5589FC-E845-4094-9A08-F8C144D32906}" type="pres">
      <dgm:prSet presAssocID="{1F6B1A2B-D2D1-49DE-9113-1EC1D3A7D8BB}" presName="Name0" presStyleCnt="0">
        <dgm:presLayoutVars>
          <dgm:dir/>
          <dgm:animLvl val="lvl"/>
          <dgm:resizeHandles val="exact"/>
        </dgm:presLayoutVars>
      </dgm:prSet>
      <dgm:spPr/>
    </dgm:pt>
    <dgm:pt modelId="{EC8B798F-04FF-4825-966A-FB3F90304A08}" type="pres">
      <dgm:prSet presAssocID="{D72C6FE5-B7AA-4D4D-8478-355F21B61C6B}" presName="Name8" presStyleCnt="0"/>
      <dgm:spPr/>
    </dgm:pt>
    <dgm:pt modelId="{9BEE8D0E-CAE2-4D75-B7FC-B7F18AEBAAAE}" type="pres">
      <dgm:prSet presAssocID="{D72C6FE5-B7AA-4D4D-8478-355F21B61C6B}" presName="level" presStyleLbl="node1" presStyleIdx="0" presStyleCnt="6">
        <dgm:presLayoutVars>
          <dgm:chMax val="1"/>
          <dgm:bulletEnabled val="1"/>
        </dgm:presLayoutVars>
      </dgm:prSet>
      <dgm:spPr/>
      <dgm:t>
        <a:bodyPr/>
        <a:lstStyle/>
        <a:p>
          <a:endParaRPr lang="tr-TR"/>
        </a:p>
      </dgm:t>
    </dgm:pt>
    <dgm:pt modelId="{E54885D1-892A-4473-A459-42C03CBC60AB}" type="pres">
      <dgm:prSet presAssocID="{D72C6FE5-B7AA-4D4D-8478-355F21B61C6B}" presName="levelTx" presStyleLbl="revTx" presStyleIdx="0" presStyleCnt="0">
        <dgm:presLayoutVars>
          <dgm:chMax val="1"/>
          <dgm:bulletEnabled val="1"/>
        </dgm:presLayoutVars>
      </dgm:prSet>
      <dgm:spPr/>
      <dgm:t>
        <a:bodyPr/>
        <a:lstStyle/>
        <a:p>
          <a:endParaRPr lang="tr-TR"/>
        </a:p>
      </dgm:t>
    </dgm:pt>
    <dgm:pt modelId="{20105407-44D3-45A3-867C-034B7F2D8FA2}" type="pres">
      <dgm:prSet presAssocID="{5474BCA5-4024-495E-A03F-F5A37C8CF5F8}" presName="Name8" presStyleCnt="0"/>
      <dgm:spPr/>
    </dgm:pt>
    <dgm:pt modelId="{8F62AD4D-43FF-4B25-AF60-55066736CB28}" type="pres">
      <dgm:prSet presAssocID="{5474BCA5-4024-495E-A03F-F5A37C8CF5F8}" presName="level" presStyleLbl="node1" presStyleIdx="1" presStyleCnt="6">
        <dgm:presLayoutVars>
          <dgm:chMax val="1"/>
          <dgm:bulletEnabled val="1"/>
        </dgm:presLayoutVars>
      </dgm:prSet>
      <dgm:spPr/>
      <dgm:t>
        <a:bodyPr/>
        <a:lstStyle/>
        <a:p>
          <a:endParaRPr lang="tr-TR"/>
        </a:p>
      </dgm:t>
    </dgm:pt>
    <dgm:pt modelId="{F13296EB-C75F-493B-AB31-1CEC894E2B47}" type="pres">
      <dgm:prSet presAssocID="{5474BCA5-4024-495E-A03F-F5A37C8CF5F8}" presName="levelTx" presStyleLbl="revTx" presStyleIdx="0" presStyleCnt="0">
        <dgm:presLayoutVars>
          <dgm:chMax val="1"/>
          <dgm:bulletEnabled val="1"/>
        </dgm:presLayoutVars>
      </dgm:prSet>
      <dgm:spPr/>
      <dgm:t>
        <a:bodyPr/>
        <a:lstStyle/>
        <a:p>
          <a:endParaRPr lang="tr-TR"/>
        </a:p>
      </dgm:t>
    </dgm:pt>
    <dgm:pt modelId="{FDCB2368-8A87-4598-B804-E4004F7DB53D}" type="pres">
      <dgm:prSet presAssocID="{2A921659-B9D3-4136-AA01-214EF9C9F90D}" presName="Name8" presStyleCnt="0"/>
      <dgm:spPr/>
    </dgm:pt>
    <dgm:pt modelId="{84AFD825-C9FB-4CBB-90C7-C8FF5F0FBF08}" type="pres">
      <dgm:prSet presAssocID="{2A921659-B9D3-4136-AA01-214EF9C9F90D}" presName="level" presStyleLbl="node1" presStyleIdx="2" presStyleCnt="6">
        <dgm:presLayoutVars>
          <dgm:chMax val="1"/>
          <dgm:bulletEnabled val="1"/>
        </dgm:presLayoutVars>
      </dgm:prSet>
      <dgm:spPr/>
      <dgm:t>
        <a:bodyPr/>
        <a:lstStyle/>
        <a:p>
          <a:endParaRPr lang="tr-TR"/>
        </a:p>
      </dgm:t>
    </dgm:pt>
    <dgm:pt modelId="{372E3DCC-2D47-4DC0-9C3F-64B3B7AD0698}" type="pres">
      <dgm:prSet presAssocID="{2A921659-B9D3-4136-AA01-214EF9C9F90D}" presName="levelTx" presStyleLbl="revTx" presStyleIdx="0" presStyleCnt="0">
        <dgm:presLayoutVars>
          <dgm:chMax val="1"/>
          <dgm:bulletEnabled val="1"/>
        </dgm:presLayoutVars>
      </dgm:prSet>
      <dgm:spPr/>
      <dgm:t>
        <a:bodyPr/>
        <a:lstStyle/>
        <a:p>
          <a:endParaRPr lang="tr-TR"/>
        </a:p>
      </dgm:t>
    </dgm:pt>
    <dgm:pt modelId="{51813F4E-D02F-4CCD-9E2A-B6D0F6D1B4C7}" type="pres">
      <dgm:prSet presAssocID="{CC8D60EE-B7FE-42FA-A8E0-70C23DBFBA3F}" presName="Name8" presStyleCnt="0"/>
      <dgm:spPr/>
    </dgm:pt>
    <dgm:pt modelId="{3DA8E67C-CD7F-43B9-960C-A382508B7EC6}" type="pres">
      <dgm:prSet presAssocID="{CC8D60EE-B7FE-42FA-A8E0-70C23DBFBA3F}" presName="level" presStyleLbl="node1" presStyleIdx="3" presStyleCnt="6">
        <dgm:presLayoutVars>
          <dgm:chMax val="1"/>
          <dgm:bulletEnabled val="1"/>
        </dgm:presLayoutVars>
      </dgm:prSet>
      <dgm:spPr/>
      <dgm:t>
        <a:bodyPr/>
        <a:lstStyle/>
        <a:p>
          <a:endParaRPr lang="tr-TR"/>
        </a:p>
      </dgm:t>
    </dgm:pt>
    <dgm:pt modelId="{DF115A95-B6BE-4F93-9765-E1593B81FCE8}" type="pres">
      <dgm:prSet presAssocID="{CC8D60EE-B7FE-42FA-A8E0-70C23DBFBA3F}" presName="levelTx" presStyleLbl="revTx" presStyleIdx="0" presStyleCnt="0">
        <dgm:presLayoutVars>
          <dgm:chMax val="1"/>
          <dgm:bulletEnabled val="1"/>
        </dgm:presLayoutVars>
      </dgm:prSet>
      <dgm:spPr/>
      <dgm:t>
        <a:bodyPr/>
        <a:lstStyle/>
        <a:p>
          <a:endParaRPr lang="tr-TR"/>
        </a:p>
      </dgm:t>
    </dgm:pt>
    <dgm:pt modelId="{CB7853E6-40E6-4EC4-B7D3-F59C658DEBD2}" type="pres">
      <dgm:prSet presAssocID="{9C0982E8-3496-4503-AD73-396BE78BC3F0}" presName="Name8" presStyleCnt="0"/>
      <dgm:spPr/>
    </dgm:pt>
    <dgm:pt modelId="{D9B58D69-7339-444F-807B-7FD36EA8C9DE}" type="pres">
      <dgm:prSet presAssocID="{9C0982E8-3496-4503-AD73-396BE78BC3F0}" presName="level" presStyleLbl="node1" presStyleIdx="4" presStyleCnt="6">
        <dgm:presLayoutVars>
          <dgm:chMax val="1"/>
          <dgm:bulletEnabled val="1"/>
        </dgm:presLayoutVars>
      </dgm:prSet>
      <dgm:spPr/>
      <dgm:t>
        <a:bodyPr/>
        <a:lstStyle/>
        <a:p>
          <a:endParaRPr lang="tr-TR"/>
        </a:p>
      </dgm:t>
    </dgm:pt>
    <dgm:pt modelId="{CA8745FF-24B7-4142-A997-4B72A27FB054}" type="pres">
      <dgm:prSet presAssocID="{9C0982E8-3496-4503-AD73-396BE78BC3F0}" presName="levelTx" presStyleLbl="revTx" presStyleIdx="0" presStyleCnt="0">
        <dgm:presLayoutVars>
          <dgm:chMax val="1"/>
          <dgm:bulletEnabled val="1"/>
        </dgm:presLayoutVars>
      </dgm:prSet>
      <dgm:spPr/>
      <dgm:t>
        <a:bodyPr/>
        <a:lstStyle/>
        <a:p>
          <a:endParaRPr lang="tr-TR"/>
        </a:p>
      </dgm:t>
    </dgm:pt>
    <dgm:pt modelId="{837DADEB-FDC4-43EC-A66A-8379CB52E924}" type="pres">
      <dgm:prSet presAssocID="{B2C0DC41-4D59-4FE0-B09C-A8DA9D7ED357}" presName="Name8" presStyleCnt="0"/>
      <dgm:spPr/>
    </dgm:pt>
    <dgm:pt modelId="{CD0E7C53-0A0A-4B9D-83D2-0371B78E9356}" type="pres">
      <dgm:prSet presAssocID="{B2C0DC41-4D59-4FE0-B09C-A8DA9D7ED357}" presName="level" presStyleLbl="node1" presStyleIdx="5" presStyleCnt="6">
        <dgm:presLayoutVars>
          <dgm:chMax val="1"/>
          <dgm:bulletEnabled val="1"/>
        </dgm:presLayoutVars>
      </dgm:prSet>
      <dgm:spPr/>
      <dgm:t>
        <a:bodyPr/>
        <a:lstStyle/>
        <a:p>
          <a:endParaRPr lang="tr-TR"/>
        </a:p>
      </dgm:t>
    </dgm:pt>
    <dgm:pt modelId="{18F4EDCE-FCC0-4650-A246-5BFC0DDC2064}" type="pres">
      <dgm:prSet presAssocID="{B2C0DC41-4D59-4FE0-B09C-A8DA9D7ED357}" presName="levelTx" presStyleLbl="revTx" presStyleIdx="0" presStyleCnt="0">
        <dgm:presLayoutVars>
          <dgm:chMax val="1"/>
          <dgm:bulletEnabled val="1"/>
        </dgm:presLayoutVars>
      </dgm:prSet>
      <dgm:spPr/>
      <dgm:t>
        <a:bodyPr/>
        <a:lstStyle/>
        <a:p>
          <a:endParaRPr lang="tr-TR"/>
        </a:p>
      </dgm:t>
    </dgm:pt>
  </dgm:ptLst>
  <dgm:cxnLst>
    <dgm:cxn modelId="{2E79C2BD-B15F-4EC0-B615-A138F0818F88}" srcId="{1F6B1A2B-D2D1-49DE-9113-1EC1D3A7D8BB}" destId="{5474BCA5-4024-495E-A03F-F5A37C8CF5F8}" srcOrd="1" destOrd="0" parTransId="{E80E0C1A-4BB2-443F-9B76-A66DD162FAA5}" sibTransId="{AE7B1271-E748-45DF-83B9-A22B3672D8CE}"/>
    <dgm:cxn modelId="{D6A1A196-8A40-4523-BB45-131FF496D1F4}" type="presOf" srcId="{5474BCA5-4024-495E-A03F-F5A37C8CF5F8}" destId="{F13296EB-C75F-493B-AB31-1CEC894E2B47}" srcOrd="1" destOrd="0" presId="urn:microsoft.com/office/officeart/2005/8/layout/pyramid1"/>
    <dgm:cxn modelId="{CC6C80F4-AAE0-42C1-9DF8-6B01CC1C2667}" type="presOf" srcId="{1F6B1A2B-D2D1-49DE-9113-1EC1D3A7D8BB}" destId="{7B5589FC-E845-4094-9A08-F8C144D32906}" srcOrd="0" destOrd="0" presId="urn:microsoft.com/office/officeart/2005/8/layout/pyramid1"/>
    <dgm:cxn modelId="{00036A7C-D6EE-4EE5-BE2B-82E27127323B}" type="presOf" srcId="{D72C6FE5-B7AA-4D4D-8478-355F21B61C6B}" destId="{9BEE8D0E-CAE2-4D75-B7FC-B7F18AEBAAAE}" srcOrd="0" destOrd="0" presId="urn:microsoft.com/office/officeart/2005/8/layout/pyramid1"/>
    <dgm:cxn modelId="{A989ADCA-74FC-475D-B751-EF4ADD52C282}" srcId="{1F6B1A2B-D2D1-49DE-9113-1EC1D3A7D8BB}" destId="{D72C6FE5-B7AA-4D4D-8478-355F21B61C6B}" srcOrd="0" destOrd="0" parTransId="{8C1EF9F3-225A-4D45-8D6E-6A6731D3E71B}" sibTransId="{809A9C75-A0D9-4D32-9F97-F40169FA1054}"/>
    <dgm:cxn modelId="{9C8D988C-1F44-4C14-88FB-A3C337D67621}" type="presOf" srcId="{CC8D60EE-B7FE-42FA-A8E0-70C23DBFBA3F}" destId="{DF115A95-B6BE-4F93-9765-E1593B81FCE8}" srcOrd="1" destOrd="0" presId="urn:microsoft.com/office/officeart/2005/8/layout/pyramid1"/>
    <dgm:cxn modelId="{9FF677AC-AAD2-404C-A00A-9600AC303F9F}" type="presOf" srcId="{9C0982E8-3496-4503-AD73-396BE78BC3F0}" destId="{D9B58D69-7339-444F-807B-7FD36EA8C9DE}" srcOrd="0" destOrd="0" presId="urn:microsoft.com/office/officeart/2005/8/layout/pyramid1"/>
    <dgm:cxn modelId="{5DD2A56A-135B-4C16-BC51-78C95A3F49E4}" type="presOf" srcId="{5474BCA5-4024-495E-A03F-F5A37C8CF5F8}" destId="{8F62AD4D-43FF-4B25-AF60-55066736CB28}" srcOrd="0" destOrd="0" presId="urn:microsoft.com/office/officeart/2005/8/layout/pyramid1"/>
    <dgm:cxn modelId="{2BF66CD7-487A-473D-824B-2EECC0684211}" srcId="{1F6B1A2B-D2D1-49DE-9113-1EC1D3A7D8BB}" destId="{9C0982E8-3496-4503-AD73-396BE78BC3F0}" srcOrd="4" destOrd="0" parTransId="{94285D1E-6A49-427B-8584-4114D252CFDC}" sibTransId="{ED41DC3E-FDEF-46C4-9ADE-8B1BA98732D5}"/>
    <dgm:cxn modelId="{B9BF1253-F295-4C53-9AA3-20053CFE290E}" srcId="{1F6B1A2B-D2D1-49DE-9113-1EC1D3A7D8BB}" destId="{CC8D60EE-B7FE-42FA-A8E0-70C23DBFBA3F}" srcOrd="3" destOrd="0" parTransId="{9645811B-3F3D-4260-A7AE-4FD3957F609E}" sibTransId="{CBD7B9CB-FFBF-4C3C-BE20-4BABDBEFDD5A}"/>
    <dgm:cxn modelId="{5631CFF5-07F4-4835-9C60-4B35803DFB39}" srcId="{1F6B1A2B-D2D1-49DE-9113-1EC1D3A7D8BB}" destId="{B2C0DC41-4D59-4FE0-B09C-A8DA9D7ED357}" srcOrd="5" destOrd="0" parTransId="{9A48779F-4E7E-4404-917C-BF7E97F01898}" sibTransId="{24242A13-D9B0-41CC-A0A2-D892AE9FAAB9}"/>
    <dgm:cxn modelId="{E5294497-AD6A-4469-8AE2-6FD8661AC5C0}" type="presOf" srcId="{2A921659-B9D3-4136-AA01-214EF9C9F90D}" destId="{84AFD825-C9FB-4CBB-90C7-C8FF5F0FBF08}" srcOrd="0" destOrd="0" presId="urn:microsoft.com/office/officeart/2005/8/layout/pyramid1"/>
    <dgm:cxn modelId="{D5B91FC2-0E73-4055-AEE4-B57904E74941}" type="presOf" srcId="{2A921659-B9D3-4136-AA01-214EF9C9F90D}" destId="{372E3DCC-2D47-4DC0-9C3F-64B3B7AD0698}" srcOrd="1" destOrd="0" presId="urn:microsoft.com/office/officeart/2005/8/layout/pyramid1"/>
    <dgm:cxn modelId="{30B9AB7A-D5FD-43BA-97E6-DE9CFD1E962E}" srcId="{1F6B1A2B-D2D1-49DE-9113-1EC1D3A7D8BB}" destId="{2A921659-B9D3-4136-AA01-214EF9C9F90D}" srcOrd="2" destOrd="0" parTransId="{F6D28A83-FE12-4180-91D1-9E412A6639D4}" sibTransId="{619010DF-F95E-4F86-B7B5-CEFE26919CE4}"/>
    <dgm:cxn modelId="{EE0B90CC-6586-4E35-B386-0907B1C186B7}" type="presOf" srcId="{D72C6FE5-B7AA-4D4D-8478-355F21B61C6B}" destId="{E54885D1-892A-4473-A459-42C03CBC60AB}" srcOrd="1" destOrd="0" presId="urn:microsoft.com/office/officeart/2005/8/layout/pyramid1"/>
    <dgm:cxn modelId="{3E761D21-BCF1-4851-A3C7-6C078262622F}" type="presOf" srcId="{B2C0DC41-4D59-4FE0-B09C-A8DA9D7ED357}" destId="{CD0E7C53-0A0A-4B9D-83D2-0371B78E9356}" srcOrd="0" destOrd="0" presId="urn:microsoft.com/office/officeart/2005/8/layout/pyramid1"/>
    <dgm:cxn modelId="{9B69C534-3A72-455E-ADED-62073E243BD0}" type="presOf" srcId="{B2C0DC41-4D59-4FE0-B09C-A8DA9D7ED357}" destId="{18F4EDCE-FCC0-4650-A246-5BFC0DDC2064}" srcOrd="1" destOrd="0" presId="urn:microsoft.com/office/officeart/2005/8/layout/pyramid1"/>
    <dgm:cxn modelId="{ACC9C41E-FC0F-4E40-9084-F723DC4E96CF}" type="presOf" srcId="{9C0982E8-3496-4503-AD73-396BE78BC3F0}" destId="{CA8745FF-24B7-4142-A997-4B72A27FB054}" srcOrd="1" destOrd="0" presId="urn:microsoft.com/office/officeart/2005/8/layout/pyramid1"/>
    <dgm:cxn modelId="{BFA5C6EA-2B75-46FA-896B-9E95421D6DC3}" type="presOf" srcId="{CC8D60EE-B7FE-42FA-A8E0-70C23DBFBA3F}" destId="{3DA8E67C-CD7F-43B9-960C-A382508B7EC6}" srcOrd="0" destOrd="0" presId="urn:microsoft.com/office/officeart/2005/8/layout/pyramid1"/>
    <dgm:cxn modelId="{BE2A8D5E-DD6A-44F8-92B8-513B031454A8}" type="presParOf" srcId="{7B5589FC-E845-4094-9A08-F8C144D32906}" destId="{EC8B798F-04FF-4825-966A-FB3F90304A08}" srcOrd="0" destOrd="0" presId="urn:microsoft.com/office/officeart/2005/8/layout/pyramid1"/>
    <dgm:cxn modelId="{1FFBC978-C281-4460-A2A0-5C0644507D85}" type="presParOf" srcId="{EC8B798F-04FF-4825-966A-FB3F90304A08}" destId="{9BEE8D0E-CAE2-4D75-B7FC-B7F18AEBAAAE}" srcOrd="0" destOrd="0" presId="urn:microsoft.com/office/officeart/2005/8/layout/pyramid1"/>
    <dgm:cxn modelId="{9A32A823-484F-4E5E-8CF4-33DE0A831C86}" type="presParOf" srcId="{EC8B798F-04FF-4825-966A-FB3F90304A08}" destId="{E54885D1-892A-4473-A459-42C03CBC60AB}" srcOrd="1" destOrd="0" presId="urn:microsoft.com/office/officeart/2005/8/layout/pyramid1"/>
    <dgm:cxn modelId="{8C058054-2030-4512-A7E7-600F26F63774}" type="presParOf" srcId="{7B5589FC-E845-4094-9A08-F8C144D32906}" destId="{20105407-44D3-45A3-867C-034B7F2D8FA2}" srcOrd="1" destOrd="0" presId="urn:microsoft.com/office/officeart/2005/8/layout/pyramid1"/>
    <dgm:cxn modelId="{C34AF711-9199-4236-98A0-4E2176C916EE}" type="presParOf" srcId="{20105407-44D3-45A3-867C-034B7F2D8FA2}" destId="{8F62AD4D-43FF-4B25-AF60-55066736CB28}" srcOrd="0" destOrd="0" presId="urn:microsoft.com/office/officeart/2005/8/layout/pyramid1"/>
    <dgm:cxn modelId="{164C4C0F-BB0F-423B-9653-34C726ADA69F}" type="presParOf" srcId="{20105407-44D3-45A3-867C-034B7F2D8FA2}" destId="{F13296EB-C75F-493B-AB31-1CEC894E2B47}" srcOrd="1" destOrd="0" presId="urn:microsoft.com/office/officeart/2005/8/layout/pyramid1"/>
    <dgm:cxn modelId="{97508560-4AE2-48B9-8565-E69A43AD1387}" type="presParOf" srcId="{7B5589FC-E845-4094-9A08-F8C144D32906}" destId="{FDCB2368-8A87-4598-B804-E4004F7DB53D}" srcOrd="2" destOrd="0" presId="urn:microsoft.com/office/officeart/2005/8/layout/pyramid1"/>
    <dgm:cxn modelId="{9351BC3E-1840-4277-A334-F52EFFD9AB21}" type="presParOf" srcId="{FDCB2368-8A87-4598-B804-E4004F7DB53D}" destId="{84AFD825-C9FB-4CBB-90C7-C8FF5F0FBF08}" srcOrd="0" destOrd="0" presId="urn:microsoft.com/office/officeart/2005/8/layout/pyramid1"/>
    <dgm:cxn modelId="{94A36DFE-FF80-4CF8-BF4D-D8A26B55299D}" type="presParOf" srcId="{FDCB2368-8A87-4598-B804-E4004F7DB53D}" destId="{372E3DCC-2D47-4DC0-9C3F-64B3B7AD0698}" srcOrd="1" destOrd="0" presId="urn:microsoft.com/office/officeart/2005/8/layout/pyramid1"/>
    <dgm:cxn modelId="{0EE80DF9-5F4C-4D55-8CE6-3D6302FF3006}" type="presParOf" srcId="{7B5589FC-E845-4094-9A08-F8C144D32906}" destId="{51813F4E-D02F-4CCD-9E2A-B6D0F6D1B4C7}" srcOrd="3" destOrd="0" presId="urn:microsoft.com/office/officeart/2005/8/layout/pyramid1"/>
    <dgm:cxn modelId="{BBC38BD7-02ED-40CA-A96C-465533870534}" type="presParOf" srcId="{51813F4E-D02F-4CCD-9E2A-B6D0F6D1B4C7}" destId="{3DA8E67C-CD7F-43B9-960C-A382508B7EC6}" srcOrd="0" destOrd="0" presId="urn:microsoft.com/office/officeart/2005/8/layout/pyramid1"/>
    <dgm:cxn modelId="{EF4B41B6-0AB6-4460-997F-97D5F47829DF}" type="presParOf" srcId="{51813F4E-D02F-4CCD-9E2A-B6D0F6D1B4C7}" destId="{DF115A95-B6BE-4F93-9765-E1593B81FCE8}" srcOrd="1" destOrd="0" presId="urn:microsoft.com/office/officeart/2005/8/layout/pyramid1"/>
    <dgm:cxn modelId="{D523A3B9-86B4-4D61-A26B-816DF5C2C3FE}" type="presParOf" srcId="{7B5589FC-E845-4094-9A08-F8C144D32906}" destId="{CB7853E6-40E6-4EC4-B7D3-F59C658DEBD2}" srcOrd="4" destOrd="0" presId="urn:microsoft.com/office/officeart/2005/8/layout/pyramid1"/>
    <dgm:cxn modelId="{1EDF25C0-0236-4B0D-B6DB-15601162D129}" type="presParOf" srcId="{CB7853E6-40E6-4EC4-B7D3-F59C658DEBD2}" destId="{D9B58D69-7339-444F-807B-7FD36EA8C9DE}" srcOrd="0" destOrd="0" presId="urn:microsoft.com/office/officeart/2005/8/layout/pyramid1"/>
    <dgm:cxn modelId="{C1E6DE77-0081-45D9-9598-92CB19BD1C40}" type="presParOf" srcId="{CB7853E6-40E6-4EC4-B7D3-F59C658DEBD2}" destId="{CA8745FF-24B7-4142-A997-4B72A27FB054}" srcOrd="1" destOrd="0" presId="urn:microsoft.com/office/officeart/2005/8/layout/pyramid1"/>
    <dgm:cxn modelId="{35C361FD-5E92-4850-9093-DE6FE09E6C1B}" type="presParOf" srcId="{7B5589FC-E845-4094-9A08-F8C144D32906}" destId="{837DADEB-FDC4-43EC-A66A-8379CB52E924}" srcOrd="5" destOrd="0" presId="urn:microsoft.com/office/officeart/2005/8/layout/pyramid1"/>
    <dgm:cxn modelId="{706D17D8-EB43-4659-8B7E-101B4AD1D0DB}" type="presParOf" srcId="{837DADEB-FDC4-43EC-A66A-8379CB52E924}" destId="{CD0E7C53-0A0A-4B9D-83D2-0371B78E9356}" srcOrd="0" destOrd="0" presId="urn:microsoft.com/office/officeart/2005/8/layout/pyramid1"/>
    <dgm:cxn modelId="{CAE8B7E3-8562-4398-ABB6-3E1487CADDF1}" type="presParOf" srcId="{837DADEB-FDC4-43EC-A66A-8379CB52E924}" destId="{18F4EDCE-FCC0-4650-A246-5BFC0DDC2064}" srcOrd="1" destOrd="0" presId="urn:microsoft.com/office/officeart/2005/8/layout/pyramid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13FE7A-476B-4D3F-A618-BD00CCFE5409}" type="doc">
      <dgm:prSet loTypeId="urn:microsoft.com/office/officeart/2005/8/layout/radial5" loCatId="cycle" qsTypeId="urn:microsoft.com/office/officeart/2005/8/quickstyle/3d2#1" qsCatId="3D" csTypeId="urn:microsoft.com/office/officeart/2005/8/colors/accent1_2" csCatId="accent1" phldr="1"/>
      <dgm:spPr/>
      <dgm:t>
        <a:bodyPr/>
        <a:lstStyle/>
        <a:p>
          <a:endParaRPr lang="tr-TR"/>
        </a:p>
      </dgm:t>
    </dgm:pt>
    <dgm:pt modelId="{6D0623E9-19BF-4EBC-965B-1E4FAE38BD17}">
      <dgm:prSet phldrT="[Metin]" custT="1"/>
      <dgm:spPr/>
      <dgm:t>
        <a:bodyPr/>
        <a:lstStyle/>
        <a:p>
          <a:r>
            <a:rPr lang="tr-TR" sz="2000" b="1" dirty="0" smtClean="0">
              <a:solidFill>
                <a:schemeClr val="tx1"/>
              </a:solidFill>
            </a:rPr>
            <a:t>3402/22-A</a:t>
          </a:r>
          <a:endParaRPr lang="tr-TR" sz="2000" b="1" dirty="0">
            <a:solidFill>
              <a:schemeClr val="tx1"/>
            </a:solidFill>
          </a:endParaRPr>
        </a:p>
      </dgm:t>
    </dgm:pt>
    <dgm:pt modelId="{C8D11FC0-39B4-4EA1-881E-D085F0D38489}" type="parTrans" cxnId="{784452D0-4E56-4232-9DC3-F3FD8C95ECCC}">
      <dgm:prSet/>
      <dgm:spPr/>
      <dgm:t>
        <a:bodyPr/>
        <a:lstStyle/>
        <a:p>
          <a:endParaRPr lang="tr-TR"/>
        </a:p>
      </dgm:t>
    </dgm:pt>
    <dgm:pt modelId="{6B92D575-709D-4699-815A-C0BC3751E5F9}" type="sibTrans" cxnId="{784452D0-4E56-4232-9DC3-F3FD8C95ECCC}">
      <dgm:prSet/>
      <dgm:spPr/>
      <dgm:t>
        <a:bodyPr/>
        <a:lstStyle/>
        <a:p>
          <a:endParaRPr lang="tr-TR"/>
        </a:p>
      </dgm:t>
    </dgm:pt>
    <dgm:pt modelId="{3481A683-9653-4BDE-BF30-E994C8C1DAA9}">
      <dgm:prSet phldrT="[Metin]"/>
      <dgm:spPr/>
      <dgm:t>
        <a:bodyPr/>
        <a:lstStyle/>
        <a:p>
          <a:r>
            <a:rPr lang="tr-TR" b="1" dirty="0" smtClean="0">
              <a:solidFill>
                <a:schemeClr val="tx1"/>
              </a:solidFill>
            </a:rPr>
            <a:t>Teknik Nedenlerle Yetersiz Kalma</a:t>
          </a:r>
        </a:p>
      </dgm:t>
    </dgm:pt>
    <dgm:pt modelId="{6AD34735-847E-4EE3-9C0C-22F6AAE2D79F}" type="parTrans" cxnId="{D45E3139-F546-4BBE-8170-13E5BF99D5E9}">
      <dgm:prSet/>
      <dgm:spPr/>
      <dgm:t>
        <a:bodyPr/>
        <a:lstStyle/>
        <a:p>
          <a:endParaRPr lang="tr-TR" b="1">
            <a:solidFill>
              <a:schemeClr val="tx1"/>
            </a:solidFill>
          </a:endParaRPr>
        </a:p>
      </dgm:t>
    </dgm:pt>
    <dgm:pt modelId="{DBA6AA50-2E76-4CB0-87B8-D98D35FE9576}" type="sibTrans" cxnId="{D45E3139-F546-4BBE-8170-13E5BF99D5E9}">
      <dgm:prSet/>
      <dgm:spPr/>
      <dgm:t>
        <a:bodyPr/>
        <a:lstStyle/>
        <a:p>
          <a:endParaRPr lang="tr-TR"/>
        </a:p>
      </dgm:t>
    </dgm:pt>
    <dgm:pt modelId="{232DF04A-6CFF-4143-B56C-AA17F0EC5FC7}">
      <dgm:prSet phldrT="[Metin]"/>
      <dgm:spPr/>
      <dgm:t>
        <a:bodyPr/>
        <a:lstStyle/>
        <a:p>
          <a:r>
            <a:rPr lang="tr-TR" b="1" dirty="0" smtClean="0">
              <a:solidFill>
                <a:schemeClr val="tx1"/>
              </a:solidFill>
            </a:rPr>
            <a:t>Uygulama Niteliğini Kaybetme</a:t>
          </a:r>
          <a:endParaRPr lang="tr-TR" b="1" dirty="0">
            <a:solidFill>
              <a:schemeClr val="tx1"/>
            </a:solidFill>
          </a:endParaRPr>
        </a:p>
      </dgm:t>
    </dgm:pt>
    <dgm:pt modelId="{6125FF08-D4D1-4262-A036-7D664152C3BA}" type="parTrans" cxnId="{0865FFD7-6507-4D42-AA3C-D49B2C0FA989}">
      <dgm:prSet/>
      <dgm:spPr/>
      <dgm:t>
        <a:bodyPr/>
        <a:lstStyle/>
        <a:p>
          <a:endParaRPr lang="tr-TR" b="1">
            <a:solidFill>
              <a:schemeClr val="tx1"/>
            </a:solidFill>
          </a:endParaRPr>
        </a:p>
      </dgm:t>
    </dgm:pt>
    <dgm:pt modelId="{0974D2D7-B981-403E-B6A0-DCC9C41C2C04}" type="sibTrans" cxnId="{0865FFD7-6507-4D42-AA3C-D49B2C0FA989}">
      <dgm:prSet/>
      <dgm:spPr/>
      <dgm:t>
        <a:bodyPr/>
        <a:lstStyle/>
        <a:p>
          <a:endParaRPr lang="tr-TR"/>
        </a:p>
      </dgm:t>
    </dgm:pt>
    <dgm:pt modelId="{0AF2B1A8-EEA9-4517-9E96-C6F6169858D8}">
      <dgm:prSet phldrT="[Metin]"/>
      <dgm:spPr/>
      <dgm:t>
        <a:bodyPr/>
        <a:lstStyle/>
        <a:p>
          <a:r>
            <a:rPr lang="tr-TR" b="1" dirty="0" smtClean="0">
              <a:solidFill>
                <a:schemeClr val="tx1"/>
              </a:solidFill>
            </a:rPr>
            <a:t>Eksikliği Görülme</a:t>
          </a:r>
          <a:endParaRPr lang="tr-TR" b="1" dirty="0">
            <a:solidFill>
              <a:schemeClr val="tx1"/>
            </a:solidFill>
          </a:endParaRPr>
        </a:p>
      </dgm:t>
    </dgm:pt>
    <dgm:pt modelId="{65A020AA-E060-48CB-95C4-538E754230E5}" type="parTrans" cxnId="{782CFCF6-2934-4ACE-8FF6-6A482D5A3B50}">
      <dgm:prSet/>
      <dgm:spPr/>
      <dgm:t>
        <a:bodyPr/>
        <a:lstStyle/>
        <a:p>
          <a:endParaRPr lang="tr-TR" b="1">
            <a:solidFill>
              <a:schemeClr val="tx1"/>
            </a:solidFill>
          </a:endParaRPr>
        </a:p>
      </dgm:t>
    </dgm:pt>
    <dgm:pt modelId="{602484ED-F4F0-4AFB-A78D-D3B65D0FD7F5}" type="sibTrans" cxnId="{782CFCF6-2934-4ACE-8FF6-6A482D5A3B50}">
      <dgm:prSet/>
      <dgm:spPr/>
      <dgm:t>
        <a:bodyPr/>
        <a:lstStyle/>
        <a:p>
          <a:endParaRPr lang="tr-TR"/>
        </a:p>
      </dgm:t>
    </dgm:pt>
    <dgm:pt modelId="{214A85FB-C85D-49D8-A707-784A289187A8}">
      <dgm:prSet phldrT="[Metin]"/>
      <dgm:spPr/>
      <dgm:t>
        <a:bodyPr/>
        <a:lstStyle/>
        <a:p>
          <a:r>
            <a:rPr lang="tr-TR" b="1" dirty="0" smtClean="0">
              <a:solidFill>
                <a:schemeClr val="tx1"/>
              </a:solidFill>
            </a:rPr>
            <a:t>Sınırlandırma, Ölçü, Çizim ve Hesaplama Hataları</a:t>
          </a:r>
        </a:p>
      </dgm:t>
    </dgm:pt>
    <dgm:pt modelId="{BC59B4BE-28B1-4B12-A70D-0ABE8E11C80B}" type="parTrans" cxnId="{BC6F79A1-698A-48E0-BB45-3AB06CBD7401}">
      <dgm:prSet/>
      <dgm:spPr/>
      <dgm:t>
        <a:bodyPr/>
        <a:lstStyle/>
        <a:p>
          <a:endParaRPr lang="tr-TR" b="1">
            <a:solidFill>
              <a:schemeClr val="tx1"/>
            </a:solidFill>
          </a:endParaRPr>
        </a:p>
      </dgm:t>
    </dgm:pt>
    <dgm:pt modelId="{2B84A367-C001-497F-B9A0-82B37DDC32EC}" type="sibTrans" cxnId="{BC6F79A1-698A-48E0-BB45-3AB06CBD7401}">
      <dgm:prSet/>
      <dgm:spPr/>
      <dgm:t>
        <a:bodyPr/>
        <a:lstStyle/>
        <a:p>
          <a:endParaRPr lang="tr-TR"/>
        </a:p>
      </dgm:t>
    </dgm:pt>
    <dgm:pt modelId="{7E51E1F6-FF22-4F6B-8B33-31A364370EF1}">
      <dgm:prSet phldrT="[Metin]"/>
      <dgm:spPr/>
      <dgm:t>
        <a:bodyPr/>
        <a:lstStyle/>
        <a:p>
          <a:endParaRPr lang="tr-TR" b="1" dirty="0">
            <a:solidFill>
              <a:schemeClr val="tx1"/>
            </a:solidFill>
          </a:endParaRPr>
        </a:p>
      </dgm:t>
    </dgm:pt>
    <dgm:pt modelId="{AB312764-F359-47C1-ADF2-CC593F3A31AA}" type="parTrans" cxnId="{4D31E8B9-92F0-4B3F-9BC0-397B1D7C2104}">
      <dgm:prSet custLinFactY="200000" custLinFactNeighborX="-11866" custLinFactNeighborY="229079"/>
      <dgm:spPr/>
      <dgm:t>
        <a:bodyPr/>
        <a:lstStyle/>
        <a:p>
          <a:endParaRPr lang="tr-TR"/>
        </a:p>
      </dgm:t>
    </dgm:pt>
    <dgm:pt modelId="{831047D2-7E57-4B0E-835B-7EF89974BBC8}" type="sibTrans" cxnId="{4D31E8B9-92F0-4B3F-9BC0-397B1D7C2104}">
      <dgm:prSet/>
      <dgm:spPr/>
      <dgm:t>
        <a:bodyPr/>
        <a:lstStyle/>
        <a:p>
          <a:endParaRPr lang="tr-TR"/>
        </a:p>
      </dgm:t>
    </dgm:pt>
    <dgm:pt modelId="{9579AD4F-35C0-438B-B1F1-4B5AC89DBAAA}">
      <dgm:prSet/>
      <dgm:spPr/>
      <dgm:t>
        <a:bodyPr/>
        <a:lstStyle/>
        <a:p>
          <a:endParaRPr lang="tr-TR" b="1" dirty="0">
            <a:solidFill>
              <a:schemeClr val="tx1"/>
            </a:solidFill>
          </a:endParaRPr>
        </a:p>
      </dgm:t>
    </dgm:pt>
    <dgm:pt modelId="{36BF6B93-68C9-47BB-A3C7-0409E208A3BD}" type="parTrans" cxnId="{8A00CC5A-3DCB-4F7F-8C55-9CA42A25CA25}">
      <dgm:prSet/>
      <dgm:spPr/>
      <dgm:t>
        <a:bodyPr/>
        <a:lstStyle/>
        <a:p>
          <a:endParaRPr lang="tr-TR"/>
        </a:p>
      </dgm:t>
    </dgm:pt>
    <dgm:pt modelId="{FBF4BF80-3EFC-4956-BB65-C874210020D2}" type="sibTrans" cxnId="{8A00CC5A-3DCB-4F7F-8C55-9CA42A25CA25}">
      <dgm:prSet/>
      <dgm:spPr/>
      <dgm:t>
        <a:bodyPr/>
        <a:lstStyle/>
        <a:p>
          <a:endParaRPr lang="tr-TR"/>
        </a:p>
      </dgm:t>
    </dgm:pt>
    <dgm:pt modelId="{503E7E02-086D-4CA9-9A61-9FDA84775EED}">
      <dgm:prSet/>
      <dgm:spPr/>
      <dgm:t>
        <a:bodyPr/>
        <a:lstStyle/>
        <a:p>
          <a:endParaRPr lang="tr-TR" b="1" dirty="0">
            <a:solidFill>
              <a:schemeClr val="tx1"/>
            </a:solidFill>
          </a:endParaRPr>
        </a:p>
      </dgm:t>
    </dgm:pt>
    <dgm:pt modelId="{276EBE7F-A6A5-4659-BFB8-7A317786617B}" type="parTrans" cxnId="{8D15AE2B-BEE0-4831-B8D7-D144FE3ABC5B}">
      <dgm:prSet/>
      <dgm:spPr/>
      <dgm:t>
        <a:bodyPr/>
        <a:lstStyle/>
        <a:p>
          <a:endParaRPr lang="tr-TR"/>
        </a:p>
      </dgm:t>
    </dgm:pt>
    <dgm:pt modelId="{CE2C3022-7E33-46D3-9D4E-017E593A8A42}" type="sibTrans" cxnId="{8D15AE2B-BEE0-4831-B8D7-D144FE3ABC5B}">
      <dgm:prSet/>
      <dgm:spPr/>
      <dgm:t>
        <a:bodyPr/>
        <a:lstStyle/>
        <a:p>
          <a:endParaRPr lang="tr-TR"/>
        </a:p>
      </dgm:t>
    </dgm:pt>
    <dgm:pt modelId="{AD1D4424-0047-4093-8AE4-B034928A1372}" type="pres">
      <dgm:prSet presAssocID="{1813FE7A-476B-4D3F-A618-BD00CCFE5409}" presName="Name0" presStyleCnt="0">
        <dgm:presLayoutVars>
          <dgm:chMax val="1"/>
          <dgm:dir/>
          <dgm:animLvl val="ctr"/>
          <dgm:resizeHandles val="exact"/>
        </dgm:presLayoutVars>
      </dgm:prSet>
      <dgm:spPr/>
      <dgm:t>
        <a:bodyPr/>
        <a:lstStyle/>
        <a:p>
          <a:endParaRPr lang="tr-TR"/>
        </a:p>
      </dgm:t>
    </dgm:pt>
    <dgm:pt modelId="{133F5601-A62E-42B0-BF37-9431A433895E}" type="pres">
      <dgm:prSet presAssocID="{6D0623E9-19BF-4EBC-965B-1E4FAE38BD17}" presName="centerShape" presStyleLbl="node0" presStyleIdx="0" presStyleCnt="1" custScaleX="118848" custScaleY="111302"/>
      <dgm:spPr/>
      <dgm:t>
        <a:bodyPr/>
        <a:lstStyle/>
        <a:p>
          <a:endParaRPr lang="tr-TR"/>
        </a:p>
      </dgm:t>
    </dgm:pt>
    <dgm:pt modelId="{6D42E500-AED1-4BB9-BFBA-B1ADE7C602AE}" type="pres">
      <dgm:prSet presAssocID="{6AD34735-847E-4EE3-9C0C-22F6AAE2D79F}" presName="parTrans" presStyleLbl="sibTrans2D1" presStyleIdx="0" presStyleCnt="4" custLinFactY="200000" custLinFactNeighborX="-11866" custLinFactNeighborY="229079"/>
      <dgm:spPr/>
      <dgm:t>
        <a:bodyPr/>
        <a:lstStyle/>
        <a:p>
          <a:endParaRPr lang="tr-TR"/>
        </a:p>
      </dgm:t>
    </dgm:pt>
    <dgm:pt modelId="{1631C38C-FC33-47FF-BE21-B4A34C553918}" type="pres">
      <dgm:prSet presAssocID="{6AD34735-847E-4EE3-9C0C-22F6AAE2D79F}" presName="connectorText" presStyleLbl="sibTrans2D1" presStyleIdx="0" presStyleCnt="4"/>
      <dgm:spPr/>
      <dgm:t>
        <a:bodyPr/>
        <a:lstStyle/>
        <a:p>
          <a:endParaRPr lang="tr-TR"/>
        </a:p>
      </dgm:t>
    </dgm:pt>
    <dgm:pt modelId="{4C5BA57F-1002-4914-9D55-6526CB358822}" type="pres">
      <dgm:prSet presAssocID="{3481A683-9653-4BDE-BF30-E994C8C1DAA9}" presName="node" presStyleLbl="node1" presStyleIdx="0" presStyleCnt="4">
        <dgm:presLayoutVars>
          <dgm:bulletEnabled val="1"/>
        </dgm:presLayoutVars>
      </dgm:prSet>
      <dgm:spPr/>
      <dgm:t>
        <a:bodyPr/>
        <a:lstStyle/>
        <a:p>
          <a:endParaRPr lang="tr-TR"/>
        </a:p>
      </dgm:t>
    </dgm:pt>
    <dgm:pt modelId="{3F4C8948-A397-4C9A-9FAD-3674793AB7F0}" type="pres">
      <dgm:prSet presAssocID="{6125FF08-D4D1-4262-A036-7D664152C3BA}" presName="parTrans" presStyleLbl="sibTrans2D1" presStyleIdx="1" presStyleCnt="4" custLinFactX="-400974" custLinFactNeighborX="-500000" custLinFactNeighborY="11096"/>
      <dgm:spPr/>
      <dgm:t>
        <a:bodyPr/>
        <a:lstStyle/>
        <a:p>
          <a:endParaRPr lang="tr-TR"/>
        </a:p>
      </dgm:t>
    </dgm:pt>
    <dgm:pt modelId="{3C059A21-87E6-477A-990D-7265351C4BE9}" type="pres">
      <dgm:prSet presAssocID="{6125FF08-D4D1-4262-A036-7D664152C3BA}" presName="connectorText" presStyleLbl="sibTrans2D1" presStyleIdx="1" presStyleCnt="4"/>
      <dgm:spPr/>
      <dgm:t>
        <a:bodyPr/>
        <a:lstStyle/>
        <a:p>
          <a:endParaRPr lang="tr-TR"/>
        </a:p>
      </dgm:t>
    </dgm:pt>
    <dgm:pt modelId="{E5E0DC96-0DBE-4808-8442-1D20470D52B6}" type="pres">
      <dgm:prSet presAssocID="{232DF04A-6CFF-4143-B56C-AA17F0EC5FC7}" presName="node" presStyleLbl="node1" presStyleIdx="1" presStyleCnt="4">
        <dgm:presLayoutVars>
          <dgm:bulletEnabled val="1"/>
        </dgm:presLayoutVars>
      </dgm:prSet>
      <dgm:spPr/>
      <dgm:t>
        <a:bodyPr/>
        <a:lstStyle/>
        <a:p>
          <a:endParaRPr lang="tr-TR"/>
        </a:p>
      </dgm:t>
    </dgm:pt>
    <dgm:pt modelId="{DEEF25DB-0889-4816-B97F-F8F7FF899383}" type="pres">
      <dgm:prSet presAssocID="{65A020AA-E060-48CB-95C4-538E754230E5}" presName="parTrans" presStyleLbl="sibTrans2D1" presStyleIdx="2" presStyleCnt="4" custLinFactY="-200000" custLinFactNeighborX="-8900" custLinFactNeighborY="-225381"/>
      <dgm:spPr/>
      <dgm:t>
        <a:bodyPr/>
        <a:lstStyle/>
        <a:p>
          <a:endParaRPr lang="tr-TR"/>
        </a:p>
      </dgm:t>
    </dgm:pt>
    <dgm:pt modelId="{B8EB9A70-99CC-4E22-8BF8-E5939E711C5C}" type="pres">
      <dgm:prSet presAssocID="{65A020AA-E060-48CB-95C4-538E754230E5}" presName="connectorText" presStyleLbl="sibTrans2D1" presStyleIdx="2" presStyleCnt="4"/>
      <dgm:spPr/>
      <dgm:t>
        <a:bodyPr/>
        <a:lstStyle/>
        <a:p>
          <a:endParaRPr lang="tr-TR"/>
        </a:p>
      </dgm:t>
    </dgm:pt>
    <dgm:pt modelId="{3F7137A8-0377-4248-A463-5C1719722D3E}" type="pres">
      <dgm:prSet presAssocID="{0AF2B1A8-EEA9-4517-9E96-C6F6169858D8}" presName="node" presStyleLbl="node1" presStyleIdx="2" presStyleCnt="4">
        <dgm:presLayoutVars>
          <dgm:bulletEnabled val="1"/>
        </dgm:presLayoutVars>
      </dgm:prSet>
      <dgm:spPr/>
      <dgm:t>
        <a:bodyPr/>
        <a:lstStyle/>
        <a:p>
          <a:endParaRPr lang="tr-TR"/>
        </a:p>
      </dgm:t>
    </dgm:pt>
    <dgm:pt modelId="{B71FB47C-AB35-4810-BBD0-3DE1E8F5070D}" type="pres">
      <dgm:prSet presAssocID="{BC59B4BE-28B1-4B12-A70D-0ABE8E11C80B}" presName="parTrans" presStyleLbl="sibTrans2D1" presStyleIdx="3" presStyleCnt="4" custLinFactX="424259" custLinFactNeighborX="500000" custLinFactNeighborY="7399"/>
      <dgm:spPr/>
      <dgm:t>
        <a:bodyPr/>
        <a:lstStyle/>
        <a:p>
          <a:endParaRPr lang="tr-TR"/>
        </a:p>
      </dgm:t>
    </dgm:pt>
    <dgm:pt modelId="{8ADAE9C7-78B1-4661-9F8F-F9A5F0C73D0C}" type="pres">
      <dgm:prSet presAssocID="{BC59B4BE-28B1-4B12-A70D-0ABE8E11C80B}" presName="connectorText" presStyleLbl="sibTrans2D1" presStyleIdx="3" presStyleCnt="4"/>
      <dgm:spPr/>
      <dgm:t>
        <a:bodyPr/>
        <a:lstStyle/>
        <a:p>
          <a:endParaRPr lang="tr-TR"/>
        </a:p>
      </dgm:t>
    </dgm:pt>
    <dgm:pt modelId="{FB4F2625-52A2-401A-B879-32A3004163BE}" type="pres">
      <dgm:prSet presAssocID="{214A85FB-C85D-49D8-A707-784A289187A8}" presName="node" presStyleLbl="node1" presStyleIdx="3" presStyleCnt="4">
        <dgm:presLayoutVars>
          <dgm:bulletEnabled val="1"/>
        </dgm:presLayoutVars>
      </dgm:prSet>
      <dgm:spPr/>
      <dgm:t>
        <a:bodyPr/>
        <a:lstStyle/>
        <a:p>
          <a:endParaRPr lang="tr-TR"/>
        </a:p>
      </dgm:t>
    </dgm:pt>
  </dgm:ptLst>
  <dgm:cxnLst>
    <dgm:cxn modelId="{6F260001-6306-490C-9BD8-6440F86FC7EF}" type="presOf" srcId="{0AF2B1A8-EEA9-4517-9E96-C6F6169858D8}" destId="{3F7137A8-0377-4248-A463-5C1719722D3E}" srcOrd="0" destOrd="0" presId="urn:microsoft.com/office/officeart/2005/8/layout/radial5"/>
    <dgm:cxn modelId="{D1C5BEC1-FEFF-424D-9076-6CDD99F31C0A}" type="presOf" srcId="{6125FF08-D4D1-4262-A036-7D664152C3BA}" destId="{3F4C8948-A397-4C9A-9FAD-3674793AB7F0}" srcOrd="0" destOrd="0" presId="urn:microsoft.com/office/officeart/2005/8/layout/radial5"/>
    <dgm:cxn modelId="{A0865F71-FA20-4F5B-A107-2E7445CF63BA}" type="presOf" srcId="{1813FE7A-476B-4D3F-A618-BD00CCFE5409}" destId="{AD1D4424-0047-4093-8AE4-B034928A1372}" srcOrd="0" destOrd="0" presId="urn:microsoft.com/office/officeart/2005/8/layout/radial5"/>
    <dgm:cxn modelId="{50D41DF5-554A-43A7-BD15-9EE4D045CB81}" type="presOf" srcId="{6AD34735-847E-4EE3-9C0C-22F6AAE2D79F}" destId="{1631C38C-FC33-47FF-BE21-B4A34C553918}" srcOrd="1" destOrd="0" presId="urn:microsoft.com/office/officeart/2005/8/layout/radial5"/>
    <dgm:cxn modelId="{D45E3139-F546-4BBE-8170-13E5BF99D5E9}" srcId="{6D0623E9-19BF-4EBC-965B-1E4FAE38BD17}" destId="{3481A683-9653-4BDE-BF30-E994C8C1DAA9}" srcOrd="0" destOrd="0" parTransId="{6AD34735-847E-4EE3-9C0C-22F6AAE2D79F}" sibTransId="{DBA6AA50-2E76-4CB0-87B8-D98D35FE9576}"/>
    <dgm:cxn modelId="{A8423CD6-3357-4783-A276-355958FF1175}" type="presOf" srcId="{BC59B4BE-28B1-4B12-A70D-0ABE8E11C80B}" destId="{B71FB47C-AB35-4810-BBD0-3DE1E8F5070D}" srcOrd="0" destOrd="0" presId="urn:microsoft.com/office/officeart/2005/8/layout/radial5"/>
    <dgm:cxn modelId="{E32903D0-ED07-4C67-9059-132456ACFFDF}" type="presOf" srcId="{214A85FB-C85D-49D8-A707-784A289187A8}" destId="{FB4F2625-52A2-401A-B879-32A3004163BE}" srcOrd="0" destOrd="0" presId="urn:microsoft.com/office/officeart/2005/8/layout/radial5"/>
    <dgm:cxn modelId="{C1BA86C7-DDF5-43F1-9633-DBE6416C397B}" type="presOf" srcId="{6125FF08-D4D1-4262-A036-7D664152C3BA}" destId="{3C059A21-87E6-477A-990D-7265351C4BE9}" srcOrd="1" destOrd="0" presId="urn:microsoft.com/office/officeart/2005/8/layout/radial5"/>
    <dgm:cxn modelId="{BC6F79A1-698A-48E0-BB45-3AB06CBD7401}" srcId="{6D0623E9-19BF-4EBC-965B-1E4FAE38BD17}" destId="{214A85FB-C85D-49D8-A707-784A289187A8}" srcOrd="3" destOrd="0" parTransId="{BC59B4BE-28B1-4B12-A70D-0ABE8E11C80B}" sibTransId="{2B84A367-C001-497F-B9A0-82B37DDC32EC}"/>
    <dgm:cxn modelId="{DE75CEDB-459E-4656-BDBC-7EA671EDDF1F}" type="presOf" srcId="{232DF04A-6CFF-4143-B56C-AA17F0EC5FC7}" destId="{E5E0DC96-0DBE-4808-8442-1D20470D52B6}" srcOrd="0" destOrd="0" presId="urn:microsoft.com/office/officeart/2005/8/layout/radial5"/>
    <dgm:cxn modelId="{782CFCF6-2934-4ACE-8FF6-6A482D5A3B50}" srcId="{6D0623E9-19BF-4EBC-965B-1E4FAE38BD17}" destId="{0AF2B1A8-EEA9-4517-9E96-C6F6169858D8}" srcOrd="2" destOrd="0" parTransId="{65A020AA-E060-48CB-95C4-538E754230E5}" sibTransId="{602484ED-F4F0-4AFB-A78D-D3B65D0FD7F5}"/>
    <dgm:cxn modelId="{98FF2DDD-DF6A-40DC-9681-25F87A0C18CD}" type="presOf" srcId="{BC59B4BE-28B1-4B12-A70D-0ABE8E11C80B}" destId="{8ADAE9C7-78B1-4661-9F8F-F9A5F0C73D0C}" srcOrd="1" destOrd="0" presId="urn:microsoft.com/office/officeart/2005/8/layout/radial5"/>
    <dgm:cxn modelId="{4D31E8B9-92F0-4B3F-9BC0-397B1D7C2104}" srcId="{1813FE7A-476B-4D3F-A618-BD00CCFE5409}" destId="{7E51E1F6-FF22-4F6B-8B33-31A364370EF1}" srcOrd="1" destOrd="0" parTransId="{AB312764-F359-47C1-ADF2-CC593F3A31AA}" sibTransId="{831047D2-7E57-4B0E-835B-7EF89974BBC8}"/>
    <dgm:cxn modelId="{8D15AE2B-BEE0-4831-B8D7-D144FE3ABC5B}" srcId="{1813FE7A-476B-4D3F-A618-BD00CCFE5409}" destId="{503E7E02-086D-4CA9-9A61-9FDA84775EED}" srcOrd="3" destOrd="0" parTransId="{276EBE7F-A6A5-4659-BFB8-7A317786617B}" sibTransId="{CE2C3022-7E33-46D3-9D4E-017E593A8A42}"/>
    <dgm:cxn modelId="{784452D0-4E56-4232-9DC3-F3FD8C95ECCC}" srcId="{1813FE7A-476B-4D3F-A618-BD00CCFE5409}" destId="{6D0623E9-19BF-4EBC-965B-1E4FAE38BD17}" srcOrd="0" destOrd="0" parTransId="{C8D11FC0-39B4-4EA1-881E-D085F0D38489}" sibTransId="{6B92D575-709D-4699-815A-C0BC3751E5F9}"/>
    <dgm:cxn modelId="{8DC6E1F3-C785-4FB3-800D-89776BE34C58}" type="presOf" srcId="{3481A683-9653-4BDE-BF30-E994C8C1DAA9}" destId="{4C5BA57F-1002-4914-9D55-6526CB358822}" srcOrd="0" destOrd="0" presId="urn:microsoft.com/office/officeart/2005/8/layout/radial5"/>
    <dgm:cxn modelId="{360FCF94-05DB-4E7D-9BDC-CF11A96271F0}" type="presOf" srcId="{65A020AA-E060-48CB-95C4-538E754230E5}" destId="{B8EB9A70-99CC-4E22-8BF8-E5939E711C5C}" srcOrd="1" destOrd="0" presId="urn:microsoft.com/office/officeart/2005/8/layout/radial5"/>
    <dgm:cxn modelId="{7D44E7C5-2BE1-4090-861A-8E2BF5D7790E}" type="presOf" srcId="{6D0623E9-19BF-4EBC-965B-1E4FAE38BD17}" destId="{133F5601-A62E-42B0-BF37-9431A433895E}" srcOrd="0" destOrd="0" presId="urn:microsoft.com/office/officeart/2005/8/layout/radial5"/>
    <dgm:cxn modelId="{8A00CC5A-3DCB-4F7F-8C55-9CA42A25CA25}" srcId="{1813FE7A-476B-4D3F-A618-BD00CCFE5409}" destId="{9579AD4F-35C0-438B-B1F1-4B5AC89DBAAA}" srcOrd="2" destOrd="0" parTransId="{36BF6B93-68C9-47BB-A3C7-0409E208A3BD}" sibTransId="{FBF4BF80-3EFC-4956-BB65-C874210020D2}"/>
    <dgm:cxn modelId="{86138549-EDCC-485C-9187-553A15E10BBC}" type="presOf" srcId="{65A020AA-E060-48CB-95C4-538E754230E5}" destId="{DEEF25DB-0889-4816-B97F-F8F7FF899383}" srcOrd="0" destOrd="0" presId="urn:microsoft.com/office/officeart/2005/8/layout/radial5"/>
    <dgm:cxn modelId="{0865FFD7-6507-4D42-AA3C-D49B2C0FA989}" srcId="{6D0623E9-19BF-4EBC-965B-1E4FAE38BD17}" destId="{232DF04A-6CFF-4143-B56C-AA17F0EC5FC7}" srcOrd="1" destOrd="0" parTransId="{6125FF08-D4D1-4262-A036-7D664152C3BA}" sibTransId="{0974D2D7-B981-403E-B6A0-DCC9C41C2C04}"/>
    <dgm:cxn modelId="{51E7DB3F-D2D6-43FB-AEB5-CA1C60102F7D}" type="presOf" srcId="{6AD34735-847E-4EE3-9C0C-22F6AAE2D79F}" destId="{6D42E500-AED1-4BB9-BFBA-B1ADE7C602AE}" srcOrd="0" destOrd="0" presId="urn:microsoft.com/office/officeart/2005/8/layout/radial5"/>
    <dgm:cxn modelId="{B103A4A5-6B54-4561-82CB-D7AD371B557F}" type="presParOf" srcId="{AD1D4424-0047-4093-8AE4-B034928A1372}" destId="{133F5601-A62E-42B0-BF37-9431A433895E}" srcOrd="0" destOrd="0" presId="urn:microsoft.com/office/officeart/2005/8/layout/radial5"/>
    <dgm:cxn modelId="{EDA2FB5E-B0F1-4BDE-9AE1-05586A4C515E}" type="presParOf" srcId="{AD1D4424-0047-4093-8AE4-B034928A1372}" destId="{6D42E500-AED1-4BB9-BFBA-B1ADE7C602AE}" srcOrd="1" destOrd="0" presId="urn:microsoft.com/office/officeart/2005/8/layout/radial5"/>
    <dgm:cxn modelId="{132B9C4D-8C03-4333-BA67-81440A29E72E}" type="presParOf" srcId="{6D42E500-AED1-4BB9-BFBA-B1ADE7C602AE}" destId="{1631C38C-FC33-47FF-BE21-B4A34C553918}" srcOrd="0" destOrd="0" presId="urn:microsoft.com/office/officeart/2005/8/layout/radial5"/>
    <dgm:cxn modelId="{EEB53B07-CD2E-44A0-B937-17A0ED5D104F}" type="presParOf" srcId="{AD1D4424-0047-4093-8AE4-B034928A1372}" destId="{4C5BA57F-1002-4914-9D55-6526CB358822}" srcOrd="2" destOrd="0" presId="urn:microsoft.com/office/officeart/2005/8/layout/radial5"/>
    <dgm:cxn modelId="{52FDA095-42EB-4D61-8F54-E131B4521038}" type="presParOf" srcId="{AD1D4424-0047-4093-8AE4-B034928A1372}" destId="{3F4C8948-A397-4C9A-9FAD-3674793AB7F0}" srcOrd="3" destOrd="0" presId="urn:microsoft.com/office/officeart/2005/8/layout/radial5"/>
    <dgm:cxn modelId="{122CF316-9B7C-46C0-BE54-72AEA6546527}" type="presParOf" srcId="{3F4C8948-A397-4C9A-9FAD-3674793AB7F0}" destId="{3C059A21-87E6-477A-990D-7265351C4BE9}" srcOrd="0" destOrd="0" presId="urn:microsoft.com/office/officeart/2005/8/layout/radial5"/>
    <dgm:cxn modelId="{D7A45564-6C5A-462D-8644-DCD5BA7C9C04}" type="presParOf" srcId="{AD1D4424-0047-4093-8AE4-B034928A1372}" destId="{E5E0DC96-0DBE-4808-8442-1D20470D52B6}" srcOrd="4" destOrd="0" presId="urn:microsoft.com/office/officeart/2005/8/layout/radial5"/>
    <dgm:cxn modelId="{CFC1AF6F-F168-46EF-A3E0-AFC501BABD91}" type="presParOf" srcId="{AD1D4424-0047-4093-8AE4-B034928A1372}" destId="{DEEF25DB-0889-4816-B97F-F8F7FF899383}" srcOrd="5" destOrd="0" presId="urn:microsoft.com/office/officeart/2005/8/layout/radial5"/>
    <dgm:cxn modelId="{6898ADB5-32EA-40A3-9E35-C293F5F893E3}" type="presParOf" srcId="{DEEF25DB-0889-4816-B97F-F8F7FF899383}" destId="{B8EB9A70-99CC-4E22-8BF8-E5939E711C5C}" srcOrd="0" destOrd="0" presId="urn:microsoft.com/office/officeart/2005/8/layout/radial5"/>
    <dgm:cxn modelId="{F5B2B39C-8552-4740-A0A1-BC04F23F74D1}" type="presParOf" srcId="{AD1D4424-0047-4093-8AE4-B034928A1372}" destId="{3F7137A8-0377-4248-A463-5C1719722D3E}" srcOrd="6" destOrd="0" presId="urn:microsoft.com/office/officeart/2005/8/layout/radial5"/>
    <dgm:cxn modelId="{12CCABAA-8102-4E65-A617-FA007F4739E2}" type="presParOf" srcId="{AD1D4424-0047-4093-8AE4-B034928A1372}" destId="{B71FB47C-AB35-4810-BBD0-3DE1E8F5070D}" srcOrd="7" destOrd="0" presId="urn:microsoft.com/office/officeart/2005/8/layout/radial5"/>
    <dgm:cxn modelId="{DFEA566E-246E-43E5-9C53-91667C40E133}" type="presParOf" srcId="{B71FB47C-AB35-4810-BBD0-3DE1E8F5070D}" destId="{8ADAE9C7-78B1-4661-9F8F-F9A5F0C73D0C}" srcOrd="0" destOrd="0" presId="urn:microsoft.com/office/officeart/2005/8/layout/radial5"/>
    <dgm:cxn modelId="{976FD25B-B620-4D54-92E4-FD5B0EB44999}" type="presParOf" srcId="{AD1D4424-0047-4093-8AE4-B034928A1372}" destId="{FB4F2625-52A2-401A-B879-32A3004163BE}" srcOrd="8" destOrd="0" presId="urn:microsoft.com/office/officeart/2005/8/layout/radial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D7C628-D936-464A-BFAD-0E232472A9A9}" type="doc">
      <dgm:prSet loTypeId="urn:microsoft.com/office/officeart/2005/8/layout/equation2" loCatId="process" qsTypeId="urn:microsoft.com/office/officeart/2005/8/quickstyle/simple1" qsCatId="simple" csTypeId="urn:microsoft.com/office/officeart/2005/8/colors/accent1_2" csCatId="accent1" phldr="1"/>
      <dgm:spPr/>
    </dgm:pt>
    <dgm:pt modelId="{30BA9067-F25A-4DCE-9395-9491E6F7B1C9}">
      <dgm:prSet phldrT="[Metin]" custT="1"/>
      <dgm:spPr/>
      <dgm:t>
        <a:bodyPr/>
        <a:lstStyle/>
        <a:p>
          <a:r>
            <a:rPr lang="tr-TR" sz="1200" b="1" dirty="0" smtClean="0">
              <a:solidFill>
                <a:schemeClr val="bg1"/>
              </a:solidFill>
              <a:latin typeface="Arial" panose="020B0604020202020204" pitchFamily="34" charset="0"/>
            </a:rPr>
            <a:t>Baraj, gölet altındaki parsellerde ölçü değerlendirme yapılamayacağından 22-a kapsamına alınmamalıdır</a:t>
          </a:r>
          <a:endParaRPr lang="tr-TR" sz="1200" b="1" dirty="0">
            <a:solidFill>
              <a:schemeClr val="bg1"/>
            </a:solidFill>
          </a:endParaRPr>
        </a:p>
      </dgm:t>
    </dgm:pt>
    <dgm:pt modelId="{24154827-3346-44CB-B565-C274A3E46651}" type="parTrans" cxnId="{0D1A6429-2227-4386-8365-5187845B450E}">
      <dgm:prSet/>
      <dgm:spPr/>
      <dgm:t>
        <a:bodyPr/>
        <a:lstStyle/>
        <a:p>
          <a:endParaRPr lang="tr-TR"/>
        </a:p>
      </dgm:t>
    </dgm:pt>
    <dgm:pt modelId="{D212B09F-53BD-408F-AB08-EB57EEC53003}" type="sibTrans" cxnId="{0D1A6429-2227-4386-8365-5187845B450E}">
      <dgm:prSet/>
      <dgm:spPr/>
      <dgm:t>
        <a:bodyPr/>
        <a:lstStyle/>
        <a:p>
          <a:endParaRPr lang="tr-TR"/>
        </a:p>
      </dgm:t>
    </dgm:pt>
    <dgm:pt modelId="{8D71409C-8F14-4D95-99DF-50BC7A7C0FF4}" type="pres">
      <dgm:prSet presAssocID="{2AD7C628-D936-464A-BFAD-0E232472A9A9}" presName="Name0" presStyleCnt="0">
        <dgm:presLayoutVars>
          <dgm:dir/>
          <dgm:resizeHandles val="exact"/>
        </dgm:presLayoutVars>
      </dgm:prSet>
      <dgm:spPr/>
    </dgm:pt>
    <dgm:pt modelId="{CFB7D87A-2666-4540-8DC3-E1DE006B9CA5}" type="pres">
      <dgm:prSet presAssocID="{2AD7C628-D936-464A-BFAD-0E232472A9A9}" presName="vNodes" presStyleCnt="0"/>
      <dgm:spPr/>
    </dgm:pt>
    <dgm:pt modelId="{5AA9B641-77A2-49A0-8AA9-A675070B5AEF}" type="pres">
      <dgm:prSet presAssocID="{2AD7C628-D936-464A-BFAD-0E232472A9A9}" presName="lastNode" presStyleLbl="node1" presStyleIdx="0" presStyleCnt="1" custScaleX="138005" custLinFactY="53240" custLinFactNeighborX="-13442" custLinFactNeighborY="100000">
        <dgm:presLayoutVars>
          <dgm:bulletEnabled val="1"/>
        </dgm:presLayoutVars>
      </dgm:prSet>
      <dgm:spPr/>
      <dgm:t>
        <a:bodyPr/>
        <a:lstStyle/>
        <a:p>
          <a:endParaRPr lang="tr-TR"/>
        </a:p>
      </dgm:t>
    </dgm:pt>
  </dgm:ptLst>
  <dgm:cxnLst>
    <dgm:cxn modelId="{0D1A6429-2227-4386-8365-5187845B450E}" srcId="{2AD7C628-D936-464A-BFAD-0E232472A9A9}" destId="{30BA9067-F25A-4DCE-9395-9491E6F7B1C9}" srcOrd="0" destOrd="0" parTransId="{24154827-3346-44CB-B565-C274A3E46651}" sibTransId="{D212B09F-53BD-408F-AB08-EB57EEC53003}"/>
    <dgm:cxn modelId="{DC2DBD70-915B-4310-9E28-8BDA21B13FBC}" type="presOf" srcId="{2AD7C628-D936-464A-BFAD-0E232472A9A9}" destId="{8D71409C-8F14-4D95-99DF-50BC7A7C0FF4}" srcOrd="0" destOrd="0" presId="urn:microsoft.com/office/officeart/2005/8/layout/equation2"/>
    <dgm:cxn modelId="{AEE3D19C-F6D2-4ABE-826E-2C25BD9BD7B0}" type="presOf" srcId="{30BA9067-F25A-4DCE-9395-9491E6F7B1C9}" destId="{5AA9B641-77A2-49A0-8AA9-A675070B5AEF}" srcOrd="0" destOrd="0" presId="urn:microsoft.com/office/officeart/2005/8/layout/equation2"/>
    <dgm:cxn modelId="{21212BBE-E122-433A-BB44-F78A0DE5597B}" type="presParOf" srcId="{8D71409C-8F14-4D95-99DF-50BC7A7C0FF4}" destId="{CFB7D87A-2666-4540-8DC3-E1DE006B9CA5}" srcOrd="0" destOrd="0" presId="urn:microsoft.com/office/officeart/2005/8/layout/equation2"/>
    <dgm:cxn modelId="{4D89D944-E04D-49C5-81C6-685BA82D3E6D}" type="presParOf" srcId="{8D71409C-8F14-4D95-99DF-50BC7A7C0FF4}" destId="{5AA9B641-77A2-49A0-8AA9-A675070B5AEF}" srcOrd="1" destOrd="0" presId="urn:microsoft.com/office/officeart/2005/8/layout/equation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2EC54F-312A-472F-8807-7B4B07F020F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4F2C8AC1-A9D5-4C5C-8285-2EB96C1493FF}">
      <dgm:prSet phldrT="[Metin]" custT="1"/>
      <dgm:spPr/>
      <dgm:t>
        <a:bodyPr/>
        <a:lstStyle/>
        <a:p>
          <a:pPr algn="just"/>
          <a:r>
            <a:rPr lang="tr-TR" sz="1400" b="1" i="0" dirty="0" smtClean="0">
              <a:solidFill>
                <a:srgbClr val="002060"/>
              </a:solidFill>
              <a:latin typeface="Times New Roman" pitchFamily="18" charset="0"/>
              <a:cs typeface="Times New Roman" pitchFamily="18" charset="0"/>
            </a:rPr>
            <a:t>Ülke koordinat sistemine göre memleketin kadastral veya topoğrafik kadastral haritasına dayalı olarak taşınmaz malların sınırlarını arazi ve harita üzerinde belirterek hukukî durumlarını tespit etmek suretiyle 4721 sayılı Türk Medeni Kanununun öngördüğü tapu sicilini kurmak, mekânsal bilgi sisteminin alt yapısını oluşturmaktır.</a:t>
          </a:r>
          <a:endParaRPr lang="tr-TR" sz="1400" b="1" i="0" dirty="0">
            <a:latin typeface="Times New Roman" pitchFamily="18" charset="0"/>
            <a:cs typeface="Times New Roman" pitchFamily="18" charset="0"/>
          </a:endParaRPr>
        </a:p>
      </dgm:t>
    </dgm:pt>
    <dgm:pt modelId="{55FD7FAC-EC41-4BEF-A2FD-53FFF8DBFED4}" type="parTrans" cxnId="{FE085DBF-436D-4C4E-ACDD-5EE1B78F3F82}">
      <dgm:prSet/>
      <dgm:spPr/>
      <dgm:t>
        <a:bodyPr/>
        <a:lstStyle/>
        <a:p>
          <a:endParaRPr lang="tr-TR"/>
        </a:p>
      </dgm:t>
    </dgm:pt>
    <dgm:pt modelId="{17320AC0-E74D-46F2-BB5E-A9AF0B933CBB}" type="sibTrans" cxnId="{FE085DBF-436D-4C4E-ACDD-5EE1B78F3F82}">
      <dgm:prSet/>
      <dgm:spPr/>
      <dgm:t>
        <a:bodyPr/>
        <a:lstStyle/>
        <a:p>
          <a:endParaRPr lang="tr-TR"/>
        </a:p>
      </dgm:t>
    </dgm:pt>
    <dgm:pt modelId="{F13698D4-3D0E-43EB-A3DF-CDAF7DE2A2B5}">
      <dgm:prSet phldrT="[Metin]"/>
      <dgm:spPr/>
      <dgm:t>
        <a:bodyPr/>
        <a:lstStyle/>
        <a:p>
          <a:r>
            <a:rPr lang="tr-TR" dirty="0" smtClean="0"/>
            <a:t>Amaç</a:t>
          </a:r>
          <a:endParaRPr lang="tr-TR" dirty="0"/>
        </a:p>
      </dgm:t>
    </dgm:pt>
    <dgm:pt modelId="{C1A141FA-C7FC-4C24-8EE6-7E28F68B3012}" type="parTrans" cxnId="{53FE6475-08CA-40C7-B374-5B56A78D7B79}">
      <dgm:prSet/>
      <dgm:spPr/>
      <dgm:t>
        <a:bodyPr/>
        <a:lstStyle/>
        <a:p>
          <a:endParaRPr lang="tr-TR"/>
        </a:p>
      </dgm:t>
    </dgm:pt>
    <dgm:pt modelId="{AEE3F303-FFAB-425A-A1A4-2EA562EAEC7A}" type="sibTrans" cxnId="{53FE6475-08CA-40C7-B374-5B56A78D7B79}">
      <dgm:prSet/>
      <dgm:spPr/>
      <dgm:t>
        <a:bodyPr/>
        <a:lstStyle/>
        <a:p>
          <a:endParaRPr lang="tr-TR"/>
        </a:p>
      </dgm:t>
    </dgm:pt>
    <dgm:pt modelId="{802EA9CD-F5E2-48F1-B0D0-E32F7A512BFB}">
      <dgm:prSet phldrT="[Metin]" custT="1"/>
      <dgm:spPr/>
      <dgm:t>
        <a:bodyPr/>
        <a:lstStyle/>
        <a:p>
          <a:pPr algn="just"/>
          <a:r>
            <a:rPr lang="tr-TR" sz="1400" b="1" dirty="0" smtClean="0">
              <a:solidFill>
                <a:srgbClr val="FF0000"/>
              </a:solidFill>
              <a:latin typeface="Times New Roman" pitchFamily="18" charset="0"/>
              <a:cs typeface="Times New Roman" pitchFamily="18" charset="0"/>
            </a:rPr>
            <a:t>Grafik veya farklı koordinat sistemlerinde üretilmiş </a:t>
          </a:r>
          <a:r>
            <a:rPr lang="tr-TR" sz="1400" b="1" dirty="0" smtClean="0">
              <a:solidFill>
                <a:srgbClr val="002060"/>
              </a:solidFill>
              <a:latin typeface="Times New Roman" pitchFamily="18" charset="0"/>
              <a:cs typeface="Times New Roman" pitchFamily="18" charset="0"/>
            </a:rPr>
            <a:t>olan haritaların ve verilerin, zemin çalışmaları ile birlikte değerlendirilerek tespit edilebilen hataları giderilmiş olarak mekansal bilgi sitemine uygun nitelikte teknik olarak öngörülen koordinat sisteminde güncellenmesi ve mekansal bilgi sistemine uygun hale getirilmesi </a:t>
          </a:r>
          <a:endParaRPr lang="tr-TR" sz="1400" dirty="0">
            <a:latin typeface="Times New Roman" pitchFamily="18" charset="0"/>
            <a:cs typeface="Times New Roman" pitchFamily="18" charset="0"/>
          </a:endParaRPr>
        </a:p>
      </dgm:t>
    </dgm:pt>
    <dgm:pt modelId="{03BFEA6E-A179-43E2-9471-95EF8AE58E8A}" type="parTrans" cxnId="{11EBBD13-F19D-4C30-AC84-FEAE13C5FEF6}">
      <dgm:prSet/>
      <dgm:spPr/>
      <dgm:t>
        <a:bodyPr/>
        <a:lstStyle/>
        <a:p>
          <a:endParaRPr lang="tr-TR"/>
        </a:p>
      </dgm:t>
    </dgm:pt>
    <dgm:pt modelId="{42D5255C-E21B-4F71-97B4-CE0FFAD0AC06}" type="sibTrans" cxnId="{11EBBD13-F19D-4C30-AC84-FEAE13C5FEF6}">
      <dgm:prSet/>
      <dgm:spPr/>
      <dgm:t>
        <a:bodyPr/>
        <a:lstStyle/>
        <a:p>
          <a:endParaRPr lang="tr-TR"/>
        </a:p>
      </dgm:t>
    </dgm:pt>
    <dgm:pt modelId="{691F6F58-083E-48FE-861A-4007D631F8AD}">
      <dgm:prSet phldrT="[Metin]"/>
      <dgm:spPr/>
      <dgm:t>
        <a:bodyPr/>
        <a:lstStyle/>
        <a:p>
          <a:r>
            <a:rPr lang="tr-TR" dirty="0" smtClean="0"/>
            <a:t>Kapsam</a:t>
          </a:r>
          <a:endParaRPr lang="tr-TR" dirty="0"/>
        </a:p>
      </dgm:t>
    </dgm:pt>
    <dgm:pt modelId="{9BA69A8E-F609-445F-9B0B-6FBEC9214636}" type="parTrans" cxnId="{4475603A-FC24-4E4F-A8B8-862AA0479781}">
      <dgm:prSet/>
      <dgm:spPr/>
      <dgm:t>
        <a:bodyPr/>
        <a:lstStyle/>
        <a:p>
          <a:endParaRPr lang="tr-TR"/>
        </a:p>
      </dgm:t>
    </dgm:pt>
    <dgm:pt modelId="{0955A4A9-EA10-41A1-8CE9-F1F5C2F91F0B}" type="sibTrans" cxnId="{4475603A-FC24-4E4F-A8B8-862AA0479781}">
      <dgm:prSet/>
      <dgm:spPr/>
      <dgm:t>
        <a:bodyPr/>
        <a:lstStyle/>
        <a:p>
          <a:endParaRPr lang="tr-TR"/>
        </a:p>
      </dgm:t>
    </dgm:pt>
    <dgm:pt modelId="{8012C64C-09E0-487A-BE60-E5C263EE5B44}">
      <dgm:prSet phldrT="[Metin]" custT="1"/>
      <dgm:spPr/>
      <dgm:t>
        <a:bodyPr/>
        <a:lstStyle/>
        <a:p>
          <a:pPr algn="just"/>
          <a:r>
            <a:rPr lang="tr-TR" sz="1400" b="1" dirty="0" smtClean="0">
              <a:solidFill>
                <a:srgbClr val="002060"/>
              </a:solidFill>
              <a:latin typeface="Times New Roman" pitchFamily="18" charset="0"/>
              <a:cs typeface="Times New Roman" pitchFamily="18" charset="0"/>
            </a:rPr>
            <a:t>Tapulama/Kadastro sonucu üretilen sayısal nitelikte olmayan haritalar ile bunlar üzerinde yapılan değişiklik işlemleri sonucu üretilen haritalar ve ITRF96 koordinat sistemi haricinde bir koordinat sisteminde üretilmiş olan tapulama/  kadastro haritaları</a:t>
          </a:r>
          <a:endParaRPr lang="tr-TR" sz="1400" b="1" dirty="0">
            <a:latin typeface="Times New Roman" pitchFamily="18" charset="0"/>
            <a:cs typeface="Times New Roman" pitchFamily="18" charset="0"/>
          </a:endParaRPr>
        </a:p>
      </dgm:t>
    </dgm:pt>
    <dgm:pt modelId="{96A4302E-D752-4BAF-BC07-7ED6F9124259}" type="parTrans" cxnId="{7CD6D14D-457D-4403-9036-3124B7943DE6}">
      <dgm:prSet/>
      <dgm:spPr/>
      <dgm:t>
        <a:bodyPr/>
        <a:lstStyle/>
        <a:p>
          <a:endParaRPr lang="tr-TR"/>
        </a:p>
      </dgm:t>
    </dgm:pt>
    <dgm:pt modelId="{A922004E-9D5F-448C-9A58-CCAE8C14C336}" type="sibTrans" cxnId="{7CD6D14D-457D-4403-9036-3124B7943DE6}">
      <dgm:prSet/>
      <dgm:spPr/>
      <dgm:t>
        <a:bodyPr/>
        <a:lstStyle/>
        <a:p>
          <a:endParaRPr lang="tr-TR"/>
        </a:p>
      </dgm:t>
    </dgm:pt>
    <dgm:pt modelId="{9C266729-2C0C-464D-BF88-4273516346E1}">
      <dgm:prSet phldrT="[Metin]" custT="1"/>
      <dgm:spPr/>
      <dgm:t>
        <a:bodyPr/>
        <a:lstStyle/>
        <a:p>
          <a:r>
            <a:rPr lang="tr-TR" sz="1400" dirty="0" smtClean="0"/>
            <a:t>3402 S.K. 1. maddesi</a:t>
          </a:r>
          <a:endParaRPr lang="tr-TR" sz="1400" dirty="0"/>
        </a:p>
      </dgm:t>
    </dgm:pt>
    <dgm:pt modelId="{77892E50-1AE6-4CD4-9262-6E351D740980}" type="sibTrans" cxnId="{E80950C8-F69E-429C-86AD-9792D9E43DF1}">
      <dgm:prSet/>
      <dgm:spPr/>
      <dgm:t>
        <a:bodyPr/>
        <a:lstStyle/>
        <a:p>
          <a:endParaRPr lang="tr-TR"/>
        </a:p>
      </dgm:t>
    </dgm:pt>
    <dgm:pt modelId="{973AC8B1-E9B6-4BC5-9DD2-E5B00855FA23}" type="parTrans" cxnId="{E80950C8-F69E-429C-86AD-9792D9E43DF1}">
      <dgm:prSet/>
      <dgm:spPr/>
      <dgm:t>
        <a:bodyPr/>
        <a:lstStyle/>
        <a:p>
          <a:endParaRPr lang="tr-TR"/>
        </a:p>
      </dgm:t>
    </dgm:pt>
    <dgm:pt modelId="{981B5B90-1988-408A-9DF9-5EA17C727C29}" type="pres">
      <dgm:prSet presAssocID="{692EC54F-312A-472F-8807-7B4B07F020F8}" presName="linearFlow" presStyleCnt="0">
        <dgm:presLayoutVars>
          <dgm:dir/>
          <dgm:animLvl val="lvl"/>
          <dgm:resizeHandles val="exact"/>
        </dgm:presLayoutVars>
      </dgm:prSet>
      <dgm:spPr/>
      <dgm:t>
        <a:bodyPr/>
        <a:lstStyle/>
        <a:p>
          <a:endParaRPr lang="tr-TR"/>
        </a:p>
      </dgm:t>
    </dgm:pt>
    <dgm:pt modelId="{75EAFD9C-F3A1-43FA-9FDD-C164B44987E7}" type="pres">
      <dgm:prSet presAssocID="{9C266729-2C0C-464D-BF88-4273516346E1}" presName="composite" presStyleCnt="0"/>
      <dgm:spPr/>
    </dgm:pt>
    <dgm:pt modelId="{1B7B4641-C42D-4350-B199-43DE592F9FFD}" type="pres">
      <dgm:prSet presAssocID="{9C266729-2C0C-464D-BF88-4273516346E1}" presName="parentText" presStyleLbl="alignNode1" presStyleIdx="0" presStyleCnt="3" custLinFactNeighborX="1481" custLinFactNeighborY="-1037">
        <dgm:presLayoutVars>
          <dgm:chMax val="1"/>
          <dgm:bulletEnabled val="1"/>
        </dgm:presLayoutVars>
      </dgm:prSet>
      <dgm:spPr/>
      <dgm:t>
        <a:bodyPr/>
        <a:lstStyle/>
        <a:p>
          <a:endParaRPr lang="tr-TR"/>
        </a:p>
      </dgm:t>
    </dgm:pt>
    <dgm:pt modelId="{2482F209-7192-422E-8D29-53511CF96C96}" type="pres">
      <dgm:prSet presAssocID="{9C266729-2C0C-464D-BF88-4273516346E1}" presName="descendantText" presStyleLbl="alignAcc1" presStyleIdx="0" presStyleCnt="3" custLinFactNeighborX="160" custLinFactNeighborY="4180">
        <dgm:presLayoutVars>
          <dgm:bulletEnabled val="1"/>
        </dgm:presLayoutVars>
      </dgm:prSet>
      <dgm:spPr/>
      <dgm:t>
        <a:bodyPr/>
        <a:lstStyle/>
        <a:p>
          <a:endParaRPr lang="tr-TR"/>
        </a:p>
      </dgm:t>
    </dgm:pt>
    <dgm:pt modelId="{A3C44D1F-2CBB-4F30-AEA4-A6613008C0C2}" type="pres">
      <dgm:prSet presAssocID="{77892E50-1AE6-4CD4-9262-6E351D740980}" presName="sp" presStyleCnt="0"/>
      <dgm:spPr/>
    </dgm:pt>
    <dgm:pt modelId="{A6F8C70F-0936-4465-B4E2-72E797603AA3}" type="pres">
      <dgm:prSet presAssocID="{F13698D4-3D0E-43EB-A3DF-CDAF7DE2A2B5}" presName="composite" presStyleCnt="0"/>
      <dgm:spPr/>
    </dgm:pt>
    <dgm:pt modelId="{123ED021-4DB0-428A-8B2B-5B52567EFE51}" type="pres">
      <dgm:prSet presAssocID="{F13698D4-3D0E-43EB-A3DF-CDAF7DE2A2B5}" presName="parentText" presStyleLbl="alignNode1" presStyleIdx="1" presStyleCnt="3">
        <dgm:presLayoutVars>
          <dgm:chMax val="1"/>
          <dgm:bulletEnabled val="1"/>
        </dgm:presLayoutVars>
      </dgm:prSet>
      <dgm:spPr/>
      <dgm:t>
        <a:bodyPr/>
        <a:lstStyle/>
        <a:p>
          <a:endParaRPr lang="tr-TR"/>
        </a:p>
      </dgm:t>
    </dgm:pt>
    <dgm:pt modelId="{D931752C-E95C-4AC0-B923-8E94044DD74D}" type="pres">
      <dgm:prSet presAssocID="{F13698D4-3D0E-43EB-A3DF-CDAF7DE2A2B5}" presName="descendantText" presStyleLbl="alignAcc1" presStyleIdx="1" presStyleCnt="3" custScaleX="99305" custScaleY="141321" custLinFactNeighborX="-485" custLinFactNeighborY="-5983">
        <dgm:presLayoutVars>
          <dgm:bulletEnabled val="1"/>
        </dgm:presLayoutVars>
      </dgm:prSet>
      <dgm:spPr/>
      <dgm:t>
        <a:bodyPr/>
        <a:lstStyle/>
        <a:p>
          <a:endParaRPr lang="tr-TR"/>
        </a:p>
      </dgm:t>
    </dgm:pt>
    <dgm:pt modelId="{30DF042D-BFBD-4013-8B0E-84592EF8C273}" type="pres">
      <dgm:prSet presAssocID="{AEE3F303-FFAB-425A-A1A4-2EA562EAEC7A}" presName="sp" presStyleCnt="0"/>
      <dgm:spPr/>
    </dgm:pt>
    <dgm:pt modelId="{47E94B6A-C01D-4EAE-B483-C6C86E0F7309}" type="pres">
      <dgm:prSet presAssocID="{691F6F58-083E-48FE-861A-4007D631F8AD}" presName="composite" presStyleCnt="0"/>
      <dgm:spPr/>
    </dgm:pt>
    <dgm:pt modelId="{5818F8DD-CDF8-4F22-BF17-BD440E3DD552}" type="pres">
      <dgm:prSet presAssocID="{691F6F58-083E-48FE-861A-4007D631F8AD}" presName="parentText" presStyleLbl="alignNode1" presStyleIdx="2" presStyleCnt="3">
        <dgm:presLayoutVars>
          <dgm:chMax val="1"/>
          <dgm:bulletEnabled val="1"/>
        </dgm:presLayoutVars>
      </dgm:prSet>
      <dgm:spPr/>
      <dgm:t>
        <a:bodyPr/>
        <a:lstStyle/>
        <a:p>
          <a:endParaRPr lang="tr-TR"/>
        </a:p>
      </dgm:t>
    </dgm:pt>
    <dgm:pt modelId="{5EC8781E-D54D-4CA6-B72B-8F4B0EFD8918}" type="pres">
      <dgm:prSet presAssocID="{691F6F58-083E-48FE-861A-4007D631F8AD}" presName="descendantText" presStyleLbl="alignAcc1" presStyleIdx="2" presStyleCnt="3">
        <dgm:presLayoutVars>
          <dgm:bulletEnabled val="1"/>
        </dgm:presLayoutVars>
      </dgm:prSet>
      <dgm:spPr/>
      <dgm:t>
        <a:bodyPr/>
        <a:lstStyle/>
        <a:p>
          <a:endParaRPr lang="tr-TR"/>
        </a:p>
      </dgm:t>
    </dgm:pt>
  </dgm:ptLst>
  <dgm:cxnLst>
    <dgm:cxn modelId="{91DF113B-C226-412E-B0FD-5E77C5059F38}" type="presOf" srcId="{8012C64C-09E0-487A-BE60-E5C263EE5B44}" destId="{5EC8781E-D54D-4CA6-B72B-8F4B0EFD8918}" srcOrd="0" destOrd="0" presId="urn:microsoft.com/office/officeart/2005/8/layout/chevron2"/>
    <dgm:cxn modelId="{53FE6475-08CA-40C7-B374-5B56A78D7B79}" srcId="{692EC54F-312A-472F-8807-7B4B07F020F8}" destId="{F13698D4-3D0E-43EB-A3DF-CDAF7DE2A2B5}" srcOrd="1" destOrd="0" parTransId="{C1A141FA-C7FC-4C24-8EE6-7E28F68B3012}" sibTransId="{AEE3F303-FFAB-425A-A1A4-2EA562EAEC7A}"/>
    <dgm:cxn modelId="{7CD6D14D-457D-4403-9036-3124B7943DE6}" srcId="{691F6F58-083E-48FE-861A-4007D631F8AD}" destId="{8012C64C-09E0-487A-BE60-E5C263EE5B44}" srcOrd="0" destOrd="0" parTransId="{96A4302E-D752-4BAF-BC07-7ED6F9124259}" sibTransId="{A922004E-9D5F-448C-9A58-CCAE8C14C336}"/>
    <dgm:cxn modelId="{11EBBD13-F19D-4C30-AC84-FEAE13C5FEF6}" srcId="{F13698D4-3D0E-43EB-A3DF-CDAF7DE2A2B5}" destId="{802EA9CD-F5E2-48F1-B0D0-E32F7A512BFB}" srcOrd="0" destOrd="0" parTransId="{03BFEA6E-A179-43E2-9471-95EF8AE58E8A}" sibTransId="{42D5255C-E21B-4F71-97B4-CE0FFAD0AC06}"/>
    <dgm:cxn modelId="{F1555FC7-FBA1-4075-A85E-190BFAC87678}" type="presOf" srcId="{9C266729-2C0C-464D-BF88-4273516346E1}" destId="{1B7B4641-C42D-4350-B199-43DE592F9FFD}" srcOrd="0" destOrd="0" presId="urn:microsoft.com/office/officeart/2005/8/layout/chevron2"/>
    <dgm:cxn modelId="{C103853C-3D93-413D-A834-E897D40ABC5A}" type="presOf" srcId="{F13698D4-3D0E-43EB-A3DF-CDAF7DE2A2B5}" destId="{123ED021-4DB0-428A-8B2B-5B52567EFE51}" srcOrd="0" destOrd="0" presId="urn:microsoft.com/office/officeart/2005/8/layout/chevron2"/>
    <dgm:cxn modelId="{F06F4C6E-5E31-45BD-A648-996B0AA1FD93}" type="presOf" srcId="{802EA9CD-F5E2-48F1-B0D0-E32F7A512BFB}" destId="{D931752C-E95C-4AC0-B923-8E94044DD74D}" srcOrd="0" destOrd="0" presId="urn:microsoft.com/office/officeart/2005/8/layout/chevron2"/>
    <dgm:cxn modelId="{C8A50AC1-E016-4C99-8ED1-1C0DB1BFFB39}" type="presOf" srcId="{692EC54F-312A-472F-8807-7B4B07F020F8}" destId="{981B5B90-1988-408A-9DF9-5EA17C727C29}" srcOrd="0" destOrd="0" presId="urn:microsoft.com/office/officeart/2005/8/layout/chevron2"/>
    <dgm:cxn modelId="{8CED0C53-B72B-4DFA-905D-CB0003A271A1}" type="presOf" srcId="{691F6F58-083E-48FE-861A-4007D631F8AD}" destId="{5818F8DD-CDF8-4F22-BF17-BD440E3DD552}" srcOrd="0" destOrd="0" presId="urn:microsoft.com/office/officeart/2005/8/layout/chevron2"/>
    <dgm:cxn modelId="{4475603A-FC24-4E4F-A8B8-862AA0479781}" srcId="{692EC54F-312A-472F-8807-7B4B07F020F8}" destId="{691F6F58-083E-48FE-861A-4007D631F8AD}" srcOrd="2" destOrd="0" parTransId="{9BA69A8E-F609-445F-9B0B-6FBEC9214636}" sibTransId="{0955A4A9-EA10-41A1-8CE9-F1F5C2F91F0B}"/>
    <dgm:cxn modelId="{892F3804-86CC-43B1-A644-15BC57308B67}" type="presOf" srcId="{4F2C8AC1-A9D5-4C5C-8285-2EB96C1493FF}" destId="{2482F209-7192-422E-8D29-53511CF96C96}" srcOrd="0" destOrd="0" presId="urn:microsoft.com/office/officeart/2005/8/layout/chevron2"/>
    <dgm:cxn modelId="{E80950C8-F69E-429C-86AD-9792D9E43DF1}" srcId="{692EC54F-312A-472F-8807-7B4B07F020F8}" destId="{9C266729-2C0C-464D-BF88-4273516346E1}" srcOrd="0" destOrd="0" parTransId="{973AC8B1-E9B6-4BC5-9DD2-E5B00855FA23}" sibTransId="{77892E50-1AE6-4CD4-9262-6E351D740980}"/>
    <dgm:cxn modelId="{FE085DBF-436D-4C4E-ACDD-5EE1B78F3F82}" srcId="{9C266729-2C0C-464D-BF88-4273516346E1}" destId="{4F2C8AC1-A9D5-4C5C-8285-2EB96C1493FF}" srcOrd="0" destOrd="0" parTransId="{55FD7FAC-EC41-4BEF-A2FD-53FFF8DBFED4}" sibTransId="{17320AC0-E74D-46F2-BB5E-A9AF0B933CBB}"/>
    <dgm:cxn modelId="{43D4525D-7321-4414-B1AF-0AF8A45A00DA}" type="presParOf" srcId="{981B5B90-1988-408A-9DF9-5EA17C727C29}" destId="{75EAFD9C-F3A1-43FA-9FDD-C164B44987E7}" srcOrd="0" destOrd="0" presId="urn:microsoft.com/office/officeart/2005/8/layout/chevron2"/>
    <dgm:cxn modelId="{42EEECE6-821A-4589-92CF-3E93875BBC0D}" type="presParOf" srcId="{75EAFD9C-F3A1-43FA-9FDD-C164B44987E7}" destId="{1B7B4641-C42D-4350-B199-43DE592F9FFD}" srcOrd="0" destOrd="0" presId="urn:microsoft.com/office/officeart/2005/8/layout/chevron2"/>
    <dgm:cxn modelId="{452B7ABC-DC90-46C5-8296-588DC9A14196}" type="presParOf" srcId="{75EAFD9C-F3A1-43FA-9FDD-C164B44987E7}" destId="{2482F209-7192-422E-8D29-53511CF96C96}" srcOrd="1" destOrd="0" presId="urn:microsoft.com/office/officeart/2005/8/layout/chevron2"/>
    <dgm:cxn modelId="{7448B642-9511-44D9-B8EB-4E1E9CE531AA}" type="presParOf" srcId="{981B5B90-1988-408A-9DF9-5EA17C727C29}" destId="{A3C44D1F-2CBB-4F30-AEA4-A6613008C0C2}" srcOrd="1" destOrd="0" presId="urn:microsoft.com/office/officeart/2005/8/layout/chevron2"/>
    <dgm:cxn modelId="{64C84198-CCB7-4662-B811-9D5A389DC9B5}" type="presParOf" srcId="{981B5B90-1988-408A-9DF9-5EA17C727C29}" destId="{A6F8C70F-0936-4465-B4E2-72E797603AA3}" srcOrd="2" destOrd="0" presId="urn:microsoft.com/office/officeart/2005/8/layout/chevron2"/>
    <dgm:cxn modelId="{2796D7C1-C919-4E2D-B9E1-586359A3D9CA}" type="presParOf" srcId="{A6F8C70F-0936-4465-B4E2-72E797603AA3}" destId="{123ED021-4DB0-428A-8B2B-5B52567EFE51}" srcOrd="0" destOrd="0" presId="urn:microsoft.com/office/officeart/2005/8/layout/chevron2"/>
    <dgm:cxn modelId="{EA7785B1-DCC7-4554-99A1-4C712FBF3500}" type="presParOf" srcId="{A6F8C70F-0936-4465-B4E2-72E797603AA3}" destId="{D931752C-E95C-4AC0-B923-8E94044DD74D}" srcOrd="1" destOrd="0" presId="urn:microsoft.com/office/officeart/2005/8/layout/chevron2"/>
    <dgm:cxn modelId="{305A36D1-C0ED-4F75-9CD0-AD6EE6528592}" type="presParOf" srcId="{981B5B90-1988-408A-9DF9-5EA17C727C29}" destId="{30DF042D-BFBD-4013-8B0E-84592EF8C273}" srcOrd="3" destOrd="0" presId="urn:microsoft.com/office/officeart/2005/8/layout/chevron2"/>
    <dgm:cxn modelId="{3BA576DB-4F74-4F73-8780-FE790EEB721C}" type="presParOf" srcId="{981B5B90-1988-408A-9DF9-5EA17C727C29}" destId="{47E94B6A-C01D-4EAE-B483-C6C86E0F7309}" srcOrd="4" destOrd="0" presId="urn:microsoft.com/office/officeart/2005/8/layout/chevron2"/>
    <dgm:cxn modelId="{F91E8D9E-6E1B-48C9-890F-1D826E8ACCAA}" type="presParOf" srcId="{47E94B6A-C01D-4EAE-B483-C6C86E0F7309}" destId="{5818F8DD-CDF8-4F22-BF17-BD440E3DD552}" srcOrd="0" destOrd="0" presId="urn:microsoft.com/office/officeart/2005/8/layout/chevron2"/>
    <dgm:cxn modelId="{A9778C96-BD99-4ABA-96B8-4447049CF8A6}" type="presParOf" srcId="{47E94B6A-C01D-4EAE-B483-C6C86E0F7309}" destId="{5EC8781E-D54D-4CA6-B72B-8F4B0EFD8918}"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64D97A-FA0C-4CC5-80D4-E0CF94B611D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tr-TR"/>
        </a:p>
      </dgm:t>
    </dgm:pt>
    <dgm:pt modelId="{2336CB99-0468-4E68-BD37-7AFCC820C664}">
      <dgm:prSet phldrT="[Metin]"/>
      <dgm:spPr/>
      <dgm:t>
        <a:bodyPr/>
        <a:lstStyle/>
        <a:p>
          <a:r>
            <a:rPr lang="tr-TR" dirty="0" smtClean="0"/>
            <a:t>3402 S.K. 22/a</a:t>
          </a:r>
          <a:endParaRPr lang="tr-TR" dirty="0"/>
        </a:p>
      </dgm:t>
    </dgm:pt>
    <dgm:pt modelId="{95F43E60-EA71-429D-AD35-CC19D98313B0}" type="parTrans" cxnId="{C612E23A-CCD7-4157-A961-43B47D137999}">
      <dgm:prSet/>
      <dgm:spPr/>
      <dgm:t>
        <a:bodyPr/>
        <a:lstStyle/>
        <a:p>
          <a:endParaRPr lang="tr-TR"/>
        </a:p>
      </dgm:t>
    </dgm:pt>
    <dgm:pt modelId="{648CC831-3621-4495-9B30-398B2095BC02}" type="sibTrans" cxnId="{C612E23A-CCD7-4157-A961-43B47D137999}">
      <dgm:prSet/>
      <dgm:spPr/>
      <dgm:t>
        <a:bodyPr/>
        <a:lstStyle/>
        <a:p>
          <a:endParaRPr lang="tr-TR"/>
        </a:p>
      </dgm:t>
    </dgm:pt>
    <dgm:pt modelId="{6D64BD84-99A4-4430-B56C-ED353CC60D83}">
      <dgm:prSet phldrT="[Metin]"/>
      <dgm:spPr/>
      <dgm:t>
        <a:bodyPr/>
        <a:lstStyle/>
        <a:p>
          <a:r>
            <a:rPr lang="tr-TR" dirty="0" smtClean="0"/>
            <a:t>3402 S.K. Ek-1</a:t>
          </a:r>
          <a:endParaRPr lang="tr-TR" dirty="0"/>
        </a:p>
      </dgm:t>
    </dgm:pt>
    <dgm:pt modelId="{B8AADCA0-90B3-48AF-B441-3B18A0FD1BC9}" type="parTrans" cxnId="{841BD7D9-A460-43BD-8EB6-6E170F153880}">
      <dgm:prSet/>
      <dgm:spPr/>
      <dgm:t>
        <a:bodyPr/>
        <a:lstStyle/>
        <a:p>
          <a:endParaRPr lang="tr-TR"/>
        </a:p>
      </dgm:t>
    </dgm:pt>
    <dgm:pt modelId="{EF930E0C-CE96-43D6-9B15-3BD22BD60313}" type="sibTrans" cxnId="{841BD7D9-A460-43BD-8EB6-6E170F153880}">
      <dgm:prSet/>
      <dgm:spPr/>
      <dgm:t>
        <a:bodyPr/>
        <a:lstStyle/>
        <a:p>
          <a:endParaRPr lang="tr-TR"/>
        </a:p>
      </dgm:t>
    </dgm:pt>
    <dgm:pt modelId="{37AEB1E9-A672-441E-A1A2-238AEB63ACE2}" type="pres">
      <dgm:prSet presAssocID="{DC64D97A-FA0C-4CC5-80D4-E0CF94B611D4}" presName="cycle" presStyleCnt="0">
        <dgm:presLayoutVars>
          <dgm:dir/>
          <dgm:resizeHandles val="exact"/>
        </dgm:presLayoutVars>
      </dgm:prSet>
      <dgm:spPr/>
      <dgm:t>
        <a:bodyPr/>
        <a:lstStyle/>
        <a:p>
          <a:endParaRPr lang="tr-TR"/>
        </a:p>
      </dgm:t>
    </dgm:pt>
    <dgm:pt modelId="{282888A9-F02D-4A7B-8C18-0ABE6E68FE31}" type="pres">
      <dgm:prSet presAssocID="{2336CB99-0468-4E68-BD37-7AFCC820C664}" presName="node" presStyleLbl="node1" presStyleIdx="0" presStyleCnt="2">
        <dgm:presLayoutVars>
          <dgm:bulletEnabled val="1"/>
        </dgm:presLayoutVars>
      </dgm:prSet>
      <dgm:spPr/>
      <dgm:t>
        <a:bodyPr/>
        <a:lstStyle/>
        <a:p>
          <a:endParaRPr lang="tr-TR"/>
        </a:p>
      </dgm:t>
    </dgm:pt>
    <dgm:pt modelId="{9D656079-7F70-4020-B62D-80DCDA797B19}" type="pres">
      <dgm:prSet presAssocID="{2336CB99-0468-4E68-BD37-7AFCC820C664}" presName="spNode" presStyleCnt="0"/>
      <dgm:spPr/>
    </dgm:pt>
    <dgm:pt modelId="{F1225A18-B23C-4B01-B7D9-B709BFCEB74A}" type="pres">
      <dgm:prSet presAssocID="{648CC831-3621-4495-9B30-398B2095BC02}" presName="sibTrans" presStyleLbl="sibTrans1D1" presStyleIdx="0" presStyleCnt="2"/>
      <dgm:spPr/>
      <dgm:t>
        <a:bodyPr/>
        <a:lstStyle/>
        <a:p>
          <a:endParaRPr lang="tr-TR"/>
        </a:p>
      </dgm:t>
    </dgm:pt>
    <dgm:pt modelId="{EBECDB96-C134-4B81-987F-130DC0C0037E}" type="pres">
      <dgm:prSet presAssocID="{6D64BD84-99A4-4430-B56C-ED353CC60D83}" presName="node" presStyleLbl="node1" presStyleIdx="1" presStyleCnt="2">
        <dgm:presLayoutVars>
          <dgm:bulletEnabled val="1"/>
        </dgm:presLayoutVars>
      </dgm:prSet>
      <dgm:spPr/>
      <dgm:t>
        <a:bodyPr/>
        <a:lstStyle/>
        <a:p>
          <a:endParaRPr lang="tr-TR"/>
        </a:p>
      </dgm:t>
    </dgm:pt>
    <dgm:pt modelId="{D39D1359-3FB1-43E6-B720-97E6CB2BD161}" type="pres">
      <dgm:prSet presAssocID="{6D64BD84-99A4-4430-B56C-ED353CC60D83}" presName="spNode" presStyleCnt="0"/>
      <dgm:spPr/>
    </dgm:pt>
    <dgm:pt modelId="{EFD74598-3E15-4658-8897-CC1C3F8AAC47}" type="pres">
      <dgm:prSet presAssocID="{EF930E0C-CE96-43D6-9B15-3BD22BD60313}" presName="sibTrans" presStyleLbl="sibTrans1D1" presStyleIdx="1" presStyleCnt="2"/>
      <dgm:spPr/>
      <dgm:t>
        <a:bodyPr/>
        <a:lstStyle/>
        <a:p>
          <a:endParaRPr lang="tr-TR"/>
        </a:p>
      </dgm:t>
    </dgm:pt>
  </dgm:ptLst>
  <dgm:cxnLst>
    <dgm:cxn modelId="{841BD7D9-A460-43BD-8EB6-6E170F153880}" srcId="{DC64D97A-FA0C-4CC5-80D4-E0CF94B611D4}" destId="{6D64BD84-99A4-4430-B56C-ED353CC60D83}" srcOrd="1" destOrd="0" parTransId="{B8AADCA0-90B3-48AF-B441-3B18A0FD1BC9}" sibTransId="{EF930E0C-CE96-43D6-9B15-3BD22BD60313}"/>
    <dgm:cxn modelId="{596EC136-1027-45C2-9F4C-AFB81C81D71D}" type="presOf" srcId="{2336CB99-0468-4E68-BD37-7AFCC820C664}" destId="{282888A9-F02D-4A7B-8C18-0ABE6E68FE31}" srcOrd="0" destOrd="0" presId="urn:microsoft.com/office/officeart/2005/8/layout/cycle5"/>
    <dgm:cxn modelId="{44B48EDD-9D43-46F5-BC93-1F71CEA3055B}" type="presOf" srcId="{6D64BD84-99A4-4430-B56C-ED353CC60D83}" destId="{EBECDB96-C134-4B81-987F-130DC0C0037E}" srcOrd="0" destOrd="0" presId="urn:microsoft.com/office/officeart/2005/8/layout/cycle5"/>
    <dgm:cxn modelId="{C612E23A-CCD7-4157-A961-43B47D137999}" srcId="{DC64D97A-FA0C-4CC5-80D4-E0CF94B611D4}" destId="{2336CB99-0468-4E68-BD37-7AFCC820C664}" srcOrd="0" destOrd="0" parTransId="{95F43E60-EA71-429D-AD35-CC19D98313B0}" sibTransId="{648CC831-3621-4495-9B30-398B2095BC02}"/>
    <dgm:cxn modelId="{1FECA22D-C215-46F6-BA7F-A2449047FE81}" type="presOf" srcId="{EF930E0C-CE96-43D6-9B15-3BD22BD60313}" destId="{EFD74598-3E15-4658-8897-CC1C3F8AAC47}" srcOrd="0" destOrd="0" presId="urn:microsoft.com/office/officeart/2005/8/layout/cycle5"/>
    <dgm:cxn modelId="{C12F047E-5E63-4AEC-9CC0-2AC65CB772CA}" type="presOf" srcId="{648CC831-3621-4495-9B30-398B2095BC02}" destId="{F1225A18-B23C-4B01-B7D9-B709BFCEB74A}" srcOrd="0" destOrd="0" presId="urn:microsoft.com/office/officeart/2005/8/layout/cycle5"/>
    <dgm:cxn modelId="{A2D2B69E-F628-4715-8F86-33DBECD8E1E4}" type="presOf" srcId="{DC64D97A-FA0C-4CC5-80D4-E0CF94B611D4}" destId="{37AEB1E9-A672-441E-A1A2-238AEB63ACE2}" srcOrd="0" destOrd="0" presId="urn:microsoft.com/office/officeart/2005/8/layout/cycle5"/>
    <dgm:cxn modelId="{AE40AF4F-EDF4-4187-A5E8-B4748D365DCA}" type="presParOf" srcId="{37AEB1E9-A672-441E-A1A2-238AEB63ACE2}" destId="{282888A9-F02D-4A7B-8C18-0ABE6E68FE31}" srcOrd="0" destOrd="0" presId="urn:microsoft.com/office/officeart/2005/8/layout/cycle5"/>
    <dgm:cxn modelId="{9D887423-915C-4C17-8DB0-0515BF500B83}" type="presParOf" srcId="{37AEB1E9-A672-441E-A1A2-238AEB63ACE2}" destId="{9D656079-7F70-4020-B62D-80DCDA797B19}" srcOrd="1" destOrd="0" presId="urn:microsoft.com/office/officeart/2005/8/layout/cycle5"/>
    <dgm:cxn modelId="{E89AFCF9-C3FA-42B2-9791-F59124329AE4}" type="presParOf" srcId="{37AEB1E9-A672-441E-A1A2-238AEB63ACE2}" destId="{F1225A18-B23C-4B01-B7D9-B709BFCEB74A}" srcOrd="2" destOrd="0" presId="urn:microsoft.com/office/officeart/2005/8/layout/cycle5"/>
    <dgm:cxn modelId="{54D94B29-715D-41A1-9C8C-04403964F8D7}" type="presParOf" srcId="{37AEB1E9-A672-441E-A1A2-238AEB63ACE2}" destId="{EBECDB96-C134-4B81-987F-130DC0C0037E}" srcOrd="3" destOrd="0" presId="urn:microsoft.com/office/officeart/2005/8/layout/cycle5"/>
    <dgm:cxn modelId="{509EDB8E-A549-424D-8F34-32753F87A5FA}" type="presParOf" srcId="{37AEB1E9-A672-441E-A1A2-238AEB63ACE2}" destId="{D39D1359-3FB1-43E6-B720-97E6CB2BD161}" srcOrd="4" destOrd="0" presId="urn:microsoft.com/office/officeart/2005/8/layout/cycle5"/>
    <dgm:cxn modelId="{846D9450-A030-4D43-A5B6-369AA9C0E53B}" type="presParOf" srcId="{37AEB1E9-A672-441E-A1A2-238AEB63ACE2}" destId="{EFD74598-3E15-4658-8897-CC1C3F8AAC47}" srcOrd="5" destOrd="0" presId="urn:microsoft.com/office/officeart/2005/8/layout/cycle5"/>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4CA2D25-F910-460E-9F9F-BECE91F7916F}"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tr-TR"/>
        </a:p>
      </dgm:t>
    </dgm:pt>
    <dgm:pt modelId="{1475ECE4-E8F7-4950-97E1-C60391081705}">
      <dgm:prSet phldrT="[Metin]"/>
      <dgm:spPr/>
      <dgm:t>
        <a:bodyPr/>
        <a:lstStyle/>
        <a:p>
          <a:r>
            <a:rPr lang="tr-TR" dirty="0" smtClean="0"/>
            <a:t>Kadastro Müdürlüğü</a:t>
          </a:r>
          <a:endParaRPr lang="tr-TR" dirty="0"/>
        </a:p>
      </dgm:t>
    </dgm:pt>
    <dgm:pt modelId="{00A35B33-3280-4E33-AB05-763F855BAF8A}" type="parTrans" cxnId="{7836BC5F-96D2-488A-8C39-4FEF76416C2E}">
      <dgm:prSet/>
      <dgm:spPr/>
      <dgm:t>
        <a:bodyPr/>
        <a:lstStyle/>
        <a:p>
          <a:endParaRPr lang="tr-TR"/>
        </a:p>
      </dgm:t>
    </dgm:pt>
    <dgm:pt modelId="{2C368608-B352-4100-BA99-CD03A7D65004}" type="sibTrans" cxnId="{7836BC5F-96D2-488A-8C39-4FEF76416C2E}">
      <dgm:prSet/>
      <dgm:spPr/>
      <dgm:t>
        <a:bodyPr/>
        <a:lstStyle/>
        <a:p>
          <a:endParaRPr lang="tr-TR" dirty="0"/>
        </a:p>
      </dgm:t>
    </dgm:pt>
    <dgm:pt modelId="{F8AB1D2E-D905-4E72-A2DD-3F823F78CBAB}">
      <dgm:prSet phldrT="[Metin]"/>
      <dgm:spPr/>
      <dgm:t>
        <a:bodyPr/>
        <a:lstStyle/>
        <a:p>
          <a:r>
            <a:rPr lang="tr-TR" dirty="0" smtClean="0"/>
            <a:t>Bölge Müdürlüğü</a:t>
          </a:r>
          <a:endParaRPr lang="tr-TR" dirty="0"/>
        </a:p>
      </dgm:t>
    </dgm:pt>
    <dgm:pt modelId="{BE8C5BB2-02C8-409F-AA82-6085A05E0E04}" type="parTrans" cxnId="{286C2578-6998-41B8-853A-7070957A7EB8}">
      <dgm:prSet/>
      <dgm:spPr/>
      <dgm:t>
        <a:bodyPr/>
        <a:lstStyle/>
        <a:p>
          <a:endParaRPr lang="tr-TR"/>
        </a:p>
      </dgm:t>
    </dgm:pt>
    <dgm:pt modelId="{F69D59D9-ECC3-4BDB-8E0C-7302C79EA787}" type="sibTrans" cxnId="{286C2578-6998-41B8-853A-7070957A7EB8}">
      <dgm:prSet/>
      <dgm:spPr/>
      <dgm:t>
        <a:bodyPr/>
        <a:lstStyle/>
        <a:p>
          <a:endParaRPr lang="tr-TR" dirty="0"/>
        </a:p>
      </dgm:t>
    </dgm:pt>
    <dgm:pt modelId="{03EB1C15-056C-41EF-A0A1-3E7A21A98243}">
      <dgm:prSet phldrT="[Metin]"/>
      <dgm:spPr/>
      <dgm:t>
        <a:bodyPr/>
        <a:lstStyle/>
        <a:p>
          <a:r>
            <a:rPr lang="tr-TR" dirty="0" smtClean="0"/>
            <a:t>Genel Müdürlük </a:t>
          </a:r>
          <a:endParaRPr lang="tr-TR" dirty="0"/>
        </a:p>
      </dgm:t>
    </dgm:pt>
    <dgm:pt modelId="{92FD395E-41F5-4D0F-8175-EF21E02EE4C4}" type="parTrans" cxnId="{B8B09914-98FC-4DEC-B85E-1EB2C0FB8A05}">
      <dgm:prSet/>
      <dgm:spPr/>
      <dgm:t>
        <a:bodyPr/>
        <a:lstStyle/>
        <a:p>
          <a:endParaRPr lang="tr-TR"/>
        </a:p>
      </dgm:t>
    </dgm:pt>
    <dgm:pt modelId="{1175E209-07BF-42EA-8676-1B79BDDAE669}" type="sibTrans" cxnId="{B8B09914-98FC-4DEC-B85E-1EB2C0FB8A05}">
      <dgm:prSet/>
      <dgm:spPr/>
      <dgm:t>
        <a:bodyPr/>
        <a:lstStyle/>
        <a:p>
          <a:endParaRPr lang="tr-TR" dirty="0"/>
        </a:p>
      </dgm:t>
    </dgm:pt>
    <dgm:pt modelId="{D09DE3C6-6781-4B23-8DB2-6F39C565D380}">
      <dgm:prSet phldrT="[Metin]"/>
      <dgm:spPr/>
      <dgm:t>
        <a:bodyPr/>
        <a:lstStyle/>
        <a:p>
          <a:r>
            <a:rPr lang="tr-TR" dirty="0" smtClean="0"/>
            <a:t>Yüklenici </a:t>
          </a:r>
          <a:endParaRPr lang="tr-TR" dirty="0"/>
        </a:p>
      </dgm:t>
    </dgm:pt>
    <dgm:pt modelId="{DACEB5A7-C376-4409-A32E-96E5FD54B863}" type="parTrans" cxnId="{BCA502E1-C455-436D-A318-965505FE2AA7}">
      <dgm:prSet/>
      <dgm:spPr/>
      <dgm:t>
        <a:bodyPr/>
        <a:lstStyle/>
        <a:p>
          <a:endParaRPr lang="tr-TR"/>
        </a:p>
      </dgm:t>
    </dgm:pt>
    <dgm:pt modelId="{5BB05719-9D46-4295-ABCF-300898E2A408}" type="sibTrans" cxnId="{BCA502E1-C455-436D-A318-965505FE2AA7}">
      <dgm:prSet/>
      <dgm:spPr/>
      <dgm:t>
        <a:bodyPr/>
        <a:lstStyle/>
        <a:p>
          <a:endParaRPr lang="tr-TR" dirty="0"/>
        </a:p>
      </dgm:t>
    </dgm:pt>
    <dgm:pt modelId="{800403CF-1DD8-41FD-9538-2DBA4222FE99}" type="pres">
      <dgm:prSet presAssocID="{54CA2D25-F910-460E-9F9F-BECE91F7916F}" presName="cycle" presStyleCnt="0">
        <dgm:presLayoutVars>
          <dgm:dir/>
          <dgm:resizeHandles val="exact"/>
        </dgm:presLayoutVars>
      </dgm:prSet>
      <dgm:spPr/>
      <dgm:t>
        <a:bodyPr/>
        <a:lstStyle/>
        <a:p>
          <a:endParaRPr lang="tr-TR"/>
        </a:p>
      </dgm:t>
    </dgm:pt>
    <dgm:pt modelId="{B457BB89-AE2C-4C6E-BF38-BB32AB10E930}" type="pres">
      <dgm:prSet presAssocID="{F8AB1D2E-D905-4E72-A2DD-3F823F78CBAB}" presName="dummy" presStyleCnt="0"/>
      <dgm:spPr/>
    </dgm:pt>
    <dgm:pt modelId="{2D18E5EA-0902-49E4-A309-852C2185B13A}" type="pres">
      <dgm:prSet presAssocID="{F8AB1D2E-D905-4E72-A2DD-3F823F78CBAB}" presName="node" presStyleLbl="revTx" presStyleIdx="0" presStyleCnt="4">
        <dgm:presLayoutVars>
          <dgm:bulletEnabled val="1"/>
        </dgm:presLayoutVars>
      </dgm:prSet>
      <dgm:spPr/>
      <dgm:t>
        <a:bodyPr/>
        <a:lstStyle/>
        <a:p>
          <a:endParaRPr lang="tr-TR"/>
        </a:p>
      </dgm:t>
    </dgm:pt>
    <dgm:pt modelId="{CC3F4313-9BF4-4A52-B05E-11705DC1452E}" type="pres">
      <dgm:prSet presAssocID="{F69D59D9-ECC3-4BDB-8E0C-7302C79EA787}" presName="sibTrans" presStyleLbl="node1" presStyleIdx="0" presStyleCnt="4" custScaleX="135150" custLinFactNeighborY="-838"/>
      <dgm:spPr/>
      <dgm:t>
        <a:bodyPr/>
        <a:lstStyle/>
        <a:p>
          <a:endParaRPr lang="tr-TR"/>
        </a:p>
      </dgm:t>
    </dgm:pt>
    <dgm:pt modelId="{2AA39E81-A1DA-4488-9DB9-FC819C0BB74B}" type="pres">
      <dgm:prSet presAssocID="{1475ECE4-E8F7-4950-97E1-C60391081705}" presName="dummy" presStyleCnt="0"/>
      <dgm:spPr/>
    </dgm:pt>
    <dgm:pt modelId="{5862FBE0-7CF5-4404-8A28-553B5BDBC957}" type="pres">
      <dgm:prSet presAssocID="{1475ECE4-E8F7-4950-97E1-C60391081705}" presName="node" presStyleLbl="revTx" presStyleIdx="1" presStyleCnt="4">
        <dgm:presLayoutVars>
          <dgm:bulletEnabled val="1"/>
        </dgm:presLayoutVars>
      </dgm:prSet>
      <dgm:spPr/>
      <dgm:t>
        <a:bodyPr/>
        <a:lstStyle/>
        <a:p>
          <a:endParaRPr lang="tr-TR"/>
        </a:p>
      </dgm:t>
    </dgm:pt>
    <dgm:pt modelId="{8E674524-F796-4C47-BBE2-0519890A458E}" type="pres">
      <dgm:prSet presAssocID="{2C368608-B352-4100-BA99-CD03A7D65004}" presName="sibTrans" presStyleLbl="node1" presStyleIdx="1" presStyleCnt="4"/>
      <dgm:spPr/>
      <dgm:t>
        <a:bodyPr/>
        <a:lstStyle/>
        <a:p>
          <a:endParaRPr lang="tr-TR"/>
        </a:p>
      </dgm:t>
    </dgm:pt>
    <dgm:pt modelId="{73F1250B-49FD-4CA0-BDF8-D5699E6ACF05}" type="pres">
      <dgm:prSet presAssocID="{D09DE3C6-6781-4B23-8DB2-6F39C565D380}" presName="dummy" presStyleCnt="0"/>
      <dgm:spPr/>
    </dgm:pt>
    <dgm:pt modelId="{85613BEA-BDC5-4308-AFB2-8F99E20FD7ED}" type="pres">
      <dgm:prSet presAssocID="{D09DE3C6-6781-4B23-8DB2-6F39C565D380}" presName="node" presStyleLbl="revTx" presStyleIdx="2" presStyleCnt="4">
        <dgm:presLayoutVars>
          <dgm:bulletEnabled val="1"/>
        </dgm:presLayoutVars>
      </dgm:prSet>
      <dgm:spPr/>
      <dgm:t>
        <a:bodyPr/>
        <a:lstStyle/>
        <a:p>
          <a:endParaRPr lang="tr-TR"/>
        </a:p>
      </dgm:t>
    </dgm:pt>
    <dgm:pt modelId="{C51A0906-A13F-4024-AA3D-1A00456269D3}" type="pres">
      <dgm:prSet presAssocID="{5BB05719-9D46-4295-ABCF-300898E2A408}" presName="sibTrans" presStyleLbl="node1" presStyleIdx="2" presStyleCnt="4" custLinFactNeighborX="-2258" custLinFactNeighborY="-2949"/>
      <dgm:spPr/>
      <dgm:t>
        <a:bodyPr/>
        <a:lstStyle/>
        <a:p>
          <a:endParaRPr lang="tr-TR"/>
        </a:p>
      </dgm:t>
    </dgm:pt>
    <dgm:pt modelId="{9B7ACD67-0D58-41C2-8F58-D662E34F5DD9}" type="pres">
      <dgm:prSet presAssocID="{03EB1C15-056C-41EF-A0A1-3E7A21A98243}" presName="dummy" presStyleCnt="0"/>
      <dgm:spPr/>
    </dgm:pt>
    <dgm:pt modelId="{2B50F5C4-6418-4DD4-BA92-84290EF38BAF}" type="pres">
      <dgm:prSet presAssocID="{03EB1C15-056C-41EF-A0A1-3E7A21A98243}" presName="node" presStyleLbl="revTx" presStyleIdx="3" presStyleCnt="4">
        <dgm:presLayoutVars>
          <dgm:bulletEnabled val="1"/>
        </dgm:presLayoutVars>
      </dgm:prSet>
      <dgm:spPr/>
      <dgm:t>
        <a:bodyPr/>
        <a:lstStyle/>
        <a:p>
          <a:endParaRPr lang="tr-TR"/>
        </a:p>
      </dgm:t>
    </dgm:pt>
    <dgm:pt modelId="{341566E8-E586-4009-93AD-1386F7526575}" type="pres">
      <dgm:prSet presAssocID="{1175E209-07BF-42EA-8676-1B79BDDAE669}" presName="sibTrans" presStyleLbl="node1" presStyleIdx="3" presStyleCnt="4" custScaleX="85159"/>
      <dgm:spPr/>
      <dgm:t>
        <a:bodyPr/>
        <a:lstStyle/>
        <a:p>
          <a:endParaRPr lang="tr-TR"/>
        </a:p>
      </dgm:t>
    </dgm:pt>
  </dgm:ptLst>
  <dgm:cxnLst>
    <dgm:cxn modelId="{E4451919-88E6-43CD-A02A-AC96866F08F2}" type="presOf" srcId="{54CA2D25-F910-460E-9F9F-BECE91F7916F}" destId="{800403CF-1DD8-41FD-9538-2DBA4222FE99}" srcOrd="0" destOrd="0" presId="urn:microsoft.com/office/officeart/2005/8/layout/cycle1"/>
    <dgm:cxn modelId="{CBF2CED3-6DF3-4695-A41D-B2E961E73AEE}" type="presOf" srcId="{2C368608-B352-4100-BA99-CD03A7D65004}" destId="{8E674524-F796-4C47-BBE2-0519890A458E}" srcOrd="0" destOrd="0" presId="urn:microsoft.com/office/officeart/2005/8/layout/cycle1"/>
    <dgm:cxn modelId="{64C46E29-3EBC-45F5-9F62-8F35F6FC03C0}" type="presOf" srcId="{D09DE3C6-6781-4B23-8DB2-6F39C565D380}" destId="{85613BEA-BDC5-4308-AFB2-8F99E20FD7ED}" srcOrd="0" destOrd="0" presId="urn:microsoft.com/office/officeart/2005/8/layout/cycle1"/>
    <dgm:cxn modelId="{286C2578-6998-41B8-853A-7070957A7EB8}" srcId="{54CA2D25-F910-460E-9F9F-BECE91F7916F}" destId="{F8AB1D2E-D905-4E72-A2DD-3F823F78CBAB}" srcOrd="0" destOrd="0" parTransId="{BE8C5BB2-02C8-409F-AA82-6085A05E0E04}" sibTransId="{F69D59D9-ECC3-4BDB-8E0C-7302C79EA787}"/>
    <dgm:cxn modelId="{6A465E78-45B7-4E55-839A-8CA9A0212F0C}" type="presOf" srcId="{5BB05719-9D46-4295-ABCF-300898E2A408}" destId="{C51A0906-A13F-4024-AA3D-1A00456269D3}" srcOrd="0" destOrd="0" presId="urn:microsoft.com/office/officeart/2005/8/layout/cycle1"/>
    <dgm:cxn modelId="{BCA502E1-C455-436D-A318-965505FE2AA7}" srcId="{54CA2D25-F910-460E-9F9F-BECE91F7916F}" destId="{D09DE3C6-6781-4B23-8DB2-6F39C565D380}" srcOrd="2" destOrd="0" parTransId="{DACEB5A7-C376-4409-A32E-96E5FD54B863}" sibTransId="{5BB05719-9D46-4295-ABCF-300898E2A408}"/>
    <dgm:cxn modelId="{92CB446C-432F-44B8-8369-269E8FEF7FCB}" type="presOf" srcId="{F8AB1D2E-D905-4E72-A2DD-3F823F78CBAB}" destId="{2D18E5EA-0902-49E4-A309-852C2185B13A}" srcOrd="0" destOrd="0" presId="urn:microsoft.com/office/officeart/2005/8/layout/cycle1"/>
    <dgm:cxn modelId="{7836BC5F-96D2-488A-8C39-4FEF76416C2E}" srcId="{54CA2D25-F910-460E-9F9F-BECE91F7916F}" destId="{1475ECE4-E8F7-4950-97E1-C60391081705}" srcOrd="1" destOrd="0" parTransId="{00A35B33-3280-4E33-AB05-763F855BAF8A}" sibTransId="{2C368608-B352-4100-BA99-CD03A7D65004}"/>
    <dgm:cxn modelId="{B8B09914-98FC-4DEC-B85E-1EB2C0FB8A05}" srcId="{54CA2D25-F910-460E-9F9F-BECE91F7916F}" destId="{03EB1C15-056C-41EF-A0A1-3E7A21A98243}" srcOrd="3" destOrd="0" parTransId="{92FD395E-41F5-4D0F-8175-EF21E02EE4C4}" sibTransId="{1175E209-07BF-42EA-8676-1B79BDDAE669}"/>
    <dgm:cxn modelId="{CDCA7D6E-66BF-4216-9C46-D012CDB007A7}" type="presOf" srcId="{1175E209-07BF-42EA-8676-1B79BDDAE669}" destId="{341566E8-E586-4009-93AD-1386F7526575}" srcOrd="0" destOrd="0" presId="urn:microsoft.com/office/officeart/2005/8/layout/cycle1"/>
    <dgm:cxn modelId="{13CBC9F9-352C-4FE1-B9F4-B88B59E36B06}" type="presOf" srcId="{1475ECE4-E8F7-4950-97E1-C60391081705}" destId="{5862FBE0-7CF5-4404-8A28-553B5BDBC957}" srcOrd="0" destOrd="0" presId="urn:microsoft.com/office/officeart/2005/8/layout/cycle1"/>
    <dgm:cxn modelId="{E57AD43C-6A7D-416F-ADF7-B450594C2F38}" type="presOf" srcId="{03EB1C15-056C-41EF-A0A1-3E7A21A98243}" destId="{2B50F5C4-6418-4DD4-BA92-84290EF38BAF}" srcOrd="0" destOrd="0" presId="urn:microsoft.com/office/officeart/2005/8/layout/cycle1"/>
    <dgm:cxn modelId="{2201EB89-C745-4666-8EB2-D3AE51424CE6}" type="presOf" srcId="{F69D59D9-ECC3-4BDB-8E0C-7302C79EA787}" destId="{CC3F4313-9BF4-4A52-B05E-11705DC1452E}" srcOrd="0" destOrd="0" presId="urn:microsoft.com/office/officeart/2005/8/layout/cycle1"/>
    <dgm:cxn modelId="{C8FB8537-8FF9-4265-8175-B369CCF5488A}" type="presParOf" srcId="{800403CF-1DD8-41FD-9538-2DBA4222FE99}" destId="{B457BB89-AE2C-4C6E-BF38-BB32AB10E930}" srcOrd="0" destOrd="0" presId="urn:microsoft.com/office/officeart/2005/8/layout/cycle1"/>
    <dgm:cxn modelId="{DC090EF1-671C-41BF-B231-8AF94A24442D}" type="presParOf" srcId="{800403CF-1DD8-41FD-9538-2DBA4222FE99}" destId="{2D18E5EA-0902-49E4-A309-852C2185B13A}" srcOrd="1" destOrd="0" presId="urn:microsoft.com/office/officeart/2005/8/layout/cycle1"/>
    <dgm:cxn modelId="{5DD0AF25-AAD0-4236-B341-7BCE998A5270}" type="presParOf" srcId="{800403CF-1DD8-41FD-9538-2DBA4222FE99}" destId="{CC3F4313-9BF4-4A52-B05E-11705DC1452E}" srcOrd="2" destOrd="0" presId="urn:microsoft.com/office/officeart/2005/8/layout/cycle1"/>
    <dgm:cxn modelId="{475C9ECD-6B44-47DE-A45B-AF3267984E7F}" type="presParOf" srcId="{800403CF-1DD8-41FD-9538-2DBA4222FE99}" destId="{2AA39E81-A1DA-4488-9DB9-FC819C0BB74B}" srcOrd="3" destOrd="0" presId="urn:microsoft.com/office/officeart/2005/8/layout/cycle1"/>
    <dgm:cxn modelId="{59903145-D5C8-4781-8DA3-6778C02F2CF4}" type="presParOf" srcId="{800403CF-1DD8-41FD-9538-2DBA4222FE99}" destId="{5862FBE0-7CF5-4404-8A28-553B5BDBC957}" srcOrd="4" destOrd="0" presId="urn:microsoft.com/office/officeart/2005/8/layout/cycle1"/>
    <dgm:cxn modelId="{7001821A-0662-4559-8CD4-A42718F3BAB2}" type="presParOf" srcId="{800403CF-1DD8-41FD-9538-2DBA4222FE99}" destId="{8E674524-F796-4C47-BBE2-0519890A458E}" srcOrd="5" destOrd="0" presId="urn:microsoft.com/office/officeart/2005/8/layout/cycle1"/>
    <dgm:cxn modelId="{6EBD15D4-70E6-449B-83A8-FDF3AA15CECE}" type="presParOf" srcId="{800403CF-1DD8-41FD-9538-2DBA4222FE99}" destId="{73F1250B-49FD-4CA0-BDF8-D5699E6ACF05}" srcOrd="6" destOrd="0" presId="urn:microsoft.com/office/officeart/2005/8/layout/cycle1"/>
    <dgm:cxn modelId="{7F616715-92D3-42E7-9CDC-CA2D62D762E9}" type="presParOf" srcId="{800403CF-1DD8-41FD-9538-2DBA4222FE99}" destId="{85613BEA-BDC5-4308-AFB2-8F99E20FD7ED}" srcOrd="7" destOrd="0" presId="urn:microsoft.com/office/officeart/2005/8/layout/cycle1"/>
    <dgm:cxn modelId="{140CD21E-650A-4742-915A-30686085A29D}" type="presParOf" srcId="{800403CF-1DD8-41FD-9538-2DBA4222FE99}" destId="{C51A0906-A13F-4024-AA3D-1A00456269D3}" srcOrd="8" destOrd="0" presId="urn:microsoft.com/office/officeart/2005/8/layout/cycle1"/>
    <dgm:cxn modelId="{9AA0FD6E-EB8F-4A24-86C2-950819AFCD8D}" type="presParOf" srcId="{800403CF-1DD8-41FD-9538-2DBA4222FE99}" destId="{9B7ACD67-0D58-41C2-8F58-D662E34F5DD9}" srcOrd="9" destOrd="0" presId="urn:microsoft.com/office/officeart/2005/8/layout/cycle1"/>
    <dgm:cxn modelId="{7DD21B02-5620-41E1-9DA5-CEF9C8D6F710}" type="presParOf" srcId="{800403CF-1DD8-41FD-9538-2DBA4222FE99}" destId="{2B50F5C4-6418-4DD4-BA92-84290EF38BAF}" srcOrd="10" destOrd="0" presId="urn:microsoft.com/office/officeart/2005/8/layout/cycle1"/>
    <dgm:cxn modelId="{9511D660-6270-41B8-8389-A998C1E7404E}" type="presParOf" srcId="{800403CF-1DD8-41FD-9538-2DBA4222FE99}" destId="{341566E8-E586-4009-93AD-1386F7526575}" srcOrd="11" destOrd="0" presId="urn:microsoft.com/office/officeart/2005/8/layout/cycle1"/>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B67C35-640A-43E9-992B-5CD30F3A2ED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tr-TR"/>
        </a:p>
      </dgm:t>
    </dgm:pt>
    <dgm:pt modelId="{5907D901-E4AB-4388-871B-2C4F34CBFF5B}">
      <dgm:prSet phldrT="[Metin]" custT="1"/>
      <dgm:spPr/>
      <dgm:t>
        <a:bodyPr/>
        <a:lstStyle/>
        <a:p>
          <a:r>
            <a:rPr lang="tr-TR" sz="1400" dirty="0" smtClean="0">
              <a:solidFill>
                <a:schemeClr val="tx1"/>
              </a:solidFill>
              <a:latin typeface="Arial" panose="020B0604020202020204" pitchFamily="34" charset="0"/>
            </a:rPr>
            <a:t>Mülki Amir</a:t>
          </a:r>
          <a:endParaRPr lang="tr-TR" sz="1400" dirty="0">
            <a:solidFill>
              <a:schemeClr val="tx1"/>
            </a:solidFill>
          </a:endParaRPr>
        </a:p>
      </dgm:t>
    </dgm:pt>
    <dgm:pt modelId="{B3B0070C-809C-48A8-BF82-32D8ADBD7E1F}" type="parTrans" cxnId="{773CCF4F-20BE-4BF2-A4AB-4D1F519CA630}">
      <dgm:prSet/>
      <dgm:spPr/>
      <dgm:t>
        <a:bodyPr/>
        <a:lstStyle/>
        <a:p>
          <a:endParaRPr lang="tr-TR">
            <a:solidFill>
              <a:schemeClr val="tx1"/>
            </a:solidFill>
          </a:endParaRPr>
        </a:p>
      </dgm:t>
    </dgm:pt>
    <dgm:pt modelId="{FC25EF21-9173-4217-B291-728E3609CFEF}" type="sibTrans" cxnId="{773CCF4F-20BE-4BF2-A4AB-4D1F519CA630}">
      <dgm:prSet/>
      <dgm:spPr/>
      <dgm:t>
        <a:bodyPr/>
        <a:lstStyle/>
        <a:p>
          <a:endParaRPr lang="tr-TR">
            <a:solidFill>
              <a:schemeClr val="tx1"/>
            </a:solidFill>
          </a:endParaRPr>
        </a:p>
      </dgm:t>
    </dgm:pt>
    <dgm:pt modelId="{C1E0A8E3-2D81-4B10-ADE9-A92D4803ABBB}">
      <dgm:prSet phldrT="[Metin]" custT="1"/>
      <dgm:spPr/>
      <dgm:t>
        <a:bodyPr/>
        <a:lstStyle/>
        <a:p>
          <a:r>
            <a:rPr lang="tr-TR" sz="1400" dirty="0" smtClean="0">
              <a:solidFill>
                <a:schemeClr val="tx1"/>
              </a:solidFill>
              <a:latin typeface="Arial" panose="020B0604020202020204" pitchFamily="34" charset="0"/>
            </a:rPr>
            <a:t>Mahalli Hukuk ve Kadastro Mahkemeleri</a:t>
          </a:r>
          <a:endParaRPr lang="tr-TR" sz="1400" dirty="0">
            <a:solidFill>
              <a:schemeClr val="tx1"/>
            </a:solidFill>
          </a:endParaRPr>
        </a:p>
      </dgm:t>
    </dgm:pt>
    <dgm:pt modelId="{C1FCE90A-C796-463E-BB20-3239802172D3}" type="parTrans" cxnId="{EDFE5835-14E4-4A6C-9543-D831B7721471}">
      <dgm:prSet/>
      <dgm:spPr/>
      <dgm:t>
        <a:bodyPr/>
        <a:lstStyle/>
        <a:p>
          <a:endParaRPr lang="tr-TR">
            <a:solidFill>
              <a:schemeClr val="tx1"/>
            </a:solidFill>
          </a:endParaRPr>
        </a:p>
      </dgm:t>
    </dgm:pt>
    <dgm:pt modelId="{8CDAF13E-D2F7-4C93-8675-DCDE3F9F8679}" type="sibTrans" cxnId="{EDFE5835-14E4-4A6C-9543-D831B7721471}">
      <dgm:prSet/>
      <dgm:spPr/>
      <dgm:t>
        <a:bodyPr/>
        <a:lstStyle/>
        <a:p>
          <a:endParaRPr lang="tr-TR">
            <a:solidFill>
              <a:schemeClr val="tx1"/>
            </a:solidFill>
          </a:endParaRPr>
        </a:p>
      </dgm:t>
    </dgm:pt>
    <dgm:pt modelId="{C6CBC282-B8C5-4E26-B0C3-4B7CF50B9FAB}">
      <dgm:prSet phldrT="[Metin]"/>
      <dgm:spPr/>
      <dgm:t>
        <a:bodyPr/>
        <a:lstStyle/>
        <a:p>
          <a:r>
            <a:rPr lang="tr-TR" dirty="0" smtClean="0">
              <a:solidFill>
                <a:schemeClr val="tx1"/>
              </a:solidFill>
              <a:latin typeface="Arial" panose="020B0604020202020204" pitchFamily="34" charset="0"/>
            </a:rPr>
            <a:t>Milli Emlak Müdürlüğü</a:t>
          </a:r>
          <a:endParaRPr lang="tr-TR" dirty="0">
            <a:solidFill>
              <a:schemeClr val="tx1"/>
            </a:solidFill>
          </a:endParaRPr>
        </a:p>
      </dgm:t>
    </dgm:pt>
    <dgm:pt modelId="{BDF3B6E2-64D8-424A-AAD2-C597F76D0F7E}" type="parTrans" cxnId="{140065F4-A362-45FF-8A78-7FFFC7119912}">
      <dgm:prSet/>
      <dgm:spPr/>
      <dgm:t>
        <a:bodyPr/>
        <a:lstStyle/>
        <a:p>
          <a:endParaRPr lang="tr-TR">
            <a:solidFill>
              <a:schemeClr val="tx1"/>
            </a:solidFill>
          </a:endParaRPr>
        </a:p>
      </dgm:t>
    </dgm:pt>
    <dgm:pt modelId="{DC7A5672-AE94-4058-AC74-824B2F3943C7}" type="sibTrans" cxnId="{140065F4-A362-45FF-8A78-7FFFC7119912}">
      <dgm:prSet/>
      <dgm:spPr/>
      <dgm:t>
        <a:bodyPr/>
        <a:lstStyle/>
        <a:p>
          <a:endParaRPr lang="tr-TR">
            <a:solidFill>
              <a:schemeClr val="tx1"/>
            </a:solidFill>
          </a:endParaRPr>
        </a:p>
      </dgm:t>
    </dgm:pt>
    <dgm:pt modelId="{02D16051-FCEB-4357-AF00-975AFBDFEF3D}">
      <dgm:prSet/>
      <dgm:spPr/>
      <dgm:t>
        <a:bodyPr/>
        <a:lstStyle/>
        <a:p>
          <a:r>
            <a:rPr lang="tr-TR" dirty="0" smtClean="0">
              <a:solidFill>
                <a:schemeClr val="tx1"/>
              </a:solidFill>
              <a:latin typeface="Arial" panose="020B0604020202020204" pitchFamily="34" charset="0"/>
            </a:rPr>
            <a:t>Tarım ve Orman Bakanlığı Mahalli Birimleri</a:t>
          </a:r>
          <a:endParaRPr lang="tr-TR" dirty="0">
            <a:solidFill>
              <a:schemeClr val="tx1"/>
            </a:solidFill>
            <a:latin typeface="Arial" panose="020B0604020202020204" pitchFamily="34" charset="0"/>
          </a:endParaRPr>
        </a:p>
      </dgm:t>
    </dgm:pt>
    <dgm:pt modelId="{59E36E91-F60A-408C-933A-88116F78EC41}" type="parTrans" cxnId="{E1B189CA-5AB5-4DD6-947E-3604E587DE18}">
      <dgm:prSet/>
      <dgm:spPr/>
      <dgm:t>
        <a:bodyPr/>
        <a:lstStyle/>
        <a:p>
          <a:endParaRPr lang="tr-TR">
            <a:solidFill>
              <a:schemeClr val="tx1"/>
            </a:solidFill>
          </a:endParaRPr>
        </a:p>
      </dgm:t>
    </dgm:pt>
    <dgm:pt modelId="{9F09C413-265D-4EE0-80C1-A4BBA08C04A3}" type="sibTrans" cxnId="{E1B189CA-5AB5-4DD6-947E-3604E587DE18}">
      <dgm:prSet/>
      <dgm:spPr/>
      <dgm:t>
        <a:bodyPr/>
        <a:lstStyle/>
        <a:p>
          <a:endParaRPr lang="tr-TR">
            <a:solidFill>
              <a:schemeClr val="tx1"/>
            </a:solidFill>
          </a:endParaRPr>
        </a:p>
      </dgm:t>
    </dgm:pt>
    <dgm:pt modelId="{7669F21D-7E00-4245-ACD6-77EB4F2BC0D5}">
      <dgm:prSet/>
      <dgm:spPr/>
      <dgm:t>
        <a:bodyPr/>
        <a:lstStyle/>
        <a:p>
          <a:r>
            <a:rPr lang="tr-TR" dirty="0" smtClean="0">
              <a:solidFill>
                <a:schemeClr val="tx1"/>
              </a:solidFill>
              <a:latin typeface="Arial" panose="020B0604020202020204" pitchFamily="34" charset="0"/>
            </a:rPr>
            <a:t>Tapu Müdürlüğü</a:t>
          </a:r>
          <a:endParaRPr lang="tr-TR" dirty="0">
            <a:solidFill>
              <a:schemeClr val="tx1"/>
            </a:solidFill>
            <a:latin typeface="Arial" panose="020B0604020202020204" pitchFamily="34" charset="0"/>
          </a:endParaRPr>
        </a:p>
      </dgm:t>
    </dgm:pt>
    <dgm:pt modelId="{D9E1A821-5460-44F1-AA1B-B65F29CC3DC4}" type="parTrans" cxnId="{210FADB6-BCEA-4404-B76A-96E0F2D9C985}">
      <dgm:prSet/>
      <dgm:spPr/>
      <dgm:t>
        <a:bodyPr/>
        <a:lstStyle/>
        <a:p>
          <a:endParaRPr lang="tr-TR">
            <a:solidFill>
              <a:schemeClr val="tx1"/>
            </a:solidFill>
          </a:endParaRPr>
        </a:p>
      </dgm:t>
    </dgm:pt>
    <dgm:pt modelId="{BC00F304-7127-4E58-9CD0-6BC46BE786B6}" type="sibTrans" cxnId="{210FADB6-BCEA-4404-B76A-96E0F2D9C985}">
      <dgm:prSet/>
      <dgm:spPr/>
      <dgm:t>
        <a:bodyPr/>
        <a:lstStyle/>
        <a:p>
          <a:endParaRPr lang="tr-TR">
            <a:solidFill>
              <a:schemeClr val="tx1"/>
            </a:solidFill>
          </a:endParaRPr>
        </a:p>
      </dgm:t>
    </dgm:pt>
    <dgm:pt modelId="{FDBEB612-13A6-47A7-8AEB-41104D529569}">
      <dgm:prSet/>
      <dgm:spPr/>
      <dgm:t>
        <a:bodyPr/>
        <a:lstStyle/>
        <a:p>
          <a:r>
            <a:rPr lang="tr-TR" dirty="0" smtClean="0">
              <a:solidFill>
                <a:schemeClr val="tx1"/>
              </a:solidFill>
              <a:latin typeface="Arial" panose="020B0604020202020204" pitchFamily="34" charset="0"/>
            </a:rPr>
            <a:t>Diğer İlgili Kamu Kurum ve Kuruluşları</a:t>
          </a:r>
          <a:endParaRPr lang="tr-TR" dirty="0">
            <a:solidFill>
              <a:schemeClr val="tx1"/>
            </a:solidFill>
            <a:latin typeface="Arial" panose="020B0604020202020204" pitchFamily="34" charset="0"/>
          </a:endParaRPr>
        </a:p>
      </dgm:t>
    </dgm:pt>
    <dgm:pt modelId="{7944303A-75ED-40E9-AC91-FF70D1369317}" type="parTrans" cxnId="{47956F16-69A3-44B5-A8BD-A1A4429B5F46}">
      <dgm:prSet/>
      <dgm:spPr/>
      <dgm:t>
        <a:bodyPr/>
        <a:lstStyle/>
        <a:p>
          <a:endParaRPr lang="tr-TR">
            <a:solidFill>
              <a:schemeClr val="tx1"/>
            </a:solidFill>
          </a:endParaRPr>
        </a:p>
      </dgm:t>
    </dgm:pt>
    <dgm:pt modelId="{9554214F-969D-4023-99CE-AE87AA41DBD4}" type="sibTrans" cxnId="{47956F16-69A3-44B5-A8BD-A1A4429B5F46}">
      <dgm:prSet/>
      <dgm:spPr/>
      <dgm:t>
        <a:bodyPr/>
        <a:lstStyle/>
        <a:p>
          <a:endParaRPr lang="tr-TR">
            <a:solidFill>
              <a:schemeClr val="tx1"/>
            </a:solidFill>
          </a:endParaRPr>
        </a:p>
      </dgm:t>
    </dgm:pt>
    <dgm:pt modelId="{A947EB8B-BFA2-4DA7-97D2-39665C6A8709}" type="pres">
      <dgm:prSet presAssocID="{1CB67C35-640A-43E9-992B-5CD30F3A2ED3}" presName="linear" presStyleCnt="0">
        <dgm:presLayoutVars>
          <dgm:dir/>
          <dgm:animLvl val="lvl"/>
          <dgm:resizeHandles val="exact"/>
        </dgm:presLayoutVars>
      </dgm:prSet>
      <dgm:spPr/>
      <dgm:t>
        <a:bodyPr/>
        <a:lstStyle/>
        <a:p>
          <a:endParaRPr lang="tr-TR"/>
        </a:p>
      </dgm:t>
    </dgm:pt>
    <dgm:pt modelId="{A800BAD2-9231-48E1-8905-31BB8AF90B20}" type="pres">
      <dgm:prSet presAssocID="{5907D901-E4AB-4388-871B-2C4F34CBFF5B}" presName="parentLin" presStyleCnt="0"/>
      <dgm:spPr/>
    </dgm:pt>
    <dgm:pt modelId="{1600F1EB-6F83-43A5-837B-0C8F3A745724}" type="pres">
      <dgm:prSet presAssocID="{5907D901-E4AB-4388-871B-2C4F34CBFF5B}" presName="parentLeftMargin" presStyleLbl="node1" presStyleIdx="0" presStyleCnt="6"/>
      <dgm:spPr/>
      <dgm:t>
        <a:bodyPr/>
        <a:lstStyle/>
        <a:p>
          <a:endParaRPr lang="tr-TR"/>
        </a:p>
      </dgm:t>
    </dgm:pt>
    <dgm:pt modelId="{A22AFFCE-B120-4C99-BB97-9733B392E8AC}" type="pres">
      <dgm:prSet presAssocID="{5907D901-E4AB-4388-871B-2C4F34CBFF5B}" presName="parentText" presStyleLbl="node1" presStyleIdx="0" presStyleCnt="6" custScaleX="94407" custScaleY="69772" custLinFactNeighborX="-14151">
        <dgm:presLayoutVars>
          <dgm:chMax val="0"/>
          <dgm:bulletEnabled val="1"/>
        </dgm:presLayoutVars>
      </dgm:prSet>
      <dgm:spPr/>
      <dgm:t>
        <a:bodyPr/>
        <a:lstStyle/>
        <a:p>
          <a:endParaRPr lang="tr-TR"/>
        </a:p>
      </dgm:t>
    </dgm:pt>
    <dgm:pt modelId="{0701F41E-23EB-463F-BA1A-92FC5FECE40E}" type="pres">
      <dgm:prSet presAssocID="{5907D901-E4AB-4388-871B-2C4F34CBFF5B}" presName="negativeSpace" presStyleCnt="0"/>
      <dgm:spPr/>
    </dgm:pt>
    <dgm:pt modelId="{7CAD8443-223A-4042-A089-71762F445EF6}" type="pres">
      <dgm:prSet presAssocID="{5907D901-E4AB-4388-871B-2C4F34CBFF5B}" presName="childText" presStyleLbl="conFgAcc1" presStyleIdx="0" presStyleCnt="6">
        <dgm:presLayoutVars>
          <dgm:bulletEnabled val="1"/>
        </dgm:presLayoutVars>
      </dgm:prSet>
      <dgm:spPr/>
    </dgm:pt>
    <dgm:pt modelId="{6DB42AA5-D025-4138-850B-3B4DA8C3CB0D}" type="pres">
      <dgm:prSet presAssocID="{FC25EF21-9173-4217-B291-728E3609CFEF}" presName="spaceBetweenRectangles" presStyleCnt="0"/>
      <dgm:spPr/>
    </dgm:pt>
    <dgm:pt modelId="{3924B1C7-7559-4FA3-8B8B-A2351132557D}" type="pres">
      <dgm:prSet presAssocID="{C1E0A8E3-2D81-4B10-ADE9-A92D4803ABBB}" presName="parentLin" presStyleCnt="0"/>
      <dgm:spPr/>
    </dgm:pt>
    <dgm:pt modelId="{09775B6C-5ACE-4FBC-88DB-91FCB72CCBBF}" type="pres">
      <dgm:prSet presAssocID="{C1E0A8E3-2D81-4B10-ADE9-A92D4803ABBB}" presName="parentLeftMargin" presStyleLbl="node1" presStyleIdx="0" presStyleCnt="6"/>
      <dgm:spPr/>
      <dgm:t>
        <a:bodyPr/>
        <a:lstStyle/>
        <a:p>
          <a:endParaRPr lang="tr-TR"/>
        </a:p>
      </dgm:t>
    </dgm:pt>
    <dgm:pt modelId="{B0C71B17-B652-4D20-9E41-AB29A55C830B}" type="pres">
      <dgm:prSet presAssocID="{C1E0A8E3-2D81-4B10-ADE9-A92D4803ABBB}" presName="parentText" presStyleLbl="node1" presStyleIdx="1" presStyleCnt="6">
        <dgm:presLayoutVars>
          <dgm:chMax val="0"/>
          <dgm:bulletEnabled val="1"/>
        </dgm:presLayoutVars>
      </dgm:prSet>
      <dgm:spPr/>
      <dgm:t>
        <a:bodyPr/>
        <a:lstStyle/>
        <a:p>
          <a:endParaRPr lang="tr-TR"/>
        </a:p>
      </dgm:t>
    </dgm:pt>
    <dgm:pt modelId="{A8D18D86-C979-47D1-B556-F33EB7D15FD8}" type="pres">
      <dgm:prSet presAssocID="{C1E0A8E3-2D81-4B10-ADE9-A92D4803ABBB}" presName="negativeSpace" presStyleCnt="0"/>
      <dgm:spPr/>
    </dgm:pt>
    <dgm:pt modelId="{B4797684-6652-43DC-A32D-88D3A175A455}" type="pres">
      <dgm:prSet presAssocID="{C1E0A8E3-2D81-4B10-ADE9-A92D4803ABBB}" presName="childText" presStyleLbl="conFgAcc1" presStyleIdx="1" presStyleCnt="6">
        <dgm:presLayoutVars>
          <dgm:bulletEnabled val="1"/>
        </dgm:presLayoutVars>
      </dgm:prSet>
      <dgm:spPr/>
    </dgm:pt>
    <dgm:pt modelId="{07EA178B-D7C5-40D2-9C9D-4E5BDE2075EA}" type="pres">
      <dgm:prSet presAssocID="{8CDAF13E-D2F7-4C93-8675-DCDE3F9F8679}" presName="spaceBetweenRectangles" presStyleCnt="0"/>
      <dgm:spPr/>
    </dgm:pt>
    <dgm:pt modelId="{294AAF79-F420-4CF5-9842-BCC0B220C714}" type="pres">
      <dgm:prSet presAssocID="{C6CBC282-B8C5-4E26-B0C3-4B7CF50B9FAB}" presName="parentLin" presStyleCnt="0"/>
      <dgm:spPr/>
    </dgm:pt>
    <dgm:pt modelId="{B8A30BF5-1F7A-4FBA-9B75-406385F07225}" type="pres">
      <dgm:prSet presAssocID="{C6CBC282-B8C5-4E26-B0C3-4B7CF50B9FAB}" presName="parentLeftMargin" presStyleLbl="node1" presStyleIdx="1" presStyleCnt="6"/>
      <dgm:spPr/>
      <dgm:t>
        <a:bodyPr/>
        <a:lstStyle/>
        <a:p>
          <a:endParaRPr lang="tr-TR"/>
        </a:p>
      </dgm:t>
    </dgm:pt>
    <dgm:pt modelId="{99085E2B-5492-4B0F-81DE-8C4AA83CBF3E}" type="pres">
      <dgm:prSet presAssocID="{C6CBC282-B8C5-4E26-B0C3-4B7CF50B9FAB}" presName="parentText" presStyleLbl="node1" presStyleIdx="2" presStyleCnt="6">
        <dgm:presLayoutVars>
          <dgm:chMax val="0"/>
          <dgm:bulletEnabled val="1"/>
        </dgm:presLayoutVars>
      </dgm:prSet>
      <dgm:spPr/>
      <dgm:t>
        <a:bodyPr/>
        <a:lstStyle/>
        <a:p>
          <a:endParaRPr lang="tr-TR"/>
        </a:p>
      </dgm:t>
    </dgm:pt>
    <dgm:pt modelId="{04DDAEE9-DA23-47BB-BBE4-12E52274B520}" type="pres">
      <dgm:prSet presAssocID="{C6CBC282-B8C5-4E26-B0C3-4B7CF50B9FAB}" presName="negativeSpace" presStyleCnt="0"/>
      <dgm:spPr/>
    </dgm:pt>
    <dgm:pt modelId="{CF36465C-8CF4-497B-8BCE-89EFE3FEDCCB}" type="pres">
      <dgm:prSet presAssocID="{C6CBC282-B8C5-4E26-B0C3-4B7CF50B9FAB}" presName="childText" presStyleLbl="conFgAcc1" presStyleIdx="2" presStyleCnt="6">
        <dgm:presLayoutVars>
          <dgm:bulletEnabled val="1"/>
        </dgm:presLayoutVars>
      </dgm:prSet>
      <dgm:spPr/>
    </dgm:pt>
    <dgm:pt modelId="{1ABC55DA-3F0C-4342-A2C3-8DD39F77788C}" type="pres">
      <dgm:prSet presAssocID="{DC7A5672-AE94-4058-AC74-824B2F3943C7}" presName="spaceBetweenRectangles" presStyleCnt="0"/>
      <dgm:spPr/>
    </dgm:pt>
    <dgm:pt modelId="{3C922BA4-4C27-446F-8637-2C61E78F2D1E}" type="pres">
      <dgm:prSet presAssocID="{02D16051-FCEB-4357-AF00-975AFBDFEF3D}" presName="parentLin" presStyleCnt="0"/>
      <dgm:spPr/>
    </dgm:pt>
    <dgm:pt modelId="{E5992C56-4EEA-4857-A2C1-474BC0BDBFEF}" type="pres">
      <dgm:prSet presAssocID="{02D16051-FCEB-4357-AF00-975AFBDFEF3D}" presName="parentLeftMargin" presStyleLbl="node1" presStyleIdx="2" presStyleCnt="6"/>
      <dgm:spPr/>
      <dgm:t>
        <a:bodyPr/>
        <a:lstStyle/>
        <a:p>
          <a:endParaRPr lang="tr-TR"/>
        </a:p>
      </dgm:t>
    </dgm:pt>
    <dgm:pt modelId="{F0BD4F11-D84C-4F1E-A55F-6F9C242091FD}" type="pres">
      <dgm:prSet presAssocID="{02D16051-FCEB-4357-AF00-975AFBDFEF3D}" presName="parentText" presStyleLbl="node1" presStyleIdx="3" presStyleCnt="6">
        <dgm:presLayoutVars>
          <dgm:chMax val="0"/>
          <dgm:bulletEnabled val="1"/>
        </dgm:presLayoutVars>
      </dgm:prSet>
      <dgm:spPr/>
      <dgm:t>
        <a:bodyPr/>
        <a:lstStyle/>
        <a:p>
          <a:endParaRPr lang="tr-TR"/>
        </a:p>
      </dgm:t>
    </dgm:pt>
    <dgm:pt modelId="{5BD16D7D-F459-47F6-8F3C-CEB8787BBEF6}" type="pres">
      <dgm:prSet presAssocID="{02D16051-FCEB-4357-AF00-975AFBDFEF3D}" presName="negativeSpace" presStyleCnt="0"/>
      <dgm:spPr/>
    </dgm:pt>
    <dgm:pt modelId="{0F1E9777-74A9-4CEC-B10A-F3616CCA8F30}" type="pres">
      <dgm:prSet presAssocID="{02D16051-FCEB-4357-AF00-975AFBDFEF3D}" presName="childText" presStyleLbl="conFgAcc1" presStyleIdx="3" presStyleCnt="6">
        <dgm:presLayoutVars>
          <dgm:bulletEnabled val="1"/>
        </dgm:presLayoutVars>
      </dgm:prSet>
      <dgm:spPr/>
      <dgm:t>
        <a:bodyPr/>
        <a:lstStyle/>
        <a:p>
          <a:endParaRPr lang="tr-TR"/>
        </a:p>
      </dgm:t>
    </dgm:pt>
    <dgm:pt modelId="{803B1FE6-276D-4262-8D0C-CCD8184F0C34}" type="pres">
      <dgm:prSet presAssocID="{9F09C413-265D-4EE0-80C1-A4BBA08C04A3}" presName="spaceBetweenRectangles" presStyleCnt="0"/>
      <dgm:spPr/>
    </dgm:pt>
    <dgm:pt modelId="{3A9C69F1-7AC7-44F9-A54A-36F137822BB9}" type="pres">
      <dgm:prSet presAssocID="{7669F21D-7E00-4245-ACD6-77EB4F2BC0D5}" presName="parentLin" presStyleCnt="0"/>
      <dgm:spPr/>
    </dgm:pt>
    <dgm:pt modelId="{8B96B982-708F-4173-B61B-F4D402F7B55C}" type="pres">
      <dgm:prSet presAssocID="{7669F21D-7E00-4245-ACD6-77EB4F2BC0D5}" presName="parentLeftMargin" presStyleLbl="node1" presStyleIdx="3" presStyleCnt="6"/>
      <dgm:spPr/>
      <dgm:t>
        <a:bodyPr/>
        <a:lstStyle/>
        <a:p>
          <a:endParaRPr lang="tr-TR"/>
        </a:p>
      </dgm:t>
    </dgm:pt>
    <dgm:pt modelId="{B34BE50F-AC59-4E96-A585-472DF07B3AC3}" type="pres">
      <dgm:prSet presAssocID="{7669F21D-7E00-4245-ACD6-77EB4F2BC0D5}" presName="parentText" presStyleLbl="node1" presStyleIdx="4" presStyleCnt="6">
        <dgm:presLayoutVars>
          <dgm:chMax val="0"/>
          <dgm:bulletEnabled val="1"/>
        </dgm:presLayoutVars>
      </dgm:prSet>
      <dgm:spPr/>
      <dgm:t>
        <a:bodyPr/>
        <a:lstStyle/>
        <a:p>
          <a:endParaRPr lang="tr-TR"/>
        </a:p>
      </dgm:t>
    </dgm:pt>
    <dgm:pt modelId="{8410C3D1-2759-4FFE-A3B2-71F8A9FF5460}" type="pres">
      <dgm:prSet presAssocID="{7669F21D-7E00-4245-ACD6-77EB4F2BC0D5}" presName="negativeSpace" presStyleCnt="0"/>
      <dgm:spPr/>
    </dgm:pt>
    <dgm:pt modelId="{F7C1A141-3910-40E9-BBA0-15F5234A9B5F}" type="pres">
      <dgm:prSet presAssocID="{7669F21D-7E00-4245-ACD6-77EB4F2BC0D5}" presName="childText" presStyleLbl="conFgAcc1" presStyleIdx="4" presStyleCnt="6">
        <dgm:presLayoutVars>
          <dgm:bulletEnabled val="1"/>
        </dgm:presLayoutVars>
      </dgm:prSet>
      <dgm:spPr/>
    </dgm:pt>
    <dgm:pt modelId="{55138179-F975-4034-8128-AB8EEC0EAF3D}" type="pres">
      <dgm:prSet presAssocID="{BC00F304-7127-4E58-9CD0-6BC46BE786B6}" presName="spaceBetweenRectangles" presStyleCnt="0"/>
      <dgm:spPr/>
    </dgm:pt>
    <dgm:pt modelId="{79523488-D21F-42FC-9334-7BCC7A2894A6}" type="pres">
      <dgm:prSet presAssocID="{FDBEB612-13A6-47A7-8AEB-41104D529569}" presName="parentLin" presStyleCnt="0"/>
      <dgm:spPr/>
    </dgm:pt>
    <dgm:pt modelId="{C3D28FD0-3E85-45C0-8046-F7C57DF03D9C}" type="pres">
      <dgm:prSet presAssocID="{FDBEB612-13A6-47A7-8AEB-41104D529569}" presName="parentLeftMargin" presStyleLbl="node1" presStyleIdx="4" presStyleCnt="6"/>
      <dgm:spPr/>
      <dgm:t>
        <a:bodyPr/>
        <a:lstStyle/>
        <a:p>
          <a:endParaRPr lang="tr-TR"/>
        </a:p>
      </dgm:t>
    </dgm:pt>
    <dgm:pt modelId="{A37E6AAC-6774-4B7F-814C-3D60C75A6C31}" type="pres">
      <dgm:prSet presAssocID="{FDBEB612-13A6-47A7-8AEB-41104D529569}" presName="parentText" presStyleLbl="node1" presStyleIdx="5" presStyleCnt="6">
        <dgm:presLayoutVars>
          <dgm:chMax val="0"/>
          <dgm:bulletEnabled val="1"/>
        </dgm:presLayoutVars>
      </dgm:prSet>
      <dgm:spPr/>
      <dgm:t>
        <a:bodyPr/>
        <a:lstStyle/>
        <a:p>
          <a:endParaRPr lang="tr-TR"/>
        </a:p>
      </dgm:t>
    </dgm:pt>
    <dgm:pt modelId="{7B9A6B81-9F76-42B6-840B-1DD7DDC4A6B6}" type="pres">
      <dgm:prSet presAssocID="{FDBEB612-13A6-47A7-8AEB-41104D529569}" presName="negativeSpace" presStyleCnt="0"/>
      <dgm:spPr/>
    </dgm:pt>
    <dgm:pt modelId="{8E9B2E4E-504E-4A85-AD56-E0F8C34465EF}" type="pres">
      <dgm:prSet presAssocID="{FDBEB612-13A6-47A7-8AEB-41104D529569}" presName="childText" presStyleLbl="conFgAcc1" presStyleIdx="5" presStyleCnt="6">
        <dgm:presLayoutVars>
          <dgm:bulletEnabled val="1"/>
        </dgm:presLayoutVars>
      </dgm:prSet>
      <dgm:spPr/>
      <dgm:t>
        <a:bodyPr/>
        <a:lstStyle/>
        <a:p>
          <a:endParaRPr lang="tr-TR"/>
        </a:p>
      </dgm:t>
    </dgm:pt>
  </dgm:ptLst>
  <dgm:cxnLst>
    <dgm:cxn modelId="{210FADB6-BCEA-4404-B76A-96E0F2D9C985}" srcId="{1CB67C35-640A-43E9-992B-5CD30F3A2ED3}" destId="{7669F21D-7E00-4245-ACD6-77EB4F2BC0D5}" srcOrd="4" destOrd="0" parTransId="{D9E1A821-5460-44F1-AA1B-B65F29CC3DC4}" sibTransId="{BC00F304-7127-4E58-9CD0-6BC46BE786B6}"/>
    <dgm:cxn modelId="{F38203CE-EF96-4142-A2C4-16CBAA0C59F8}" type="presOf" srcId="{02D16051-FCEB-4357-AF00-975AFBDFEF3D}" destId="{E5992C56-4EEA-4857-A2C1-474BC0BDBFEF}" srcOrd="0" destOrd="0" presId="urn:microsoft.com/office/officeart/2005/8/layout/list1"/>
    <dgm:cxn modelId="{E5980A4E-EEF0-4C1E-9828-894EA453428F}" type="presOf" srcId="{1CB67C35-640A-43E9-992B-5CD30F3A2ED3}" destId="{A947EB8B-BFA2-4DA7-97D2-39665C6A8709}" srcOrd="0" destOrd="0" presId="urn:microsoft.com/office/officeart/2005/8/layout/list1"/>
    <dgm:cxn modelId="{BC55C311-F159-47DE-82FA-F48FF487A033}" type="presOf" srcId="{C6CBC282-B8C5-4E26-B0C3-4B7CF50B9FAB}" destId="{99085E2B-5492-4B0F-81DE-8C4AA83CBF3E}" srcOrd="1" destOrd="0" presId="urn:microsoft.com/office/officeart/2005/8/layout/list1"/>
    <dgm:cxn modelId="{140065F4-A362-45FF-8A78-7FFFC7119912}" srcId="{1CB67C35-640A-43E9-992B-5CD30F3A2ED3}" destId="{C6CBC282-B8C5-4E26-B0C3-4B7CF50B9FAB}" srcOrd="2" destOrd="0" parTransId="{BDF3B6E2-64D8-424A-AAD2-C597F76D0F7E}" sibTransId="{DC7A5672-AE94-4058-AC74-824B2F3943C7}"/>
    <dgm:cxn modelId="{47956F16-69A3-44B5-A8BD-A1A4429B5F46}" srcId="{1CB67C35-640A-43E9-992B-5CD30F3A2ED3}" destId="{FDBEB612-13A6-47A7-8AEB-41104D529569}" srcOrd="5" destOrd="0" parTransId="{7944303A-75ED-40E9-AC91-FF70D1369317}" sibTransId="{9554214F-969D-4023-99CE-AE87AA41DBD4}"/>
    <dgm:cxn modelId="{FD0FD002-CE88-417A-B17C-6F3D596A16A2}" type="presOf" srcId="{02D16051-FCEB-4357-AF00-975AFBDFEF3D}" destId="{F0BD4F11-D84C-4F1E-A55F-6F9C242091FD}" srcOrd="1" destOrd="0" presId="urn:microsoft.com/office/officeart/2005/8/layout/list1"/>
    <dgm:cxn modelId="{E1B189CA-5AB5-4DD6-947E-3604E587DE18}" srcId="{1CB67C35-640A-43E9-992B-5CD30F3A2ED3}" destId="{02D16051-FCEB-4357-AF00-975AFBDFEF3D}" srcOrd="3" destOrd="0" parTransId="{59E36E91-F60A-408C-933A-88116F78EC41}" sibTransId="{9F09C413-265D-4EE0-80C1-A4BBA08C04A3}"/>
    <dgm:cxn modelId="{EDFE5835-14E4-4A6C-9543-D831B7721471}" srcId="{1CB67C35-640A-43E9-992B-5CD30F3A2ED3}" destId="{C1E0A8E3-2D81-4B10-ADE9-A92D4803ABBB}" srcOrd="1" destOrd="0" parTransId="{C1FCE90A-C796-463E-BB20-3239802172D3}" sibTransId="{8CDAF13E-D2F7-4C93-8675-DCDE3F9F8679}"/>
    <dgm:cxn modelId="{C07DC934-CC4B-4126-AA5B-6A21A28E9671}" type="presOf" srcId="{7669F21D-7E00-4245-ACD6-77EB4F2BC0D5}" destId="{8B96B982-708F-4173-B61B-F4D402F7B55C}" srcOrd="0" destOrd="0" presId="urn:microsoft.com/office/officeart/2005/8/layout/list1"/>
    <dgm:cxn modelId="{1DDA9706-FAAB-417B-ADD1-F56BD955AA05}" type="presOf" srcId="{7669F21D-7E00-4245-ACD6-77EB4F2BC0D5}" destId="{B34BE50F-AC59-4E96-A585-472DF07B3AC3}" srcOrd="1" destOrd="0" presId="urn:microsoft.com/office/officeart/2005/8/layout/list1"/>
    <dgm:cxn modelId="{69A35762-16FD-45AD-ADB9-6F210128D6C1}" type="presOf" srcId="{5907D901-E4AB-4388-871B-2C4F34CBFF5B}" destId="{A22AFFCE-B120-4C99-BB97-9733B392E8AC}" srcOrd="1" destOrd="0" presId="urn:microsoft.com/office/officeart/2005/8/layout/list1"/>
    <dgm:cxn modelId="{70AF630A-A3C5-4635-B57A-D73E372C3B02}" type="presOf" srcId="{C6CBC282-B8C5-4E26-B0C3-4B7CF50B9FAB}" destId="{B8A30BF5-1F7A-4FBA-9B75-406385F07225}" srcOrd="0" destOrd="0" presId="urn:microsoft.com/office/officeart/2005/8/layout/list1"/>
    <dgm:cxn modelId="{76531746-0318-4BB2-A584-526F2DA029D3}" type="presOf" srcId="{FDBEB612-13A6-47A7-8AEB-41104D529569}" destId="{A37E6AAC-6774-4B7F-814C-3D60C75A6C31}" srcOrd="1" destOrd="0" presId="urn:microsoft.com/office/officeart/2005/8/layout/list1"/>
    <dgm:cxn modelId="{55EE2247-650E-49EB-9E3C-455EFFBE4175}" type="presOf" srcId="{C1E0A8E3-2D81-4B10-ADE9-A92D4803ABBB}" destId="{B0C71B17-B652-4D20-9E41-AB29A55C830B}" srcOrd="1" destOrd="0" presId="urn:microsoft.com/office/officeart/2005/8/layout/list1"/>
    <dgm:cxn modelId="{E5A9C63C-C81F-46E9-B7FC-D9C8C0B4CCBA}" type="presOf" srcId="{5907D901-E4AB-4388-871B-2C4F34CBFF5B}" destId="{1600F1EB-6F83-43A5-837B-0C8F3A745724}" srcOrd="0" destOrd="0" presId="urn:microsoft.com/office/officeart/2005/8/layout/list1"/>
    <dgm:cxn modelId="{4FF5177B-FEAB-4538-B733-4977DD1E5773}" type="presOf" srcId="{FDBEB612-13A6-47A7-8AEB-41104D529569}" destId="{C3D28FD0-3E85-45C0-8046-F7C57DF03D9C}" srcOrd="0" destOrd="0" presId="urn:microsoft.com/office/officeart/2005/8/layout/list1"/>
    <dgm:cxn modelId="{F373F1FE-91C5-4070-935C-AADAD1069C44}" type="presOf" srcId="{C1E0A8E3-2D81-4B10-ADE9-A92D4803ABBB}" destId="{09775B6C-5ACE-4FBC-88DB-91FCB72CCBBF}" srcOrd="0" destOrd="0" presId="urn:microsoft.com/office/officeart/2005/8/layout/list1"/>
    <dgm:cxn modelId="{773CCF4F-20BE-4BF2-A4AB-4D1F519CA630}" srcId="{1CB67C35-640A-43E9-992B-5CD30F3A2ED3}" destId="{5907D901-E4AB-4388-871B-2C4F34CBFF5B}" srcOrd="0" destOrd="0" parTransId="{B3B0070C-809C-48A8-BF82-32D8ADBD7E1F}" sibTransId="{FC25EF21-9173-4217-B291-728E3609CFEF}"/>
    <dgm:cxn modelId="{482F6B6F-4901-44AA-BC15-86DB19A9A500}" type="presParOf" srcId="{A947EB8B-BFA2-4DA7-97D2-39665C6A8709}" destId="{A800BAD2-9231-48E1-8905-31BB8AF90B20}" srcOrd="0" destOrd="0" presId="urn:microsoft.com/office/officeart/2005/8/layout/list1"/>
    <dgm:cxn modelId="{B66C3992-2BFC-4242-A4F8-9A676F7514EB}" type="presParOf" srcId="{A800BAD2-9231-48E1-8905-31BB8AF90B20}" destId="{1600F1EB-6F83-43A5-837B-0C8F3A745724}" srcOrd="0" destOrd="0" presId="urn:microsoft.com/office/officeart/2005/8/layout/list1"/>
    <dgm:cxn modelId="{18B4F41A-6A19-4B16-BA56-3B9F816A328A}" type="presParOf" srcId="{A800BAD2-9231-48E1-8905-31BB8AF90B20}" destId="{A22AFFCE-B120-4C99-BB97-9733B392E8AC}" srcOrd="1" destOrd="0" presId="urn:microsoft.com/office/officeart/2005/8/layout/list1"/>
    <dgm:cxn modelId="{C8D89659-570A-4054-9181-C4EC275DDD70}" type="presParOf" srcId="{A947EB8B-BFA2-4DA7-97D2-39665C6A8709}" destId="{0701F41E-23EB-463F-BA1A-92FC5FECE40E}" srcOrd="1" destOrd="0" presId="urn:microsoft.com/office/officeart/2005/8/layout/list1"/>
    <dgm:cxn modelId="{CAD5E68D-9CBC-4669-BC2A-6CB53759111D}" type="presParOf" srcId="{A947EB8B-BFA2-4DA7-97D2-39665C6A8709}" destId="{7CAD8443-223A-4042-A089-71762F445EF6}" srcOrd="2" destOrd="0" presId="urn:microsoft.com/office/officeart/2005/8/layout/list1"/>
    <dgm:cxn modelId="{58E2D2C5-DB40-490B-9A0B-C36FE266582B}" type="presParOf" srcId="{A947EB8B-BFA2-4DA7-97D2-39665C6A8709}" destId="{6DB42AA5-D025-4138-850B-3B4DA8C3CB0D}" srcOrd="3" destOrd="0" presId="urn:microsoft.com/office/officeart/2005/8/layout/list1"/>
    <dgm:cxn modelId="{804833B1-0CE5-4EE9-A647-CC91A1B9E2EC}" type="presParOf" srcId="{A947EB8B-BFA2-4DA7-97D2-39665C6A8709}" destId="{3924B1C7-7559-4FA3-8B8B-A2351132557D}" srcOrd="4" destOrd="0" presId="urn:microsoft.com/office/officeart/2005/8/layout/list1"/>
    <dgm:cxn modelId="{E27E1A42-1F3C-43F8-8F72-68EF83FD8F39}" type="presParOf" srcId="{3924B1C7-7559-4FA3-8B8B-A2351132557D}" destId="{09775B6C-5ACE-4FBC-88DB-91FCB72CCBBF}" srcOrd="0" destOrd="0" presId="urn:microsoft.com/office/officeart/2005/8/layout/list1"/>
    <dgm:cxn modelId="{1BF7AC8B-115E-4753-A3C2-050B81801754}" type="presParOf" srcId="{3924B1C7-7559-4FA3-8B8B-A2351132557D}" destId="{B0C71B17-B652-4D20-9E41-AB29A55C830B}" srcOrd="1" destOrd="0" presId="urn:microsoft.com/office/officeart/2005/8/layout/list1"/>
    <dgm:cxn modelId="{176E7830-B83C-401A-9EBD-A4E3DDE1BD6C}" type="presParOf" srcId="{A947EB8B-BFA2-4DA7-97D2-39665C6A8709}" destId="{A8D18D86-C979-47D1-B556-F33EB7D15FD8}" srcOrd="5" destOrd="0" presId="urn:microsoft.com/office/officeart/2005/8/layout/list1"/>
    <dgm:cxn modelId="{E69A2D3A-D71E-4F84-A65A-AACB7351272F}" type="presParOf" srcId="{A947EB8B-BFA2-4DA7-97D2-39665C6A8709}" destId="{B4797684-6652-43DC-A32D-88D3A175A455}" srcOrd="6" destOrd="0" presId="urn:microsoft.com/office/officeart/2005/8/layout/list1"/>
    <dgm:cxn modelId="{BB7D54F5-E2EB-4C21-9F8D-BDF0C0906C74}" type="presParOf" srcId="{A947EB8B-BFA2-4DA7-97D2-39665C6A8709}" destId="{07EA178B-D7C5-40D2-9C9D-4E5BDE2075EA}" srcOrd="7" destOrd="0" presId="urn:microsoft.com/office/officeart/2005/8/layout/list1"/>
    <dgm:cxn modelId="{9240F96E-B5A8-46FD-9C5C-DB0128DCD09B}" type="presParOf" srcId="{A947EB8B-BFA2-4DA7-97D2-39665C6A8709}" destId="{294AAF79-F420-4CF5-9842-BCC0B220C714}" srcOrd="8" destOrd="0" presId="urn:microsoft.com/office/officeart/2005/8/layout/list1"/>
    <dgm:cxn modelId="{74F54B98-5B96-46C7-BF5F-60DC4A61139B}" type="presParOf" srcId="{294AAF79-F420-4CF5-9842-BCC0B220C714}" destId="{B8A30BF5-1F7A-4FBA-9B75-406385F07225}" srcOrd="0" destOrd="0" presId="urn:microsoft.com/office/officeart/2005/8/layout/list1"/>
    <dgm:cxn modelId="{51EAF642-22C7-4D0A-87B2-92986BAE6BD3}" type="presParOf" srcId="{294AAF79-F420-4CF5-9842-BCC0B220C714}" destId="{99085E2B-5492-4B0F-81DE-8C4AA83CBF3E}" srcOrd="1" destOrd="0" presId="urn:microsoft.com/office/officeart/2005/8/layout/list1"/>
    <dgm:cxn modelId="{822F333D-D9C1-43D4-BB66-94ABE8312F5D}" type="presParOf" srcId="{A947EB8B-BFA2-4DA7-97D2-39665C6A8709}" destId="{04DDAEE9-DA23-47BB-BBE4-12E52274B520}" srcOrd="9" destOrd="0" presId="urn:microsoft.com/office/officeart/2005/8/layout/list1"/>
    <dgm:cxn modelId="{ACD2989B-1A5A-4FFC-944D-EAC8404D1499}" type="presParOf" srcId="{A947EB8B-BFA2-4DA7-97D2-39665C6A8709}" destId="{CF36465C-8CF4-497B-8BCE-89EFE3FEDCCB}" srcOrd="10" destOrd="0" presId="urn:microsoft.com/office/officeart/2005/8/layout/list1"/>
    <dgm:cxn modelId="{8C679164-1C3F-4F5C-9B96-9D47572336E0}" type="presParOf" srcId="{A947EB8B-BFA2-4DA7-97D2-39665C6A8709}" destId="{1ABC55DA-3F0C-4342-A2C3-8DD39F77788C}" srcOrd="11" destOrd="0" presId="urn:microsoft.com/office/officeart/2005/8/layout/list1"/>
    <dgm:cxn modelId="{22CC59D5-2589-4C11-ACD7-67062399CB49}" type="presParOf" srcId="{A947EB8B-BFA2-4DA7-97D2-39665C6A8709}" destId="{3C922BA4-4C27-446F-8637-2C61E78F2D1E}" srcOrd="12" destOrd="0" presId="urn:microsoft.com/office/officeart/2005/8/layout/list1"/>
    <dgm:cxn modelId="{847F791A-DEDD-4F3B-9129-4191B8929412}" type="presParOf" srcId="{3C922BA4-4C27-446F-8637-2C61E78F2D1E}" destId="{E5992C56-4EEA-4857-A2C1-474BC0BDBFEF}" srcOrd="0" destOrd="0" presId="urn:microsoft.com/office/officeart/2005/8/layout/list1"/>
    <dgm:cxn modelId="{BFC3E1B9-C77C-48F7-861D-88FC6D911471}" type="presParOf" srcId="{3C922BA4-4C27-446F-8637-2C61E78F2D1E}" destId="{F0BD4F11-D84C-4F1E-A55F-6F9C242091FD}" srcOrd="1" destOrd="0" presId="urn:microsoft.com/office/officeart/2005/8/layout/list1"/>
    <dgm:cxn modelId="{82B83A93-4036-47F3-96CB-333A8ADE45DC}" type="presParOf" srcId="{A947EB8B-BFA2-4DA7-97D2-39665C6A8709}" destId="{5BD16D7D-F459-47F6-8F3C-CEB8787BBEF6}" srcOrd="13" destOrd="0" presId="urn:microsoft.com/office/officeart/2005/8/layout/list1"/>
    <dgm:cxn modelId="{F9FAC262-8BAE-4CD9-85D8-E36318379269}" type="presParOf" srcId="{A947EB8B-BFA2-4DA7-97D2-39665C6A8709}" destId="{0F1E9777-74A9-4CEC-B10A-F3616CCA8F30}" srcOrd="14" destOrd="0" presId="urn:microsoft.com/office/officeart/2005/8/layout/list1"/>
    <dgm:cxn modelId="{AA35BB9F-5B86-4D74-AF1E-105436EC9B83}" type="presParOf" srcId="{A947EB8B-BFA2-4DA7-97D2-39665C6A8709}" destId="{803B1FE6-276D-4262-8D0C-CCD8184F0C34}" srcOrd="15" destOrd="0" presId="urn:microsoft.com/office/officeart/2005/8/layout/list1"/>
    <dgm:cxn modelId="{D6BCB36A-8341-4B4C-8D14-1F4BCC79979D}" type="presParOf" srcId="{A947EB8B-BFA2-4DA7-97D2-39665C6A8709}" destId="{3A9C69F1-7AC7-44F9-A54A-36F137822BB9}" srcOrd="16" destOrd="0" presId="urn:microsoft.com/office/officeart/2005/8/layout/list1"/>
    <dgm:cxn modelId="{5A8CDC23-2C14-427E-A681-24C34BEE63C6}" type="presParOf" srcId="{3A9C69F1-7AC7-44F9-A54A-36F137822BB9}" destId="{8B96B982-708F-4173-B61B-F4D402F7B55C}" srcOrd="0" destOrd="0" presId="urn:microsoft.com/office/officeart/2005/8/layout/list1"/>
    <dgm:cxn modelId="{7B652071-17E8-4B3E-B5B3-169CD0277710}" type="presParOf" srcId="{3A9C69F1-7AC7-44F9-A54A-36F137822BB9}" destId="{B34BE50F-AC59-4E96-A585-472DF07B3AC3}" srcOrd="1" destOrd="0" presId="urn:microsoft.com/office/officeart/2005/8/layout/list1"/>
    <dgm:cxn modelId="{70B7A51A-230F-43B1-BA21-B9FF4F079B65}" type="presParOf" srcId="{A947EB8B-BFA2-4DA7-97D2-39665C6A8709}" destId="{8410C3D1-2759-4FFE-A3B2-71F8A9FF5460}" srcOrd="17" destOrd="0" presId="urn:microsoft.com/office/officeart/2005/8/layout/list1"/>
    <dgm:cxn modelId="{D7F008A6-EC95-4FAA-A71B-2EA6B20EC69E}" type="presParOf" srcId="{A947EB8B-BFA2-4DA7-97D2-39665C6A8709}" destId="{F7C1A141-3910-40E9-BBA0-15F5234A9B5F}" srcOrd="18" destOrd="0" presId="urn:microsoft.com/office/officeart/2005/8/layout/list1"/>
    <dgm:cxn modelId="{1F402469-2224-4F3A-B806-BEE8E4D0A471}" type="presParOf" srcId="{A947EB8B-BFA2-4DA7-97D2-39665C6A8709}" destId="{55138179-F975-4034-8128-AB8EEC0EAF3D}" srcOrd="19" destOrd="0" presId="urn:microsoft.com/office/officeart/2005/8/layout/list1"/>
    <dgm:cxn modelId="{17A99420-0B2A-4E32-80A4-1E7E6FA10BD5}" type="presParOf" srcId="{A947EB8B-BFA2-4DA7-97D2-39665C6A8709}" destId="{79523488-D21F-42FC-9334-7BCC7A2894A6}" srcOrd="20" destOrd="0" presId="urn:microsoft.com/office/officeart/2005/8/layout/list1"/>
    <dgm:cxn modelId="{8D86811E-CD3A-466B-BBB5-3D13DC67869B}" type="presParOf" srcId="{79523488-D21F-42FC-9334-7BCC7A2894A6}" destId="{C3D28FD0-3E85-45C0-8046-F7C57DF03D9C}" srcOrd="0" destOrd="0" presId="urn:microsoft.com/office/officeart/2005/8/layout/list1"/>
    <dgm:cxn modelId="{A9E4EBAC-E216-436C-9560-7A1497F1B9B8}" type="presParOf" srcId="{79523488-D21F-42FC-9334-7BCC7A2894A6}" destId="{A37E6AAC-6774-4B7F-814C-3D60C75A6C31}" srcOrd="1" destOrd="0" presId="urn:microsoft.com/office/officeart/2005/8/layout/list1"/>
    <dgm:cxn modelId="{E411997D-CB4A-4D0C-A730-0D83EB2457FF}" type="presParOf" srcId="{A947EB8B-BFA2-4DA7-97D2-39665C6A8709}" destId="{7B9A6B81-9F76-42B6-840B-1DD7DDC4A6B6}" srcOrd="21" destOrd="0" presId="urn:microsoft.com/office/officeart/2005/8/layout/list1"/>
    <dgm:cxn modelId="{9A936EE3-86CC-4A19-83ED-48C52F22F9F0}" type="presParOf" srcId="{A947EB8B-BFA2-4DA7-97D2-39665C6A8709}" destId="{8E9B2E4E-504E-4A85-AD56-E0F8C34465EF}" srcOrd="22"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E0D86C-F717-4ED2-82EE-6B8517B9A244}" type="doc">
      <dgm:prSet loTypeId="urn:microsoft.com/office/officeart/2005/8/layout/cycle3" loCatId="cycle" qsTypeId="urn:microsoft.com/office/officeart/2005/8/quickstyle/3d9" qsCatId="3D" csTypeId="urn:microsoft.com/office/officeart/2005/8/colors/accent1_2" csCatId="accent1" phldr="1"/>
      <dgm:spPr>
        <a:scene3d>
          <a:camera prst="perspectiveRelaxed" fov="0">
            <a:rot lat="21594000" lon="21594000" rev="0"/>
          </a:camera>
          <a:lightRig rig="soft" dir="t"/>
          <a:backdrop>
            <a:anchor x="0" y="0" z="-210000"/>
            <a:norm dx="0" dy="0" dz="914400"/>
            <a:up dx="0" dy="914400" dz="0"/>
          </a:backdrop>
        </a:scene3d>
      </dgm:spPr>
      <dgm:t>
        <a:bodyPr/>
        <a:lstStyle/>
        <a:p>
          <a:endParaRPr lang="tr-TR"/>
        </a:p>
      </dgm:t>
    </dgm:pt>
    <dgm:pt modelId="{C444F03B-8036-403F-96EA-3F715C341926}">
      <dgm:prSet phldrT="[Metin]" custT="1"/>
      <dgm:spPr>
        <a:solidFill>
          <a:srgbClr val="FFC000"/>
        </a:solidFill>
      </dgm:spPr>
      <dgm:t>
        <a:bodyPr/>
        <a:lstStyle/>
        <a:p>
          <a:r>
            <a:rPr lang="tr-TR" sz="2200" b="1" dirty="0" smtClean="0">
              <a:solidFill>
                <a:schemeClr val="tx1"/>
              </a:solidFill>
            </a:rPr>
            <a:t>Geçerli Sınırlar</a:t>
          </a:r>
          <a:endParaRPr lang="tr-TR" sz="2200" b="1" dirty="0">
            <a:solidFill>
              <a:schemeClr val="tx1"/>
            </a:solidFill>
          </a:endParaRPr>
        </a:p>
      </dgm:t>
    </dgm:pt>
    <dgm:pt modelId="{E3260A4A-60EF-4650-AF65-1F8EC7E12E27}" type="parTrans" cxnId="{A2627868-9A4D-4B07-99E0-CA0B491D20E2}">
      <dgm:prSet/>
      <dgm:spPr/>
      <dgm:t>
        <a:bodyPr/>
        <a:lstStyle/>
        <a:p>
          <a:endParaRPr lang="tr-TR">
            <a:solidFill>
              <a:schemeClr val="tx1"/>
            </a:solidFill>
          </a:endParaRPr>
        </a:p>
      </dgm:t>
    </dgm:pt>
    <dgm:pt modelId="{D0094049-2ECB-46A1-83A9-A72E64F064CE}" type="sibTrans" cxnId="{A2627868-9A4D-4B07-99E0-CA0B491D20E2}">
      <dgm:prSet/>
      <dgm:spPr/>
      <dgm:t>
        <a:bodyPr/>
        <a:lstStyle/>
        <a:p>
          <a:endParaRPr lang="tr-TR">
            <a:solidFill>
              <a:schemeClr val="tx1"/>
            </a:solidFill>
          </a:endParaRPr>
        </a:p>
      </dgm:t>
    </dgm:pt>
    <dgm:pt modelId="{85D37745-30D8-49A3-8D56-AEB10783DD0E}">
      <dgm:prSet phldrT="[Metin]" custT="1"/>
      <dgm:spPr>
        <a:solidFill>
          <a:srgbClr val="FF0000"/>
        </a:solidFill>
      </dgm:spPr>
      <dgm:t>
        <a:bodyPr/>
        <a:lstStyle/>
        <a:p>
          <a:r>
            <a:rPr lang="tr-TR" sz="2000" b="1" smtClean="0">
              <a:solidFill>
                <a:schemeClr val="tx1"/>
              </a:solidFill>
            </a:rPr>
            <a:t>Çekişmeli Sınırlar</a:t>
          </a:r>
          <a:endParaRPr lang="tr-TR" sz="2000" dirty="0">
            <a:solidFill>
              <a:schemeClr val="tx1"/>
            </a:solidFill>
          </a:endParaRPr>
        </a:p>
      </dgm:t>
    </dgm:pt>
    <dgm:pt modelId="{06B15D28-80EA-4A1C-BBAA-F35DEABF6AFC}" type="parTrans" cxnId="{848F5F33-FE12-4301-967D-B92EF5AAA03C}">
      <dgm:prSet/>
      <dgm:spPr/>
      <dgm:t>
        <a:bodyPr/>
        <a:lstStyle/>
        <a:p>
          <a:endParaRPr lang="tr-TR">
            <a:solidFill>
              <a:schemeClr val="tx1"/>
            </a:solidFill>
          </a:endParaRPr>
        </a:p>
      </dgm:t>
    </dgm:pt>
    <dgm:pt modelId="{0DDD0026-D9A4-48E7-B747-ED598E324BC9}" type="sibTrans" cxnId="{848F5F33-FE12-4301-967D-B92EF5AAA03C}">
      <dgm:prSet/>
      <dgm:spPr/>
      <dgm:t>
        <a:bodyPr/>
        <a:lstStyle/>
        <a:p>
          <a:endParaRPr lang="tr-TR">
            <a:solidFill>
              <a:schemeClr val="tx1"/>
            </a:solidFill>
          </a:endParaRPr>
        </a:p>
      </dgm:t>
    </dgm:pt>
    <dgm:pt modelId="{17ECB01E-AAC0-49CC-B695-6D71833479C3}">
      <dgm:prSet phldrT="[Metin]" custT="1"/>
      <dgm:spPr/>
      <dgm:t>
        <a:bodyPr/>
        <a:lstStyle/>
        <a:p>
          <a:r>
            <a:rPr lang="tr-TR" sz="1400" b="1" dirty="0" smtClean="0">
              <a:solidFill>
                <a:schemeClr val="tx1"/>
              </a:solidFill>
              <a:latin typeface="Arial" pitchFamily="34" charset="0"/>
              <a:cs typeface="Arial" pitchFamily="34" charset="0"/>
            </a:rPr>
            <a:t>Teknik Belgeleri veya Dengeleme Planına Göre</a:t>
          </a:r>
          <a:endParaRPr lang="tr-TR" sz="1400" dirty="0">
            <a:solidFill>
              <a:schemeClr val="tx1"/>
            </a:solidFill>
            <a:latin typeface="Arial" pitchFamily="34" charset="0"/>
            <a:cs typeface="Arial" pitchFamily="34" charset="0"/>
          </a:endParaRPr>
        </a:p>
      </dgm:t>
    </dgm:pt>
    <dgm:pt modelId="{7EC25AE7-1B6D-48A9-8B19-39F630E1FF34}" type="parTrans" cxnId="{FC32B633-71A2-4363-B223-F56553AA3851}">
      <dgm:prSet/>
      <dgm:spPr/>
      <dgm:t>
        <a:bodyPr/>
        <a:lstStyle/>
        <a:p>
          <a:endParaRPr lang="tr-TR">
            <a:solidFill>
              <a:schemeClr val="tx1"/>
            </a:solidFill>
          </a:endParaRPr>
        </a:p>
      </dgm:t>
    </dgm:pt>
    <dgm:pt modelId="{87E03C6A-B79D-4255-9609-D80D70B52EE1}" type="sibTrans" cxnId="{FC32B633-71A2-4363-B223-F56553AA3851}">
      <dgm:prSet/>
      <dgm:spPr/>
      <dgm:t>
        <a:bodyPr/>
        <a:lstStyle/>
        <a:p>
          <a:endParaRPr lang="tr-TR">
            <a:solidFill>
              <a:schemeClr val="tx1"/>
            </a:solidFill>
          </a:endParaRPr>
        </a:p>
      </dgm:t>
    </dgm:pt>
    <dgm:pt modelId="{0983E74B-AE50-4140-B01D-0FF5F584963E}">
      <dgm:prSet phldrT="[Metin]" custT="1"/>
      <dgm:spPr>
        <a:solidFill>
          <a:srgbClr val="CC6600"/>
        </a:solidFill>
        <a:sp3d extrusionH="152250" prstMaterial="matte">
          <a:bevelT w="165100" prst="coolSlant"/>
        </a:sp3d>
      </dgm:spPr>
      <dgm:t>
        <a:bodyPr/>
        <a:lstStyle/>
        <a:p>
          <a:r>
            <a:rPr lang="tr-TR" sz="2200" b="1" smtClean="0">
              <a:solidFill>
                <a:schemeClr val="tx1"/>
              </a:solidFill>
            </a:rPr>
            <a:t>Belirsiz Sınırlar</a:t>
          </a:r>
          <a:endParaRPr lang="tr-TR" sz="2200" dirty="0">
            <a:solidFill>
              <a:schemeClr val="tx1"/>
            </a:solidFill>
          </a:endParaRPr>
        </a:p>
      </dgm:t>
    </dgm:pt>
    <dgm:pt modelId="{82CC6192-F6DD-4F46-962F-E9E3683FFA31}" type="parTrans" cxnId="{4C270806-47E7-471D-AAB7-35DFD6199A51}">
      <dgm:prSet/>
      <dgm:spPr/>
      <dgm:t>
        <a:bodyPr/>
        <a:lstStyle/>
        <a:p>
          <a:endParaRPr lang="tr-TR">
            <a:solidFill>
              <a:schemeClr val="tx1"/>
            </a:solidFill>
          </a:endParaRPr>
        </a:p>
      </dgm:t>
    </dgm:pt>
    <dgm:pt modelId="{8F94004C-76EA-4219-90C7-63C1706ACACA}" type="sibTrans" cxnId="{4C270806-47E7-471D-AAB7-35DFD6199A51}">
      <dgm:prSet/>
      <dgm:spPr/>
      <dgm:t>
        <a:bodyPr/>
        <a:lstStyle/>
        <a:p>
          <a:endParaRPr lang="tr-TR">
            <a:solidFill>
              <a:schemeClr val="tx1"/>
            </a:solidFill>
          </a:endParaRPr>
        </a:p>
      </dgm:t>
    </dgm:pt>
    <dgm:pt modelId="{4705F1D6-D74E-44BD-BC31-00B5AF293C19}">
      <dgm:prSet phldrT="[Metin]" custT="1"/>
      <dgm:spPr/>
      <dgm:t>
        <a:bodyPr/>
        <a:lstStyle/>
        <a:p>
          <a:r>
            <a:rPr lang="tr-TR" sz="1400" b="1" dirty="0" smtClean="0">
              <a:solidFill>
                <a:schemeClr val="tx1"/>
              </a:solidFill>
              <a:latin typeface="Arial" pitchFamily="34" charset="0"/>
              <a:cs typeface="Arial" pitchFamily="34" charset="0"/>
            </a:rPr>
            <a:t>Dengeleme Planına Göre</a:t>
          </a:r>
          <a:endParaRPr lang="tr-TR" sz="1400" dirty="0">
            <a:solidFill>
              <a:schemeClr val="tx1"/>
            </a:solidFill>
            <a:latin typeface="Arial" pitchFamily="34" charset="0"/>
            <a:cs typeface="Arial" pitchFamily="34" charset="0"/>
          </a:endParaRPr>
        </a:p>
      </dgm:t>
    </dgm:pt>
    <dgm:pt modelId="{CB51244E-23D3-4B42-9E0C-8EE1C16CF8B0}" type="parTrans" cxnId="{C1F047BD-A9ED-40A2-88CF-31A91C2C1784}">
      <dgm:prSet/>
      <dgm:spPr/>
      <dgm:t>
        <a:bodyPr/>
        <a:lstStyle/>
        <a:p>
          <a:endParaRPr lang="tr-TR">
            <a:solidFill>
              <a:schemeClr val="tx1"/>
            </a:solidFill>
          </a:endParaRPr>
        </a:p>
      </dgm:t>
    </dgm:pt>
    <dgm:pt modelId="{2CB6437C-841F-4CAC-A05C-4EEF1B2C45A6}" type="sibTrans" cxnId="{C1F047BD-A9ED-40A2-88CF-31A91C2C1784}">
      <dgm:prSet/>
      <dgm:spPr/>
      <dgm:t>
        <a:bodyPr/>
        <a:lstStyle/>
        <a:p>
          <a:endParaRPr lang="tr-TR">
            <a:solidFill>
              <a:schemeClr val="tx1"/>
            </a:solidFill>
          </a:endParaRPr>
        </a:p>
      </dgm:t>
    </dgm:pt>
    <dgm:pt modelId="{590A43B2-A261-4AF9-8F43-A4EBF1756DE8}">
      <dgm:prSet phldrT="[Metin]" custT="1"/>
      <dgm:spPr>
        <a:solidFill>
          <a:srgbClr val="3399FF"/>
        </a:solidFill>
      </dgm:spPr>
      <dgm:t>
        <a:bodyPr/>
        <a:lstStyle/>
        <a:p>
          <a:r>
            <a:rPr lang="tr-TR" sz="1900" b="1" smtClean="0">
              <a:solidFill>
                <a:schemeClr val="tx1"/>
              </a:solidFill>
            </a:rPr>
            <a:t>Değişebilir Sınırlar</a:t>
          </a:r>
          <a:endParaRPr lang="tr-TR" sz="1900" dirty="0">
            <a:solidFill>
              <a:schemeClr val="tx1"/>
            </a:solidFill>
          </a:endParaRPr>
        </a:p>
      </dgm:t>
    </dgm:pt>
    <dgm:pt modelId="{54713ABB-0161-4E8D-9120-D83FFA66E3F2}" type="parTrans" cxnId="{F7B696E3-CD6F-4330-AA78-22DB7E370E98}">
      <dgm:prSet/>
      <dgm:spPr/>
      <dgm:t>
        <a:bodyPr/>
        <a:lstStyle/>
        <a:p>
          <a:endParaRPr lang="tr-TR">
            <a:solidFill>
              <a:schemeClr val="tx1"/>
            </a:solidFill>
          </a:endParaRPr>
        </a:p>
      </dgm:t>
    </dgm:pt>
    <dgm:pt modelId="{13540056-CD89-437F-A577-0AF16D5269F8}" type="sibTrans" cxnId="{F7B696E3-CD6F-4330-AA78-22DB7E370E98}">
      <dgm:prSet/>
      <dgm:spPr/>
      <dgm:t>
        <a:bodyPr/>
        <a:lstStyle/>
        <a:p>
          <a:endParaRPr lang="tr-TR">
            <a:solidFill>
              <a:schemeClr val="tx1"/>
            </a:solidFill>
          </a:endParaRPr>
        </a:p>
      </dgm:t>
    </dgm:pt>
    <dgm:pt modelId="{29DBB1B2-F832-4D58-B168-C2E6AB6ED4F3}">
      <dgm:prSet phldrT="[Metin]" custT="1"/>
      <dgm:spPr/>
      <dgm:t>
        <a:bodyPr/>
        <a:lstStyle/>
        <a:p>
          <a:r>
            <a:rPr lang="tr-TR" sz="1400" b="1" dirty="0" smtClean="0">
              <a:solidFill>
                <a:schemeClr val="tx1"/>
              </a:solidFill>
              <a:latin typeface="Arial" pitchFamily="34" charset="0"/>
              <a:cs typeface="Arial" pitchFamily="34" charset="0"/>
            </a:rPr>
            <a:t>Kayıt Miktarı ve </a:t>
          </a:r>
          <a:r>
            <a:rPr lang="tr-TR" sz="1400" b="1" dirty="0" err="1" smtClean="0">
              <a:solidFill>
                <a:schemeClr val="tx1"/>
              </a:solidFill>
              <a:latin typeface="Arial" pitchFamily="34" charset="0"/>
              <a:cs typeface="Arial" pitchFamily="34" charset="0"/>
            </a:rPr>
            <a:t>Ziliyetlik</a:t>
          </a:r>
          <a:r>
            <a:rPr lang="tr-TR" sz="1400" b="1" dirty="0" smtClean="0">
              <a:solidFill>
                <a:schemeClr val="tx1"/>
              </a:solidFill>
              <a:latin typeface="Arial" pitchFamily="34" charset="0"/>
              <a:cs typeface="Arial" pitchFamily="34" charset="0"/>
            </a:rPr>
            <a:t> Esaslarına Göre Miktar Fazlasının Kesilmesi Halinde</a:t>
          </a:r>
          <a:endParaRPr lang="tr-TR" sz="1400" b="1" dirty="0">
            <a:solidFill>
              <a:schemeClr val="tx1"/>
            </a:solidFill>
            <a:latin typeface="Arial" pitchFamily="34" charset="0"/>
            <a:cs typeface="Arial" pitchFamily="34" charset="0"/>
          </a:endParaRPr>
        </a:p>
      </dgm:t>
    </dgm:pt>
    <dgm:pt modelId="{9EEDF1C2-008A-4838-9A49-44CA007C9BC8}" type="parTrans" cxnId="{DFD13706-FDC0-4191-B855-25E7DF39EBEC}">
      <dgm:prSet/>
      <dgm:spPr/>
      <dgm:t>
        <a:bodyPr/>
        <a:lstStyle/>
        <a:p>
          <a:endParaRPr lang="tr-TR">
            <a:solidFill>
              <a:schemeClr val="tx1"/>
            </a:solidFill>
          </a:endParaRPr>
        </a:p>
      </dgm:t>
    </dgm:pt>
    <dgm:pt modelId="{0EA89C6B-0264-46E0-AD0E-9A2D5FEE13F4}" type="sibTrans" cxnId="{DFD13706-FDC0-4191-B855-25E7DF39EBEC}">
      <dgm:prSet/>
      <dgm:spPr/>
      <dgm:t>
        <a:bodyPr/>
        <a:lstStyle/>
        <a:p>
          <a:endParaRPr lang="tr-TR">
            <a:solidFill>
              <a:schemeClr val="tx1"/>
            </a:solidFill>
          </a:endParaRPr>
        </a:p>
      </dgm:t>
    </dgm:pt>
    <dgm:pt modelId="{577840F4-5E2A-42A4-85C3-2E357C5DEECC}">
      <dgm:prSet phldrT="[Metin]" custT="1"/>
      <dgm:spPr/>
      <dgm:t>
        <a:bodyPr/>
        <a:lstStyle/>
        <a:p>
          <a:r>
            <a:rPr lang="tr-TR" sz="1400" b="1" dirty="0" smtClean="0">
              <a:solidFill>
                <a:schemeClr val="tx1"/>
              </a:solidFill>
              <a:latin typeface="Arial" pitchFamily="34" charset="0"/>
              <a:cs typeface="Arial" pitchFamily="34" charset="0"/>
            </a:rPr>
            <a:t>Hatasız Pafta ve Teknik Belgelerine Göre veya varsa hatası giderildikten sonra oluşan teknik belgelerine göre </a:t>
          </a:r>
          <a:endParaRPr lang="tr-TR" sz="1400" dirty="0">
            <a:solidFill>
              <a:schemeClr val="tx1"/>
            </a:solidFill>
            <a:latin typeface="Arial" pitchFamily="34" charset="0"/>
            <a:cs typeface="Arial" pitchFamily="34" charset="0"/>
          </a:endParaRPr>
        </a:p>
      </dgm:t>
    </dgm:pt>
    <dgm:pt modelId="{FD825B2F-AA36-438E-9B6A-42426141C0C8}" type="sibTrans" cxnId="{0BD4AEB1-AB1A-40CD-98D0-35A464D27419}">
      <dgm:prSet/>
      <dgm:spPr/>
      <dgm:t>
        <a:bodyPr/>
        <a:lstStyle/>
        <a:p>
          <a:endParaRPr lang="tr-TR">
            <a:solidFill>
              <a:schemeClr val="tx1"/>
            </a:solidFill>
          </a:endParaRPr>
        </a:p>
      </dgm:t>
    </dgm:pt>
    <dgm:pt modelId="{25F6A984-B96C-4C5E-8875-FEC5788B95C7}" type="parTrans" cxnId="{0BD4AEB1-AB1A-40CD-98D0-35A464D27419}">
      <dgm:prSet/>
      <dgm:spPr/>
      <dgm:t>
        <a:bodyPr/>
        <a:lstStyle/>
        <a:p>
          <a:endParaRPr lang="tr-TR">
            <a:solidFill>
              <a:schemeClr val="tx1"/>
            </a:solidFill>
          </a:endParaRPr>
        </a:p>
      </dgm:t>
    </dgm:pt>
    <dgm:pt modelId="{AFFD817B-0DB6-4B29-BF52-AE5FD825F097}" type="pres">
      <dgm:prSet presAssocID="{36E0D86C-F717-4ED2-82EE-6B8517B9A244}" presName="Name0" presStyleCnt="0">
        <dgm:presLayoutVars>
          <dgm:dir/>
          <dgm:resizeHandles val="exact"/>
        </dgm:presLayoutVars>
      </dgm:prSet>
      <dgm:spPr/>
      <dgm:t>
        <a:bodyPr/>
        <a:lstStyle/>
        <a:p>
          <a:endParaRPr lang="tr-TR"/>
        </a:p>
      </dgm:t>
    </dgm:pt>
    <dgm:pt modelId="{0B7833F0-FABB-4D52-A08B-C149FDCC4598}" type="pres">
      <dgm:prSet presAssocID="{36E0D86C-F717-4ED2-82EE-6B8517B9A244}" presName="cycle" presStyleCnt="0"/>
      <dgm:spPr/>
      <dgm:t>
        <a:bodyPr/>
        <a:lstStyle/>
        <a:p>
          <a:endParaRPr lang="tr-TR"/>
        </a:p>
      </dgm:t>
    </dgm:pt>
    <dgm:pt modelId="{8158EB78-F5C7-43D9-9CC7-9D09CE3C213D}" type="pres">
      <dgm:prSet presAssocID="{C444F03B-8036-403F-96EA-3F715C341926}" presName="nodeFirstNode" presStyleLbl="node1" presStyleIdx="0" presStyleCnt="4">
        <dgm:presLayoutVars>
          <dgm:bulletEnabled val="1"/>
        </dgm:presLayoutVars>
      </dgm:prSet>
      <dgm:spPr/>
      <dgm:t>
        <a:bodyPr/>
        <a:lstStyle/>
        <a:p>
          <a:endParaRPr lang="tr-TR"/>
        </a:p>
      </dgm:t>
    </dgm:pt>
    <dgm:pt modelId="{AD5AD1D2-88B5-4CE8-B381-AC5910EAE3F9}" type="pres">
      <dgm:prSet presAssocID="{D0094049-2ECB-46A1-83A9-A72E64F064CE}" presName="sibTransFirstNode" presStyleLbl="bgShp" presStyleIdx="0" presStyleCnt="1"/>
      <dgm:spPr/>
      <dgm:t>
        <a:bodyPr/>
        <a:lstStyle/>
        <a:p>
          <a:endParaRPr lang="tr-TR"/>
        </a:p>
      </dgm:t>
    </dgm:pt>
    <dgm:pt modelId="{225AF3AC-A4A5-40F5-A9A9-F94DAAC9B1F4}" type="pres">
      <dgm:prSet presAssocID="{85D37745-30D8-49A3-8D56-AEB10783DD0E}" presName="nodeFollowingNodes" presStyleLbl="node1" presStyleIdx="1" presStyleCnt="4">
        <dgm:presLayoutVars>
          <dgm:bulletEnabled val="1"/>
        </dgm:presLayoutVars>
      </dgm:prSet>
      <dgm:spPr/>
      <dgm:t>
        <a:bodyPr/>
        <a:lstStyle/>
        <a:p>
          <a:endParaRPr lang="tr-TR"/>
        </a:p>
      </dgm:t>
    </dgm:pt>
    <dgm:pt modelId="{121E2B69-6AD4-433C-979E-7AE9E8FB01E7}" type="pres">
      <dgm:prSet presAssocID="{0983E74B-AE50-4140-B01D-0FF5F584963E}" presName="nodeFollowingNodes" presStyleLbl="node1" presStyleIdx="2" presStyleCnt="4">
        <dgm:presLayoutVars>
          <dgm:bulletEnabled val="1"/>
        </dgm:presLayoutVars>
      </dgm:prSet>
      <dgm:spPr/>
      <dgm:t>
        <a:bodyPr/>
        <a:lstStyle/>
        <a:p>
          <a:endParaRPr lang="tr-TR"/>
        </a:p>
      </dgm:t>
    </dgm:pt>
    <dgm:pt modelId="{AFF90F21-CD80-4123-A4D0-797BA75C3CF7}" type="pres">
      <dgm:prSet presAssocID="{590A43B2-A261-4AF9-8F43-A4EBF1756DE8}" presName="nodeFollowingNodes" presStyleLbl="node1" presStyleIdx="3" presStyleCnt="4">
        <dgm:presLayoutVars>
          <dgm:bulletEnabled val="1"/>
        </dgm:presLayoutVars>
      </dgm:prSet>
      <dgm:spPr/>
      <dgm:t>
        <a:bodyPr/>
        <a:lstStyle/>
        <a:p>
          <a:endParaRPr lang="tr-TR"/>
        </a:p>
      </dgm:t>
    </dgm:pt>
  </dgm:ptLst>
  <dgm:cxnLst>
    <dgm:cxn modelId="{DFD13706-FDC0-4191-B855-25E7DF39EBEC}" srcId="{590A43B2-A261-4AF9-8F43-A4EBF1756DE8}" destId="{29DBB1B2-F832-4D58-B168-C2E6AB6ED4F3}" srcOrd="0" destOrd="0" parTransId="{9EEDF1C2-008A-4838-9A49-44CA007C9BC8}" sibTransId="{0EA89C6B-0264-46E0-AD0E-9A2D5FEE13F4}"/>
    <dgm:cxn modelId="{6E9CA5EE-67F6-43A8-A42F-F1DECF2D6DB6}" type="presOf" srcId="{36E0D86C-F717-4ED2-82EE-6B8517B9A244}" destId="{AFFD817B-0DB6-4B29-BF52-AE5FD825F097}" srcOrd="0" destOrd="0" presId="urn:microsoft.com/office/officeart/2005/8/layout/cycle3"/>
    <dgm:cxn modelId="{82C76286-BA8B-4400-B9D3-CA859EB8E9BC}" type="presOf" srcId="{17ECB01E-AAC0-49CC-B695-6D71833479C3}" destId="{225AF3AC-A4A5-40F5-A9A9-F94DAAC9B1F4}" srcOrd="0" destOrd="1" presId="urn:microsoft.com/office/officeart/2005/8/layout/cycle3"/>
    <dgm:cxn modelId="{54C9EAD8-F781-444E-A0C8-2EA144ED1F51}" type="presOf" srcId="{C444F03B-8036-403F-96EA-3F715C341926}" destId="{8158EB78-F5C7-43D9-9CC7-9D09CE3C213D}" srcOrd="0" destOrd="0" presId="urn:microsoft.com/office/officeart/2005/8/layout/cycle3"/>
    <dgm:cxn modelId="{0BD4AEB1-AB1A-40CD-98D0-35A464D27419}" srcId="{C444F03B-8036-403F-96EA-3F715C341926}" destId="{577840F4-5E2A-42A4-85C3-2E357C5DEECC}" srcOrd="0" destOrd="0" parTransId="{25F6A984-B96C-4C5E-8875-FEC5788B95C7}" sibTransId="{FD825B2F-AA36-438E-9B6A-42426141C0C8}"/>
    <dgm:cxn modelId="{8185ACA9-F84F-4EBF-9D37-FFB526FEE860}" type="presOf" srcId="{590A43B2-A261-4AF9-8F43-A4EBF1756DE8}" destId="{AFF90F21-CD80-4123-A4D0-797BA75C3CF7}" srcOrd="0" destOrd="0" presId="urn:microsoft.com/office/officeart/2005/8/layout/cycle3"/>
    <dgm:cxn modelId="{FC32B633-71A2-4363-B223-F56553AA3851}" srcId="{85D37745-30D8-49A3-8D56-AEB10783DD0E}" destId="{17ECB01E-AAC0-49CC-B695-6D71833479C3}" srcOrd="0" destOrd="0" parTransId="{7EC25AE7-1B6D-48A9-8B19-39F630E1FF34}" sibTransId="{87E03C6A-B79D-4255-9609-D80D70B52EE1}"/>
    <dgm:cxn modelId="{4391732D-7767-46E6-8805-ADA0EA6A29F5}" type="presOf" srcId="{4705F1D6-D74E-44BD-BC31-00B5AF293C19}" destId="{121E2B69-6AD4-433C-979E-7AE9E8FB01E7}" srcOrd="0" destOrd="1" presId="urn:microsoft.com/office/officeart/2005/8/layout/cycle3"/>
    <dgm:cxn modelId="{7F6B2DC6-74F1-48C7-8ED4-11F816A43B56}" type="presOf" srcId="{D0094049-2ECB-46A1-83A9-A72E64F064CE}" destId="{AD5AD1D2-88B5-4CE8-B381-AC5910EAE3F9}" srcOrd="0" destOrd="0" presId="urn:microsoft.com/office/officeart/2005/8/layout/cycle3"/>
    <dgm:cxn modelId="{848F5F33-FE12-4301-967D-B92EF5AAA03C}" srcId="{36E0D86C-F717-4ED2-82EE-6B8517B9A244}" destId="{85D37745-30D8-49A3-8D56-AEB10783DD0E}" srcOrd="1" destOrd="0" parTransId="{06B15D28-80EA-4A1C-BBAA-F35DEABF6AFC}" sibTransId="{0DDD0026-D9A4-48E7-B747-ED598E324BC9}"/>
    <dgm:cxn modelId="{F7B696E3-CD6F-4330-AA78-22DB7E370E98}" srcId="{36E0D86C-F717-4ED2-82EE-6B8517B9A244}" destId="{590A43B2-A261-4AF9-8F43-A4EBF1756DE8}" srcOrd="3" destOrd="0" parTransId="{54713ABB-0161-4E8D-9120-D83FFA66E3F2}" sibTransId="{13540056-CD89-437F-A577-0AF16D5269F8}"/>
    <dgm:cxn modelId="{90F21126-9230-43EA-B186-FF2C086A5BF1}" type="presOf" srcId="{85D37745-30D8-49A3-8D56-AEB10783DD0E}" destId="{225AF3AC-A4A5-40F5-A9A9-F94DAAC9B1F4}" srcOrd="0" destOrd="0" presId="urn:microsoft.com/office/officeart/2005/8/layout/cycle3"/>
    <dgm:cxn modelId="{A2627868-9A4D-4B07-99E0-CA0B491D20E2}" srcId="{36E0D86C-F717-4ED2-82EE-6B8517B9A244}" destId="{C444F03B-8036-403F-96EA-3F715C341926}" srcOrd="0" destOrd="0" parTransId="{E3260A4A-60EF-4650-AF65-1F8EC7E12E27}" sibTransId="{D0094049-2ECB-46A1-83A9-A72E64F064CE}"/>
    <dgm:cxn modelId="{C460F0F9-83C4-4595-8152-89413A9801EC}" type="presOf" srcId="{0983E74B-AE50-4140-B01D-0FF5F584963E}" destId="{121E2B69-6AD4-433C-979E-7AE9E8FB01E7}" srcOrd="0" destOrd="0" presId="urn:microsoft.com/office/officeart/2005/8/layout/cycle3"/>
    <dgm:cxn modelId="{4C270806-47E7-471D-AAB7-35DFD6199A51}" srcId="{36E0D86C-F717-4ED2-82EE-6B8517B9A244}" destId="{0983E74B-AE50-4140-B01D-0FF5F584963E}" srcOrd="2" destOrd="0" parTransId="{82CC6192-F6DD-4F46-962F-E9E3683FFA31}" sibTransId="{8F94004C-76EA-4219-90C7-63C1706ACACA}"/>
    <dgm:cxn modelId="{E57585FA-4D55-46F9-AA2D-3957840EBC42}" type="presOf" srcId="{29DBB1B2-F832-4D58-B168-C2E6AB6ED4F3}" destId="{AFF90F21-CD80-4123-A4D0-797BA75C3CF7}" srcOrd="0" destOrd="1" presId="urn:microsoft.com/office/officeart/2005/8/layout/cycle3"/>
    <dgm:cxn modelId="{D860812D-6110-4BCF-BC9C-098CEE1FEC0F}" type="presOf" srcId="{577840F4-5E2A-42A4-85C3-2E357C5DEECC}" destId="{8158EB78-F5C7-43D9-9CC7-9D09CE3C213D}" srcOrd="0" destOrd="1" presId="urn:microsoft.com/office/officeart/2005/8/layout/cycle3"/>
    <dgm:cxn modelId="{C1F047BD-A9ED-40A2-88CF-31A91C2C1784}" srcId="{0983E74B-AE50-4140-B01D-0FF5F584963E}" destId="{4705F1D6-D74E-44BD-BC31-00B5AF293C19}" srcOrd="0" destOrd="0" parTransId="{CB51244E-23D3-4B42-9E0C-8EE1C16CF8B0}" sibTransId="{2CB6437C-841F-4CAC-A05C-4EEF1B2C45A6}"/>
    <dgm:cxn modelId="{A909990B-12EA-42B9-B204-BA6E8DA48D3A}" type="presParOf" srcId="{AFFD817B-0DB6-4B29-BF52-AE5FD825F097}" destId="{0B7833F0-FABB-4D52-A08B-C149FDCC4598}" srcOrd="0" destOrd="0" presId="urn:microsoft.com/office/officeart/2005/8/layout/cycle3"/>
    <dgm:cxn modelId="{797CD5CA-BA46-411A-9A10-CFA3B3A1E0A8}" type="presParOf" srcId="{0B7833F0-FABB-4D52-A08B-C149FDCC4598}" destId="{8158EB78-F5C7-43D9-9CC7-9D09CE3C213D}" srcOrd="0" destOrd="0" presId="urn:microsoft.com/office/officeart/2005/8/layout/cycle3"/>
    <dgm:cxn modelId="{10E284B6-2B45-48CD-A894-3D1643366365}" type="presParOf" srcId="{0B7833F0-FABB-4D52-A08B-C149FDCC4598}" destId="{AD5AD1D2-88B5-4CE8-B381-AC5910EAE3F9}" srcOrd="1" destOrd="0" presId="urn:microsoft.com/office/officeart/2005/8/layout/cycle3"/>
    <dgm:cxn modelId="{4FA2A40E-7BED-4AFE-9838-59F83F52408E}" type="presParOf" srcId="{0B7833F0-FABB-4D52-A08B-C149FDCC4598}" destId="{225AF3AC-A4A5-40F5-A9A9-F94DAAC9B1F4}" srcOrd="2" destOrd="0" presId="urn:microsoft.com/office/officeart/2005/8/layout/cycle3"/>
    <dgm:cxn modelId="{6A651734-DBA0-44B6-B195-D6AADB474BBB}" type="presParOf" srcId="{0B7833F0-FABB-4D52-A08B-C149FDCC4598}" destId="{121E2B69-6AD4-433C-979E-7AE9E8FB01E7}" srcOrd="3" destOrd="0" presId="urn:microsoft.com/office/officeart/2005/8/layout/cycle3"/>
    <dgm:cxn modelId="{6C793513-E936-42F7-A825-52BF493274A9}" type="presParOf" srcId="{0B7833F0-FABB-4D52-A08B-C149FDCC4598}" destId="{AFF90F21-CD80-4123-A4D0-797BA75C3CF7}" srcOrd="4" destOrd="0" presId="urn:microsoft.com/office/officeart/2005/8/layout/cycle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EF2B20-FDB7-4F05-B0ED-E3C0B8834EB8}" type="doc">
      <dgm:prSet loTypeId="urn:microsoft.com/office/officeart/2005/8/layout/venn1" loCatId="relationship" qsTypeId="urn:microsoft.com/office/officeart/2005/8/quickstyle/simple1" qsCatId="simple" csTypeId="urn:microsoft.com/office/officeart/2005/8/colors/colorful5" csCatId="colorful" phldr="1"/>
      <dgm:spPr/>
    </dgm:pt>
    <dgm:pt modelId="{4EED4C35-A039-4B88-A19A-D84ECA5A1AE4}">
      <dgm:prSet phldrT="[Metin]"/>
      <dgm:spPr/>
      <dgm:t>
        <a:bodyPr/>
        <a:lstStyle/>
        <a:p>
          <a:r>
            <a:rPr lang="tr-TR" altLang="tr-TR" dirty="0" smtClean="0">
              <a:latin typeface="+mn-lt"/>
            </a:rPr>
            <a:t>Açık</a:t>
          </a:r>
          <a:endParaRPr lang="tr-TR" dirty="0"/>
        </a:p>
      </dgm:t>
    </dgm:pt>
    <dgm:pt modelId="{CF88E88F-24C7-4455-8BAF-0708E21D50C7}" type="parTrans" cxnId="{33C4E75A-CACA-423C-A5CE-B08D7CF754DD}">
      <dgm:prSet/>
      <dgm:spPr/>
      <dgm:t>
        <a:bodyPr/>
        <a:lstStyle/>
        <a:p>
          <a:endParaRPr lang="tr-TR"/>
        </a:p>
      </dgm:t>
    </dgm:pt>
    <dgm:pt modelId="{8B4E0B6E-3C1A-4F1B-A4BE-1573A1759C4F}" type="sibTrans" cxnId="{33C4E75A-CACA-423C-A5CE-B08D7CF754DD}">
      <dgm:prSet/>
      <dgm:spPr/>
      <dgm:t>
        <a:bodyPr/>
        <a:lstStyle/>
        <a:p>
          <a:endParaRPr lang="tr-TR"/>
        </a:p>
      </dgm:t>
    </dgm:pt>
    <dgm:pt modelId="{56FE1273-6CAE-4C16-B539-BF2BBFA59D3B}">
      <dgm:prSet phldrT="[Metin]"/>
      <dgm:spPr/>
      <dgm:t>
        <a:bodyPr/>
        <a:lstStyle/>
        <a:p>
          <a:r>
            <a:rPr lang="tr-TR" altLang="tr-TR" dirty="0" smtClean="0">
              <a:latin typeface="+mn-lt"/>
            </a:rPr>
            <a:t>Anlaşılabilir </a:t>
          </a:r>
          <a:endParaRPr lang="tr-TR" dirty="0"/>
        </a:p>
      </dgm:t>
    </dgm:pt>
    <dgm:pt modelId="{0E98C2EF-0110-4BA0-B26F-83EEB605E892}" type="parTrans" cxnId="{C7F98B7D-BC4C-4605-9AA6-93822A8E27A7}">
      <dgm:prSet/>
      <dgm:spPr/>
      <dgm:t>
        <a:bodyPr/>
        <a:lstStyle/>
        <a:p>
          <a:endParaRPr lang="tr-TR"/>
        </a:p>
      </dgm:t>
    </dgm:pt>
    <dgm:pt modelId="{0F3F838B-03BD-48C2-AA8D-138948843D2F}" type="sibTrans" cxnId="{C7F98B7D-BC4C-4605-9AA6-93822A8E27A7}">
      <dgm:prSet/>
      <dgm:spPr/>
      <dgm:t>
        <a:bodyPr/>
        <a:lstStyle/>
        <a:p>
          <a:endParaRPr lang="tr-TR"/>
        </a:p>
      </dgm:t>
    </dgm:pt>
    <dgm:pt modelId="{EDE4BA7E-F090-45EF-A11D-968296DDB8A8}">
      <dgm:prSet phldrT="[Metin]"/>
      <dgm:spPr/>
      <dgm:t>
        <a:bodyPr/>
        <a:lstStyle/>
        <a:p>
          <a:r>
            <a:rPr lang="tr-TR" altLang="tr-TR" dirty="0" smtClean="0">
              <a:latin typeface="+mn-lt"/>
            </a:rPr>
            <a:t>Net</a:t>
          </a:r>
          <a:endParaRPr lang="tr-TR" dirty="0"/>
        </a:p>
      </dgm:t>
    </dgm:pt>
    <dgm:pt modelId="{A75FD9D6-B2C9-4EAB-BEA7-24D77B3F6272}" type="parTrans" cxnId="{296F4412-6383-42A7-9C21-DE944FE2A25A}">
      <dgm:prSet/>
      <dgm:spPr/>
      <dgm:t>
        <a:bodyPr/>
        <a:lstStyle/>
        <a:p>
          <a:endParaRPr lang="tr-TR"/>
        </a:p>
      </dgm:t>
    </dgm:pt>
    <dgm:pt modelId="{3AD56F40-F88C-44EF-A0AB-E3B76FD3CEF8}" type="sibTrans" cxnId="{296F4412-6383-42A7-9C21-DE944FE2A25A}">
      <dgm:prSet/>
      <dgm:spPr/>
      <dgm:t>
        <a:bodyPr/>
        <a:lstStyle/>
        <a:p>
          <a:endParaRPr lang="tr-TR"/>
        </a:p>
      </dgm:t>
    </dgm:pt>
    <dgm:pt modelId="{A5FFA8D0-B008-4EC3-BF0F-E73325F36748}" type="pres">
      <dgm:prSet presAssocID="{DAEF2B20-FDB7-4F05-B0ED-E3C0B8834EB8}" presName="compositeShape" presStyleCnt="0">
        <dgm:presLayoutVars>
          <dgm:chMax val="7"/>
          <dgm:dir/>
          <dgm:resizeHandles val="exact"/>
        </dgm:presLayoutVars>
      </dgm:prSet>
      <dgm:spPr/>
    </dgm:pt>
    <dgm:pt modelId="{CE035600-0AD1-4018-A4E5-314BCC6FDB90}" type="pres">
      <dgm:prSet presAssocID="{4EED4C35-A039-4B88-A19A-D84ECA5A1AE4}" presName="circ1" presStyleLbl="vennNode1" presStyleIdx="0" presStyleCnt="3"/>
      <dgm:spPr/>
      <dgm:t>
        <a:bodyPr/>
        <a:lstStyle/>
        <a:p>
          <a:endParaRPr lang="tr-TR"/>
        </a:p>
      </dgm:t>
    </dgm:pt>
    <dgm:pt modelId="{7A5EBCED-3F4C-470D-B337-601B6D6F6F80}" type="pres">
      <dgm:prSet presAssocID="{4EED4C35-A039-4B88-A19A-D84ECA5A1AE4}" presName="circ1Tx" presStyleLbl="revTx" presStyleIdx="0" presStyleCnt="0">
        <dgm:presLayoutVars>
          <dgm:chMax val="0"/>
          <dgm:chPref val="0"/>
          <dgm:bulletEnabled val="1"/>
        </dgm:presLayoutVars>
      </dgm:prSet>
      <dgm:spPr/>
      <dgm:t>
        <a:bodyPr/>
        <a:lstStyle/>
        <a:p>
          <a:endParaRPr lang="tr-TR"/>
        </a:p>
      </dgm:t>
    </dgm:pt>
    <dgm:pt modelId="{29088179-5BB2-4FE5-BB53-3BB0E63D55AB}" type="pres">
      <dgm:prSet presAssocID="{56FE1273-6CAE-4C16-B539-BF2BBFA59D3B}" presName="circ2" presStyleLbl="vennNode1" presStyleIdx="1" presStyleCnt="3"/>
      <dgm:spPr/>
      <dgm:t>
        <a:bodyPr/>
        <a:lstStyle/>
        <a:p>
          <a:endParaRPr lang="tr-TR"/>
        </a:p>
      </dgm:t>
    </dgm:pt>
    <dgm:pt modelId="{8CF1F3F2-1514-4599-A2A7-33B78B707CF4}" type="pres">
      <dgm:prSet presAssocID="{56FE1273-6CAE-4C16-B539-BF2BBFA59D3B}" presName="circ2Tx" presStyleLbl="revTx" presStyleIdx="0" presStyleCnt="0">
        <dgm:presLayoutVars>
          <dgm:chMax val="0"/>
          <dgm:chPref val="0"/>
          <dgm:bulletEnabled val="1"/>
        </dgm:presLayoutVars>
      </dgm:prSet>
      <dgm:spPr/>
      <dgm:t>
        <a:bodyPr/>
        <a:lstStyle/>
        <a:p>
          <a:endParaRPr lang="tr-TR"/>
        </a:p>
      </dgm:t>
    </dgm:pt>
    <dgm:pt modelId="{746B1BA4-CA06-44AF-B45D-BB55AED0A0A0}" type="pres">
      <dgm:prSet presAssocID="{EDE4BA7E-F090-45EF-A11D-968296DDB8A8}" presName="circ3" presStyleLbl="vennNode1" presStyleIdx="2" presStyleCnt="3"/>
      <dgm:spPr/>
      <dgm:t>
        <a:bodyPr/>
        <a:lstStyle/>
        <a:p>
          <a:endParaRPr lang="tr-TR"/>
        </a:p>
      </dgm:t>
    </dgm:pt>
    <dgm:pt modelId="{5491EE49-44D8-496B-A251-DEF66D9E2F9F}" type="pres">
      <dgm:prSet presAssocID="{EDE4BA7E-F090-45EF-A11D-968296DDB8A8}" presName="circ3Tx" presStyleLbl="revTx" presStyleIdx="0" presStyleCnt="0">
        <dgm:presLayoutVars>
          <dgm:chMax val="0"/>
          <dgm:chPref val="0"/>
          <dgm:bulletEnabled val="1"/>
        </dgm:presLayoutVars>
      </dgm:prSet>
      <dgm:spPr/>
      <dgm:t>
        <a:bodyPr/>
        <a:lstStyle/>
        <a:p>
          <a:endParaRPr lang="tr-TR"/>
        </a:p>
      </dgm:t>
    </dgm:pt>
  </dgm:ptLst>
  <dgm:cxnLst>
    <dgm:cxn modelId="{F52640D6-2ABF-4AFA-AEF8-B7E2309105B2}" type="presOf" srcId="{4EED4C35-A039-4B88-A19A-D84ECA5A1AE4}" destId="{7A5EBCED-3F4C-470D-B337-601B6D6F6F80}" srcOrd="1" destOrd="0" presId="urn:microsoft.com/office/officeart/2005/8/layout/venn1"/>
    <dgm:cxn modelId="{773AB770-DD8E-4C94-9836-204E3FA31F68}" type="presOf" srcId="{56FE1273-6CAE-4C16-B539-BF2BBFA59D3B}" destId="{8CF1F3F2-1514-4599-A2A7-33B78B707CF4}" srcOrd="1" destOrd="0" presId="urn:microsoft.com/office/officeart/2005/8/layout/venn1"/>
    <dgm:cxn modelId="{296F4412-6383-42A7-9C21-DE944FE2A25A}" srcId="{DAEF2B20-FDB7-4F05-B0ED-E3C0B8834EB8}" destId="{EDE4BA7E-F090-45EF-A11D-968296DDB8A8}" srcOrd="2" destOrd="0" parTransId="{A75FD9D6-B2C9-4EAB-BEA7-24D77B3F6272}" sibTransId="{3AD56F40-F88C-44EF-A0AB-E3B76FD3CEF8}"/>
    <dgm:cxn modelId="{A57EBB5C-0577-461C-9ED2-9478F6F85EAC}" type="presOf" srcId="{EDE4BA7E-F090-45EF-A11D-968296DDB8A8}" destId="{5491EE49-44D8-496B-A251-DEF66D9E2F9F}" srcOrd="1" destOrd="0" presId="urn:microsoft.com/office/officeart/2005/8/layout/venn1"/>
    <dgm:cxn modelId="{CBEF618B-8458-43C9-9F88-FDBA4E971889}" type="presOf" srcId="{EDE4BA7E-F090-45EF-A11D-968296DDB8A8}" destId="{746B1BA4-CA06-44AF-B45D-BB55AED0A0A0}" srcOrd="0" destOrd="0" presId="urn:microsoft.com/office/officeart/2005/8/layout/venn1"/>
    <dgm:cxn modelId="{37FE59FD-7E35-410E-B0F0-E10418BA6F0A}" type="presOf" srcId="{DAEF2B20-FDB7-4F05-B0ED-E3C0B8834EB8}" destId="{A5FFA8D0-B008-4EC3-BF0F-E73325F36748}" srcOrd="0" destOrd="0" presId="urn:microsoft.com/office/officeart/2005/8/layout/venn1"/>
    <dgm:cxn modelId="{33C4E75A-CACA-423C-A5CE-B08D7CF754DD}" srcId="{DAEF2B20-FDB7-4F05-B0ED-E3C0B8834EB8}" destId="{4EED4C35-A039-4B88-A19A-D84ECA5A1AE4}" srcOrd="0" destOrd="0" parTransId="{CF88E88F-24C7-4455-8BAF-0708E21D50C7}" sibTransId="{8B4E0B6E-3C1A-4F1B-A4BE-1573A1759C4F}"/>
    <dgm:cxn modelId="{C7F98B7D-BC4C-4605-9AA6-93822A8E27A7}" srcId="{DAEF2B20-FDB7-4F05-B0ED-E3C0B8834EB8}" destId="{56FE1273-6CAE-4C16-B539-BF2BBFA59D3B}" srcOrd="1" destOrd="0" parTransId="{0E98C2EF-0110-4BA0-B26F-83EEB605E892}" sibTransId="{0F3F838B-03BD-48C2-AA8D-138948843D2F}"/>
    <dgm:cxn modelId="{F873E7F1-666B-4DDA-A332-A6E963F352D4}" type="presOf" srcId="{4EED4C35-A039-4B88-A19A-D84ECA5A1AE4}" destId="{CE035600-0AD1-4018-A4E5-314BCC6FDB90}" srcOrd="0" destOrd="0" presId="urn:microsoft.com/office/officeart/2005/8/layout/venn1"/>
    <dgm:cxn modelId="{3E5F746F-44E9-4BD8-94A7-7AE69E6F9021}" type="presOf" srcId="{56FE1273-6CAE-4C16-B539-BF2BBFA59D3B}" destId="{29088179-5BB2-4FE5-BB53-3BB0E63D55AB}" srcOrd="0" destOrd="0" presId="urn:microsoft.com/office/officeart/2005/8/layout/venn1"/>
    <dgm:cxn modelId="{8CD10EF1-9173-47B0-BA79-C9FE1DADF1AA}" type="presParOf" srcId="{A5FFA8D0-B008-4EC3-BF0F-E73325F36748}" destId="{CE035600-0AD1-4018-A4E5-314BCC6FDB90}" srcOrd="0" destOrd="0" presId="urn:microsoft.com/office/officeart/2005/8/layout/venn1"/>
    <dgm:cxn modelId="{B2722BDC-F4ED-4DBD-B4D4-D36D4935BF8E}" type="presParOf" srcId="{A5FFA8D0-B008-4EC3-BF0F-E73325F36748}" destId="{7A5EBCED-3F4C-470D-B337-601B6D6F6F80}" srcOrd="1" destOrd="0" presId="urn:microsoft.com/office/officeart/2005/8/layout/venn1"/>
    <dgm:cxn modelId="{201F5787-81DB-438F-A4BD-B57EE073CBD4}" type="presParOf" srcId="{A5FFA8D0-B008-4EC3-BF0F-E73325F36748}" destId="{29088179-5BB2-4FE5-BB53-3BB0E63D55AB}" srcOrd="2" destOrd="0" presId="urn:microsoft.com/office/officeart/2005/8/layout/venn1"/>
    <dgm:cxn modelId="{B01A83F5-8BD8-4172-A630-176D0FC8A3D7}" type="presParOf" srcId="{A5FFA8D0-B008-4EC3-BF0F-E73325F36748}" destId="{8CF1F3F2-1514-4599-A2A7-33B78B707CF4}" srcOrd="3" destOrd="0" presId="urn:microsoft.com/office/officeart/2005/8/layout/venn1"/>
    <dgm:cxn modelId="{38395BBF-9CB6-4D81-AC4F-212A189B156A}" type="presParOf" srcId="{A5FFA8D0-B008-4EC3-BF0F-E73325F36748}" destId="{746B1BA4-CA06-44AF-B45D-BB55AED0A0A0}" srcOrd="4" destOrd="0" presId="urn:microsoft.com/office/officeart/2005/8/layout/venn1"/>
    <dgm:cxn modelId="{4C29C49C-1B18-4027-95F5-A2225B97D964}" type="presParOf" srcId="{A5FFA8D0-B008-4EC3-BF0F-E73325F36748}" destId="{5491EE49-44D8-496B-A251-DEF66D9E2F9F}" srcOrd="5"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0991588-8079-4CC6-849C-4038A25812E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506F01FE-6F70-446D-A377-52F58781E2A5}">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1200" dirty="0" smtClean="0">
              <a:effectLst>
                <a:outerShdw blurRad="38100" dist="38100" dir="2700000" algn="tl">
                  <a:srgbClr val="000000">
                    <a:alpha val="43137"/>
                  </a:srgbClr>
                </a:outerShdw>
              </a:effectLst>
            </a:rPr>
            <a:t>3402 S.K. ÖNCESİ TESPİT DIŞI BIRAKILMIŞ OLMALI</a:t>
          </a:r>
        </a:p>
      </dgm:t>
    </dgm:pt>
    <dgm:pt modelId="{35AACCC9-B8D7-4994-91E0-0D8E1F26194F}" type="parTrans" cxnId="{D415A434-780A-4137-A9C3-98D0F3EA1077}">
      <dgm:prSet/>
      <dgm:spPr/>
      <dgm:t>
        <a:bodyPr/>
        <a:lstStyle/>
        <a:p>
          <a:endParaRPr lang="tr-TR"/>
        </a:p>
      </dgm:t>
    </dgm:pt>
    <dgm:pt modelId="{045C6429-F786-47BB-8018-6F58E0403D09}" type="sibTrans" cxnId="{D415A434-780A-4137-A9C3-98D0F3EA1077}">
      <dgm:prSet/>
      <dgm:spPr/>
      <dgm:t>
        <a:bodyPr/>
        <a:lstStyle/>
        <a:p>
          <a:endParaRPr lang="tr-TR"/>
        </a:p>
      </dgm:t>
    </dgm:pt>
    <dgm:pt modelId="{9515A482-17B0-4936-BB49-FC0ABC44C299}">
      <dgm:prSet phldrT="[Metin]"/>
      <dgm:spPr/>
      <dgm:t>
        <a:bodyPr/>
        <a:lstStyle/>
        <a:p>
          <a:r>
            <a:rPr lang="tr-TR" b="0" cap="none" dirty="0" smtClean="0"/>
            <a:t>TAPULAMA/KADASTRO SIRASINDA TESPİT DIŞI BIRAKILAN TAPUDA (ZABIT) KAYITLI TAŞINMAZ MALLAR</a:t>
          </a:r>
          <a:endParaRPr lang="tr-TR" dirty="0"/>
        </a:p>
      </dgm:t>
    </dgm:pt>
    <dgm:pt modelId="{DF790D6D-3EA5-4C6B-A9F8-A1EFFA513B8E}" type="parTrans" cxnId="{F43863CF-6C7A-4463-AA2B-56D56666C73B}">
      <dgm:prSet/>
      <dgm:spPr/>
      <dgm:t>
        <a:bodyPr/>
        <a:lstStyle/>
        <a:p>
          <a:endParaRPr lang="tr-TR"/>
        </a:p>
      </dgm:t>
    </dgm:pt>
    <dgm:pt modelId="{0F10AF06-7F88-45F0-8E16-85AE643D6866}" type="sibTrans" cxnId="{F43863CF-6C7A-4463-AA2B-56D56666C73B}">
      <dgm:prSet/>
      <dgm:spPr/>
      <dgm:t>
        <a:bodyPr/>
        <a:lstStyle/>
        <a:p>
          <a:endParaRPr lang="tr-TR"/>
        </a:p>
      </dgm:t>
    </dgm:pt>
    <dgm:pt modelId="{3241A238-BF31-4335-B8ED-F37FAC1D6985}">
      <dgm:prSet phldrT="[Metin]"/>
      <dgm:spPr/>
      <dgm:t>
        <a:bodyPr/>
        <a:lstStyle/>
        <a:p>
          <a:r>
            <a:rPr lang="tr-TR" b="0" cap="none" dirty="0" smtClean="0"/>
            <a:t>KAMU KURUM VE KURULUŞLARINA AİT YERLER</a:t>
          </a:r>
          <a:endParaRPr lang="tr-TR" dirty="0"/>
        </a:p>
      </dgm:t>
    </dgm:pt>
    <dgm:pt modelId="{5BF044DC-43DB-4489-8956-796E00AA5CC2}" type="parTrans" cxnId="{4375ACD1-4961-4122-B183-BE2030F3F8B0}">
      <dgm:prSet/>
      <dgm:spPr/>
      <dgm:t>
        <a:bodyPr/>
        <a:lstStyle/>
        <a:p>
          <a:endParaRPr lang="tr-TR"/>
        </a:p>
      </dgm:t>
    </dgm:pt>
    <dgm:pt modelId="{FF5936D3-F949-4B8E-AB74-ABCB56B2B583}" type="sibTrans" cxnId="{4375ACD1-4961-4122-B183-BE2030F3F8B0}">
      <dgm:prSet/>
      <dgm:spPr/>
      <dgm:t>
        <a:bodyPr/>
        <a:lstStyle/>
        <a:p>
          <a:endParaRPr lang="tr-TR"/>
        </a:p>
      </dgm:t>
    </dgm:pt>
    <dgm:pt modelId="{CFF199F6-189E-430F-B90A-1C8FC810206A}">
      <dgm:prSet phldrT="[Metin]"/>
      <dgm:spPr/>
      <dgm:t>
        <a:bodyPr/>
        <a:lstStyle/>
        <a:p>
          <a:r>
            <a:rPr lang="tr-TR" b="0" cap="none" dirty="0" smtClean="0"/>
            <a:t>DAHA SONRA KESİNLEŞEN ORMAN KADASTROSU SONUCUNDA  ORMAN DIŞINDA KALAN TAPULU /TAPUSUZ YERLER</a:t>
          </a:r>
          <a:endParaRPr lang="tr-TR" dirty="0"/>
        </a:p>
      </dgm:t>
    </dgm:pt>
    <dgm:pt modelId="{7E1B9617-648B-4C7F-967A-20E1A77283BD}" type="parTrans" cxnId="{CF2AE9F9-5706-4F4A-91BD-947658788CE6}">
      <dgm:prSet/>
      <dgm:spPr/>
      <dgm:t>
        <a:bodyPr/>
        <a:lstStyle/>
        <a:p>
          <a:endParaRPr lang="tr-TR"/>
        </a:p>
      </dgm:t>
    </dgm:pt>
    <dgm:pt modelId="{8FAFA0A2-85E2-492E-9E65-1A62346E8838}" type="sibTrans" cxnId="{CF2AE9F9-5706-4F4A-91BD-947658788CE6}">
      <dgm:prSet/>
      <dgm:spPr/>
      <dgm:t>
        <a:bodyPr/>
        <a:lstStyle/>
        <a:p>
          <a:endParaRPr lang="tr-TR"/>
        </a:p>
      </dgm:t>
    </dgm:pt>
    <dgm:pt modelId="{E5308256-2304-4044-A60E-D9159AD4DB91}">
      <dgm:prSet phldrT="[Metin]" custT="1"/>
      <dgm:spPr/>
      <dgm:t>
        <a:bodyPr/>
        <a:lstStyle/>
        <a:p>
          <a:r>
            <a:rPr lang="tr-TR" sz="2400" dirty="0" smtClean="0">
              <a:effectLst>
                <a:outerShdw blurRad="38100" dist="38100" dir="2700000" algn="tl">
                  <a:srgbClr val="000000">
                    <a:alpha val="43137"/>
                  </a:srgbClr>
                </a:outerShdw>
              </a:effectLst>
            </a:rPr>
            <a:t>3402/Geçici-8</a:t>
          </a:r>
          <a:endParaRPr lang="tr-TR" sz="2400" dirty="0"/>
        </a:p>
      </dgm:t>
    </dgm:pt>
    <dgm:pt modelId="{FFFD7182-D0E6-4412-85FF-AD5A1427F361}" type="parTrans" cxnId="{1CDD2128-5109-4BF0-B33A-22A4F71E02B2}">
      <dgm:prSet/>
      <dgm:spPr/>
      <dgm:t>
        <a:bodyPr/>
        <a:lstStyle/>
        <a:p>
          <a:endParaRPr lang="tr-TR"/>
        </a:p>
      </dgm:t>
    </dgm:pt>
    <dgm:pt modelId="{847F160B-DAF6-4C15-9528-02EF0CFC466A}" type="sibTrans" cxnId="{1CDD2128-5109-4BF0-B33A-22A4F71E02B2}">
      <dgm:prSet/>
      <dgm:spPr/>
      <dgm:t>
        <a:bodyPr/>
        <a:lstStyle/>
        <a:p>
          <a:endParaRPr lang="tr-TR"/>
        </a:p>
      </dgm:t>
    </dgm:pt>
    <dgm:pt modelId="{52AF465A-FB6A-4F86-AD3E-6C7F43C97707}">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1200" dirty="0" smtClean="0">
              <a:effectLst>
                <a:outerShdw blurRad="38100" dist="38100" dir="2700000" algn="tl">
                  <a:srgbClr val="000000">
                    <a:alpha val="43137"/>
                  </a:srgbClr>
                </a:outerShdw>
              </a:effectLst>
            </a:rPr>
            <a:t>TESPİT HARİCİ ALAN, KADASTRO ÇALIŞMA ALANI İÇERİSİNDE OLMALI</a:t>
          </a:r>
        </a:p>
      </dgm:t>
    </dgm:pt>
    <dgm:pt modelId="{3A59603E-2FFD-4F68-8BAD-D0F5BB84124D}" type="parTrans" cxnId="{25D4EB02-7866-4390-8B12-BBE410D04C9B}">
      <dgm:prSet/>
      <dgm:spPr/>
      <dgm:t>
        <a:bodyPr/>
        <a:lstStyle/>
        <a:p>
          <a:endParaRPr lang="tr-TR"/>
        </a:p>
      </dgm:t>
    </dgm:pt>
    <dgm:pt modelId="{351D48E8-22F3-4E34-8FAB-C05190F616EA}" type="sibTrans" cxnId="{25D4EB02-7866-4390-8B12-BBE410D04C9B}">
      <dgm:prSet/>
      <dgm:spPr/>
      <dgm:t>
        <a:bodyPr/>
        <a:lstStyle/>
        <a:p>
          <a:endParaRPr lang="tr-TR"/>
        </a:p>
      </dgm:t>
    </dgm:pt>
    <dgm:pt modelId="{164CB788-ACA0-4C37-9A08-7A4CDAE0267E}" type="pres">
      <dgm:prSet presAssocID="{40991588-8079-4CC6-849C-4038A25812E3}" presName="hierChild1" presStyleCnt="0">
        <dgm:presLayoutVars>
          <dgm:orgChart val="1"/>
          <dgm:chPref val="1"/>
          <dgm:dir/>
          <dgm:animOne val="branch"/>
          <dgm:animLvl val="lvl"/>
          <dgm:resizeHandles/>
        </dgm:presLayoutVars>
      </dgm:prSet>
      <dgm:spPr/>
      <dgm:t>
        <a:bodyPr/>
        <a:lstStyle/>
        <a:p>
          <a:endParaRPr lang="tr-TR"/>
        </a:p>
      </dgm:t>
    </dgm:pt>
    <dgm:pt modelId="{742F0603-B8CC-4660-814F-7C8B56DC3BEC}" type="pres">
      <dgm:prSet presAssocID="{506F01FE-6F70-446D-A377-52F58781E2A5}" presName="hierRoot1" presStyleCnt="0">
        <dgm:presLayoutVars>
          <dgm:hierBranch val="init"/>
        </dgm:presLayoutVars>
      </dgm:prSet>
      <dgm:spPr/>
    </dgm:pt>
    <dgm:pt modelId="{49BD7179-3CCA-4E0A-BDF0-68DE53DC74E9}" type="pres">
      <dgm:prSet presAssocID="{506F01FE-6F70-446D-A377-52F58781E2A5}" presName="rootComposite1" presStyleCnt="0"/>
      <dgm:spPr/>
    </dgm:pt>
    <dgm:pt modelId="{8CD8A5BB-5048-4017-9032-A4A253956F4C}" type="pres">
      <dgm:prSet presAssocID="{506F01FE-6F70-446D-A377-52F58781E2A5}" presName="rootText1" presStyleLbl="node0" presStyleIdx="0" presStyleCnt="3" custScaleX="128268" custLinFactY="-24017" custLinFactNeighborX="58130" custLinFactNeighborY="-100000">
        <dgm:presLayoutVars>
          <dgm:chPref val="3"/>
        </dgm:presLayoutVars>
      </dgm:prSet>
      <dgm:spPr/>
      <dgm:t>
        <a:bodyPr/>
        <a:lstStyle/>
        <a:p>
          <a:endParaRPr lang="tr-TR"/>
        </a:p>
      </dgm:t>
    </dgm:pt>
    <dgm:pt modelId="{E940D28F-6230-4F4E-AC3B-2E2F19254C7B}" type="pres">
      <dgm:prSet presAssocID="{506F01FE-6F70-446D-A377-52F58781E2A5}" presName="rootConnector1" presStyleLbl="node1" presStyleIdx="0" presStyleCnt="0"/>
      <dgm:spPr/>
      <dgm:t>
        <a:bodyPr/>
        <a:lstStyle/>
        <a:p>
          <a:endParaRPr lang="tr-TR"/>
        </a:p>
      </dgm:t>
    </dgm:pt>
    <dgm:pt modelId="{86AA1ECC-C33A-4758-BB9D-8DCA6F5F6624}" type="pres">
      <dgm:prSet presAssocID="{506F01FE-6F70-446D-A377-52F58781E2A5}" presName="hierChild2" presStyleCnt="0"/>
      <dgm:spPr/>
    </dgm:pt>
    <dgm:pt modelId="{BB44B8FC-F08F-4EFD-AB22-A252D05201A4}" type="pres">
      <dgm:prSet presAssocID="{DF790D6D-3EA5-4C6B-A9F8-A1EFFA513B8E}" presName="Name37" presStyleLbl="parChTrans1D2" presStyleIdx="0" presStyleCnt="3"/>
      <dgm:spPr/>
      <dgm:t>
        <a:bodyPr/>
        <a:lstStyle/>
        <a:p>
          <a:endParaRPr lang="tr-TR"/>
        </a:p>
      </dgm:t>
    </dgm:pt>
    <dgm:pt modelId="{383AECE9-2B8D-450D-B02A-BCAA1FA65973}" type="pres">
      <dgm:prSet presAssocID="{9515A482-17B0-4936-BB49-FC0ABC44C299}" presName="hierRoot2" presStyleCnt="0">
        <dgm:presLayoutVars>
          <dgm:hierBranch val="init"/>
        </dgm:presLayoutVars>
      </dgm:prSet>
      <dgm:spPr/>
    </dgm:pt>
    <dgm:pt modelId="{5AB2B728-B957-47A5-B4A0-6D3057F7A661}" type="pres">
      <dgm:prSet presAssocID="{9515A482-17B0-4936-BB49-FC0ABC44C299}" presName="rootComposite" presStyleCnt="0"/>
      <dgm:spPr/>
    </dgm:pt>
    <dgm:pt modelId="{63E28F6C-599F-446C-97B4-E8EE088B9017}" type="pres">
      <dgm:prSet presAssocID="{9515A482-17B0-4936-BB49-FC0ABC44C299}" presName="rootText" presStyleLbl="node2" presStyleIdx="0" presStyleCnt="3" custScaleX="174621" custScaleY="199920" custLinFactNeighborX="38313" custLinFactNeighborY="35391">
        <dgm:presLayoutVars>
          <dgm:chPref val="3"/>
        </dgm:presLayoutVars>
      </dgm:prSet>
      <dgm:spPr/>
      <dgm:t>
        <a:bodyPr/>
        <a:lstStyle/>
        <a:p>
          <a:endParaRPr lang="tr-TR"/>
        </a:p>
      </dgm:t>
    </dgm:pt>
    <dgm:pt modelId="{0B146585-9E08-4548-9089-554D3900AB1A}" type="pres">
      <dgm:prSet presAssocID="{9515A482-17B0-4936-BB49-FC0ABC44C299}" presName="rootConnector" presStyleLbl="node2" presStyleIdx="0" presStyleCnt="3"/>
      <dgm:spPr/>
      <dgm:t>
        <a:bodyPr/>
        <a:lstStyle/>
        <a:p>
          <a:endParaRPr lang="tr-TR"/>
        </a:p>
      </dgm:t>
    </dgm:pt>
    <dgm:pt modelId="{6C548A61-1824-4478-932A-27E41EB2793F}" type="pres">
      <dgm:prSet presAssocID="{9515A482-17B0-4936-BB49-FC0ABC44C299}" presName="hierChild4" presStyleCnt="0"/>
      <dgm:spPr/>
    </dgm:pt>
    <dgm:pt modelId="{3CBA6808-2838-4DBC-8D18-F6EA2EDCA4DB}" type="pres">
      <dgm:prSet presAssocID="{9515A482-17B0-4936-BB49-FC0ABC44C299}" presName="hierChild5" presStyleCnt="0"/>
      <dgm:spPr/>
    </dgm:pt>
    <dgm:pt modelId="{3CCA6C7F-667B-4D05-8B73-E1CCD899C5D1}" type="pres">
      <dgm:prSet presAssocID="{5BF044DC-43DB-4489-8956-796E00AA5CC2}" presName="Name37" presStyleLbl="parChTrans1D2" presStyleIdx="1" presStyleCnt="3"/>
      <dgm:spPr/>
      <dgm:t>
        <a:bodyPr/>
        <a:lstStyle/>
        <a:p>
          <a:endParaRPr lang="tr-TR"/>
        </a:p>
      </dgm:t>
    </dgm:pt>
    <dgm:pt modelId="{10FB786E-CF3D-49AC-BAB7-ED3455FEF2D2}" type="pres">
      <dgm:prSet presAssocID="{3241A238-BF31-4335-B8ED-F37FAC1D6985}" presName="hierRoot2" presStyleCnt="0">
        <dgm:presLayoutVars>
          <dgm:hierBranch val="init"/>
        </dgm:presLayoutVars>
      </dgm:prSet>
      <dgm:spPr/>
    </dgm:pt>
    <dgm:pt modelId="{AE824F44-B2CE-4AB7-AEA1-B07ABB64A603}" type="pres">
      <dgm:prSet presAssocID="{3241A238-BF31-4335-B8ED-F37FAC1D6985}" presName="rootComposite" presStyleCnt="0"/>
      <dgm:spPr/>
    </dgm:pt>
    <dgm:pt modelId="{211D940B-91BC-414D-B3C3-9459C8041553}" type="pres">
      <dgm:prSet presAssocID="{3241A238-BF31-4335-B8ED-F37FAC1D6985}" presName="rootText" presStyleLbl="node2" presStyleIdx="1" presStyleCnt="3" custScaleX="174621" custScaleY="199920" custLinFactNeighborX="38313" custLinFactNeighborY="35391">
        <dgm:presLayoutVars>
          <dgm:chPref val="3"/>
        </dgm:presLayoutVars>
      </dgm:prSet>
      <dgm:spPr/>
      <dgm:t>
        <a:bodyPr/>
        <a:lstStyle/>
        <a:p>
          <a:endParaRPr lang="tr-TR"/>
        </a:p>
      </dgm:t>
    </dgm:pt>
    <dgm:pt modelId="{1E75E421-E40A-4930-99EC-2F0128896AEB}" type="pres">
      <dgm:prSet presAssocID="{3241A238-BF31-4335-B8ED-F37FAC1D6985}" presName="rootConnector" presStyleLbl="node2" presStyleIdx="1" presStyleCnt="3"/>
      <dgm:spPr/>
      <dgm:t>
        <a:bodyPr/>
        <a:lstStyle/>
        <a:p>
          <a:endParaRPr lang="tr-TR"/>
        </a:p>
      </dgm:t>
    </dgm:pt>
    <dgm:pt modelId="{811D436B-7B68-40CA-8F8A-3DF175BAC4F5}" type="pres">
      <dgm:prSet presAssocID="{3241A238-BF31-4335-B8ED-F37FAC1D6985}" presName="hierChild4" presStyleCnt="0"/>
      <dgm:spPr/>
    </dgm:pt>
    <dgm:pt modelId="{9FF92FF7-7080-4F36-9298-A43D3746170D}" type="pres">
      <dgm:prSet presAssocID="{3241A238-BF31-4335-B8ED-F37FAC1D6985}" presName="hierChild5" presStyleCnt="0"/>
      <dgm:spPr/>
    </dgm:pt>
    <dgm:pt modelId="{09C7F97E-4ECB-4446-9C51-8F7A375BB87D}" type="pres">
      <dgm:prSet presAssocID="{7E1B9617-648B-4C7F-967A-20E1A77283BD}" presName="Name37" presStyleLbl="parChTrans1D2" presStyleIdx="2" presStyleCnt="3"/>
      <dgm:spPr/>
      <dgm:t>
        <a:bodyPr/>
        <a:lstStyle/>
        <a:p>
          <a:endParaRPr lang="tr-TR"/>
        </a:p>
      </dgm:t>
    </dgm:pt>
    <dgm:pt modelId="{48EBEF9A-C39C-4E5A-908D-C4D68E0533EF}" type="pres">
      <dgm:prSet presAssocID="{CFF199F6-189E-430F-B90A-1C8FC810206A}" presName="hierRoot2" presStyleCnt="0">
        <dgm:presLayoutVars>
          <dgm:hierBranch val="init"/>
        </dgm:presLayoutVars>
      </dgm:prSet>
      <dgm:spPr/>
    </dgm:pt>
    <dgm:pt modelId="{F22440CB-CADB-45E1-A270-D4EB767A29CA}" type="pres">
      <dgm:prSet presAssocID="{CFF199F6-189E-430F-B90A-1C8FC810206A}" presName="rootComposite" presStyleCnt="0"/>
      <dgm:spPr/>
    </dgm:pt>
    <dgm:pt modelId="{E87412D0-52B2-422F-B0D2-CF88F5FACFAD}" type="pres">
      <dgm:prSet presAssocID="{CFF199F6-189E-430F-B90A-1C8FC810206A}" presName="rootText" presStyleLbl="node2" presStyleIdx="2" presStyleCnt="3" custScaleX="174621" custScaleY="199920" custLinFactNeighborX="29883" custLinFactNeighborY="35391">
        <dgm:presLayoutVars>
          <dgm:chPref val="3"/>
        </dgm:presLayoutVars>
      </dgm:prSet>
      <dgm:spPr/>
      <dgm:t>
        <a:bodyPr/>
        <a:lstStyle/>
        <a:p>
          <a:endParaRPr lang="tr-TR"/>
        </a:p>
      </dgm:t>
    </dgm:pt>
    <dgm:pt modelId="{4583538E-7D6F-4C0D-A2D5-900B13F4E98D}" type="pres">
      <dgm:prSet presAssocID="{CFF199F6-189E-430F-B90A-1C8FC810206A}" presName="rootConnector" presStyleLbl="node2" presStyleIdx="2" presStyleCnt="3"/>
      <dgm:spPr/>
      <dgm:t>
        <a:bodyPr/>
        <a:lstStyle/>
        <a:p>
          <a:endParaRPr lang="tr-TR"/>
        </a:p>
      </dgm:t>
    </dgm:pt>
    <dgm:pt modelId="{A4C274B3-CE56-4E32-A458-EDD5CF1781AA}" type="pres">
      <dgm:prSet presAssocID="{CFF199F6-189E-430F-B90A-1C8FC810206A}" presName="hierChild4" presStyleCnt="0"/>
      <dgm:spPr/>
    </dgm:pt>
    <dgm:pt modelId="{316890EA-7736-492A-840A-7290A4EB639D}" type="pres">
      <dgm:prSet presAssocID="{CFF199F6-189E-430F-B90A-1C8FC810206A}" presName="hierChild5" presStyleCnt="0"/>
      <dgm:spPr/>
    </dgm:pt>
    <dgm:pt modelId="{78DD706E-F70B-44EB-9BA3-696BD720E74B}" type="pres">
      <dgm:prSet presAssocID="{506F01FE-6F70-446D-A377-52F58781E2A5}" presName="hierChild3" presStyleCnt="0"/>
      <dgm:spPr/>
    </dgm:pt>
    <dgm:pt modelId="{14CAF066-7057-46A2-90DE-A2DDA0269679}" type="pres">
      <dgm:prSet presAssocID="{E5308256-2304-4044-A60E-D9159AD4DB91}" presName="hierRoot1" presStyleCnt="0">
        <dgm:presLayoutVars>
          <dgm:hierBranch val="init"/>
        </dgm:presLayoutVars>
      </dgm:prSet>
      <dgm:spPr/>
    </dgm:pt>
    <dgm:pt modelId="{0F2FE548-C0BA-4591-ADA5-6AAB3A0A658C}" type="pres">
      <dgm:prSet presAssocID="{E5308256-2304-4044-A60E-D9159AD4DB91}" presName="rootComposite1" presStyleCnt="0"/>
      <dgm:spPr/>
    </dgm:pt>
    <dgm:pt modelId="{B7BB6349-0ED8-449D-BDA6-E6FE421CD008}" type="pres">
      <dgm:prSet presAssocID="{E5308256-2304-4044-A60E-D9159AD4DB91}" presName="rootText1" presStyleLbl="node0" presStyleIdx="1" presStyleCnt="3" custScaleX="150311" custLinFactX="-15554" custLinFactY="-100000" custLinFactNeighborX="-100000" custLinFactNeighborY="-169619">
        <dgm:presLayoutVars>
          <dgm:chPref val="3"/>
        </dgm:presLayoutVars>
      </dgm:prSet>
      <dgm:spPr/>
      <dgm:t>
        <a:bodyPr/>
        <a:lstStyle/>
        <a:p>
          <a:endParaRPr lang="tr-TR"/>
        </a:p>
      </dgm:t>
    </dgm:pt>
    <dgm:pt modelId="{45DD87AE-A89B-48F6-91E1-FDE4CD055562}" type="pres">
      <dgm:prSet presAssocID="{E5308256-2304-4044-A60E-D9159AD4DB91}" presName="rootConnector1" presStyleLbl="node1" presStyleIdx="0" presStyleCnt="0"/>
      <dgm:spPr/>
      <dgm:t>
        <a:bodyPr/>
        <a:lstStyle/>
        <a:p>
          <a:endParaRPr lang="tr-TR"/>
        </a:p>
      </dgm:t>
    </dgm:pt>
    <dgm:pt modelId="{B9DC9817-8BE5-41ED-A268-8741E68A29C5}" type="pres">
      <dgm:prSet presAssocID="{E5308256-2304-4044-A60E-D9159AD4DB91}" presName="hierChild2" presStyleCnt="0"/>
      <dgm:spPr/>
    </dgm:pt>
    <dgm:pt modelId="{963FD169-D8B0-43E1-97A7-2893564484EA}" type="pres">
      <dgm:prSet presAssocID="{E5308256-2304-4044-A60E-D9159AD4DB91}" presName="hierChild3" presStyleCnt="0"/>
      <dgm:spPr/>
    </dgm:pt>
    <dgm:pt modelId="{DF34931A-52B7-4BBF-857A-3C8BE5E5D751}" type="pres">
      <dgm:prSet presAssocID="{52AF465A-FB6A-4F86-AD3E-6C7F43C97707}" presName="hierRoot1" presStyleCnt="0">
        <dgm:presLayoutVars>
          <dgm:hierBranch val="init"/>
        </dgm:presLayoutVars>
      </dgm:prSet>
      <dgm:spPr/>
    </dgm:pt>
    <dgm:pt modelId="{2FB18270-B76C-4BC7-830F-8FAA6028E2E7}" type="pres">
      <dgm:prSet presAssocID="{52AF465A-FB6A-4F86-AD3E-6C7F43C97707}" presName="rootComposite1" presStyleCnt="0"/>
      <dgm:spPr/>
    </dgm:pt>
    <dgm:pt modelId="{EF848138-6CEB-4E15-8CDF-E3C84216C21F}" type="pres">
      <dgm:prSet presAssocID="{52AF465A-FB6A-4F86-AD3E-6C7F43C97707}" presName="rootText1" presStyleLbl="node0" presStyleIdx="2" presStyleCnt="3" custScaleX="128268" custLinFactX="-100000" custLinFactNeighborX="-161235" custLinFactNeighborY="968">
        <dgm:presLayoutVars>
          <dgm:chPref val="3"/>
        </dgm:presLayoutVars>
      </dgm:prSet>
      <dgm:spPr/>
      <dgm:t>
        <a:bodyPr/>
        <a:lstStyle/>
        <a:p>
          <a:endParaRPr lang="tr-TR"/>
        </a:p>
      </dgm:t>
    </dgm:pt>
    <dgm:pt modelId="{0432D2F0-5964-42DA-98B8-3CAE13BCA3E0}" type="pres">
      <dgm:prSet presAssocID="{52AF465A-FB6A-4F86-AD3E-6C7F43C97707}" presName="rootConnector1" presStyleLbl="node1" presStyleIdx="0" presStyleCnt="0"/>
      <dgm:spPr/>
      <dgm:t>
        <a:bodyPr/>
        <a:lstStyle/>
        <a:p>
          <a:endParaRPr lang="tr-TR"/>
        </a:p>
      </dgm:t>
    </dgm:pt>
    <dgm:pt modelId="{05D6AD71-14ED-4BEE-93E5-FA0441C56C33}" type="pres">
      <dgm:prSet presAssocID="{52AF465A-FB6A-4F86-AD3E-6C7F43C97707}" presName="hierChild2" presStyleCnt="0"/>
      <dgm:spPr/>
    </dgm:pt>
    <dgm:pt modelId="{B0976E7E-B22A-4E88-A209-EF26F1FC6D37}" type="pres">
      <dgm:prSet presAssocID="{52AF465A-FB6A-4F86-AD3E-6C7F43C97707}" presName="hierChild3" presStyleCnt="0"/>
      <dgm:spPr/>
    </dgm:pt>
  </dgm:ptLst>
  <dgm:cxnLst>
    <dgm:cxn modelId="{45251C2B-F295-40A6-A37A-555AC5C2F8B5}" type="presOf" srcId="{CFF199F6-189E-430F-B90A-1C8FC810206A}" destId="{4583538E-7D6F-4C0D-A2D5-900B13F4E98D}" srcOrd="1" destOrd="0" presId="urn:microsoft.com/office/officeart/2005/8/layout/orgChart1"/>
    <dgm:cxn modelId="{B4944643-9428-4B2A-AD25-3611092D3C9E}" type="presOf" srcId="{9515A482-17B0-4936-BB49-FC0ABC44C299}" destId="{0B146585-9E08-4548-9089-554D3900AB1A}" srcOrd="1" destOrd="0" presId="urn:microsoft.com/office/officeart/2005/8/layout/orgChart1"/>
    <dgm:cxn modelId="{37407B6E-7D00-407C-8CF8-142AADA2E60E}" type="presOf" srcId="{52AF465A-FB6A-4F86-AD3E-6C7F43C97707}" destId="{EF848138-6CEB-4E15-8CDF-E3C84216C21F}" srcOrd="0" destOrd="0" presId="urn:microsoft.com/office/officeart/2005/8/layout/orgChart1"/>
    <dgm:cxn modelId="{55654648-7901-4D1B-9FF8-C5A4A5473F35}" type="presOf" srcId="{506F01FE-6F70-446D-A377-52F58781E2A5}" destId="{8CD8A5BB-5048-4017-9032-A4A253956F4C}" srcOrd="0" destOrd="0" presId="urn:microsoft.com/office/officeart/2005/8/layout/orgChart1"/>
    <dgm:cxn modelId="{BA2BB3A4-C43F-4B3E-A0B5-40AFE1377F4F}" type="presOf" srcId="{CFF199F6-189E-430F-B90A-1C8FC810206A}" destId="{E87412D0-52B2-422F-B0D2-CF88F5FACFAD}" srcOrd="0" destOrd="0" presId="urn:microsoft.com/office/officeart/2005/8/layout/orgChart1"/>
    <dgm:cxn modelId="{3404BD8A-E2A9-4A33-9651-AC1A65E48923}" type="presOf" srcId="{E5308256-2304-4044-A60E-D9159AD4DB91}" destId="{45DD87AE-A89B-48F6-91E1-FDE4CD055562}" srcOrd="1" destOrd="0" presId="urn:microsoft.com/office/officeart/2005/8/layout/orgChart1"/>
    <dgm:cxn modelId="{F43863CF-6C7A-4463-AA2B-56D56666C73B}" srcId="{506F01FE-6F70-446D-A377-52F58781E2A5}" destId="{9515A482-17B0-4936-BB49-FC0ABC44C299}" srcOrd="0" destOrd="0" parTransId="{DF790D6D-3EA5-4C6B-A9F8-A1EFFA513B8E}" sibTransId="{0F10AF06-7F88-45F0-8E16-85AE643D6866}"/>
    <dgm:cxn modelId="{C82B3302-4780-4C01-B686-96DE8C9A7E97}" type="presOf" srcId="{7E1B9617-648B-4C7F-967A-20E1A77283BD}" destId="{09C7F97E-4ECB-4446-9C51-8F7A375BB87D}" srcOrd="0" destOrd="0" presId="urn:microsoft.com/office/officeart/2005/8/layout/orgChart1"/>
    <dgm:cxn modelId="{59BC9772-99A4-4817-8133-13454B14B9B3}" type="presOf" srcId="{DF790D6D-3EA5-4C6B-A9F8-A1EFFA513B8E}" destId="{BB44B8FC-F08F-4EFD-AB22-A252D05201A4}" srcOrd="0" destOrd="0" presId="urn:microsoft.com/office/officeart/2005/8/layout/orgChart1"/>
    <dgm:cxn modelId="{B22A23C6-2470-4E62-97F8-7BFA38F208BF}" type="presOf" srcId="{3241A238-BF31-4335-B8ED-F37FAC1D6985}" destId="{1E75E421-E40A-4930-99EC-2F0128896AEB}" srcOrd="1" destOrd="0" presId="urn:microsoft.com/office/officeart/2005/8/layout/orgChart1"/>
    <dgm:cxn modelId="{D415A434-780A-4137-A9C3-98D0F3EA1077}" srcId="{40991588-8079-4CC6-849C-4038A25812E3}" destId="{506F01FE-6F70-446D-A377-52F58781E2A5}" srcOrd="0" destOrd="0" parTransId="{35AACCC9-B8D7-4994-91E0-0D8E1F26194F}" sibTransId="{045C6429-F786-47BB-8018-6F58E0403D09}"/>
    <dgm:cxn modelId="{B7B5CDCC-064C-4882-9E8F-5C27A493D378}" type="presOf" srcId="{506F01FE-6F70-446D-A377-52F58781E2A5}" destId="{E940D28F-6230-4F4E-AC3B-2E2F19254C7B}" srcOrd="1" destOrd="0" presId="urn:microsoft.com/office/officeart/2005/8/layout/orgChart1"/>
    <dgm:cxn modelId="{A7CA25D2-C6F3-43FF-9233-949F66BC5EBD}" type="presOf" srcId="{9515A482-17B0-4936-BB49-FC0ABC44C299}" destId="{63E28F6C-599F-446C-97B4-E8EE088B9017}" srcOrd="0" destOrd="0" presId="urn:microsoft.com/office/officeart/2005/8/layout/orgChart1"/>
    <dgm:cxn modelId="{CF2AE9F9-5706-4F4A-91BD-947658788CE6}" srcId="{506F01FE-6F70-446D-A377-52F58781E2A5}" destId="{CFF199F6-189E-430F-B90A-1C8FC810206A}" srcOrd="2" destOrd="0" parTransId="{7E1B9617-648B-4C7F-967A-20E1A77283BD}" sibTransId="{8FAFA0A2-85E2-492E-9E65-1A62346E8838}"/>
    <dgm:cxn modelId="{79CC3D85-0A4C-4B3D-B00E-830121826AD6}" type="presOf" srcId="{3241A238-BF31-4335-B8ED-F37FAC1D6985}" destId="{211D940B-91BC-414D-B3C3-9459C8041553}" srcOrd="0" destOrd="0" presId="urn:microsoft.com/office/officeart/2005/8/layout/orgChart1"/>
    <dgm:cxn modelId="{1CDD2128-5109-4BF0-B33A-22A4F71E02B2}" srcId="{40991588-8079-4CC6-849C-4038A25812E3}" destId="{E5308256-2304-4044-A60E-D9159AD4DB91}" srcOrd="1" destOrd="0" parTransId="{FFFD7182-D0E6-4412-85FF-AD5A1427F361}" sibTransId="{847F160B-DAF6-4C15-9528-02EF0CFC466A}"/>
    <dgm:cxn modelId="{4375ACD1-4961-4122-B183-BE2030F3F8B0}" srcId="{506F01FE-6F70-446D-A377-52F58781E2A5}" destId="{3241A238-BF31-4335-B8ED-F37FAC1D6985}" srcOrd="1" destOrd="0" parTransId="{5BF044DC-43DB-4489-8956-796E00AA5CC2}" sibTransId="{FF5936D3-F949-4B8E-AB74-ABCB56B2B583}"/>
    <dgm:cxn modelId="{6DA0DCE5-9798-44BB-BE7C-FE49DEB9EBFB}" type="presOf" srcId="{E5308256-2304-4044-A60E-D9159AD4DB91}" destId="{B7BB6349-0ED8-449D-BDA6-E6FE421CD008}" srcOrd="0" destOrd="0" presId="urn:microsoft.com/office/officeart/2005/8/layout/orgChart1"/>
    <dgm:cxn modelId="{488ADA62-ABDA-4B6D-AB52-26B719BD285B}" type="presOf" srcId="{5BF044DC-43DB-4489-8956-796E00AA5CC2}" destId="{3CCA6C7F-667B-4D05-8B73-E1CCD899C5D1}" srcOrd="0" destOrd="0" presId="urn:microsoft.com/office/officeart/2005/8/layout/orgChart1"/>
    <dgm:cxn modelId="{8C3AAA3D-66EE-4331-AD11-A82FE6BC179B}" type="presOf" srcId="{40991588-8079-4CC6-849C-4038A25812E3}" destId="{164CB788-ACA0-4C37-9A08-7A4CDAE0267E}" srcOrd="0" destOrd="0" presId="urn:microsoft.com/office/officeart/2005/8/layout/orgChart1"/>
    <dgm:cxn modelId="{5799D2E3-3409-4C30-989D-C8B60A83B453}" type="presOf" srcId="{52AF465A-FB6A-4F86-AD3E-6C7F43C97707}" destId="{0432D2F0-5964-42DA-98B8-3CAE13BCA3E0}" srcOrd="1" destOrd="0" presId="urn:microsoft.com/office/officeart/2005/8/layout/orgChart1"/>
    <dgm:cxn modelId="{25D4EB02-7866-4390-8B12-BBE410D04C9B}" srcId="{40991588-8079-4CC6-849C-4038A25812E3}" destId="{52AF465A-FB6A-4F86-AD3E-6C7F43C97707}" srcOrd="2" destOrd="0" parTransId="{3A59603E-2FFD-4F68-8BAD-D0F5BB84124D}" sibTransId="{351D48E8-22F3-4E34-8FAB-C05190F616EA}"/>
    <dgm:cxn modelId="{FB715F63-E525-47AC-AC32-BAE32FEAA0A5}" type="presParOf" srcId="{164CB788-ACA0-4C37-9A08-7A4CDAE0267E}" destId="{742F0603-B8CC-4660-814F-7C8B56DC3BEC}" srcOrd="0" destOrd="0" presId="urn:microsoft.com/office/officeart/2005/8/layout/orgChart1"/>
    <dgm:cxn modelId="{8AB37BF8-4664-4243-B0D1-B172C9F42E96}" type="presParOf" srcId="{742F0603-B8CC-4660-814F-7C8B56DC3BEC}" destId="{49BD7179-3CCA-4E0A-BDF0-68DE53DC74E9}" srcOrd="0" destOrd="0" presId="urn:microsoft.com/office/officeart/2005/8/layout/orgChart1"/>
    <dgm:cxn modelId="{86D7C59E-A6BB-4275-A9BB-C5F888B1C1CE}" type="presParOf" srcId="{49BD7179-3CCA-4E0A-BDF0-68DE53DC74E9}" destId="{8CD8A5BB-5048-4017-9032-A4A253956F4C}" srcOrd="0" destOrd="0" presId="urn:microsoft.com/office/officeart/2005/8/layout/orgChart1"/>
    <dgm:cxn modelId="{C18F00F0-C00C-4278-BCE6-E1228C5B745C}" type="presParOf" srcId="{49BD7179-3CCA-4E0A-BDF0-68DE53DC74E9}" destId="{E940D28F-6230-4F4E-AC3B-2E2F19254C7B}" srcOrd="1" destOrd="0" presId="urn:microsoft.com/office/officeart/2005/8/layout/orgChart1"/>
    <dgm:cxn modelId="{DBA994DF-8CBE-40A6-8654-D00349D539BD}" type="presParOf" srcId="{742F0603-B8CC-4660-814F-7C8B56DC3BEC}" destId="{86AA1ECC-C33A-4758-BB9D-8DCA6F5F6624}" srcOrd="1" destOrd="0" presId="urn:microsoft.com/office/officeart/2005/8/layout/orgChart1"/>
    <dgm:cxn modelId="{CFC2830C-4B2B-4997-9D91-B362FF4E0C0C}" type="presParOf" srcId="{86AA1ECC-C33A-4758-BB9D-8DCA6F5F6624}" destId="{BB44B8FC-F08F-4EFD-AB22-A252D05201A4}" srcOrd="0" destOrd="0" presId="urn:microsoft.com/office/officeart/2005/8/layout/orgChart1"/>
    <dgm:cxn modelId="{6787D57A-5B88-40E3-8AE4-D45D414590C4}" type="presParOf" srcId="{86AA1ECC-C33A-4758-BB9D-8DCA6F5F6624}" destId="{383AECE9-2B8D-450D-B02A-BCAA1FA65973}" srcOrd="1" destOrd="0" presId="urn:microsoft.com/office/officeart/2005/8/layout/orgChart1"/>
    <dgm:cxn modelId="{C510F6A6-3F05-4C9E-974A-500B2DE52A83}" type="presParOf" srcId="{383AECE9-2B8D-450D-B02A-BCAA1FA65973}" destId="{5AB2B728-B957-47A5-B4A0-6D3057F7A661}" srcOrd="0" destOrd="0" presId="urn:microsoft.com/office/officeart/2005/8/layout/orgChart1"/>
    <dgm:cxn modelId="{AAF0904D-0A7E-45E6-8C85-5F61D7C38BCA}" type="presParOf" srcId="{5AB2B728-B957-47A5-B4A0-6D3057F7A661}" destId="{63E28F6C-599F-446C-97B4-E8EE088B9017}" srcOrd="0" destOrd="0" presId="urn:microsoft.com/office/officeart/2005/8/layout/orgChart1"/>
    <dgm:cxn modelId="{7B0ED8EA-58C4-4805-868B-E51077AE7503}" type="presParOf" srcId="{5AB2B728-B957-47A5-B4A0-6D3057F7A661}" destId="{0B146585-9E08-4548-9089-554D3900AB1A}" srcOrd="1" destOrd="0" presId="urn:microsoft.com/office/officeart/2005/8/layout/orgChart1"/>
    <dgm:cxn modelId="{66049B8B-7FDB-43F6-AAC9-FDB0264EF229}" type="presParOf" srcId="{383AECE9-2B8D-450D-B02A-BCAA1FA65973}" destId="{6C548A61-1824-4478-932A-27E41EB2793F}" srcOrd="1" destOrd="0" presId="urn:microsoft.com/office/officeart/2005/8/layout/orgChart1"/>
    <dgm:cxn modelId="{7149F2D5-3E2E-4798-BE63-2FE9D1634143}" type="presParOf" srcId="{383AECE9-2B8D-450D-B02A-BCAA1FA65973}" destId="{3CBA6808-2838-4DBC-8D18-F6EA2EDCA4DB}" srcOrd="2" destOrd="0" presId="urn:microsoft.com/office/officeart/2005/8/layout/orgChart1"/>
    <dgm:cxn modelId="{55C40E6C-A535-485B-81AD-9E37457E5EFE}" type="presParOf" srcId="{86AA1ECC-C33A-4758-BB9D-8DCA6F5F6624}" destId="{3CCA6C7F-667B-4D05-8B73-E1CCD899C5D1}" srcOrd="2" destOrd="0" presId="urn:microsoft.com/office/officeart/2005/8/layout/orgChart1"/>
    <dgm:cxn modelId="{697A03AE-5F21-44D5-9CCF-463E4A3C44EE}" type="presParOf" srcId="{86AA1ECC-C33A-4758-BB9D-8DCA6F5F6624}" destId="{10FB786E-CF3D-49AC-BAB7-ED3455FEF2D2}" srcOrd="3" destOrd="0" presId="urn:microsoft.com/office/officeart/2005/8/layout/orgChart1"/>
    <dgm:cxn modelId="{B33A38D0-C999-4F37-93E1-09D4E0CD316C}" type="presParOf" srcId="{10FB786E-CF3D-49AC-BAB7-ED3455FEF2D2}" destId="{AE824F44-B2CE-4AB7-AEA1-B07ABB64A603}" srcOrd="0" destOrd="0" presId="urn:microsoft.com/office/officeart/2005/8/layout/orgChart1"/>
    <dgm:cxn modelId="{F7CADDB9-6C8A-4A20-8965-E30D9F3FF5F5}" type="presParOf" srcId="{AE824F44-B2CE-4AB7-AEA1-B07ABB64A603}" destId="{211D940B-91BC-414D-B3C3-9459C8041553}" srcOrd="0" destOrd="0" presId="urn:microsoft.com/office/officeart/2005/8/layout/orgChart1"/>
    <dgm:cxn modelId="{7DA3AE87-9CBE-424B-8268-CCA6BA1DE779}" type="presParOf" srcId="{AE824F44-B2CE-4AB7-AEA1-B07ABB64A603}" destId="{1E75E421-E40A-4930-99EC-2F0128896AEB}" srcOrd="1" destOrd="0" presId="urn:microsoft.com/office/officeart/2005/8/layout/orgChart1"/>
    <dgm:cxn modelId="{640FF1BC-74EC-45D2-8929-BADD9EB932BC}" type="presParOf" srcId="{10FB786E-CF3D-49AC-BAB7-ED3455FEF2D2}" destId="{811D436B-7B68-40CA-8F8A-3DF175BAC4F5}" srcOrd="1" destOrd="0" presId="urn:microsoft.com/office/officeart/2005/8/layout/orgChart1"/>
    <dgm:cxn modelId="{2BFFD270-97BF-4C32-AEA7-C17ECF354EEB}" type="presParOf" srcId="{10FB786E-CF3D-49AC-BAB7-ED3455FEF2D2}" destId="{9FF92FF7-7080-4F36-9298-A43D3746170D}" srcOrd="2" destOrd="0" presId="urn:microsoft.com/office/officeart/2005/8/layout/orgChart1"/>
    <dgm:cxn modelId="{B3681853-5A05-4B06-BF57-E56EF84B28DF}" type="presParOf" srcId="{86AA1ECC-C33A-4758-BB9D-8DCA6F5F6624}" destId="{09C7F97E-4ECB-4446-9C51-8F7A375BB87D}" srcOrd="4" destOrd="0" presId="urn:microsoft.com/office/officeart/2005/8/layout/orgChart1"/>
    <dgm:cxn modelId="{FE00F2A1-31BB-40B7-A1D1-9B0454FE109B}" type="presParOf" srcId="{86AA1ECC-C33A-4758-BB9D-8DCA6F5F6624}" destId="{48EBEF9A-C39C-4E5A-908D-C4D68E0533EF}" srcOrd="5" destOrd="0" presId="urn:microsoft.com/office/officeart/2005/8/layout/orgChart1"/>
    <dgm:cxn modelId="{B027C4C1-2D90-4122-8805-00E3A7938106}" type="presParOf" srcId="{48EBEF9A-C39C-4E5A-908D-C4D68E0533EF}" destId="{F22440CB-CADB-45E1-A270-D4EB767A29CA}" srcOrd="0" destOrd="0" presId="urn:microsoft.com/office/officeart/2005/8/layout/orgChart1"/>
    <dgm:cxn modelId="{C0DBCED6-A64C-460A-91AA-55903C589628}" type="presParOf" srcId="{F22440CB-CADB-45E1-A270-D4EB767A29CA}" destId="{E87412D0-52B2-422F-B0D2-CF88F5FACFAD}" srcOrd="0" destOrd="0" presId="urn:microsoft.com/office/officeart/2005/8/layout/orgChart1"/>
    <dgm:cxn modelId="{423A3FD9-A6B5-4CFE-8565-30C66DAC65E0}" type="presParOf" srcId="{F22440CB-CADB-45E1-A270-D4EB767A29CA}" destId="{4583538E-7D6F-4C0D-A2D5-900B13F4E98D}" srcOrd="1" destOrd="0" presId="urn:microsoft.com/office/officeart/2005/8/layout/orgChart1"/>
    <dgm:cxn modelId="{9D3869CF-681A-4B39-B00D-45A11D47EFFD}" type="presParOf" srcId="{48EBEF9A-C39C-4E5A-908D-C4D68E0533EF}" destId="{A4C274B3-CE56-4E32-A458-EDD5CF1781AA}" srcOrd="1" destOrd="0" presId="urn:microsoft.com/office/officeart/2005/8/layout/orgChart1"/>
    <dgm:cxn modelId="{961FC915-5395-40B5-A89F-C9DC1AABD351}" type="presParOf" srcId="{48EBEF9A-C39C-4E5A-908D-C4D68E0533EF}" destId="{316890EA-7736-492A-840A-7290A4EB639D}" srcOrd="2" destOrd="0" presId="urn:microsoft.com/office/officeart/2005/8/layout/orgChart1"/>
    <dgm:cxn modelId="{1018DDCE-9D6A-4F03-B9ED-D006620F60A6}" type="presParOf" srcId="{742F0603-B8CC-4660-814F-7C8B56DC3BEC}" destId="{78DD706E-F70B-44EB-9BA3-696BD720E74B}" srcOrd="2" destOrd="0" presId="urn:microsoft.com/office/officeart/2005/8/layout/orgChart1"/>
    <dgm:cxn modelId="{1DC1AA8E-6A54-4FD9-B406-7D16526010C0}" type="presParOf" srcId="{164CB788-ACA0-4C37-9A08-7A4CDAE0267E}" destId="{14CAF066-7057-46A2-90DE-A2DDA0269679}" srcOrd="1" destOrd="0" presId="urn:microsoft.com/office/officeart/2005/8/layout/orgChart1"/>
    <dgm:cxn modelId="{552066E0-77B3-430C-9BE1-0A1D2D6DD578}" type="presParOf" srcId="{14CAF066-7057-46A2-90DE-A2DDA0269679}" destId="{0F2FE548-C0BA-4591-ADA5-6AAB3A0A658C}" srcOrd="0" destOrd="0" presId="urn:microsoft.com/office/officeart/2005/8/layout/orgChart1"/>
    <dgm:cxn modelId="{2A336482-374D-457B-9C53-0897FB57C0C7}" type="presParOf" srcId="{0F2FE548-C0BA-4591-ADA5-6AAB3A0A658C}" destId="{B7BB6349-0ED8-449D-BDA6-E6FE421CD008}" srcOrd="0" destOrd="0" presId="urn:microsoft.com/office/officeart/2005/8/layout/orgChart1"/>
    <dgm:cxn modelId="{B11EAB6E-AEE7-472C-B5EA-D7DEBA247943}" type="presParOf" srcId="{0F2FE548-C0BA-4591-ADA5-6AAB3A0A658C}" destId="{45DD87AE-A89B-48F6-91E1-FDE4CD055562}" srcOrd="1" destOrd="0" presId="urn:microsoft.com/office/officeart/2005/8/layout/orgChart1"/>
    <dgm:cxn modelId="{78900A4D-F735-4EF6-B298-4881EE1BF005}" type="presParOf" srcId="{14CAF066-7057-46A2-90DE-A2DDA0269679}" destId="{B9DC9817-8BE5-41ED-A268-8741E68A29C5}" srcOrd="1" destOrd="0" presId="urn:microsoft.com/office/officeart/2005/8/layout/orgChart1"/>
    <dgm:cxn modelId="{1D5885BA-0B68-4A6D-8ED3-604F3EA004CE}" type="presParOf" srcId="{14CAF066-7057-46A2-90DE-A2DDA0269679}" destId="{963FD169-D8B0-43E1-97A7-2893564484EA}" srcOrd="2" destOrd="0" presId="urn:microsoft.com/office/officeart/2005/8/layout/orgChart1"/>
    <dgm:cxn modelId="{4291C2B1-13DD-4691-979C-402664244440}" type="presParOf" srcId="{164CB788-ACA0-4C37-9A08-7A4CDAE0267E}" destId="{DF34931A-52B7-4BBF-857A-3C8BE5E5D751}" srcOrd="2" destOrd="0" presId="urn:microsoft.com/office/officeart/2005/8/layout/orgChart1"/>
    <dgm:cxn modelId="{AA8932BB-024E-4A19-8225-431100E82604}" type="presParOf" srcId="{DF34931A-52B7-4BBF-857A-3C8BE5E5D751}" destId="{2FB18270-B76C-4BC7-830F-8FAA6028E2E7}" srcOrd="0" destOrd="0" presId="urn:microsoft.com/office/officeart/2005/8/layout/orgChart1"/>
    <dgm:cxn modelId="{CD10F833-DFFF-453F-BCA5-AA2EF0BEEDF7}" type="presParOf" srcId="{2FB18270-B76C-4BC7-830F-8FAA6028E2E7}" destId="{EF848138-6CEB-4E15-8CDF-E3C84216C21F}" srcOrd="0" destOrd="0" presId="urn:microsoft.com/office/officeart/2005/8/layout/orgChart1"/>
    <dgm:cxn modelId="{C7337879-F806-487D-B286-B1184A11D978}" type="presParOf" srcId="{2FB18270-B76C-4BC7-830F-8FAA6028E2E7}" destId="{0432D2F0-5964-42DA-98B8-3CAE13BCA3E0}" srcOrd="1" destOrd="0" presId="urn:microsoft.com/office/officeart/2005/8/layout/orgChart1"/>
    <dgm:cxn modelId="{A533BD5B-C94C-4B12-B619-B9C7B25F3192}" type="presParOf" srcId="{DF34931A-52B7-4BBF-857A-3C8BE5E5D751}" destId="{05D6AD71-14ED-4BEE-93E5-FA0441C56C33}" srcOrd="1" destOrd="0" presId="urn:microsoft.com/office/officeart/2005/8/layout/orgChart1"/>
    <dgm:cxn modelId="{3AD56B0B-CDCD-47DD-BFF0-673A23DE68CA}" type="presParOf" srcId="{DF34931A-52B7-4BBF-857A-3C8BE5E5D751}" destId="{B0976E7E-B22A-4E88-A209-EF26F1FC6D37}"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6F8D19-00F7-46F3-BD54-37D8D65FE507}">
      <dsp:nvSpPr>
        <dsp:cNvPr id="0" name=""/>
        <dsp:cNvSpPr/>
      </dsp:nvSpPr>
      <dsp:spPr>
        <a:xfrm>
          <a:off x="2844800" y="1828800"/>
          <a:ext cx="2235200" cy="223520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kern="1200" dirty="0" smtClean="0">
              <a:solidFill>
                <a:schemeClr val="tx1"/>
              </a:solidFill>
            </a:rPr>
            <a:t>HUKUKEN GEÇERLİ</a:t>
          </a:r>
          <a:endParaRPr lang="tr-TR" sz="1300" b="1" kern="1200" dirty="0">
            <a:solidFill>
              <a:schemeClr val="tx1"/>
            </a:solidFill>
          </a:endParaRPr>
        </a:p>
      </dsp:txBody>
      <dsp:txXfrm>
        <a:off x="2844800" y="1828800"/>
        <a:ext cx="2235200" cy="2235200"/>
      </dsp:txXfrm>
    </dsp:sp>
    <dsp:sp modelId="{20C2D435-D2F4-4A9C-BC8F-E787947718A1}">
      <dsp:nvSpPr>
        <dsp:cNvPr id="0" name=""/>
        <dsp:cNvSpPr/>
      </dsp:nvSpPr>
      <dsp:spPr>
        <a:xfrm>
          <a:off x="1544320" y="1300480"/>
          <a:ext cx="1625600" cy="162560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kern="1200" dirty="0" smtClean="0">
              <a:solidFill>
                <a:schemeClr val="tx1"/>
              </a:solidFill>
            </a:rPr>
            <a:t>GÜVENİLİR</a:t>
          </a:r>
          <a:endParaRPr lang="tr-TR" sz="1300" b="1" kern="1200" dirty="0">
            <a:solidFill>
              <a:schemeClr val="tx1"/>
            </a:solidFill>
          </a:endParaRPr>
        </a:p>
      </dsp:txBody>
      <dsp:txXfrm>
        <a:off x="1544320" y="1300480"/>
        <a:ext cx="1625600" cy="1625600"/>
      </dsp:txXfrm>
    </dsp:sp>
    <dsp:sp modelId="{C73AEB45-AF9F-49A4-9331-BFA7011D4A00}">
      <dsp:nvSpPr>
        <dsp:cNvPr id="0" name=""/>
        <dsp:cNvSpPr/>
      </dsp:nvSpPr>
      <dsp:spPr>
        <a:xfrm rot="20700000">
          <a:off x="2454821" y="178981"/>
          <a:ext cx="1592756" cy="159275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kern="1200" dirty="0" smtClean="0">
              <a:solidFill>
                <a:schemeClr val="tx1"/>
              </a:solidFill>
            </a:rPr>
            <a:t>GÜNCEL</a:t>
          </a:r>
          <a:endParaRPr lang="tr-TR" sz="1300" b="1" kern="1200" dirty="0">
            <a:solidFill>
              <a:schemeClr val="tx1"/>
            </a:solidFill>
          </a:endParaRPr>
        </a:p>
      </dsp:txBody>
      <dsp:txXfrm>
        <a:off x="2804160" y="528320"/>
        <a:ext cx="894080" cy="894080"/>
      </dsp:txXfrm>
    </dsp:sp>
    <dsp:sp modelId="{A1AE2D3A-BED8-41B3-9665-91CF29A2940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343922-D7F9-460F-9C09-44466558C05F}">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F66465-C5D9-463C-A6B1-3B0068D3DC38}">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55D799-C739-4834-B408-A38356E895FE}">
      <dsp:nvSpPr>
        <dsp:cNvPr id="0" name=""/>
        <dsp:cNvSpPr/>
      </dsp:nvSpPr>
      <dsp:spPr>
        <a:xfrm>
          <a:off x="0" y="0"/>
          <a:ext cx="6468208" cy="1216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tr-TR" altLang="ko-KR" sz="1800" kern="1200" dirty="0" smtClean="0">
              <a:latin typeface="Times New Roman" pitchFamily="18" charset="0"/>
              <a:ea typeface="Arial Unicode MS" panose="020B0604020202020204" pitchFamily="34" charset="-128"/>
              <a:cs typeface="Times New Roman" pitchFamily="18" charset="0"/>
            </a:rPr>
            <a:t>Tapu planlarını oluşturmak ve çalışmalar sonucu elde edilen </a:t>
          </a:r>
          <a:r>
            <a:rPr lang="tr-TR" altLang="ko-KR" sz="1800" kern="1200" dirty="0" err="1" smtClean="0">
              <a:latin typeface="Times New Roman" pitchFamily="18" charset="0"/>
              <a:ea typeface="Arial Unicode MS" panose="020B0604020202020204" pitchFamily="34" charset="-128"/>
              <a:cs typeface="Times New Roman" pitchFamily="18" charset="0"/>
            </a:rPr>
            <a:t>kadastral</a:t>
          </a:r>
          <a:r>
            <a:rPr lang="tr-TR" altLang="ko-KR" sz="1800" kern="1200" dirty="0" smtClean="0">
              <a:latin typeface="Times New Roman" pitchFamily="18" charset="0"/>
              <a:ea typeface="Arial Unicode MS" panose="020B0604020202020204" pitchFamily="34" charset="-128"/>
              <a:cs typeface="Times New Roman" pitchFamily="18" charset="0"/>
            </a:rPr>
            <a:t> verilerin, </a:t>
          </a:r>
          <a:r>
            <a:rPr lang="tr-TR" sz="1800" kern="1200" dirty="0" smtClean="0">
              <a:latin typeface="Times New Roman" pitchFamily="18" charset="0"/>
              <a:cs typeface="Times New Roman" pitchFamily="18" charset="0"/>
            </a:rPr>
            <a:t>Mekansal Bilgi Sistemine aktarılarak uluslararası standartlarda sunulmasının sağlanmasıdır. </a:t>
          </a:r>
          <a:endParaRPr lang="tr-TR" sz="1800" kern="1200" dirty="0">
            <a:latin typeface="Times New Roman" pitchFamily="18" charset="0"/>
            <a:cs typeface="Times New Roman" pitchFamily="18" charset="0"/>
          </a:endParaRPr>
        </a:p>
      </dsp:txBody>
      <dsp:txXfrm>
        <a:off x="0" y="0"/>
        <a:ext cx="6468208" cy="1216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EE8D0E-CAE2-4D75-B7FC-B7F18AEBAAAE}">
      <dsp:nvSpPr>
        <dsp:cNvPr id="0" name=""/>
        <dsp:cNvSpPr/>
      </dsp:nvSpPr>
      <dsp:spPr>
        <a:xfrm>
          <a:off x="2249714" y="0"/>
          <a:ext cx="899885"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tr-TR" sz="2000" b="1" kern="1200" dirty="0" smtClean="0"/>
        </a:p>
        <a:p>
          <a:pPr lvl="0" algn="ctr" defTabSz="889000">
            <a:lnSpc>
              <a:spcPct val="90000"/>
            </a:lnSpc>
            <a:spcBef>
              <a:spcPct val="0"/>
            </a:spcBef>
            <a:spcAft>
              <a:spcPct val="35000"/>
            </a:spcAft>
          </a:pPr>
          <a:r>
            <a:rPr lang="tr-TR" sz="2000" b="1" kern="1200" dirty="0" smtClean="0"/>
            <a:t>KİM? </a:t>
          </a:r>
          <a:endParaRPr lang="tr-TR" sz="2000" kern="1200" dirty="0"/>
        </a:p>
      </dsp:txBody>
      <dsp:txXfrm>
        <a:off x="2249714" y="0"/>
        <a:ext cx="899885" cy="604157"/>
      </dsp:txXfrm>
    </dsp:sp>
    <dsp:sp modelId="{8F62AD4D-43FF-4B25-AF60-55066736CB28}">
      <dsp:nvSpPr>
        <dsp:cNvPr id="0" name=""/>
        <dsp:cNvSpPr/>
      </dsp:nvSpPr>
      <dsp:spPr>
        <a:xfrm>
          <a:off x="1799771" y="604157"/>
          <a:ext cx="1799771"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t>NE?</a:t>
          </a:r>
          <a:endParaRPr lang="tr-TR" sz="2000" kern="1200" dirty="0"/>
        </a:p>
      </dsp:txBody>
      <dsp:txXfrm>
        <a:off x="2114731" y="604157"/>
        <a:ext cx="1169851" cy="604157"/>
      </dsp:txXfrm>
    </dsp:sp>
    <dsp:sp modelId="{84AFD825-C9FB-4CBB-90C7-C8FF5F0FBF08}">
      <dsp:nvSpPr>
        <dsp:cNvPr id="0" name=""/>
        <dsp:cNvSpPr/>
      </dsp:nvSpPr>
      <dsp:spPr>
        <a:xfrm>
          <a:off x="1349828" y="1208314"/>
          <a:ext cx="2699657"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t>NEDEN? </a:t>
          </a:r>
          <a:endParaRPr lang="tr-TR" sz="2000" kern="1200" dirty="0"/>
        </a:p>
      </dsp:txBody>
      <dsp:txXfrm>
        <a:off x="1822268" y="1208314"/>
        <a:ext cx="1754777" cy="604157"/>
      </dsp:txXfrm>
    </dsp:sp>
    <dsp:sp modelId="{3DA8E67C-CD7F-43B9-960C-A382508B7EC6}">
      <dsp:nvSpPr>
        <dsp:cNvPr id="0" name=""/>
        <dsp:cNvSpPr/>
      </dsp:nvSpPr>
      <dsp:spPr>
        <a:xfrm>
          <a:off x="899885" y="1812471"/>
          <a:ext cx="3599542"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t>NEREDE?</a:t>
          </a:r>
          <a:endParaRPr lang="tr-TR" sz="2000" kern="1200" dirty="0"/>
        </a:p>
      </dsp:txBody>
      <dsp:txXfrm>
        <a:off x="1529805" y="1812471"/>
        <a:ext cx="2339702" cy="604157"/>
      </dsp:txXfrm>
    </dsp:sp>
    <dsp:sp modelId="{D9B58D69-7339-444F-807B-7FD36EA8C9DE}">
      <dsp:nvSpPr>
        <dsp:cNvPr id="0" name=""/>
        <dsp:cNvSpPr/>
      </dsp:nvSpPr>
      <dsp:spPr>
        <a:xfrm>
          <a:off x="449942" y="2416628"/>
          <a:ext cx="4499428"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t>NASIL? </a:t>
          </a:r>
          <a:endParaRPr lang="tr-TR" sz="2000" kern="1200" dirty="0"/>
        </a:p>
      </dsp:txBody>
      <dsp:txXfrm>
        <a:off x="1237342" y="2416628"/>
        <a:ext cx="2924628" cy="604157"/>
      </dsp:txXfrm>
    </dsp:sp>
    <dsp:sp modelId="{CD0E7C53-0A0A-4B9D-83D2-0371B78E9356}">
      <dsp:nvSpPr>
        <dsp:cNvPr id="0" name=""/>
        <dsp:cNvSpPr/>
      </dsp:nvSpPr>
      <dsp:spPr>
        <a:xfrm>
          <a:off x="0" y="3020785"/>
          <a:ext cx="5399314" cy="604157"/>
        </a:xfrm>
        <a:prstGeom prst="trapezoid">
          <a:avLst>
            <a:gd name="adj" fmla="val 74474"/>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t>NE ZAMAN?</a:t>
          </a:r>
          <a:endParaRPr lang="tr-TR" sz="2000" kern="1200" dirty="0"/>
        </a:p>
      </dsp:txBody>
      <dsp:txXfrm>
        <a:off x="944879" y="3020785"/>
        <a:ext cx="3509554" cy="60415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33F5601-A62E-42B0-BF37-9431A433895E}">
      <dsp:nvSpPr>
        <dsp:cNvPr id="0" name=""/>
        <dsp:cNvSpPr/>
      </dsp:nvSpPr>
      <dsp:spPr>
        <a:xfrm>
          <a:off x="3411412" y="1881552"/>
          <a:ext cx="1661750" cy="155624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tx1"/>
              </a:solidFill>
            </a:rPr>
            <a:t>3402/22-A</a:t>
          </a:r>
          <a:endParaRPr lang="tr-TR" sz="2000" b="1" kern="1200" dirty="0">
            <a:solidFill>
              <a:schemeClr val="tx1"/>
            </a:solidFill>
          </a:endParaRPr>
        </a:p>
      </dsp:txBody>
      <dsp:txXfrm>
        <a:off x="3411412" y="1881552"/>
        <a:ext cx="1661750" cy="1556241"/>
      </dsp:txXfrm>
    </dsp:sp>
    <dsp:sp modelId="{6D42E500-AED1-4BB9-BFBA-B1ADE7C602AE}">
      <dsp:nvSpPr>
        <dsp:cNvPr id="0" name=""/>
        <dsp:cNvSpPr/>
      </dsp:nvSpPr>
      <dsp:spPr>
        <a:xfrm rot="16200000">
          <a:off x="4084825" y="3450756"/>
          <a:ext cx="254521" cy="47539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b="1" kern="1200">
            <a:solidFill>
              <a:schemeClr val="tx1"/>
            </a:solidFill>
          </a:endParaRPr>
        </a:p>
      </dsp:txBody>
      <dsp:txXfrm rot="16200000">
        <a:off x="4084825" y="3450756"/>
        <a:ext cx="254521" cy="475393"/>
      </dsp:txXfrm>
    </dsp:sp>
    <dsp:sp modelId="{4C5BA57F-1002-4914-9D55-6526CB358822}">
      <dsp:nvSpPr>
        <dsp:cNvPr id="0" name=""/>
        <dsp:cNvSpPr/>
      </dsp:nvSpPr>
      <dsp:spPr>
        <a:xfrm>
          <a:off x="3543180" y="3108"/>
          <a:ext cx="1398215" cy="139821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solidFill>
                <a:schemeClr val="tx1"/>
              </a:solidFill>
            </a:rPr>
            <a:t>Teknik Nedenlerle Yetersiz Kalma</a:t>
          </a:r>
        </a:p>
      </dsp:txBody>
      <dsp:txXfrm>
        <a:off x="3543180" y="3108"/>
        <a:ext cx="1398215" cy="1398215"/>
      </dsp:txXfrm>
    </dsp:sp>
    <dsp:sp modelId="{3F4C8948-A397-4C9A-9FAD-3674793AB7F0}">
      <dsp:nvSpPr>
        <dsp:cNvPr id="0" name=""/>
        <dsp:cNvSpPr/>
      </dsp:nvSpPr>
      <dsp:spPr>
        <a:xfrm>
          <a:off x="3125950" y="2474726"/>
          <a:ext cx="226561" cy="47539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b="1" kern="1200">
            <a:solidFill>
              <a:schemeClr val="tx1"/>
            </a:solidFill>
          </a:endParaRPr>
        </a:p>
      </dsp:txBody>
      <dsp:txXfrm>
        <a:off x="3125950" y="2474726"/>
        <a:ext cx="226561" cy="475393"/>
      </dsp:txXfrm>
    </dsp:sp>
    <dsp:sp modelId="{E5E0DC96-0DBE-4808-8442-1D20470D52B6}">
      <dsp:nvSpPr>
        <dsp:cNvPr id="0" name=""/>
        <dsp:cNvSpPr/>
      </dsp:nvSpPr>
      <dsp:spPr>
        <a:xfrm>
          <a:off x="5500637" y="1960565"/>
          <a:ext cx="1398215" cy="139821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solidFill>
                <a:schemeClr val="tx1"/>
              </a:solidFill>
            </a:rPr>
            <a:t>Uygulama Niteliğini Kaybetme</a:t>
          </a:r>
          <a:endParaRPr lang="tr-TR" sz="1200" b="1" kern="1200" dirty="0">
            <a:solidFill>
              <a:schemeClr val="tx1"/>
            </a:solidFill>
          </a:endParaRPr>
        </a:p>
      </dsp:txBody>
      <dsp:txXfrm>
        <a:off x="5500637" y="1960565"/>
        <a:ext cx="1398215" cy="1398215"/>
      </dsp:txXfrm>
    </dsp:sp>
    <dsp:sp modelId="{DEEF25DB-0889-4816-B97F-F8F7FF899383}">
      <dsp:nvSpPr>
        <dsp:cNvPr id="0" name=""/>
        <dsp:cNvSpPr/>
      </dsp:nvSpPr>
      <dsp:spPr>
        <a:xfrm rot="5400000">
          <a:off x="4092375" y="1410775"/>
          <a:ext cx="254521" cy="47539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b="1" kern="1200">
            <a:solidFill>
              <a:schemeClr val="tx1"/>
            </a:solidFill>
          </a:endParaRPr>
        </a:p>
      </dsp:txBody>
      <dsp:txXfrm rot="5400000">
        <a:off x="4092375" y="1410775"/>
        <a:ext cx="254521" cy="475393"/>
      </dsp:txXfrm>
    </dsp:sp>
    <dsp:sp modelId="{3F7137A8-0377-4248-A463-5C1719722D3E}">
      <dsp:nvSpPr>
        <dsp:cNvPr id="0" name=""/>
        <dsp:cNvSpPr/>
      </dsp:nvSpPr>
      <dsp:spPr>
        <a:xfrm>
          <a:off x="3543180" y="3918022"/>
          <a:ext cx="1398215" cy="139821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solidFill>
                <a:schemeClr val="tx1"/>
              </a:solidFill>
            </a:rPr>
            <a:t>Eksikliği Görülme</a:t>
          </a:r>
          <a:endParaRPr lang="tr-TR" sz="1200" b="1" kern="1200" dirty="0">
            <a:solidFill>
              <a:schemeClr val="tx1"/>
            </a:solidFill>
          </a:endParaRPr>
        </a:p>
      </dsp:txBody>
      <dsp:txXfrm>
        <a:off x="3543180" y="3918022"/>
        <a:ext cx="1398215" cy="1398215"/>
      </dsp:txXfrm>
    </dsp:sp>
    <dsp:sp modelId="{B71FB47C-AB35-4810-BBD0-3DE1E8F5070D}">
      <dsp:nvSpPr>
        <dsp:cNvPr id="0" name=""/>
        <dsp:cNvSpPr/>
      </dsp:nvSpPr>
      <dsp:spPr>
        <a:xfrm rot="10800000">
          <a:off x="5184819" y="2457150"/>
          <a:ext cx="226561" cy="47539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b="1" kern="1200">
            <a:solidFill>
              <a:schemeClr val="tx1"/>
            </a:solidFill>
          </a:endParaRPr>
        </a:p>
      </dsp:txBody>
      <dsp:txXfrm rot="10800000">
        <a:off x="5184819" y="2457150"/>
        <a:ext cx="226561" cy="475393"/>
      </dsp:txXfrm>
    </dsp:sp>
    <dsp:sp modelId="{FB4F2625-52A2-401A-B879-32A3004163BE}">
      <dsp:nvSpPr>
        <dsp:cNvPr id="0" name=""/>
        <dsp:cNvSpPr/>
      </dsp:nvSpPr>
      <dsp:spPr>
        <a:xfrm>
          <a:off x="1585723" y="1960565"/>
          <a:ext cx="1398215" cy="139821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solidFill>
                <a:schemeClr val="tx1"/>
              </a:solidFill>
            </a:rPr>
            <a:t>Sınırlandırma, Ölçü, Çizim ve Hesaplama Hataları</a:t>
          </a:r>
        </a:p>
      </dsp:txBody>
      <dsp:txXfrm>
        <a:off x="1585723" y="1960565"/>
        <a:ext cx="1398215" cy="139821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C7F97E-4ECB-4446-9C51-8F7A375BB87D}">
      <dsp:nvSpPr>
        <dsp:cNvPr id="0" name=""/>
        <dsp:cNvSpPr/>
      </dsp:nvSpPr>
      <dsp:spPr>
        <a:xfrm>
          <a:off x="4415668" y="1917578"/>
          <a:ext cx="2165667" cy="1303018"/>
        </a:xfrm>
        <a:custGeom>
          <a:avLst/>
          <a:gdLst/>
          <a:ahLst/>
          <a:cxnLst/>
          <a:rect l="0" t="0" r="0" b="0"/>
          <a:pathLst>
            <a:path>
              <a:moveTo>
                <a:pt x="0" y="0"/>
              </a:moveTo>
              <a:lnTo>
                <a:pt x="0" y="1167157"/>
              </a:lnTo>
              <a:lnTo>
                <a:pt x="2165667" y="1167157"/>
              </a:lnTo>
              <a:lnTo>
                <a:pt x="2165667" y="13030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CA6C7F-667B-4D05-8B73-E1CCD899C5D1}">
      <dsp:nvSpPr>
        <dsp:cNvPr id="0" name=""/>
        <dsp:cNvSpPr/>
      </dsp:nvSpPr>
      <dsp:spPr>
        <a:xfrm>
          <a:off x="4159254" y="1917578"/>
          <a:ext cx="256413" cy="1303018"/>
        </a:xfrm>
        <a:custGeom>
          <a:avLst/>
          <a:gdLst/>
          <a:ahLst/>
          <a:cxnLst/>
          <a:rect l="0" t="0" r="0" b="0"/>
          <a:pathLst>
            <a:path>
              <a:moveTo>
                <a:pt x="256413" y="0"/>
              </a:moveTo>
              <a:lnTo>
                <a:pt x="256413" y="1167157"/>
              </a:lnTo>
              <a:lnTo>
                <a:pt x="0" y="1167157"/>
              </a:lnTo>
              <a:lnTo>
                <a:pt x="0" y="13030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44B8FC-F08F-4EFD-AB22-A252D05201A4}">
      <dsp:nvSpPr>
        <dsp:cNvPr id="0" name=""/>
        <dsp:cNvSpPr/>
      </dsp:nvSpPr>
      <dsp:spPr>
        <a:xfrm>
          <a:off x="1628096" y="1917578"/>
          <a:ext cx="2787571" cy="1303018"/>
        </a:xfrm>
        <a:custGeom>
          <a:avLst/>
          <a:gdLst/>
          <a:ahLst/>
          <a:cxnLst/>
          <a:rect l="0" t="0" r="0" b="0"/>
          <a:pathLst>
            <a:path>
              <a:moveTo>
                <a:pt x="2787571" y="0"/>
              </a:moveTo>
              <a:lnTo>
                <a:pt x="2787571" y="1167157"/>
              </a:lnTo>
              <a:lnTo>
                <a:pt x="0" y="1167157"/>
              </a:lnTo>
              <a:lnTo>
                <a:pt x="0" y="13030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D8A5BB-5048-4017-9032-A4A253956F4C}">
      <dsp:nvSpPr>
        <dsp:cNvPr id="0" name=""/>
        <dsp:cNvSpPr/>
      </dsp:nvSpPr>
      <dsp:spPr>
        <a:xfrm>
          <a:off x="3585832" y="1270624"/>
          <a:ext cx="1659671" cy="646954"/>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effectLst>
                <a:outerShdw blurRad="38100" dist="38100" dir="2700000" algn="tl">
                  <a:srgbClr val="000000">
                    <a:alpha val="43137"/>
                  </a:srgbClr>
                </a:outerShdw>
              </a:effectLst>
            </a:rPr>
            <a:t>3402 S.K. ÖNCESİ TESPİT DIŞI BIRAKILMIŞ OLMALI</a:t>
          </a:r>
        </a:p>
      </dsp:txBody>
      <dsp:txXfrm>
        <a:off x="3585832" y="1270624"/>
        <a:ext cx="1659671" cy="646954"/>
      </dsp:txXfrm>
    </dsp:sp>
    <dsp:sp modelId="{63E28F6C-599F-446C-97B4-E8EE088B9017}">
      <dsp:nvSpPr>
        <dsp:cNvPr id="0" name=""/>
        <dsp:cNvSpPr/>
      </dsp:nvSpPr>
      <dsp:spPr>
        <a:xfrm>
          <a:off x="498378" y="3220596"/>
          <a:ext cx="2259436" cy="1293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0" kern="1200" cap="none" dirty="0" smtClean="0"/>
            <a:t>TAPULAMA/KADASTRO SIRASINDA TESPİT DIŞI BIRAKILAN TAPUDA (ZABIT) KAYITLI TAŞINMAZ MALLAR</a:t>
          </a:r>
          <a:endParaRPr lang="tr-TR" sz="1600" kern="1200" dirty="0"/>
        </a:p>
      </dsp:txBody>
      <dsp:txXfrm>
        <a:off x="498378" y="3220596"/>
        <a:ext cx="2259436" cy="1293391"/>
      </dsp:txXfrm>
    </dsp:sp>
    <dsp:sp modelId="{211D940B-91BC-414D-B3C3-9459C8041553}">
      <dsp:nvSpPr>
        <dsp:cNvPr id="0" name=""/>
        <dsp:cNvSpPr/>
      </dsp:nvSpPr>
      <dsp:spPr>
        <a:xfrm>
          <a:off x="3029535" y="3220596"/>
          <a:ext cx="2259436" cy="1293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0" kern="1200" cap="none" dirty="0" smtClean="0"/>
            <a:t>KAMU KURUM VE KURULUŞLARINA AİT YERLER</a:t>
          </a:r>
          <a:endParaRPr lang="tr-TR" sz="1600" kern="1200" dirty="0"/>
        </a:p>
      </dsp:txBody>
      <dsp:txXfrm>
        <a:off x="3029535" y="3220596"/>
        <a:ext cx="2259436" cy="1293391"/>
      </dsp:txXfrm>
    </dsp:sp>
    <dsp:sp modelId="{E87412D0-52B2-422F-B0D2-CF88F5FACFAD}">
      <dsp:nvSpPr>
        <dsp:cNvPr id="0" name=""/>
        <dsp:cNvSpPr/>
      </dsp:nvSpPr>
      <dsp:spPr>
        <a:xfrm>
          <a:off x="5451617" y="3220596"/>
          <a:ext cx="2259436" cy="1293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0" kern="1200" cap="none" dirty="0" smtClean="0"/>
            <a:t>DAHA SONRA KESİNLEŞEN ORMAN KADASTROSU SONUCUNDA  ORMAN DIŞINDA KALAN TAPULU /TAPUSUZ YERLER</a:t>
          </a:r>
          <a:endParaRPr lang="tr-TR" sz="1600" kern="1200" dirty="0"/>
        </a:p>
      </dsp:txBody>
      <dsp:txXfrm>
        <a:off x="5451617" y="3220596"/>
        <a:ext cx="2259436" cy="1293391"/>
      </dsp:txXfrm>
    </dsp:sp>
    <dsp:sp modelId="{B7BB6349-0ED8-449D-BDA6-E6FE421CD008}">
      <dsp:nvSpPr>
        <dsp:cNvPr id="0" name=""/>
        <dsp:cNvSpPr/>
      </dsp:nvSpPr>
      <dsp:spPr>
        <a:xfrm>
          <a:off x="3269911" y="328645"/>
          <a:ext cx="1944887" cy="64695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effectLst>
                <a:outerShdw blurRad="38100" dist="38100" dir="2700000" algn="tl">
                  <a:srgbClr val="000000">
                    <a:alpha val="43137"/>
                  </a:srgbClr>
                </a:outerShdw>
              </a:effectLst>
            </a:rPr>
            <a:t>3402/Geçici-8</a:t>
          </a:r>
          <a:endParaRPr lang="tr-TR" sz="2400" kern="1200" dirty="0"/>
        </a:p>
      </dsp:txBody>
      <dsp:txXfrm>
        <a:off x="3269911" y="328645"/>
        <a:ext cx="1944887" cy="646954"/>
      </dsp:txXfrm>
    </dsp:sp>
    <dsp:sp modelId="{EF848138-6CEB-4E15-8CDF-E3C84216C21F}">
      <dsp:nvSpPr>
        <dsp:cNvPr id="0" name=""/>
        <dsp:cNvSpPr/>
      </dsp:nvSpPr>
      <dsp:spPr>
        <a:xfrm>
          <a:off x="3601540" y="2079220"/>
          <a:ext cx="1659671" cy="646954"/>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smtClean="0">
              <a:effectLst>
                <a:outerShdw blurRad="38100" dist="38100" dir="2700000" algn="tl">
                  <a:srgbClr val="000000">
                    <a:alpha val="43137"/>
                  </a:srgbClr>
                </a:outerShdw>
              </a:effectLst>
            </a:rPr>
            <a:t>TESPİT HARİCİ ALAN, KADASTRO ÇALIŞMA ALANI İÇERİSİNDE OLMALI</a:t>
          </a:r>
        </a:p>
      </dsp:txBody>
      <dsp:txXfrm>
        <a:off x="3601540" y="2079220"/>
        <a:ext cx="1659671" cy="646954"/>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744A91-3DE7-4B99-A7C5-D6D0D2029EBE}" type="datetimeFigureOut">
              <a:rPr lang="tr-TR" smtClean="0"/>
              <a:pPr/>
              <a:t>15.5.2019</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4BBD97-FC5F-44B7-B378-09B1B941CC94}" type="slidenum">
              <a:rPr lang="tr-TR" smtClean="0"/>
              <a:pPr/>
              <a:t>‹#›</a:t>
            </a:fld>
            <a:endParaRPr lang="tr-TR"/>
          </a:p>
        </p:txBody>
      </p:sp>
    </p:spTree>
    <p:extLst>
      <p:ext uri="{BB962C8B-B14F-4D97-AF65-F5344CB8AC3E}">
        <p14:creationId xmlns:p14="http://schemas.microsoft.com/office/powerpoint/2010/main" xmlns="" val="385376543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C4D39-CAAB-4833-9F81-FFAEA86C84E9}" type="datetimeFigureOut">
              <a:rPr lang="tr-TR" smtClean="0"/>
              <a:pPr/>
              <a:t>15.5.2019</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E20B4B-076C-4F00-B3BB-249B2E7EF200}" type="slidenum">
              <a:rPr lang="tr-TR" smtClean="0"/>
              <a:pPr/>
              <a:t>‹#›</a:t>
            </a:fld>
            <a:endParaRPr lang="tr-TR"/>
          </a:p>
        </p:txBody>
      </p:sp>
    </p:spTree>
    <p:extLst>
      <p:ext uri="{BB962C8B-B14F-4D97-AF65-F5344CB8AC3E}">
        <p14:creationId xmlns:p14="http://schemas.microsoft.com/office/powerpoint/2010/main" xmlns="" val="402480682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Tree>
    <p:extLst>
      <p:ext uri="{BB962C8B-B14F-4D97-AF65-F5344CB8AC3E}">
        <p14:creationId xmlns:p14="http://schemas.microsoft.com/office/powerpoint/2010/main" xmlns="" val="1760319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Tree>
    <p:extLst>
      <p:ext uri="{BB962C8B-B14F-4D97-AF65-F5344CB8AC3E}">
        <p14:creationId xmlns:p14="http://schemas.microsoft.com/office/powerpoint/2010/main" xmlns="" val="703477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tr-TR">
                <a:solidFill>
                  <a:prstClr val="black"/>
                </a:solidFill>
              </a:rPr>
              <a:t>Fen Dairesi Başkanlığı</a:t>
            </a:r>
          </a:p>
        </p:txBody>
      </p:sp>
      <p:sp>
        <p:nvSpPr>
          <p:cNvPr id="20484" name="Rectangle 2"/>
          <p:cNvSpPr>
            <a:spLocks noGrp="1" noRot="1" noChangeAspect="1" noChangeArrowheads="1" noTextEdit="1"/>
          </p:cNvSpPr>
          <p:nvPr>
            <p:ph type="sldImg"/>
          </p:nvPr>
        </p:nvSpPr>
        <p:spPr>
          <a:xfrm>
            <a:off x="1143000" y="685800"/>
            <a:ext cx="4572000" cy="3429000"/>
          </a:xfrm>
          <a:ln/>
        </p:spPr>
      </p:sp>
      <p:sp>
        <p:nvSpPr>
          <p:cNvPr id="20485"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xmlns="" val="60220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a:noFill/>
        </p:spPr>
        <p:txBody>
          <a:bodyPr/>
          <a:lstStyle/>
          <a:p>
            <a:r>
              <a:rPr lang="tr-TR">
                <a:solidFill>
                  <a:prstClr val="black"/>
                </a:solidFill>
              </a:rPr>
              <a:t>Fen Dairesi Başkanlığı</a:t>
            </a:r>
          </a:p>
        </p:txBody>
      </p:sp>
      <p:sp>
        <p:nvSpPr>
          <p:cNvPr id="18436" name="Rectangle 2"/>
          <p:cNvSpPr>
            <a:spLocks noGrp="1" noRot="1" noChangeAspect="1" noChangeArrowheads="1" noTextEdit="1"/>
          </p:cNvSpPr>
          <p:nvPr>
            <p:ph type="sldImg"/>
          </p:nvPr>
        </p:nvSpPr>
        <p:spPr>
          <a:xfrm>
            <a:off x="1143000" y="685800"/>
            <a:ext cx="4572000" cy="3429000"/>
          </a:xfrm>
          <a:ln/>
        </p:spPr>
      </p:sp>
      <p:sp>
        <p:nvSpPr>
          <p:cNvPr id="18437" name="Rectangle 3"/>
          <p:cNvSpPr>
            <a:spLocks noGrp="1" noChangeArrowheads="1"/>
          </p:cNvSpPr>
          <p:nvPr>
            <p:ph type="body" idx="1"/>
          </p:nvPr>
        </p:nvSpPr>
        <p:spPr>
          <a:noFill/>
          <a:ln/>
        </p:spPr>
        <p:txBody>
          <a:bodyPr/>
          <a:lstStyle/>
          <a:p>
            <a:pPr eaLnBrk="1" hangingPunct="1"/>
            <a:endParaRPr lang="tr-TR" dirty="0" smtClean="0"/>
          </a:p>
        </p:txBody>
      </p:sp>
    </p:spTree>
    <p:extLst>
      <p:ext uri="{BB962C8B-B14F-4D97-AF65-F5344CB8AC3E}">
        <p14:creationId xmlns:p14="http://schemas.microsoft.com/office/powerpoint/2010/main" xmlns="" val="1111483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a:noFill/>
        </p:spPr>
        <p:txBody>
          <a:bodyPr/>
          <a:lstStyle/>
          <a:p>
            <a:r>
              <a:rPr lang="tr-TR">
                <a:solidFill>
                  <a:prstClr val="black"/>
                </a:solidFill>
              </a:rPr>
              <a:t>Fen Dairesi Başkanlığı</a:t>
            </a:r>
          </a:p>
        </p:txBody>
      </p:sp>
      <p:sp>
        <p:nvSpPr>
          <p:cNvPr id="18436" name="Rectangle 2"/>
          <p:cNvSpPr>
            <a:spLocks noGrp="1" noRot="1" noChangeAspect="1" noChangeArrowheads="1" noTextEdit="1"/>
          </p:cNvSpPr>
          <p:nvPr>
            <p:ph type="sldImg"/>
          </p:nvPr>
        </p:nvSpPr>
        <p:spPr>
          <a:xfrm>
            <a:off x="1143000" y="685800"/>
            <a:ext cx="4572000" cy="3429000"/>
          </a:xfrm>
          <a:ln/>
        </p:spPr>
      </p:sp>
      <p:sp>
        <p:nvSpPr>
          <p:cNvPr id="18437" name="Rectangle 3"/>
          <p:cNvSpPr>
            <a:spLocks noGrp="1" noChangeArrowheads="1"/>
          </p:cNvSpPr>
          <p:nvPr>
            <p:ph type="body" idx="1"/>
          </p:nvPr>
        </p:nvSpPr>
        <p:spPr>
          <a:noFill/>
          <a:ln/>
        </p:spPr>
        <p:txBody>
          <a:bodyPr/>
          <a:lstStyle/>
          <a:p>
            <a:pPr eaLnBrk="1" hangingPunct="1"/>
            <a:endParaRPr lang="tr-TR" dirty="0" smtClean="0"/>
          </a:p>
        </p:txBody>
      </p:sp>
    </p:spTree>
    <p:extLst>
      <p:ext uri="{BB962C8B-B14F-4D97-AF65-F5344CB8AC3E}">
        <p14:creationId xmlns:p14="http://schemas.microsoft.com/office/powerpoint/2010/main" xmlns="" val="1111483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a:noFill/>
        </p:spPr>
        <p:txBody>
          <a:bodyPr/>
          <a:lstStyle/>
          <a:p>
            <a:r>
              <a:rPr lang="tr-TR">
                <a:solidFill>
                  <a:prstClr val="black"/>
                </a:solidFill>
              </a:rPr>
              <a:t>Fen Dairesi Başkanlığı</a:t>
            </a:r>
          </a:p>
        </p:txBody>
      </p:sp>
      <p:sp>
        <p:nvSpPr>
          <p:cNvPr id="18436" name="Rectangle 2"/>
          <p:cNvSpPr>
            <a:spLocks noGrp="1" noRot="1" noChangeAspect="1" noChangeArrowheads="1" noTextEdit="1"/>
          </p:cNvSpPr>
          <p:nvPr>
            <p:ph type="sldImg"/>
          </p:nvPr>
        </p:nvSpPr>
        <p:spPr>
          <a:xfrm>
            <a:off x="1143000" y="685800"/>
            <a:ext cx="4572000" cy="3429000"/>
          </a:xfrm>
          <a:ln/>
        </p:spPr>
      </p:sp>
      <p:sp>
        <p:nvSpPr>
          <p:cNvPr id="18437" name="Rectangle 3"/>
          <p:cNvSpPr>
            <a:spLocks noGrp="1" noChangeArrowheads="1"/>
          </p:cNvSpPr>
          <p:nvPr>
            <p:ph type="body" idx="1"/>
          </p:nvPr>
        </p:nvSpPr>
        <p:spPr>
          <a:noFill/>
          <a:ln/>
        </p:spPr>
        <p:txBody>
          <a:bodyPr/>
          <a:lstStyle/>
          <a:p>
            <a:pPr eaLnBrk="1" hangingPunct="1"/>
            <a:endParaRPr lang="tr-TR" dirty="0" smtClean="0"/>
          </a:p>
        </p:txBody>
      </p:sp>
    </p:spTree>
    <p:extLst>
      <p:ext uri="{BB962C8B-B14F-4D97-AF65-F5344CB8AC3E}">
        <p14:creationId xmlns:p14="http://schemas.microsoft.com/office/powerpoint/2010/main" xmlns="" val="1111483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Tree>
    <p:extLst>
      <p:ext uri="{BB962C8B-B14F-4D97-AF65-F5344CB8AC3E}">
        <p14:creationId xmlns:p14="http://schemas.microsoft.com/office/powerpoint/2010/main" xmlns="" val="3598934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14B4F6-1C50-46DB-838F-B43369335023}" type="slidenum">
              <a:rPr lang="tr-TR">
                <a:latin typeface="Arial" panose="020B0604020202020204" pitchFamily="34" charset="0"/>
              </a:rPr>
              <a:pPr algn="r" eaLnBrk="1" hangingPunct="1">
                <a:spcBef>
                  <a:spcPct val="0"/>
                </a:spcBef>
              </a:pPr>
              <a:t>61</a:t>
            </a:fld>
            <a:endParaRPr lang="tr-TR">
              <a:latin typeface="Arial" panose="020B0604020202020204" pitchFamily="34" charset="0"/>
            </a:endParaRPr>
          </a:p>
        </p:txBody>
      </p:sp>
      <p:sp>
        <p:nvSpPr>
          <p:cNvPr id="583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tr-TR" smtClean="0"/>
          </a:p>
        </p:txBody>
      </p:sp>
    </p:spTree>
    <p:extLst>
      <p:ext uri="{BB962C8B-B14F-4D97-AF65-F5344CB8AC3E}">
        <p14:creationId xmlns:p14="http://schemas.microsoft.com/office/powerpoint/2010/main" xmlns="" val="3967971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smtClean="0"/>
          </a:p>
        </p:txBody>
      </p:sp>
    </p:spTree>
    <p:extLst>
      <p:ext uri="{BB962C8B-B14F-4D97-AF65-F5344CB8AC3E}">
        <p14:creationId xmlns:p14="http://schemas.microsoft.com/office/powerpoint/2010/main" xmlns="" val="4289368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smtClean="0"/>
          </a:p>
        </p:txBody>
      </p:sp>
    </p:spTree>
    <p:extLst>
      <p:ext uri="{BB962C8B-B14F-4D97-AF65-F5344CB8AC3E}">
        <p14:creationId xmlns:p14="http://schemas.microsoft.com/office/powerpoint/2010/main" xmlns="" val="431477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Tree>
    <p:extLst>
      <p:ext uri="{BB962C8B-B14F-4D97-AF65-F5344CB8AC3E}">
        <p14:creationId xmlns:p14="http://schemas.microsoft.com/office/powerpoint/2010/main" xmlns="" val="4100291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xmlns="" val="4243916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xmlns="" val="209932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Tree>
    <p:extLst>
      <p:ext uri="{BB962C8B-B14F-4D97-AF65-F5344CB8AC3E}">
        <p14:creationId xmlns:p14="http://schemas.microsoft.com/office/powerpoint/2010/main" xmlns="" val="209932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Tree>
    <p:extLst>
      <p:ext uri="{BB962C8B-B14F-4D97-AF65-F5344CB8AC3E}">
        <p14:creationId xmlns:p14="http://schemas.microsoft.com/office/powerpoint/2010/main" xmlns="" val="33686621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kgm">
    <p:bg>
      <p:bgPr>
        <a:solidFill>
          <a:schemeClr val="bg1"/>
        </a:solidFill>
        <a:effectLst/>
      </p:bgPr>
    </p:bg>
    <p:spTree>
      <p:nvGrpSpPr>
        <p:cNvPr id="1" name=""/>
        <p:cNvGrpSpPr/>
        <p:nvPr/>
      </p:nvGrpSpPr>
      <p:grpSpPr>
        <a:xfrm>
          <a:off x="0" y="0"/>
          <a:ext cx="0" cy="0"/>
          <a:chOff x="0" y="0"/>
          <a:chExt cx="0" cy="0"/>
        </a:xfrm>
      </p:grpSpPr>
      <p:pic>
        <p:nvPicPr>
          <p:cNvPr id="8" name="Picture 2" descr="C:\Users\myasinoz\Desktop\tkgmbanner.png"/>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212271" y="5942167"/>
            <a:ext cx="8931729" cy="91583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userDrawn="1"/>
        </p:nvSpPr>
        <p:spPr>
          <a:xfrm>
            <a:off x="-9939" y="1"/>
            <a:ext cx="229207" cy="686609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Metin kutusu 8"/>
          <p:cNvSpPr txBox="1"/>
          <p:nvPr userDrawn="1"/>
        </p:nvSpPr>
        <p:spPr>
          <a:xfrm>
            <a:off x="219268" y="6509247"/>
            <a:ext cx="3780420" cy="261610"/>
          </a:xfrm>
          <a:prstGeom prst="rect">
            <a:avLst/>
          </a:prstGeom>
          <a:noFill/>
        </p:spPr>
        <p:txBody>
          <a:bodyPr wrap="square" rtlCol="0">
            <a:spAutoFit/>
          </a:bodyPr>
          <a:lstStyle/>
          <a:p>
            <a:r>
              <a:rPr lang="tr-TR" sz="1100" dirty="0">
                <a:solidFill>
                  <a:srgbClr val="1F497D">
                    <a:lumMod val="60000"/>
                    <a:lumOff val="40000"/>
                  </a:srgbClr>
                </a:solidFill>
                <a:latin typeface="Segoe UI" pitchFamily="34" charset="0"/>
                <a:ea typeface="Segoe UI" pitchFamily="34" charset="0"/>
                <a:cs typeface="Segoe UI" pitchFamily="34" charset="0"/>
              </a:rPr>
              <a:t>Tapu ve Kadastro Genel Müdürlüğü</a:t>
            </a:r>
            <a:endParaRPr lang="tr-TR" sz="1100" i="1" dirty="0">
              <a:solidFill>
                <a:srgbClr val="1F497D">
                  <a:lumMod val="60000"/>
                  <a:lumOff val="40000"/>
                </a:srgbClr>
              </a:solidFill>
              <a:latin typeface="Segoe UI" pitchFamily="34" charset="0"/>
              <a:ea typeface="Segoe UI" pitchFamily="34" charset="0"/>
              <a:cs typeface="Segoe UI" pitchFamily="34" charset="0"/>
            </a:endParaRPr>
          </a:p>
        </p:txBody>
      </p:sp>
      <p:sp>
        <p:nvSpPr>
          <p:cNvPr id="10" name="Metin kutusu 9"/>
          <p:cNvSpPr txBox="1"/>
          <p:nvPr userDrawn="1"/>
        </p:nvSpPr>
        <p:spPr>
          <a:xfrm>
            <a:off x="5292080" y="6509247"/>
            <a:ext cx="3744416" cy="261610"/>
          </a:xfrm>
          <a:prstGeom prst="rect">
            <a:avLst/>
          </a:prstGeom>
          <a:noFill/>
        </p:spPr>
        <p:txBody>
          <a:bodyPr wrap="square" rtlCol="0">
            <a:spAutoFit/>
          </a:bodyPr>
          <a:lstStyle/>
          <a:p>
            <a:pPr marL="0" lvl="1" algn="r">
              <a:defRPr/>
            </a:pPr>
            <a:r>
              <a:rPr lang="tr-TR" sz="1100" dirty="0">
                <a:solidFill>
                  <a:srgbClr val="1F497D">
                    <a:lumMod val="60000"/>
                    <a:lumOff val="40000"/>
                  </a:srgbClr>
                </a:solidFill>
                <a:latin typeface="Segoe UI" pitchFamily="34" charset="0"/>
                <a:cs typeface="Segoe UI" pitchFamily="34" charset="0"/>
              </a:rPr>
              <a:t>Kadastro Dairesi Başkanlığı</a:t>
            </a:r>
            <a:endParaRPr lang="tr-TR" sz="1100" dirty="0">
              <a:solidFill>
                <a:srgbClr val="1F497D">
                  <a:lumMod val="60000"/>
                  <a:lumOff val="40000"/>
                </a:srgbClr>
              </a:solidFill>
            </a:endParaRPr>
          </a:p>
        </p:txBody>
      </p:sp>
      <p:sp>
        <p:nvSpPr>
          <p:cNvPr id="11" name="Oval 10"/>
          <p:cNvSpPr/>
          <p:nvPr userDrawn="1"/>
        </p:nvSpPr>
        <p:spPr>
          <a:xfrm>
            <a:off x="8090807" y="5906189"/>
            <a:ext cx="718456" cy="453789"/>
          </a:xfrm>
          <a:prstGeom prst="ellipse">
            <a:avLst/>
          </a:prstGeom>
          <a:solidFill>
            <a:schemeClr val="accent6">
              <a:lumMod val="75000"/>
            </a:schemeClr>
          </a:solidFill>
          <a:effectLst>
            <a:outerShdw blurRad="76200" dir="13500000" sy="23000" kx="1200000" algn="br" rotWithShape="0">
              <a:prstClr val="black">
                <a:alpha val="20000"/>
              </a:prstClr>
            </a:outerShdw>
          </a:effectLst>
          <a:scene3d>
            <a:camera prst="orthographicFront"/>
            <a:lightRig rig="threePt" dir="t"/>
          </a:scene3d>
          <a:sp3d>
            <a:bevelT prst="slope"/>
          </a:sp3d>
        </p:spPr>
        <p:style>
          <a:lnRef idx="3">
            <a:schemeClr val="lt1"/>
          </a:lnRef>
          <a:fillRef idx="1">
            <a:schemeClr val="accent6"/>
          </a:fillRef>
          <a:effectRef idx="1">
            <a:schemeClr val="accent6"/>
          </a:effectRef>
          <a:fontRef idx="minor">
            <a:schemeClr val="lt1"/>
          </a:fontRef>
        </p:style>
        <p:txBody>
          <a:bodyPr anchor="ctr"/>
          <a:lstStyle/>
          <a:p>
            <a:pPr algn="ctr">
              <a:defRPr/>
            </a:pPr>
            <a:fld id="{FEEAEF42-258A-4C5F-B1B7-255E15A139B2}" type="slidenum">
              <a:rPr lang="tr-TR" sz="1100" smtClean="0">
                <a:solidFill>
                  <a:prstClr val="white"/>
                </a:solidFill>
              </a:rPr>
              <a:pPr algn="ctr">
                <a:defRPr/>
              </a:pPr>
              <a:t>‹#›</a:t>
            </a:fld>
            <a:endParaRPr lang="tr-TR" sz="1100" dirty="0" smtClean="0">
              <a:solidFill>
                <a:prstClr val="white"/>
              </a:solidFill>
            </a:endParaRPr>
          </a:p>
        </p:txBody>
      </p:sp>
      <p:sp>
        <p:nvSpPr>
          <p:cNvPr id="4" name="Dikdörtgen 3"/>
          <p:cNvSpPr/>
          <p:nvPr userDrawn="1"/>
        </p:nvSpPr>
        <p:spPr>
          <a:xfrm>
            <a:off x="-9940" y="0"/>
            <a:ext cx="132404" cy="686609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5" name="Resim 5"/>
          <p:cNvPicPr>
            <a:picLocks noChangeAspect="1"/>
          </p:cNvPicPr>
          <p:nvPr userDrawn="1"/>
        </p:nvPicPr>
        <p:blipFill>
          <a:blip r:embed="rId3" cstate="print">
            <a:extLst>
              <a:ext uri="{BEBA8EAE-BF5A-486C-A8C5-ECC9F3942E4B}">
                <a14:imgProps xmlns:a14="http://schemas.microsoft.com/office/drawing/2010/main" xmlns="">
                  <a14:imgLayer r:embed="rId4">
                    <a14:imgEffect>
                      <a14:sharpenSoften amount="100000"/>
                    </a14:imgEffect>
                  </a14:imgLayer>
                </a14:imgProps>
              </a:ext>
              <a:ext uri="{28A0092B-C50C-407E-A947-70E740481C1C}">
                <a14:useLocalDpi xmlns:a14="http://schemas.microsoft.com/office/drawing/2010/main" xmlns="" val="0"/>
              </a:ext>
            </a:extLst>
          </a:blip>
          <a:stretch>
            <a:fillRect/>
          </a:stretch>
        </p:blipFill>
        <p:spPr>
          <a:xfrm>
            <a:off x="2391952" y="0"/>
            <a:ext cx="6752048" cy="5715000"/>
          </a:xfrm>
          <a:prstGeom prst="rect">
            <a:avLst/>
          </a:prstGeom>
        </p:spPr>
      </p:pic>
    </p:spTree>
    <p:extLst>
      <p:ext uri="{BB962C8B-B14F-4D97-AF65-F5344CB8AC3E}">
        <p14:creationId xmlns:p14="http://schemas.microsoft.com/office/powerpoint/2010/main" xmlns="" val="1078219502"/>
      </p:ext>
    </p:extLst>
  </p:cSld>
  <p:clrMapOvr>
    <a:masterClrMapping/>
  </p:clrMapOvr>
  <p:transition>
    <p:pull dir="l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tr-TR">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0A7DA26C-54EB-46BB-8B47-E5CD1CAE1680}" type="slidenum">
              <a:rPr lang="tr-TR">
                <a:solidFill>
                  <a:srgbClr val="000000"/>
                </a:solidFill>
              </a:rPr>
              <a:pPr>
                <a:defRPr/>
              </a:pPr>
              <a:t>‹#›</a:t>
            </a:fld>
            <a:endParaRPr lang="tr-TR">
              <a:solidFill>
                <a:srgbClr val="000000"/>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tr-TR">
              <a:solidFill>
                <a:srgbClr val="000000"/>
              </a:solidFill>
            </a:endParaRPr>
          </a:p>
        </p:txBody>
      </p:sp>
    </p:spTree>
  </p:cSld>
  <p:clrMapOvr>
    <a:masterClrMapping/>
  </p:clrMapOvr>
  <p:transition>
    <p:pull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87FE7698-D29D-4181-9620-503F769CEEF1}" type="datetimeFigureOut">
              <a:rPr lang="tr-TR" smtClean="0"/>
              <a:pPr/>
              <a:t>15.5.2019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0483DEC-3896-4A55-BE9F-050477CC9574}" type="slidenum">
              <a:rPr lang="tr-TR" smtClean="0"/>
              <a:pPr/>
              <a:t>‹#›</a:t>
            </a:fld>
            <a:endParaRPr lang="tr-TR"/>
          </a:p>
        </p:txBody>
      </p:sp>
    </p:spTree>
  </p:cSld>
  <p:clrMapOvr>
    <a:masterClrMapping/>
  </p:clrMapOvr>
  <p:transition>
    <p:pull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7FE7698-D29D-4181-9620-503F769CEEF1}" type="datetimeFigureOut">
              <a:rPr lang="tr-TR" smtClean="0"/>
              <a:pPr/>
              <a:t>15.5.2019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0483DEC-3896-4A55-BE9F-050477CC9574}" type="slidenum">
              <a:rPr lang="tr-TR" smtClean="0"/>
              <a:pPr/>
              <a:t>‹#›</a:t>
            </a:fld>
            <a:endParaRPr lang="tr-TR"/>
          </a:p>
        </p:txBody>
      </p:sp>
    </p:spTree>
  </p:cSld>
  <p:clrMapOvr>
    <a:masterClrMapping/>
  </p:clrMapOvr>
  <p:transition>
    <p:pull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B60B306-C15B-483A-80C1-69BC78FC1176}" type="datetimeFigureOut">
              <a:rPr lang="tr-TR" smtClean="0"/>
              <a:pPr/>
              <a:t>15.5.2019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273F646-71DB-4356-991F-8389B3C00973}" type="slidenum">
              <a:rPr lang="tr-TR" smtClean="0"/>
              <a:pPr/>
              <a:t>‹#›</a:t>
            </a:fld>
            <a:endParaRPr lang="tr-TR"/>
          </a:p>
        </p:txBody>
      </p:sp>
    </p:spTree>
  </p:cSld>
  <p:clrMapOvr>
    <a:masterClrMapping/>
  </p:clrMapOvr>
  <p:transition>
    <p:pull dir="l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solidFill>
                <a:prstClr val="black">
                  <a:tint val="75000"/>
                </a:prstClr>
              </a:solidFill>
            </a:endParaRP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ABB897-0583-4C6B-A58C-8CD19640358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968193152"/>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7" r:id="rId3"/>
    <p:sldLayoutId id="2147483678" r:id="rId4"/>
    <p:sldLayoutId id="2147483679" r:id="rId5"/>
  </p:sldLayoutIdLst>
  <p:transition>
    <p:pull dir="ld"/>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openxmlformats.org/officeDocument/2006/relationships/diagramData" Target="../diagrams/data2.xml"/><Relationship Id="rId11" Type="http://schemas.microsoft.com/office/2007/relationships/diagramDrawing" Target="../diagrams/drawing2.xml"/><Relationship Id="rId5" Type="http://schemas.openxmlformats.org/officeDocument/2006/relationships/diagramColors" Target="../diagrams/colors1.xml"/><Relationship Id="rId10" Type="http://schemas.microsoft.com/office/2007/relationships/diagramDrawing" Target="../diagrams/drawing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hyperlink" Target="http://www.google.com/url?sa=i&amp;rct=j&amp;q=&amp;esrc=s&amp;source=images&amp;cd=&amp;ved=2ahUKEwiB4vuE_4bgAhXFjCwKHTiIAbgQjRx6BAgBEAU&amp;url=http://www.ascihaber.com/v5/2015/04/10/halit-unsalplanlama-nedir-ozellikleri-nelerdir/&amp;psig=AOvVaw0UXEdsFBpivodvHvPcTdW9&amp;ust=1548438987576372" TargetMode="Externa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8.xml"/><Relationship Id="rId13" Type="http://schemas.microsoft.com/office/2007/relationships/diagramDrawing" Target="../diagrams/drawing8.xml"/><Relationship Id="rId3" Type="http://schemas.openxmlformats.org/officeDocument/2006/relationships/image" Target="../media/image43.jpeg"/><Relationship Id="rId7" Type="http://schemas.openxmlformats.org/officeDocument/2006/relationships/diagramData" Target="../diagrams/data8.xml"/><Relationship Id="rId12" Type="http://schemas.openxmlformats.org/officeDocument/2006/relationships/image" Target="../media/image46.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5.png"/><Relationship Id="rId5" Type="http://schemas.openxmlformats.org/officeDocument/2006/relationships/hyperlink" Target="http://www.google.com.tr/url?sa=i&amp;rct=j&amp;q=&amp;esrc=s&amp;source=images&amp;cd=&amp;cad=rja&amp;uact=8&amp;ved=2ahUKEwjJkdzg3MXaAhUCORQKHZAcAXQQjRx6BAgAEAU&amp;url=http://www.lideryazilim.com/UrunDetay.html?p1=33&amp;psig=AOvVaw2BJPZ6mvISb7qHQNTQdVJE&amp;ust=1524206159015386" TargetMode="External"/><Relationship Id="rId10" Type="http://schemas.openxmlformats.org/officeDocument/2006/relationships/diagramColors" Target="../diagrams/colors8.xml"/><Relationship Id="rId4" Type="http://schemas.openxmlformats.org/officeDocument/2006/relationships/hyperlink" Target="https://www.google.com.tr/url?sa=i&amp;rct=j&amp;q=&amp;esrc=s&amp;source=images&amp;cd=&amp;ved=2ahUKEwjNvp7K3MXaAhVB2RQKHU03AtsQjRx6BAgAEAU&amp;url=https://www.emlakwebtv.com/tapu-kutugu-nedir/53889&amp;psig=AOvVaw2BJPZ6mvISb7qHQNTQdVJE&amp;ust=1524206159015386" TargetMode="External"/><Relationship Id="rId9"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9.xml"/><Relationship Id="rId7" Type="http://schemas.microsoft.com/office/2007/relationships/diagramDrawing" Target="../diagrams/drawing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http://www.loadtr.com/410302-Birecikte_Mart&#305;lar.htm"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9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111.png"/></Relationships>
</file>

<file path=ppt/slides/_rels/slide9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0.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4.xml"/><Relationship Id="rId4" Type="http://schemas.openxmlformats.org/officeDocument/2006/relationships/image" Target="../media/image161.png"/></Relationships>
</file>

<file path=ppt/slides/_rels/slide150.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3.xml"/><Relationship Id="rId4" Type="http://schemas.openxmlformats.org/officeDocument/2006/relationships/image" Target="../media/image169.png"/></Relationships>
</file>

<file path=ppt/slides/_rels/slide16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jpeg"/><Relationship Id="rId1" Type="http://schemas.openxmlformats.org/officeDocument/2006/relationships/slideLayout" Target="../slideLayouts/slideLayout2.xml"/><Relationship Id="rId4" Type="http://schemas.openxmlformats.org/officeDocument/2006/relationships/image" Target="../media/image17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 Id="rId4" Type="http://schemas.openxmlformats.org/officeDocument/2006/relationships/image" Target="../media/image180.png"/></Relationships>
</file>

<file path=ppt/slides/_rels/slide17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4.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_rels/slide173.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1.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jpe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96.jpeg"/><Relationship Id="rId7" Type="http://schemas.openxmlformats.org/officeDocument/2006/relationships/image" Target="../media/image194.png"/><Relationship Id="rId2" Type="http://schemas.openxmlformats.org/officeDocument/2006/relationships/image" Target="../media/image195.jpeg"/><Relationship Id="rId1" Type="http://schemas.openxmlformats.org/officeDocument/2006/relationships/slideLayout" Target="../slideLayouts/slideLayout1.xml"/><Relationship Id="rId6" Type="http://schemas.openxmlformats.org/officeDocument/2006/relationships/image" Target="../media/image193.png"/><Relationship Id="rId5" Type="http://schemas.openxmlformats.org/officeDocument/2006/relationships/image" Target="../media/image198.jpeg"/><Relationship Id="rId4" Type="http://schemas.openxmlformats.org/officeDocument/2006/relationships/image" Target="../media/image197.jpeg"/></Relationships>
</file>

<file path=ppt/slides/_rels/slide178.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2.xml"/><Relationship Id="rId4" Type="http://schemas.openxmlformats.org/officeDocument/2006/relationships/image" Target="../media/image203.png"/></Relationships>
</file>

<file path=ppt/slides/_rels/slide180.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1.png"/><Relationship Id="rId1" Type="http://schemas.openxmlformats.org/officeDocument/2006/relationships/slideLayout" Target="../slideLayouts/slideLayout2.xml"/><Relationship Id="rId4" Type="http://schemas.openxmlformats.org/officeDocument/2006/relationships/image" Target="../media/image205.png"/></Relationships>
</file>

<file path=ppt/slides/_rels/slide1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98.jpeg"/><Relationship Id="rId1" Type="http://schemas.openxmlformats.org/officeDocument/2006/relationships/slideLayout" Target="../slideLayouts/slideLayout2.xml"/><Relationship Id="rId4" Type="http://schemas.openxmlformats.org/officeDocument/2006/relationships/image" Target="../media/image206.jpe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208.jpeg"/><Relationship Id="rId7" Type="http://schemas.openxmlformats.org/officeDocument/2006/relationships/image" Target="../media/image212.png"/><Relationship Id="rId2" Type="http://schemas.openxmlformats.org/officeDocument/2006/relationships/image" Target="../media/image207.jpeg"/><Relationship Id="rId1" Type="http://schemas.openxmlformats.org/officeDocument/2006/relationships/slideLayout" Target="../slideLayouts/slideLayout2.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png"/></Relationships>
</file>

<file path=ppt/slides/_rels/slide18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4612184" y="5470516"/>
            <a:ext cx="4233338"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tr-TR" b="1" dirty="0" smtClean="0">
                <a:solidFill>
                  <a:schemeClr val="accent5">
                    <a:lumMod val="50000"/>
                  </a:schemeClr>
                </a:solidFill>
              </a:rPr>
              <a:t>TEKNİK İNCELEME ve GÜNCELLEME BİRİMİ</a:t>
            </a:r>
            <a:endParaRPr lang="tr-TR" b="1" dirty="0">
              <a:solidFill>
                <a:schemeClr val="accent5">
                  <a:lumMod val="50000"/>
                </a:schemeClr>
              </a:solidFill>
            </a:endParaRPr>
          </a:p>
        </p:txBody>
      </p:sp>
      <p:sp>
        <p:nvSpPr>
          <p:cNvPr id="4" name="3 Metin kutusu"/>
          <p:cNvSpPr txBox="1"/>
          <p:nvPr/>
        </p:nvSpPr>
        <p:spPr>
          <a:xfrm>
            <a:off x="3980311" y="4917772"/>
            <a:ext cx="3252301"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tr-TR" b="1" dirty="0" smtClean="0">
                <a:solidFill>
                  <a:schemeClr val="accent5">
                    <a:lumMod val="50000"/>
                  </a:schemeClr>
                </a:solidFill>
              </a:rPr>
              <a:t>KADASTRO DAİRESİ BAŞKANLIĞI</a:t>
            </a:r>
            <a:endParaRPr lang="tr-TR" b="1" dirty="0">
              <a:solidFill>
                <a:schemeClr val="accent5">
                  <a:lumMod val="50000"/>
                </a:schemeClr>
              </a:solidFill>
            </a:endParaRPr>
          </a:p>
        </p:txBody>
      </p:sp>
      <p:pic>
        <p:nvPicPr>
          <p:cNvPr id="6" name="5 Resim" descr="C:\Users\tk32346\Desktop\Resim2.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067" y="1314233"/>
            <a:ext cx="7786469" cy="3441608"/>
          </a:xfrm>
          <a:prstGeom prst="rect">
            <a:avLst/>
          </a:prstGeom>
          <a:noFill/>
          <a:ln>
            <a:noFill/>
          </a:ln>
          <a:effectLst/>
          <a:scene3d>
            <a:camera prst="orthographicFront">
              <a:rot lat="0" lon="0" rev="0"/>
            </a:camera>
            <a:lightRig rig="glow" dir="t">
              <a:rot lat="0" lon="0" rev="14100000"/>
            </a:lightRig>
          </a:scene3d>
          <a:sp3d prstMaterial="softEdge">
            <a:bevelT w="127000" prst="artDeco"/>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6 Metin kutusu"/>
          <p:cNvSpPr txBox="1"/>
          <p:nvPr/>
        </p:nvSpPr>
        <p:spPr>
          <a:xfrm>
            <a:off x="341301" y="0"/>
            <a:ext cx="8678008"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3600" b="1" dirty="0" smtClean="0">
                <a:solidFill>
                  <a:schemeClr val="tx2"/>
                </a:solidFill>
              </a:rPr>
              <a:t>Kadastro Güncelleme Çalışmaları</a:t>
            </a:r>
            <a:endParaRPr lang="tr-TR" sz="3600" b="1" dirty="0">
              <a:solidFill>
                <a:schemeClr val="tx2"/>
              </a:solidFill>
            </a:endParaRPr>
          </a:p>
        </p:txBody>
      </p:sp>
      <p:pic>
        <p:nvPicPr>
          <p:cNvPr id="2" name="Picture 1" descr="G:\Yeni klasör (4)\sunu\gif\YjjG[1].gif"/>
          <p:cNvPicPr>
            <a:picLocks noChangeAspect="1" noChangeArrowheads="1" noCrop="1"/>
          </p:cNvPicPr>
          <p:nvPr/>
        </p:nvPicPr>
        <p:blipFill>
          <a:blip r:embed="rId4" cstate="print"/>
          <a:srcRect/>
          <a:stretch>
            <a:fillRect/>
          </a:stretch>
        </p:blipFill>
        <p:spPr bwMode="auto">
          <a:xfrm>
            <a:off x="2545604" y="4266081"/>
            <a:ext cx="1422025" cy="1422025"/>
          </a:xfrm>
          <a:prstGeom prst="rect">
            <a:avLst/>
          </a:prstGeom>
          <a:noFill/>
        </p:spPr>
      </p:pic>
    </p:spTree>
  </p:cSld>
  <p:clrMapOvr>
    <a:masterClrMapping/>
  </p:clrMapOvr>
  <p:transition>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etin kutusu"/>
          <p:cNvSpPr txBox="1"/>
          <p:nvPr/>
        </p:nvSpPr>
        <p:spPr>
          <a:xfrm>
            <a:off x="3298701" y="166952"/>
            <a:ext cx="2729345" cy="461665"/>
          </a:xfrm>
          <a:prstGeom prst="rect">
            <a:avLst/>
          </a:prstGeom>
          <a:ln>
            <a:solidFill>
              <a:schemeClr val="bg2">
                <a:lumMod val="90000"/>
              </a:schemeClr>
            </a:solidFill>
          </a:ln>
          <a:effectLst>
            <a:glow rad="63500">
              <a:schemeClr val="accent2">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2400" b="1" dirty="0" smtClean="0">
                <a:solidFill>
                  <a:schemeClr val="tx1"/>
                </a:solidFill>
              </a:rPr>
              <a:t>YASAL DAYANAK</a:t>
            </a:r>
            <a:endParaRPr lang="tr-TR" sz="2400" b="1" dirty="0">
              <a:solidFill>
                <a:schemeClr val="tx1"/>
              </a:solidFill>
            </a:endParaRPr>
          </a:p>
        </p:txBody>
      </p:sp>
      <p:sp>
        <p:nvSpPr>
          <p:cNvPr id="8" name="7 Oval"/>
          <p:cNvSpPr/>
          <p:nvPr/>
        </p:nvSpPr>
        <p:spPr>
          <a:xfrm>
            <a:off x="497269" y="1010811"/>
            <a:ext cx="2008682" cy="1350411"/>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600" dirty="0" smtClean="0">
                <a:solidFill>
                  <a:schemeClr val="tx1"/>
                </a:solidFill>
              </a:rPr>
              <a:t>1983 tarihli</a:t>
            </a:r>
          </a:p>
          <a:p>
            <a:pPr algn="ctr"/>
            <a:r>
              <a:rPr lang="tr-TR" sz="1600" dirty="0" smtClean="0">
                <a:solidFill>
                  <a:schemeClr val="tx1"/>
                </a:solidFill>
              </a:rPr>
              <a:t>2859 sayılı Yenileme Kanunu ve Yönetmeliği</a:t>
            </a:r>
            <a:endParaRPr lang="tr-TR" sz="1600" dirty="0">
              <a:solidFill>
                <a:schemeClr val="tx1"/>
              </a:solidFill>
            </a:endParaRPr>
          </a:p>
        </p:txBody>
      </p:sp>
      <p:sp>
        <p:nvSpPr>
          <p:cNvPr id="9" name="8 Oval"/>
          <p:cNvSpPr/>
          <p:nvPr/>
        </p:nvSpPr>
        <p:spPr>
          <a:xfrm>
            <a:off x="2873932" y="772555"/>
            <a:ext cx="2713220" cy="158895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1600" dirty="0" smtClean="0">
                <a:solidFill>
                  <a:schemeClr val="tx1"/>
                </a:solidFill>
              </a:rPr>
              <a:t>2005 tarihli 5304 sayılı K.K değişiklik 22-a maddesi  Yönetmeliği</a:t>
            </a:r>
            <a:endParaRPr lang="tr-TR" sz="1600" dirty="0">
              <a:solidFill>
                <a:schemeClr val="tx1"/>
              </a:solidFill>
            </a:endParaRPr>
          </a:p>
        </p:txBody>
      </p:sp>
      <p:sp>
        <p:nvSpPr>
          <p:cNvPr id="10" name="9 Oval"/>
          <p:cNvSpPr/>
          <p:nvPr/>
        </p:nvSpPr>
        <p:spPr>
          <a:xfrm>
            <a:off x="5936106" y="521324"/>
            <a:ext cx="3207894" cy="209862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600" dirty="0" smtClean="0">
                <a:solidFill>
                  <a:schemeClr val="tx1"/>
                </a:solidFill>
              </a:rPr>
              <a:t>2018 tarihli Kadastro Güncelleme Yönetmeliği</a:t>
            </a:r>
            <a:endParaRPr lang="tr-TR" sz="1600" dirty="0">
              <a:solidFill>
                <a:schemeClr val="tx1"/>
              </a:solidFill>
            </a:endParaRPr>
          </a:p>
        </p:txBody>
      </p:sp>
      <p:sp>
        <p:nvSpPr>
          <p:cNvPr id="11" name="10 Dikdörtgen"/>
          <p:cNvSpPr/>
          <p:nvPr/>
        </p:nvSpPr>
        <p:spPr>
          <a:xfrm>
            <a:off x="725827" y="2891178"/>
            <a:ext cx="1379095" cy="914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600" dirty="0" smtClean="0">
                <a:solidFill>
                  <a:schemeClr val="tx1"/>
                </a:solidFill>
              </a:rPr>
              <a:t>Haritaların yenilenmesi</a:t>
            </a:r>
            <a:endParaRPr lang="tr-TR" sz="1600" dirty="0">
              <a:solidFill>
                <a:schemeClr val="tx1"/>
              </a:solidFill>
            </a:endParaRPr>
          </a:p>
        </p:txBody>
      </p:sp>
      <p:sp>
        <p:nvSpPr>
          <p:cNvPr id="12" name="11 Dikdörtgen"/>
          <p:cNvSpPr/>
          <p:nvPr/>
        </p:nvSpPr>
        <p:spPr>
          <a:xfrm>
            <a:off x="2627870" y="2922845"/>
            <a:ext cx="3122141" cy="197447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buFont typeface="Arial" charset="0"/>
              <a:buChar char="•"/>
            </a:pPr>
            <a:r>
              <a:rPr lang="tr-TR" sz="1600" dirty="0" smtClean="0">
                <a:solidFill>
                  <a:schemeClr val="tx1"/>
                </a:solidFill>
              </a:rPr>
              <a:t>Bazı bürokratik işlemler</a:t>
            </a:r>
          </a:p>
          <a:p>
            <a:pPr algn="just"/>
            <a:r>
              <a:rPr lang="tr-TR" sz="1600" dirty="0" smtClean="0">
                <a:solidFill>
                  <a:schemeClr val="tx1"/>
                </a:solidFill>
              </a:rPr>
              <a:t>(Onay, İlan gibi) azaltıldı,</a:t>
            </a:r>
          </a:p>
          <a:p>
            <a:r>
              <a:rPr lang="tr-TR" sz="1600" dirty="0" smtClean="0">
                <a:solidFill>
                  <a:schemeClr val="tx1"/>
                </a:solidFill>
              </a:rPr>
              <a:t>*Sınırlandırma hatası eklendi,</a:t>
            </a:r>
          </a:p>
          <a:p>
            <a:r>
              <a:rPr lang="tr-TR" sz="1600" dirty="0" smtClean="0">
                <a:solidFill>
                  <a:schemeClr val="tx1"/>
                </a:solidFill>
              </a:rPr>
              <a:t>*3402 S.K.  “2, 4, 14 ,17 ve 21 inci maddeler ile 13/b, 20 /b, c, d maddeleri uygulanmaz” maddeleri yönetmeliğe girmedi,</a:t>
            </a:r>
            <a:endParaRPr lang="tr-TR" sz="1600" dirty="0">
              <a:solidFill>
                <a:schemeClr val="tx1"/>
              </a:solidFill>
            </a:endParaRPr>
          </a:p>
        </p:txBody>
      </p:sp>
      <p:sp>
        <p:nvSpPr>
          <p:cNvPr id="13" name="12 Dikdörtgen"/>
          <p:cNvSpPr/>
          <p:nvPr/>
        </p:nvSpPr>
        <p:spPr>
          <a:xfrm>
            <a:off x="6094800" y="2873829"/>
            <a:ext cx="2835016" cy="290089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just"/>
            <a:r>
              <a:rPr lang="tr-TR" sz="1600" dirty="0" smtClean="0">
                <a:solidFill>
                  <a:schemeClr val="tx1"/>
                </a:solidFill>
              </a:rPr>
              <a:t>*22/a kapsam ve içerik yönünden Kanuna uygun olarak düzenlendi,</a:t>
            </a:r>
          </a:p>
          <a:p>
            <a:pPr>
              <a:buFont typeface="Arial" charset="0"/>
              <a:buChar char="•"/>
            </a:pPr>
            <a:r>
              <a:rPr lang="tr-TR" sz="1600" dirty="0" smtClean="0">
                <a:solidFill>
                  <a:schemeClr val="tx1"/>
                </a:solidFill>
              </a:rPr>
              <a:t>Kadastro yönüyle işleme tabi alanlar,</a:t>
            </a:r>
          </a:p>
          <a:p>
            <a:pPr>
              <a:buFont typeface="Arial" charset="0"/>
              <a:buChar char="•"/>
            </a:pPr>
            <a:r>
              <a:rPr lang="tr-TR" sz="1600" dirty="0" smtClean="0">
                <a:solidFill>
                  <a:schemeClr val="tx1"/>
                </a:solidFill>
              </a:rPr>
              <a:t> Mülkiyete yönelik işlemler,</a:t>
            </a:r>
          </a:p>
          <a:p>
            <a:pPr algn="just">
              <a:buFont typeface="Arial" charset="0"/>
              <a:buChar char="•"/>
            </a:pPr>
            <a:r>
              <a:rPr lang="tr-TR" sz="1600" dirty="0" smtClean="0">
                <a:solidFill>
                  <a:schemeClr val="tx1"/>
                </a:solidFill>
              </a:rPr>
              <a:t>Maddi ve yapısal hataların düzeltilmesi,</a:t>
            </a:r>
          </a:p>
          <a:p>
            <a:r>
              <a:rPr lang="tr-TR" sz="1600" dirty="0" smtClean="0">
                <a:solidFill>
                  <a:schemeClr val="tx1"/>
                </a:solidFill>
              </a:rPr>
              <a:t>*3402/Ek-1 aynı anda yapılması</a:t>
            </a:r>
          </a:p>
          <a:p>
            <a:pPr algn="just">
              <a:buFont typeface="Arial" charset="0"/>
              <a:buChar char="•"/>
            </a:pPr>
            <a:r>
              <a:rPr lang="tr-TR" sz="1600" dirty="0" smtClean="0">
                <a:solidFill>
                  <a:schemeClr val="tx1"/>
                </a:solidFill>
              </a:rPr>
              <a:t>Güncel zemin durumunu tapu siciline aktarmak</a:t>
            </a:r>
          </a:p>
          <a:p>
            <a:r>
              <a:rPr lang="tr-TR" sz="1600" dirty="0" smtClean="0">
                <a:solidFill>
                  <a:schemeClr val="tx1"/>
                </a:solidFill>
              </a:rPr>
              <a:t>v.b</a:t>
            </a:r>
          </a:p>
        </p:txBody>
      </p:sp>
    </p:spTree>
  </p:cSld>
  <p:clrMapOvr>
    <a:masterClrMapping/>
  </p:clrMapOvr>
  <p:transition>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3" cstate="print"/>
          <a:srcRect/>
          <a:stretch>
            <a:fillRect/>
          </a:stretch>
        </p:blipFill>
        <p:spPr bwMode="auto">
          <a:xfrm>
            <a:off x="896484" y="4852555"/>
            <a:ext cx="7550830" cy="1632534"/>
          </a:xfrm>
          <a:prstGeom prst="rect">
            <a:avLst/>
          </a:prstGeom>
          <a:ln>
            <a:noFill/>
          </a:ln>
          <a:effectLst>
            <a:glow rad="635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1"/>
          <p:cNvPicPr>
            <a:picLocks noChangeAspect="1" noChangeArrowheads="1"/>
          </p:cNvPicPr>
          <p:nvPr/>
        </p:nvPicPr>
        <p:blipFill>
          <a:blip r:embed="rId4" cstate="print"/>
          <a:srcRect/>
          <a:stretch>
            <a:fillRect/>
          </a:stretch>
        </p:blipFill>
        <p:spPr bwMode="auto">
          <a:xfrm>
            <a:off x="423512" y="751553"/>
            <a:ext cx="8229600" cy="3141325"/>
          </a:xfrm>
          <a:prstGeom prst="rect">
            <a:avLst/>
          </a:prstGeom>
          <a:ln>
            <a:noFill/>
          </a:ln>
          <a:effectLst>
            <a:outerShdw blurRad="190500" algn="tl" rotWithShape="0">
              <a:srgbClr val="000000">
                <a:alpha val="70000"/>
              </a:srgbClr>
            </a:outerShdw>
          </a:effectLst>
        </p:spPr>
      </p:pic>
      <p:sp>
        <p:nvSpPr>
          <p:cNvPr id="6" name="5 Dikdörtgen"/>
          <p:cNvSpPr/>
          <p:nvPr/>
        </p:nvSpPr>
        <p:spPr>
          <a:xfrm>
            <a:off x="943275" y="2891468"/>
            <a:ext cx="7536581" cy="992555"/>
          </a:xfrm>
          <a:prstGeom prst="rect">
            <a:avLst/>
          </a:prstGeom>
          <a:noFill/>
          <a:effectLst>
            <a:glow rad="101600">
              <a:schemeClr val="accent2">
                <a:satMod val="175000"/>
                <a:alpha val="40000"/>
              </a:schemeClr>
            </a:glow>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Metin kutusu"/>
          <p:cNvSpPr txBox="1"/>
          <p:nvPr/>
        </p:nvSpPr>
        <p:spPr>
          <a:xfrm>
            <a:off x="3022930" y="195283"/>
            <a:ext cx="2729345" cy="369332"/>
          </a:xfrm>
          <a:prstGeom prst="rect">
            <a:avLst/>
          </a:prstGeom>
          <a:ln>
            <a:solidFill>
              <a:schemeClr val="bg2">
                <a:lumMod val="90000"/>
              </a:schemeClr>
            </a:solidFill>
          </a:ln>
          <a:effectLst>
            <a:glow rad="63500">
              <a:schemeClr val="accent2">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dirty="0" smtClean="0">
                <a:solidFill>
                  <a:schemeClr val="accent6">
                    <a:lumMod val="75000"/>
                  </a:schemeClr>
                </a:solidFill>
              </a:rPr>
              <a:t>KAPSAM</a:t>
            </a:r>
            <a:endParaRPr lang="tr-TR" dirty="0">
              <a:solidFill>
                <a:schemeClr val="accent6">
                  <a:lumMod val="75000"/>
                </a:schemeClr>
              </a:solidFill>
            </a:endParaRPr>
          </a:p>
        </p:txBody>
      </p:sp>
      <p:pic>
        <p:nvPicPr>
          <p:cNvPr id="48129" name="Picture 1"/>
          <p:cNvPicPr>
            <a:picLocks noChangeAspect="1" noChangeArrowheads="1"/>
          </p:cNvPicPr>
          <p:nvPr/>
        </p:nvPicPr>
        <p:blipFill>
          <a:blip r:embed="rId5" cstate="print"/>
          <a:srcRect/>
          <a:stretch>
            <a:fillRect/>
          </a:stretch>
        </p:blipFill>
        <p:spPr bwMode="auto">
          <a:xfrm>
            <a:off x="810492" y="4050723"/>
            <a:ext cx="7689273" cy="697923"/>
          </a:xfrm>
          <a:prstGeom prst="rect">
            <a:avLst/>
          </a:prstGeom>
          <a:noFill/>
          <a:ln w="9525">
            <a:noFill/>
            <a:miter lim="800000"/>
            <a:headEnd/>
            <a:tailEnd/>
          </a:ln>
          <a:effectLst/>
        </p:spPr>
      </p:pic>
      <p:sp>
        <p:nvSpPr>
          <p:cNvPr id="12" name="11 Oval"/>
          <p:cNvSpPr/>
          <p:nvPr/>
        </p:nvSpPr>
        <p:spPr>
          <a:xfrm>
            <a:off x="6814038" y="0"/>
            <a:ext cx="2329962" cy="914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22-a Yönetmeliğinde değişiklik</a:t>
            </a:r>
            <a:endParaRPr lang="tr-TR" dirty="0"/>
          </a:p>
        </p:txBody>
      </p:sp>
      <p:sp>
        <p:nvSpPr>
          <p:cNvPr id="13" name="12 Oval"/>
          <p:cNvSpPr/>
          <p:nvPr/>
        </p:nvSpPr>
        <p:spPr>
          <a:xfrm>
            <a:off x="6761285" y="4328745"/>
            <a:ext cx="2171700" cy="114802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2010/18  ve 2010/19  </a:t>
            </a:r>
            <a:r>
              <a:rPr lang="tr-TR" sz="1200" dirty="0" err="1" smtClean="0"/>
              <a:t>nolu</a:t>
            </a:r>
            <a:r>
              <a:rPr lang="tr-TR" sz="1200" dirty="0" smtClean="0"/>
              <a:t>  </a:t>
            </a:r>
            <a:r>
              <a:rPr lang="tr-TR" sz="1200" dirty="0" err="1" smtClean="0"/>
              <a:t>gng</a:t>
            </a:r>
            <a:r>
              <a:rPr lang="tr-TR" sz="1200" dirty="0" smtClean="0"/>
              <a:t>.’</a:t>
            </a:r>
            <a:r>
              <a:rPr lang="tr-TR" sz="1200" dirty="0" err="1" smtClean="0"/>
              <a:t>ler</a:t>
            </a:r>
            <a:r>
              <a:rPr lang="tr-TR" sz="1200" dirty="0" smtClean="0"/>
              <a:t>  birleşti ve yürürlükten kalktı (devam eden işler)</a:t>
            </a:r>
            <a:endParaRPr lang="tr-TR" sz="12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25996" y="1079972"/>
            <a:ext cx="8712968" cy="2837655"/>
          </a:xfrm>
          <a:prstGeom prst="rect">
            <a:avLst/>
          </a:prstGeom>
        </p:spPr>
        <p:txBody>
          <a:bodyPr/>
          <a:lstStyle/>
          <a:p>
            <a:pPr marL="714375" algn="just" defTabSz="250825">
              <a:lnSpc>
                <a:spcPct val="80000"/>
              </a:lnSpc>
              <a:spcBef>
                <a:spcPct val="20000"/>
              </a:spcBef>
              <a:defRPr/>
            </a:pPr>
            <a:endParaRPr lang="tr-TR" sz="2000" b="1" kern="0" dirty="0">
              <a:latin typeface="Times New Roman" pitchFamily="18" charset="0"/>
            </a:endParaRPr>
          </a:p>
        </p:txBody>
      </p:sp>
      <p:sp>
        <p:nvSpPr>
          <p:cNvPr id="5" name="4 Metin kutusu"/>
          <p:cNvSpPr txBox="1"/>
          <p:nvPr/>
        </p:nvSpPr>
        <p:spPr>
          <a:xfrm>
            <a:off x="435428" y="110571"/>
            <a:ext cx="8403771" cy="461665"/>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tx1"/>
                </a:solidFill>
              </a:rPr>
              <a:t>GÜNCELLEME ÇALIŞMALARI</a:t>
            </a:r>
            <a:endParaRPr lang="tr-TR" sz="2400" b="1" dirty="0">
              <a:solidFill>
                <a:schemeClr val="tx1"/>
              </a:solidFill>
            </a:endParaRPr>
          </a:p>
        </p:txBody>
      </p:sp>
      <p:sp>
        <p:nvSpPr>
          <p:cNvPr id="11" name="10 Dikdörtgen"/>
          <p:cNvSpPr/>
          <p:nvPr/>
        </p:nvSpPr>
        <p:spPr>
          <a:xfrm>
            <a:off x="272554" y="5354710"/>
            <a:ext cx="7884000" cy="86177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714375" defTabSz="250825">
              <a:spcBef>
                <a:spcPct val="20000"/>
              </a:spcBef>
              <a:defRPr/>
            </a:pPr>
            <a:r>
              <a:rPr lang="tr-TR" b="1" i="1" dirty="0" smtClean="0">
                <a:solidFill>
                  <a:schemeClr val="tx1"/>
                </a:solidFill>
                <a:effectLst>
                  <a:glow rad="63500">
                    <a:schemeClr val="accent3">
                      <a:satMod val="175000"/>
                      <a:alpha val="40000"/>
                    </a:schemeClr>
                  </a:glow>
                </a:effectLst>
              </a:rPr>
              <a:t>TAMAMININ </a:t>
            </a:r>
            <a:r>
              <a:rPr lang="tr-TR" sz="3200" b="1" i="1" dirty="0" smtClean="0">
                <a:solidFill>
                  <a:schemeClr val="tx1"/>
                </a:solidFill>
                <a:effectLst>
                  <a:glow rad="63500">
                    <a:schemeClr val="accent3">
                      <a:satMod val="175000"/>
                      <a:alpha val="40000"/>
                    </a:schemeClr>
                  </a:glow>
                </a:effectLst>
              </a:rPr>
              <a:t>EŞ ZAMANLI</a:t>
            </a:r>
            <a:r>
              <a:rPr lang="tr-TR" b="1" i="1" dirty="0" smtClean="0">
                <a:solidFill>
                  <a:schemeClr val="tx1"/>
                </a:solidFill>
                <a:effectLst>
                  <a:glow rad="63500">
                    <a:schemeClr val="accent3">
                      <a:satMod val="175000"/>
                      <a:alpha val="40000"/>
                    </a:schemeClr>
                  </a:glow>
                </a:effectLst>
              </a:rPr>
              <a:t> OLARAK </a:t>
            </a:r>
            <a:r>
              <a:rPr lang="tr-TR" sz="2800" b="1" i="1" dirty="0" smtClean="0">
                <a:solidFill>
                  <a:schemeClr val="tx1"/>
                </a:solidFill>
                <a:effectLst>
                  <a:glow rad="63500">
                    <a:schemeClr val="accent3">
                      <a:satMod val="175000"/>
                      <a:alpha val="40000"/>
                    </a:schemeClr>
                  </a:glow>
                </a:effectLst>
              </a:rPr>
              <a:t>MEVZUATLARINCA </a:t>
            </a:r>
            <a:r>
              <a:rPr lang="tr-TR" b="1" i="1" dirty="0" smtClean="0">
                <a:solidFill>
                  <a:schemeClr val="tx1"/>
                </a:solidFill>
                <a:effectLst>
                  <a:glow rad="63500">
                    <a:schemeClr val="accent3">
                      <a:satMod val="175000"/>
                      <a:alpha val="40000"/>
                    </a:schemeClr>
                  </a:glow>
                </a:effectLst>
              </a:rPr>
              <a:t>YAPILMASINI SAĞLAYAN GENEL BİR ÇALIŞMADIR.</a:t>
            </a:r>
            <a:endParaRPr lang="tr-TR" b="1" i="1" kern="0" dirty="0" smtClean="0">
              <a:solidFill>
                <a:schemeClr val="tx1"/>
              </a:solidFill>
              <a:effectLst>
                <a:glow rad="63500">
                  <a:schemeClr val="accent3">
                    <a:satMod val="175000"/>
                    <a:alpha val="40000"/>
                  </a:schemeClr>
                </a:glow>
              </a:effectLst>
            </a:endParaRPr>
          </a:p>
        </p:txBody>
      </p:sp>
      <p:sp>
        <p:nvSpPr>
          <p:cNvPr id="9" name="8 Dikdörtgen"/>
          <p:cNvSpPr/>
          <p:nvPr/>
        </p:nvSpPr>
        <p:spPr>
          <a:xfrm>
            <a:off x="449944" y="783771"/>
            <a:ext cx="1930400" cy="87085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b="1" dirty="0" smtClean="0">
                <a:solidFill>
                  <a:schemeClr val="tx1"/>
                </a:solidFill>
              </a:rPr>
              <a:t>3402 S.K. </a:t>
            </a:r>
            <a:r>
              <a:rPr lang="tr-TR" b="1" smtClean="0">
                <a:solidFill>
                  <a:schemeClr val="tx1"/>
                </a:solidFill>
              </a:rPr>
              <a:t>22/a</a:t>
            </a:r>
            <a:endParaRPr lang="tr-TR" b="1" dirty="0">
              <a:solidFill>
                <a:schemeClr val="tx1"/>
              </a:solidFill>
            </a:endParaRPr>
          </a:p>
        </p:txBody>
      </p:sp>
      <p:sp>
        <p:nvSpPr>
          <p:cNvPr id="10" name="9 Dikdörtgen"/>
          <p:cNvSpPr/>
          <p:nvPr/>
        </p:nvSpPr>
        <p:spPr>
          <a:xfrm>
            <a:off x="4740518" y="766888"/>
            <a:ext cx="1930400" cy="87085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smtClean="0">
                <a:solidFill>
                  <a:schemeClr val="tx1"/>
                </a:solidFill>
              </a:rPr>
              <a:t>3402 S.K. EK-1</a:t>
            </a:r>
            <a:endParaRPr lang="tr-TR" b="1" dirty="0">
              <a:solidFill>
                <a:schemeClr val="tx1"/>
              </a:solidFill>
            </a:endParaRPr>
          </a:p>
        </p:txBody>
      </p:sp>
      <p:sp>
        <p:nvSpPr>
          <p:cNvPr id="12" name="11 Dikdörtgen"/>
          <p:cNvSpPr/>
          <p:nvPr/>
        </p:nvSpPr>
        <p:spPr>
          <a:xfrm>
            <a:off x="2542139" y="769257"/>
            <a:ext cx="1930400" cy="87085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b="1" dirty="0" smtClean="0">
                <a:solidFill>
                  <a:schemeClr val="tx1"/>
                </a:solidFill>
              </a:rPr>
              <a:t>Mülkiyete Yönelik İşlemler</a:t>
            </a:r>
            <a:endParaRPr lang="tr-TR" b="1" dirty="0">
              <a:solidFill>
                <a:schemeClr val="tx1"/>
              </a:solidFill>
            </a:endParaRPr>
          </a:p>
        </p:txBody>
      </p:sp>
      <p:sp>
        <p:nvSpPr>
          <p:cNvPr id="13" name="12 Dikdörtgen"/>
          <p:cNvSpPr/>
          <p:nvPr/>
        </p:nvSpPr>
        <p:spPr>
          <a:xfrm>
            <a:off x="6923315" y="754742"/>
            <a:ext cx="1930400" cy="870857"/>
          </a:xfrm>
          <a:prstGeom prst="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b="1" dirty="0" smtClean="0">
                <a:solidFill>
                  <a:schemeClr val="tx1"/>
                </a:solidFill>
              </a:rPr>
              <a:t>Kadastro Yönüyle İşleme Tabi  Alanlar</a:t>
            </a:r>
            <a:endParaRPr lang="tr-TR" b="1" dirty="0">
              <a:solidFill>
                <a:schemeClr val="tx1"/>
              </a:solidFill>
            </a:endParaRPr>
          </a:p>
        </p:txBody>
      </p:sp>
      <p:sp>
        <p:nvSpPr>
          <p:cNvPr id="14" name="13 Dikdörtgen"/>
          <p:cNvSpPr/>
          <p:nvPr/>
        </p:nvSpPr>
        <p:spPr>
          <a:xfrm>
            <a:off x="457201" y="1850571"/>
            <a:ext cx="1930400" cy="52251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kern="0" dirty="0" smtClean="0">
                <a:solidFill>
                  <a:schemeClr val="tx1"/>
                </a:solidFill>
              </a:rPr>
              <a:t>Teknik sebeplerle yetersiz kalan</a:t>
            </a:r>
            <a:endParaRPr lang="tr-TR" sz="1400" b="1" dirty="0">
              <a:solidFill>
                <a:schemeClr val="tx1"/>
              </a:solidFill>
            </a:endParaRPr>
          </a:p>
        </p:txBody>
      </p:sp>
      <p:sp>
        <p:nvSpPr>
          <p:cNvPr id="15" name="14 Dikdörtgen"/>
          <p:cNvSpPr/>
          <p:nvPr/>
        </p:nvSpPr>
        <p:spPr>
          <a:xfrm>
            <a:off x="449944" y="2525485"/>
            <a:ext cx="1930400" cy="52251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kern="0" dirty="0" smtClean="0">
                <a:solidFill>
                  <a:schemeClr val="tx1"/>
                </a:solidFill>
              </a:rPr>
              <a:t>Uygulama niteliğini kaybeden,</a:t>
            </a:r>
            <a:endParaRPr lang="tr-TR" sz="1400" b="1" dirty="0">
              <a:solidFill>
                <a:schemeClr val="tx1"/>
              </a:solidFill>
            </a:endParaRPr>
          </a:p>
        </p:txBody>
      </p:sp>
      <p:sp>
        <p:nvSpPr>
          <p:cNvPr id="16" name="15 Dikdörtgen"/>
          <p:cNvSpPr/>
          <p:nvPr/>
        </p:nvSpPr>
        <p:spPr>
          <a:xfrm>
            <a:off x="442686" y="3156857"/>
            <a:ext cx="1930400" cy="52251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kern="0" dirty="0" smtClean="0">
                <a:solidFill>
                  <a:schemeClr val="tx1"/>
                </a:solidFill>
              </a:rPr>
              <a:t>Eksikliği görülen,</a:t>
            </a:r>
            <a:endParaRPr lang="tr-TR" sz="1400" b="1" dirty="0">
              <a:solidFill>
                <a:schemeClr val="tx1"/>
              </a:solidFill>
            </a:endParaRPr>
          </a:p>
        </p:txBody>
      </p:sp>
      <p:sp>
        <p:nvSpPr>
          <p:cNvPr id="17" name="16 Dikdörtgen"/>
          <p:cNvSpPr/>
          <p:nvPr/>
        </p:nvSpPr>
        <p:spPr>
          <a:xfrm>
            <a:off x="464458" y="3802742"/>
            <a:ext cx="1930400" cy="609601"/>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kern="0" dirty="0" smtClean="0">
                <a:solidFill>
                  <a:schemeClr val="tx1"/>
                </a:solidFill>
              </a:rPr>
              <a:t>Zemindeki sınırları gerçeğe uygun şekilde göstermeyen,</a:t>
            </a:r>
            <a:endParaRPr lang="tr-TR" sz="1400" b="1" dirty="0">
              <a:solidFill>
                <a:schemeClr val="tx1"/>
              </a:solidFill>
            </a:endParaRPr>
          </a:p>
        </p:txBody>
      </p:sp>
      <p:sp>
        <p:nvSpPr>
          <p:cNvPr id="18" name="17 Dikdörtgen"/>
          <p:cNvSpPr/>
          <p:nvPr/>
        </p:nvSpPr>
        <p:spPr>
          <a:xfrm>
            <a:off x="479657" y="4507876"/>
            <a:ext cx="1930400" cy="609601"/>
          </a:xfrm>
          <a:prstGeom prst="rect">
            <a:avLst/>
          </a:prstGeom>
          <a:effectLst>
            <a:glow rad="228600">
              <a:schemeClr val="accent2">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kern="0" dirty="0" smtClean="0">
                <a:solidFill>
                  <a:schemeClr val="tx1"/>
                </a:solidFill>
              </a:rPr>
              <a:t> </a:t>
            </a:r>
            <a:r>
              <a:rPr lang="tr-TR" sz="1400" b="1" kern="0" dirty="0" err="1" smtClean="0">
                <a:solidFill>
                  <a:schemeClr val="tx1"/>
                </a:solidFill>
              </a:rPr>
              <a:t>Kadastral</a:t>
            </a:r>
            <a:r>
              <a:rPr lang="tr-TR" sz="1400" b="1" kern="0" dirty="0" smtClean="0">
                <a:solidFill>
                  <a:schemeClr val="tx1"/>
                </a:solidFill>
              </a:rPr>
              <a:t> harita ve bilgilerin yeniden düzenlenmesi,</a:t>
            </a:r>
            <a:endParaRPr lang="tr-TR" sz="1400" b="1" dirty="0">
              <a:solidFill>
                <a:schemeClr val="tx1"/>
              </a:solidFill>
            </a:endParaRPr>
          </a:p>
        </p:txBody>
      </p:sp>
      <p:sp>
        <p:nvSpPr>
          <p:cNvPr id="19" name="18 Dikdörtgen"/>
          <p:cNvSpPr/>
          <p:nvPr/>
        </p:nvSpPr>
        <p:spPr>
          <a:xfrm>
            <a:off x="4733261" y="1877232"/>
            <a:ext cx="1930400" cy="89988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lgn="ctr"/>
            <a:r>
              <a:rPr lang="tr-TR" sz="1400" b="1" dirty="0" smtClean="0">
                <a:solidFill>
                  <a:schemeClr val="tx1"/>
                </a:solidFill>
                <a:cs typeface="Times New Roman" pitchFamily="18" charset="0"/>
              </a:rPr>
              <a:t>Grafik veya Farklı Koordinat Sistemlerinde Üretilmiş Parseller</a:t>
            </a:r>
            <a:endParaRPr lang="tr-TR" sz="1400" b="1" dirty="0">
              <a:solidFill>
                <a:schemeClr val="tx1"/>
              </a:solidFill>
            </a:endParaRPr>
          </a:p>
        </p:txBody>
      </p:sp>
      <p:sp>
        <p:nvSpPr>
          <p:cNvPr id="20" name="19 Dikdörtgen"/>
          <p:cNvSpPr/>
          <p:nvPr/>
        </p:nvSpPr>
        <p:spPr>
          <a:xfrm>
            <a:off x="4726004" y="2871461"/>
            <a:ext cx="1930400" cy="82005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lgn="ctr"/>
            <a:r>
              <a:rPr lang="tr-TR" sz="1400" b="1" dirty="0" smtClean="0">
                <a:solidFill>
                  <a:schemeClr val="tx1"/>
                </a:solidFill>
              </a:rPr>
              <a:t>Miktara Bağlı Olarak Dağıtım Sonucu Oluşan Haritalar</a:t>
            </a:r>
            <a:endParaRPr lang="tr-TR" sz="1400" b="1" dirty="0">
              <a:solidFill>
                <a:schemeClr val="tx1"/>
              </a:solidFill>
            </a:endParaRPr>
          </a:p>
        </p:txBody>
      </p:sp>
      <p:sp>
        <p:nvSpPr>
          <p:cNvPr id="21" name="20 Dikdörtgen"/>
          <p:cNvSpPr/>
          <p:nvPr/>
        </p:nvSpPr>
        <p:spPr>
          <a:xfrm>
            <a:off x="2549244" y="1879597"/>
            <a:ext cx="1930400" cy="49348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dirty="0" smtClean="0">
                <a:solidFill>
                  <a:schemeClr val="tx1"/>
                </a:solidFill>
              </a:rPr>
              <a:t>İntikal</a:t>
            </a:r>
            <a:endParaRPr lang="tr-TR" sz="1400" b="1" dirty="0">
              <a:solidFill>
                <a:schemeClr val="tx1"/>
              </a:solidFill>
            </a:endParaRPr>
          </a:p>
        </p:txBody>
      </p:sp>
      <p:sp>
        <p:nvSpPr>
          <p:cNvPr id="22" name="21 Dikdörtgen"/>
          <p:cNvSpPr/>
          <p:nvPr/>
        </p:nvSpPr>
        <p:spPr>
          <a:xfrm>
            <a:off x="2541987" y="2525482"/>
            <a:ext cx="1930400" cy="49348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dirty="0" smtClean="0">
                <a:solidFill>
                  <a:schemeClr val="tx1"/>
                </a:solidFill>
              </a:rPr>
              <a:t>Taksim</a:t>
            </a:r>
            <a:endParaRPr lang="tr-TR" sz="1400" b="1" dirty="0">
              <a:solidFill>
                <a:schemeClr val="tx1"/>
              </a:solidFill>
            </a:endParaRPr>
          </a:p>
        </p:txBody>
      </p:sp>
      <p:sp>
        <p:nvSpPr>
          <p:cNvPr id="23" name="22 Dikdörtgen"/>
          <p:cNvSpPr/>
          <p:nvPr/>
        </p:nvSpPr>
        <p:spPr>
          <a:xfrm>
            <a:off x="2534730" y="3171368"/>
            <a:ext cx="1930400" cy="49348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dirty="0" err="1" smtClean="0">
                <a:solidFill>
                  <a:schemeClr val="tx1"/>
                </a:solidFill>
              </a:rPr>
              <a:t>İfrazen</a:t>
            </a:r>
            <a:r>
              <a:rPr lang="tr-TR" sz="1400" b="1" dirty="0" smtClean="0">
                <a:solidFill>
                  <a:schemeClr val="tx1"/>
                </a:solidFill>
              </a:rPr>
              <a:t> Taksim</a:t>
            </a:r>
            <a:endParaRPr lang="tr-TR" sz="1400" b="1" dirty="0">
              <a:solidFill>
                <a:schemeClr val="tx1"/>
              </a:solidFill>
            </a:endParaRPr>
          </a:p>
        </p:txBody>
      </p:sp>
      <p:sp>
        <p:nvSpPr>
          <p:cNvPr id="24" name="23 Dikdörtgen"/>
          <p:cNvSpPr/>
          <p:nvPr/>
        </p:nvSpPr>
        <p:spPr>
          <a:xfrm>
            <a:off x="2541988" y="3788226"/>
            <a:ext cx="1930400" cy="72571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dirty="0" smtClean="0">
                <a:solidFill>
                  <a:schemeClr val="tx1"/>
                </a:solidFill>
              </a:rPr>
              <a:t>Kadastrodan kaynaklı hata ve eksikliklerin düzeltilmesi</a:t>
            </a:r>
            <a:endParaRPr lang="tr-TR" sz="1400" b="1" dirty="0">
              <a:solidFill>
                <a:schemeClr val="tx1"/>
              </a:solidFill>
            </a:endParaRPr>
          </a:p>
        </p:txBody>
      </p:sp>
      <p:sp>
        <p:nvSpPr>
          <p:cNvPr id="25" name="24 Dikdörtgen"/>
          <p:cNvSpPr/>
          <p:nvPr/>
        </p:nvSpPr>
        <p:spPr>
          <a:xfrm>
            <a:off x="6879772" y="1857826"/>
            <a:ext cx="1930400" cy="493487"/>
          </a:xfrm>
          <a:prstGeom prst="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Tespit  Dışı Alanlar</a:t>
            </a:r>
            <a:endParaRPr lang="tr-TR" sz="1400" b="1" dirty="0">
              <a:solidFill>
                <a:schemeClr val="tx1"/>
              </a:solidFill>
            </a:endParaRPr>
          </a:p>
        </p:txBody>
      </p:sp>
      <p:sp>
        <p:nvSpPr>
          <p:cNvPr id="26" name="25 Dikdörtgen"/>
          <p:cNvSpPr/>
          <p:nvPr/>
        </p:nvSpPr>
        <p:spPr>
          <a:xfrm>
            <a:off x="6865257" y="3991425"/>
            <a:ext cx="1930400" cy="493487"/>
          </a:xfrm>
          <a:prstGeom prst="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Orman , Mera </a:t>
            </a:r>
            <a:endParaRPr lang="tr-TR" sz="1400" b="1" dirty="0">
              <a:solidFill>
                <a:schemeClr val="tx1"/>
              </a:solidFill>
            </a:endParaRPr>
          </a:p>
        </p:txBody>
      </p:sp>
      <p:sp>
        <p:nvSpPr>
          <p:cNvPr id="27" name="26 Dikdörtgen"/>
          <p:cNvSpPr/>
          <p:nvPr/>
        </p:nvSpPr>
        <p:spPr>
          <a:xfrm>
            <a:off x="6843486" y="3374568"/>
            <a:ext cx="1930400" cy="493487"/>
          </a:xfrm>
          <a:prstGeom prst="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Tampon Bölgeler</a:t>
            </a:r>
            <a:endParaRPr lang="tr-TR" sz="1400" b="1" dirty="0">
              <a:solidFill>
                <a:schemeClr val="tx1"/>
              </a:solidFill>
            </a:endParaRPr>
          </a:p>
        </p:txBody>
      </p:sp>
      <p:sp>
        <p:nvSpPr>
          <p:cNvPr id="28" name="27 Dikdörtgen"/>
          <p:cNvSpPr/>
          <p:nvPr/>
        </p:nvSpPr>
        <p:spPr>
          <a:xfrm>
            <a:off x="6894286" y="2467426"/>
            <a:ext cx="1930400" cy="740231"/>
          </a:xfrm>
          <a:prstGeom prst="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Orman olduğu gerekçesiyle Tespit  dışı bırakılmış Alanlar</a:t>
            </a:r>
            <a:endParaRPr lang="tr-TR" sz="1400" b="1" dirty="0">
              <a:solidFill>
                <a:schemeClr val="tx1"/>
              </a:solidFill>
            </a:endParaRPr>
          </a:p>
        </p:txBody>
      </p:sp>
      <p:sp>
        <p:nvSpPr>
          <p:cNvPr id="33" name="32 Dikdörtgen"/>
          <p:cNvSpPr/>
          <p:nvPr/>
        </p:nvSpPr>
        <p:spPr>
          <a:xfrm>
            <a:off x="4723053" y="3808346"/>
            <a:ext cx="1930400" cy="609601"/>
          </a:xfrm>
          <a:prstGeom prst="rect">
            <a:avLst/>
          </a:prstGeom>
          <a:effectLst>
            <a:glow rad="228600">
              <a:schemeClr val="accent2">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tr-TR" sz="1400" b="1" kern="0" dirty="0" smtClean="0">
                <a:solidFill>
                  <a:schemeClr val="tx1"/>
                </a:solidFill>
              </a:rPr>
              <a:t>Hataların düzeltilmesi ve Sayısallaştırma</a:t>
            </a:r>
            <a:endParaRPr lang="tr-TR" sz="1400" b="1" dirty="0">
              <a:solidFill>
                <a:schemeClr val="tx1"/>
              </a:solidFill>
            </a:endParaRPr>
          </a:p>
        </p:txBody>
      </p:sp>
      <p:sp>
        <p:nvSpPr>
          <p:cNvPr id="34" name="33 Dikdörtgen"/>
          <p:cNvSpPr/>
          <p:nvPr/>
        </p:nvSpPr>
        <p:spPr>
          <a:xfrm>
            <a:off x="2517510" y="4611876"/>
            <a:ext cx="1930400" cy="60960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b="1" kern="0" dirty="0" smtClean="0">
                <a:ln>
                  <a:solidFill>
                    <a:schemeClr val="tx1"/>
                  </a:solidFill>
                </a:ln>
                <a:solidFill>
                  <a:schemeClr val="tx1"/>
                </a:solidFill>
              </a:rPr>
              <a:t>Tapu sicilinin güncellenmesi</a:t>
            </a:r>
            <a:endParaRPr lang="tr-TR" sz="1400" b="1" dirty="0">
              <a:ln>
                <a:solidFill>
                  <a:schemeClr val="tx1"/>
                </a:solidFill>
              </a:ln>
              <a:solidFill>
                <a:schemeClr val="tx1"/>
              </a:solidFill>
            </a:endParaRPr>
          </a:p>
        </p:txBody>
      </p:sp>
      <p:sp>
        <p:nvSpPr>
          <p:cNvPr id="35" name="34 Dikdörtgen"/>
          <p:cNvSpPr/>
          <p:nvPr/>
        </p:nvSpPr>
        <p:spPr>
          <a:xfrm>
            <a:off x="6872514" y="4651825"/>
            <a:ext cx="1930400" cy="573318"/>
          </a:xfrm>
          <a:prstGeom prst="rect">
            <a:avLst/>
          </a:prstGeom>
          <a:solidFill>
            <a:schemeClr val="accent6"/>
          </a:solidFill>
          <a:effectLst>
            <a:glow rad="228600">
              <a:schemeClr val="accent2">
                <a:satMod val="175000"/>
                <a:alpha val="40000"/>
              </a:schemeClr>
            </a:glow>
            <a:outerShdw blurRad="40000" dist="23000" dir="5400000" rotWithShape="0">
              <a:srgbClr val="000000">
                <a:alpha val="35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Kadastrosunun yapılması</a:t>
            </a:r>
            <a:endParaRPr lang="tr-TR" sz="1400" b="1" dirty="0">
              <a:solidFill>
                <a:schemeClr val="tx1"/>
              </a:solidFill>
            </a:endParaRPr>
          </a:p>
        </p:txBody>
      </p:sp>
      <p:sp>
        <p:nvSpPr>
          <p:cNvPr id="29" name="28 Dikdörtgen"/>
          <p:cNvSpPr/>
          <p:nvPr/>
        </p:nvSpPr>
        <p:spPr>
          <a:xfrm>
            <a:off x="326571" y="679269"/>
            <a:ext cx="4245429" cy="4637314"/>
          </a:xfrm>
          <a:prstGeom prst="rect">
            <a:avLst/>
          </a:prstGeom>
          <a:no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940205" y="151760"/>
            <a:ext cx="6473371" cy="461665"/>
          </a:xfrm>
          <a:prstGeom prst="rect">
            <a:avLst/>
          </a:prstGeom>
          <a:ln>
            <a:solidFill>
              <a:schemeClr val="bg2">
                <a:lumMod val="90000"/>
              </a:schemeClr>
            </a:solidFill>
          </a:ln>
          <a:effectLst>
            <a:glow rad="63500">
              <a:schemeClr val="accent2">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2400" b="1" dirty="0" smtClean="0">
                <a:solidFill>
                  <a:schemeClr val="accent6">
                    <a:lumMod val="75000"/>
                  </a:schemeClr>
                </a:solidFill>
              </a:rPr>
              <a:t>GÜNCELLEME ÇALIŞMALARININ  AMACI</a:t>
            </a:r>
            <a:endParaRPr lang="tr-TR" sz="2400" b="1" dirty="0">
              <a:solidFill>
                <a:schemeClr val="accent6">
                  <a:lumMod val="75000"/>
                </a:schemeClr>
              </a:solidFill>
            </a:endParaRPr>
          </a:p>
        </p:txBody>
      </p:sp>
      <p:graphicFrame>
        <p:nvGraphicFramePr>
          <p:cNvPr id="5" name="4 Diyagram"/>
          <p:cNvGraphicFramePr/>
          <p:nvPr/>
        </p:nvGraphicFramePr>
        <p:xfrm>
          <a:off x="985451" y="50184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yagram"/>
          <p:cNvGraphicFramePr/>
          <p:nvPr/>
        </p:nvGraphicFramePr>
        <p:xfrm>
          <a:off x="1822937" y="4598378"/>
          <a:ext cx="6468209" cy="12836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xmlns="" val="2711309433"/>
      </p:ext>
    </p:extLst>
  </p:cSld>
  <p:clrMapOvr>
    <a:masterClrMapping/>
  </p:clrMapOvr>
  <p:transition>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Patlama 2"/>
          <p:cNvSpPr/>
          <p:nvPr/>
        </p:nvSpPr>
        <p:spPr>
          <a:xfrm>
            <a:off x="2203554" y="854440"/>
            <a:ext cx="5126636" cy="1633928"/>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1 Metin kutusu"/>
          <p:cNvSpPr txBox="1"/>
          <p:nvPr/>
        </p:nvSpPr>
        <p:spPr>
          <a:xfrm>
            <a:off x="2098623" y="1259173"/>
            <a:ext cx="5546361"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tr-TR" sz="2000" b="1" dirty="0" smtClean="0"/>
              <a:t>Kadastro Güncelleme Alanları Kadastro Müdürlüğünce belirlenir!!!</a:t>
            </a:r>
            <a:endParaRPr lang="tr-TR" sz="2000" b="1" dirty="0"/>
          </a:p>
        </p:txBody>
      </p:sp>
      <p:sp>
        <p:nvSpPr>
          <p:cNvPr id="66562" name="AutoShape 2" descr="planlama ile ilgili görsel sonucu"/>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66564" name="AutoShape 4" descr="planlama ile ilgili görsel sonucu"/>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66566" name="Picture 6" descr="planlama ile ilgili görsel sonucu">
            <a:hlinkClick r:id="rId2"/>
          </p:cNvPr>
          <p:cNvPicPr>
            <a:picLocks noChangeAspect="1" noChangeArrowheads="1"/>
          </p:cNvPicPr>
          <p:nvPr/>
        </p:nvPicPr>
        <p:blipFill>
          <a:blip r:embed="rId3" cstate="print"/>
          <a:srcRect/>
          <a:stretch>
            <a:fillRect/>
          </a:stretch>
        </p:blipFill>
        <p:spPr bwMode="auto">
          <a:xfrm>
            <a:off x="899886" y="2584113"/>
            <a:ext cx="1606044" cy="1915317"/>
          </a:xfrm>
          <a:prstGeom prst="rect">
            <a:avLst/>
          </a:prstGeom>
          <a:noFill/>
        </p:spPr>
      </p:pic>
      <p:sp>
        <p:nvSpPr>
          <p:cNvPr id="8" name="7 Metin kutusu"/>
          <p:cNvSpPr txBox="1"/>
          <p:nvPr/>
        </p:nvSpPr>
        <p:spPr>
          <a:xfrm>
            <a:off x="302344" y="213755"/>
            <a:ext cx="8273205" cy="584775"/>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3200" dirty="0" smtClean="0">
                <a:solidFill>
                  <a:srgbClr val="FF0000"/>
                </a:solidFill>
              </a:rPr>
              <a:t>Kadastro Güncelleme Alanının Belirlenmesi</a:t>
            </a:r>
            <a:endParaRPr lang="tr-TR" sz="3200" dirty="0">
              <a:solidFill>
                <a:srgbClr val="FF0000"/>
              </a:solidFill>
            </a:endParaRPr>
          </a:p>
        </p:txBody>
      </p:sp>
      <p:graphicFrame>
        <p:nvGraphicFramePr>
          <p:cNvPr id="9" name="8 Diyagram"/>
          <p:cNvGraphicFramePr/>
          <p:nvPr/>
        </p:nvGraphicFramePr>
        <p:xfrm>
          <a:off x="1393374" y="2456544"/>
          <a:ext cx="5399314" cy="3624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10 Metin kutusu"/>
          <p:cNvSpPr txBox="1"/>
          <p:nvPr/>
        </p:nvSpPr>
        <p:spPr>
          <a:xfrm>
            <a:off x="4513943" y="2612570"/>
            <a:ext cx="216262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Personel Planlaması</a:t>
            </a:r>
            <a:endParaRPr lang="tr-TR" dirty="0"/>
          </a:p>
        </p:txBody>
      </p:sp>
      <p:sp>
        <p:nvSpPr>
          <p:cNvPr id="13" name="12 Metin kutusu"/>
          <p:cNvSpPr txBox="1"/>
          <p:nvPr/>
        </p:nvSpPr>
        <p:spPr>
          <a:xfrm>
            <a:off x="4942115" y="3214912"/>
            <a:ext cx="216262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22/a, Ek-1, Kadastro </a:t>
            </a:r>
            <a:endParaRPr lang="tr-TR" dirty="0"/>
          </a:p>
        </p:txBody>
      </p:sp>
      <p:sp>
        <p:nvSpPr>
          <p:cNvPr id="15" name="14 Metin kutusu"/>
          <p:cNvSpPr txBox="1"/>
          <p:nvPr/>
        </p:nvSpPr>
        <p:spPr>
          <a:xfrm>
            <a:off x="5428343" y="3824514"/>
            <a:ext cx="260383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Teknik Hatalar, TH  vb.</a:t>
            </a:r>
            <a:endParaRPr lang="tr-TR" dirty="0"/>
          </a:p>
        </p:txBody>
      </p:sp>
      <p:sp>
        <p:nvSpPr>
          <p:cNvPr id="16" name="15 Metin kutusu"/>
          <p:cNvSpPr txBox="1"/>
          <p:nvPr/>
        </p:nvSpPr>
        <p:spPr>
          <a:xfrm>
            <a:off x="5885544" y="4499427"/>
            <a:ext cx="216262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Tamamı-Kısmi/Birim</a:t>
            </a:r>
            <a:endParaRPr lang="tr-TR" dirty="0"/>
          </a:p>
        </p:txBody>
      </p:sp>
      <p:sp>
        <p:nvSpPr>
          <p:cNvPr id="17" name="16 Metin kutusu"/>
          <p:cNvSpPr txBox="1"/>
          <p:nvPr/>
        </p:nvSpPr>
        <p:spPr>
          <a:xfrm>
            <a:off x="6763658" y="5624285"/>
            <a:ext cx="216262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Olur, Onay, Program</a:t>
            </a:r>
            <a:endParaRPr lang="tr-TR" dirty="0"/>
          </a:p>
        </p:txBody>
      </p:sp>
      <p:sp>
        <p:nvSpPr>
          <p:cNvPr id="18" name="17 Metin kutusu"/>
          <p:cNvSpPr txBox="1"/>
          <p:nvPr/>
        </p:nvSpPr>
        <p:spPr>
          <a:xfrm>
            <a:off x="6328229" y="5050971"/>
            <a:ext cx="216262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Müdürlük veya İhale</a:t>
            </a:r>
            <a:endParaRPr lang="tr-TR" dirty="0"/>
          </a:p>
        </p:txBody>
      </p:sp>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p:cNvGraphicFramePr>
          <p:nvPr/>
        </p:nvGraphicFramePr>
        <p:xfrm>
          <a:off x="8226083" y="682118"/>
          <a:ext cx="917917" cy="1061133"/>
        </p:xfrm>
        <a:graphic>
          <a:graphicData uri="http://schemas.openxmlformats.org/presentationml/2006/ole">
            <p:oleObj spid="_x0000_s41994" name="Photo Editor Fotoğrafı" r:id="rId3" imgW="1867161" imgH="1980952" progId="">
              <p:embed/>
            </p:oleObj>
          </a:graphicData>
        </a:graphic>
      </p:graphicFrame>
      <p:sp>
        <p:nvSpPr>
          <p:cNvPr id="5" name="4 Dikdörtgen"/>
          <p:cNvSpPr/>
          <p:nvPr/>
        </p:nvSpPr>
        <p:spPr>
          <a:xfrm>
            <a:off x="527538" y="635420"/>
            <a:ext cx="1441939" cy="9144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t-IT" sz="1400" b="1" dirty="0" smtClean="0">
                <a:solidFill>
                  <a:schemeClr val="tx1"/>
                </a:solidFill>
              </a:rPr>
              <a:t>3402</a:t>
            </a:r>
            <a:r>
              <a:rPr lang="tr-TR" sz="1400" b="1" dirty="0" smtClean="0">
                <a:solidFill>
                  <a:schemeClr val="tx1"/>
                </a:solidFill>
              </a:rPr>
              <a:t>/</a:t>
            </a:r>
            <a:r>
              <a:rPr lang="it-IT" sz="1400" b="1" dirty="0" smtClean="0">
                <a:solidFill>
                  <a:schemeClr val="tx1"/>
                </a:solidFill>
              </a:rPr>
              <a:t>22-a</a:t>
            </a:r>
            <a:r>
              <a:rPr lang="tr-TR" sz="1400" b="1" dirty="0" smtClean="0">
                <a:solidFill>
                  <a:schemeClr val="tx1"/>
                </a:solidFill>
              </a:rPr>
              <a:t> İ</a:t>
            </a:r>
            <a:r>
              <a:rPr lang="it-IT" sz="1400" b="1" dirty="0" smtClean="0">
                <a:solidFill>
                  <a:schemeClr val="tx1"/>
                </a:solidFill>
              </a:rPr>
              <a:t>htiyacı </a:t>
            </a:r>
            <a:r>
              <a:rPr lang="tr-TR" sz="1400" b="1" dirty="0" smtClean="0">
                <a:solidFill>
                  <a:schemeClr val="tx1"/>
                </a:solidFill>
              </a:rPr>
              <a:t>Ol</a:t>
            </a:r>
            <a:r>
              <a:rPr lang="it-IT" sz="1400" b="1" dirty="0" smtClean="0">
                <a:solidFill>
                  <a:schemeClr val="tx1"/>
                </a:solidFill>
              </a:rPr>
              <a:t>an</a:t>
            </a:r>
            <a:r>
              <a:rPr lang="tr-TR" sz="1400" b="1" dirty="0" smtClean="0">
                <a:solidFill>
                  <a:schemeClr val="tx1"/>
                </a:solidFill>
              </a:rPr>
              <a:t> P</a:t>
            </a:r>
            <a:r>
              <a:rPr lang="it-IT" sz="1400" b="1" dirty="0" smtClean="0">
                <a:solidFill>
                  <a:schemeClr val="tx1"/>
                </a:solidFill>
              </a:rPr>
              <a:t>arsel</a:t>
            </a:r>
            <a:r>
              <a:rPr lang="tr-TR" sz="1400" b="1" dirty="0" err="1" smtClean="0">
                <a:solidFill>
                  <a:schemeClr val="tx1"/>
                </a:solidFill>
              </a:rPr>
              <a:t>ler</a:t>
            </a:r>
            <a:endParaRPr lang="tr-TR" sz="1400" b="1" dirty="0">
              <a:solidFill>
                <a:schemeClr val="tx1"/>
              </a:solidFill>
            </a:endParaRPr>
          </a:p>
        </p:txBody>
      </p:sp>
      <p:sp>
        <p:nvSpPr>
          <p:cNvPr id="7" name="6 Dikdörtgen"/>
          <p:cNvSpPr/>
          <p:nvPr/>
        </p:nvSpPr>
        <p:spPr>
          <a:xfrm>
            <a:off x="2215661" y="647143"/>
            <a:ext cx="1354017" cy="914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400" b="1" dirty="0" smtClean="0">
                <a:solidFill>
                  <a:schemeClr val="tx1"/>
                </a:solidFill>
              </a:rPr>
              <a:t>3402/Ek-1 İhtiyacı Olan Parseller</a:t>
            </a:r>
            <a:endParaRPr lang="tr-TR" sz="1400" b="1" dirty="0">
              <a:solidFill>
                <a:schemeClr val="tx1"/>
              </a:solidFill>
            </a:endParaRPr>
          </a:p>
        </p:txBody>
      </p:sp>
      <p:sp>
        <p:nvSpPr>
          <p:cNvPr id="8" name="7 Dikdörtgen"/>
          <p:cNvSpPr/>
          <p:nvPr/>
        </p:nvSpPr>
        <p:spPr>
          <a:xfrm>
            <a:off x="6257192" y="667658"/>
            <a:ext cx="1365739" cy="914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Kadastro Yönüyle İşleme Tabi Parsel </a:t>
            </a:r>
          </a:p>
        </p:txBody>
      </p:sp>
      <p:sp>
        <p:nvSpPr>
          <p:cNvPr id="9" name="8 Dikdörtgen"/>
          <p:cNvSpPr/>
          <p:nvPr/>
        </p:nvSpPr>
        <p:spPr>
          <a:xfrm>
            <a:off x="3965328" y="615463"/>
            <a:ext cx="1839354" cy="91501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b="1" dirty="0" smtClean="0">
                <a:solidFill>
                  <a:schemeClr val="bg1"/>
                </a:solidFill>
              </a:rPr>
              <a:t>2005 Yılından Sonra Yapılan  Orman, 2/B ve  Geçici 8 Parselleri</a:t>
            </a:r>
          </a:p>
        </p:txBody>
      </p:sp>
      <p:sp>
        <p:nvSpPr>
          <p:cNvPr id="10" name="9 Dikdörtgen"/>
          <p:cNvSpPr/>
          <p:nvPr/>
        </p:nvSpPr>
        <p:spPr>
          <a:xfrm>
            <a:off x="4032738" y="4430764"/>
            <a:ext cx="1427285" cy="914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solidFill>
                  <a:schemeClr val="tx1"/>
                </a:solidFill>
              </a:rPr>
              <a:t>İhaleye Çıkılacak  Toplam Parsel Sayısı</a:t>
            </a:r>
            <a:endParaRPr lang="tr-TR" sz="1400" b="1" dirty="0">
              <a:solidFill>
                <a:schemeClr val="tx1"/>
              </a:solidFill>
            </a:endParaRPr>
          </a:p>
        </p:txBody>
      </p:sp>
      <p:sp>
        <p:nvSpPr>
          <p:cNvPr id="13" name="12 Dikdörtgen"/>
          <p:cNvSpPr/>
          <p:nvPr/>
        </p:nvSpPr>
        <p:spPr>
          <a:xfrm>
            <a:off x="6139959" y="2062704"/>
            <a:ext cx="1696918" cy="914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400" b="1" dirty="0" smtClean="0">
                <a:solidFill>
                  <a:schemeClr val="tx1"/>
                </a:solidFill>
              </a:rPr>
              <a:t>3402 Sayılı Kanun ile birlikte </a:t>
            </a:r>
          </a:p>
        </p:txBody>
      </p:sp>
      <p:sp>
        <p:nvSpPr>
          <p:cNvPr id="14" name="13 Dikdörtgen"/>
          <p:cNvSpPr/>
          <p:nvPr/>
        </p:nvSpPr>
        <p:spPr>
          <a:xfrm>
            <a:off x="5675870" y="3252596"/>
            <a:ext cx="812853" cy="31945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200" b="1" dirty="0" smtClean="0">
                <a:solidFill>
                  <a:schemeClr val="tx1"/>
                </a:solidFill>
              </a:rPr>
              <a:t>3402/18</a:t>
            </a:r>
          </a:p>
        </p:txBody>
      </p:sp>
      <p:sp>
        <p:nvSpPr>
          <p:cNvPr id="15" name="14 Dikdörtgen"/>
          <p:cNvSpPr/>
          <p:nvPr/>
        </p:nvSpPr>
        <p:spPr>
          <a:xfrm>
            <a:off x="6541478" y="3255527"/>
            <a:ext cx="723900" cy="31945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tr-TR" sz="1000" b="1" dirty="0" smtClean="0">
                <a:solidFill>
                  <a:schemeClr val="tx1"/>
                </a:solidFill>
              </a:rPr>
              <a:t>3402/4 ve Ek-5</a:t>
            </a:r>
          </a:p>
        </p:txBody>
      </p:sp>
      <p:sp>
        <p:nvSpPr>
          <p:cNvPr id="16" name="15 Dikdörtgen"/>
          <p:cNvSpPr/>
          <p:nvPr/>
        </p:nvSpPr>
        <p:spPr>
          <a:xfrm>
            <a:off x="7332781" y="3264319"/>
            <a:ext cx="872105" cy="31945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000" b="1" dirty="0" smtClean="0">
                <a:solidFill>
                  <a:schemeClr val="tx1"/>
                </a:solidFill>
              </a:rPr>
              <a:t>3402/Geçici 8</a:t>
            </a:r>
          </a:p>
        </p:txBody>
      </p:sp>
      <p:cxnSp>
        <p:nvCxnSpPr>
          <p:cNvPr id="18" name="17 Düz Ok Bağlayıcısı"/>
          <p:cNvCxnSpPr/>
          <p:nvPr/>
        </p:nvCxnSpPr>
        <p:spPr>
          <a:xfrm rot="16200000" flipH="1">
            <a:off x="6761285" y="1831176"/>
            <a:ext cx="378071" cy="8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20 Düz Ok Bağlayıcısı"/>
          <p:cNvCxnSpPr/>
          <p:nvPr/>
        </p:nvCxnSpPr>
        <p:spPr>
          <a:xfrm rot="5400000">
            <a:off x="6062299" y="3051842"/>
            <a:ext cx="213947" cy="18170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2" name="21 Düz Ok Bağlayıcısı"/>
          <p:cNvCxnSpPr/>
          <p:nvPr/>
        </p:nvCxnSpPr>
        <p:spPr>
          <a:xfrm rot="16200000" flipH="1">
            <a:off x="6814043" y="3150020"/>
            <a:ext cx="181705" cy="58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0" name="29 Düz Ok Bağlayıcısı"/>
          <p:cNvCxnSpPr/>
          <p:nvPr/>
        </p:nvCxnSpPr>
        <p:spPr>
          <a:xfrm rot="16200000" flipH="1">
            <a:off x="7455879" y="3044509"/>
            <a:ext cx="246185" cy="21102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2" name="31 Dikdörtgen"/>
          <p:cNvSpPr/>
          <p:nvPr/>
        </p:nvSpPr>
        <p:spPr>
          <a:xfrm>
            <a:off x="4158761" y="2083220"/>
            <a:ext cx="1562099" cy="914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b="1" dirty="0" smtClean="0">
                <a:solidFill>
                  <a:schemeClr val="bg1"/>
                </a:solidFill>
              </a:rPr>
              <a:t>22-</a:t>
            </a:r>
            <a:r>
              <a:rPr lang="tr-TR" sz="1400" b="1" dirty="0" err="1" smtClean="0">
                <a:solidFill>
                  <a:schemeClr val="bg1"/>
                </a:solidFill>
              </a:rPr>
              <a:t>a’ya</a:t>
            </a:r>
            <a:r>
              <a:rPr lang="tr-TR" sz="1400" b="1" dirty="0" smtClean="0">
                <a:solidFill>
                  <a:schemeClr val="bg1"/>
                </a:solidFill>
              </a:rPr>
              <a:t> edilecek</a:t>
            </a:r>
          </a:p>
        </p:txBody>
      </p:sp>
      <p:sp>
        <p:nvSpPr>
          <p:cNvPr id="33" name="32 Dikdörtgen"/>
          <p:cNvSpPr/>
          <p:nvPr/>
        </p:nvSpPr>
        <p:spPr>
          <a:xfrm>
            <a:off x="2224454" y="2056843"/>
            <a:ext cx="1424354" cy="914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a:r>
              <a:rPr lang="tr-TR" sz="1300" b="1" dirty="0" smtClean="0">
                <a:solidFill>
                  <a:schemeClr val="tx1"/>
                </a:solidFill>
                <a:cs typeface="Times New Roman" pitchFamily="18" charset="0"/>
              </a:rPr>
              <a:t>Grafik veya farklı Koordinat Sistemlerinde Üretilmiş Parseller</a:t>
            </a:r>
            <a:endParaRPr lang="tr-TR" sz="1300" b="1" dirty="0">
              <a:solidFill>
                <a:schemeClr val="tx1"/>
              </a:solidFill>
            </a:endParaRPr>
          </a:p>
        </p:txBody>
      </p:sp>
      <p:sp>
        <p:nvSpPr>
          <p:cNvPr id="34" name="33 Dikdörtgen"/>
          <p:cNvSpPr/>
          <p:nvPr/>
        </p:nvSpPr>
        <p:spPr>
          <a:xfrm>
            <a:off x="565638" y="2059773"/>
            <a:ext cx="1424354" cy="9144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lgn="ctr"/>
            <a:r>
              <a:rPr lang="tr-TR" sz="1300" b="1" kern="0" dirty="0" smtClean="0">
                <a:solidFill>
                  <a:schemeClr val="tx1"/>
                </a:solidFill>
              </a:rPr>
              <a:t>Sınırlandırma, ölçü, çizim ve hesaplamalardan kaynaklanan hatalar</a:t>
            </a:r>
            <a:endParaRPr lang="tr-TR" sz="1300" b="1" dirty="0">
              <a:solidFill>
                <a:schemeClr val="tx1"/>
              </a:solidFill>
            </a:endParaRPr>
          </a:p>
        </p:txBody>
      </p:sp>
      <p:sp>
        <p:nvSpPr>
          <p:cNvPr id="35" name="34 Sağ Ayraç"/>
          <p:cNvSpPr/>
          <p:nvPr/>
        </p:nvSpPr>
        <p:spPr>
          <a:xfrm rot="5400000">
            <a:off x="7155726" y="2614899"/>
            <a:ext cx="263794" cy="2424281"/>
          </a:xfrm>
          <a:prstGeom prst="righ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tr-TR" b="1"/>
          </a:p>
        </p:txBody>
      </p:sp>
      <p:cxnSp>
        <p:nvCxnSpPr>
          <p:cNvPr id="36" name="35 Düz Ok Bağlayıcısı"/>
          <p:cNvCxnSpPr/>
          <p:nvPr/>
        </p:nvCxnSpPr>
        <p:spPr>
          <a:xfrm rot="16200000" flipH="1">
            <a:off x="5001760" y="1802935"/>
            <a:ext cx="378071" cy="8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7" name="36 Düz Ok Bağlayıcısı"/>
          <p:cNvCxnSpPr/>
          <p:nvPr/>
        </p:nvCxnSpPr>
        <p:spPr>
          <a:xfrm rot="16200000" flipH="1">
            <a:off x="2652348" y="1793078"/>
            <a:ext cx="378071" cy="8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8" name="37 Düz Ok Bağlayıcısı"/>
          <p:cNvCxnSpPr/>
          <p:nvPr/>
        </p:nvCxnSpPr>
        <p:spPr>
          <a:xfrm rot="16200000" flipH="1">
            <a:off x="1060940" y="1793075"/>
            <a:ext cx="378071" cy="8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9" name="38 Düz Ok Bağlayıcısı"/>
          <p:cNvCxnSpPr/>
          <p:nvPr/>
        </p:nvCxnSpPr>
        <p:spPr>
          <a:xfrm rot="16200000" flipH="1">
            <a:off x="4208587" y="3630668"/>
            <a:ext cx="1040424" cy="293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0" name="39 Düz Ok Bağlayıcısı"/>
          <p:cNvCxnSpPr/>
          <p:nvPr/>
        </p:nvCxnSpPr>
        <p:spPr>
          <a:xfrm rot="16200000" flipH="1">
            <a:off x="2779837" y="3186655"/>
            <a:ext cx="1128347" cy="89095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1" name="40 Düz Ok Bağlayıcısı"/>
          <p:cNvCxnSpPr/>
          <p:nvPr/>
        </p:nvCxnSpPr>
        <p:spPr>
          <a:xfrm>
            <a:off x="1342295" y="3076751"/>
            <a:ext cx="2341685" cy="154158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2" name="41 Düz Ok Bağlayıcısı"/>
          <p:cNvCxnSpPr>
            <a:stCxn id="35" idx="1"/>
          </p:cNvCxnSpPr>
          <p:nvPr/>
        </p:nvCxnSpPr>
        <p:spPr>
          <a:xfrm rot="16200000" flipH="1" flipV="1">
            <a:off x="6268330" y="3414404"/>
            <a:ext cx="474761" cy="15638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9" name="48 Düz Ok Bağlayıcısı"/>
          <p:cNvCxnSpPr/>
          <p:nvPr/>
        </p:nvCxnSpPr>
        <p:spPr>
          <a:xfrm rot="16200000" flipH="1">
            <a:off x="417636" y="3523693"/>
            <a:ext cx="949572" cy="879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52" name="51 Dikdörtgen"/>
          <p:cNvSpPr/>
          <p:nvPr/>
        </p:nvSpPr>
        <p:spPr>
          <a:xfrm>
            <a:off x="430823" y="4125966"/>
            <a:ext cx="1863970" cy="122213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sz="1300" b="1" dirty="0" smtClean="0">
                <a:solidFill>
                  <a:schemeClr val="bg1"/>
                </a:solidFill>
              </a:rPr>
              <a:t>22-a İhtiyacı Olan Parsel Yoksa Güncelleme Alanı Belirlemesi Yapılamaz.!!</a:t>
            </a:r>
            <a:endParaRPr lang="tr-TR" sz="1300" b="1" dirty="0">
              <a:solidFill>
                <a:schemeClr val="bg1"/>
              </a:solidFill>
            </a:endParaRPr>
          </a:p>
        </p:txBody>
      </p:sp>
      <p:sp>
        <p:nvSpPr>
          <p:cNvPr id="29" name="28 Dikdörtgen"/>
          <p:cNvSpPr/>
          <p:nvPr/>
        </p:nvSpPr>
        <p:spPr>
          <a:xfrm>
            <a:off x="8315203" y="3278152"/>
            <a:ext cx="712177" cy="31945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sz="1200" b="1" dirty="0" smtClean="0">
                <a:solidFill>
                  <a:schemeClr val="tx1"/>
                </a:solidFill>
              </a:rPr>
              <a:t>KOM</a:t>
            </a:r>
          </a:p>
        </p:txBody>
      </p:sp>
      <p:sp>
        <p:nvSpPr>
          <p:cNvPr id="46" name="45 Oval"/>
          <p:cNvSpPr/>
          <p:nvPr/>
        </p:nvSpPr>
        <p:spPr>
          <a:xfrm>
            <a:off x="8011391" y="2660073"/>
            <a:ext cx="872837" cy="4364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050" b="1" dirty="0" smtClean="0">
                <a:solidFill>
                  <a:schemeClr val="tx1"/>
                </a:solidFill>
              </a:rPr>
              <a:t>4342</a:t>
            </a:r>
            <a:endParaRPr lang="tr-TR" sz="1050" b="1" dirty="0">
              <a:solidFill>
                <a:schemeClr val="tx1"/>
              </a:solidFill>
            </a:endParaRPr>
          </a:p>
        </p:txBody>
      </p:sp>
      <p:sp>
        <p:nvSpPr>
          <p:cNvPr id="47" name="46 Oval"/>
          <p:cNvSpPr/>
          <p:nvPr/>
        </p:nvSpPr>
        <p:spPr>
          <a:xfrm>
            <a:off x="3764693" y="1617518"/>
            <a:ext cx="1292218" cy="4364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050" b="1" dirty="0" smtClean="0">
                <a:solidFill>
                  <a:schemeClr val="tx1"/>
                </a:solidFill>
              </a:rPr>
              <a:t>Kamu Zararı Oluşmaması</a:t>
            </a:r>
            <a:endParaRPr lang="tr-TR" sz="1050" b="1" dirty="0">
              <a:solidFill>
                <a:schemeClr val="tx1"/>
              </a:solidFill>
            </a:endParaRPr>
          </a:p>
        </p:txBody>
      </p:sp>
      <p:cxnSp>
        <p:nvCxnSpPr>
          <p:cNvPr id="43" name="42 Düz Ok Bağlayıcısı"/>
          <p:cNvCxnSpPr/>
          <p:nvPr/>
        </p:nvCxnSpPr>
        <p:spPr>
          <a:xfrm rot="16200000" flipH="1">
            <a:off x="8342162" y="3195329"/>
            <a:ext cx="181705" cy="58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44" name="43 Yuvarlatılmış Dikdörtgen"/>
          <p:cNvSpPr/>
          <p:nvPr/>
        </p:nvSpPr>
        <p:spPr>
          <a:xfrm>
            <a:off x="2619633" y="107092"/>
            <a:ext cx="4712043" cy="3954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rPr>
              <a:t>Güncelleme Yapılacak Parsellerin Belirlenmesi</a:t>
            </a:r>
            <a:endParaRPr lang="tr-TR" b="1" dirty="0">
              <a:solidFill>
                <a:schemeClr val="bg1"/>
              </a:solidFill>
            </a:endParaRPr>
          </a:p>
        </p:txBody>
      </p:sp>
    </p:spTree>
    <p:extLst>
      <p:ext uri="{BB962C8B-B14F-4D97-AF65-F5344CB8AC3E}">
        <p14:creationId xmlns:p14="http://schemas.microsoft.com/office/powerpoint/2010/main" xmlns="" val="2711309433"/>
      </p:ext>
    </p:extLst>
  </p:cSld>
  <p:clrMapOvr>
    <a:masterClrMapping/>
  </p:clrMapOvr>
  <p:transition>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307103" y="196947"/>
            <a:ext cx="4332848" cy="84406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b="1" dirty="0" smtClean="0">
                <a:solidFill>
                  <a:schemeClr val="tx1"/>
                </a:solidFill>
              </a:rPr>
              <a:t>KADASTRO GÜNCELLEME ALANLARI</a:t>
            </a:r>
            <a:endParaRPr lang="tr-TR" b="1" dirty="0">
              <a:solidFill>
                <a:schemeClr val="tx1"/>
              </a:solidFill>
            </a:endParaRPr>
          </a:p>
        </p:txBody>
      </p:sp>
      <p:sp>
        <p:nvSpPr>
          <p:cNvPr id="6" name="5 Dikdörtgen"/>
          <p:cNvSpPr/>
          <p:nvPr/>
        </p:nvSpPr>
        <p:spPr>
          <a:xfrm>
            <a:off x="616636" y="1390357"/>
            <a:ext cx="4363328" cy="84406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smtClean="0">
                <a:solidFill>
                  <a:schemeClr val="tx1"/>
                </a:solidFill>
              </a:rPr>
              <a:t>RESEN VEYA TALEP ÜZERİNE BELİRLENİR</a:t>
            </a:r>
            <a:endParaRPr lang="tr-TR" b="1" dirty="0">
              <a:solidFill>
                <a:schemeClr val="tx1"/>
              </a:solidFill>
            </a:endParaRPr>
          </a:p>
        </p:txBody>
      </p:sp>
      <p:sp>
        <p:nvSpPr>
          <p:cNvPr id="7" name="6 Dikdörtgen"/>
          <p:cNvSpPr/>
          <p:nvPr/>
        </p:nvSpPr>
        <p:spPr>
          <a:xfrm>
            <a:off x="642427" y="2527495"/>
            <a:ext cx="4365672" cy="84406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smtClean="0">
                <a:solidFill>
                  <a:schemeClr val="tx1"/>
                </a:solidFill>
              </a:rPr>
              <a:t>İŞİN İHALELİ OLARAK YAPILABİLECEĞİ HUSUSUNA DİKKAT EDİLİR</a:t>
            </a:r>
            <a:endParaRPr lang="tr-TR" b="1" dirty="0">
              <a:solidFill>
                <a:schemeClr val="tx1"/>
              </a:solidFill>
            </a:endParaRPr>
          </a:p>
        </p:txBody>
      </p:sp>
      <p:sp>
        <p:nvSpPr>
          <p:cNvPr id="8" name="7 Dikdörtgen"/>
          <p:cNvSpPr/>
          <p:nvPr/>
        </p:nvSpPr>
        <p:spPr>
          <a:xfrm>
            <a:off x="696353" y="3650567"/>
            <a:ext cx="4353950" cy="84406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smtClean="0">
                <a:solidFill>
                  <a:schemeClr val="tx1"/>
                </a:solidFill>
              </a:rPr>
              <a:t>“</a:t>
            </a:r>
            <a:r>
              <a:rPr lang="tr-TR" b="1" i="1" dirty="0" smtClean="0">
                <a:solidFill>
                  <a:schemeClr val="tx1"/>
                </a:solidFill>
              </a:rPr>
              <a:t>KADASTRO  GÜNCELLEME ALANINI GÖSTERİR BİRİMLERE AİT DEĞERLENDİRME ÇİZELGESİ</a:t>
            </a:r>
            <a:r>
              <a:rPr lang="tr-TR" b="1" dirty="0" smtClean="0">
                <a:solidFill>
                  <a:schemeClr val="tx1"/>
                </a:solidFill>
              </a:rPr>
              <a:t>” DÜZENLENİR.</a:t>
            </a:r>
          </a:p>
        </p:txBody>
      </p:sp>
      <p:sp>
        <p:nvSpPr>
          <p:cNvPr id="9" name="8 Dikdörtgen"/>
          <p:cNvSpPr/>
          <p:nvPr/>
        </p:nvSpPr>
        <p:spPr>
          <a:xfrm>
            <a:off x="708077" y="4773637"/>
            <a:ext cx="4384428" cy="84406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smtClean="0">
                <a:solidFill>
                  <a:schemeClr val="tx1"/>
                </a:solidFill>
              </a:rPr>
              <a:t>BÖLGE MÜDÜRLÜĞÜNCE GEREKLİ KONTROLLER YAPILIR, UYGUN BULUNMASI HALİNDE GENEL MÜDÜRLÜĞE GÖNDERİLİR.</a:t>
            </a:r>
          </a:p>
        </p:txBody>
      </p:sp>
      <p:pic>
        <p:nvPicPr>
          <p:cNvPr id="10" name="Picture 2"/>
          <p:cNvPicPr>
            <a:picLocks noChangeAspect="1" noChangeArrowheads="1"/>
          </p:cNvPicPr>
          <p:nvPr/>
        </p:nvPicPr>
        <p:blipFill>
          <a:blip r:embed="rId2" cstate="print"/>
          <a:srcRect/>
          <a:stretch>
            <a:fillRect/>
          </a:stretch>
        </p:blipFill>
        <p:spPr bwMode="auto">
          <a:xfrm>
            <a:off x="5190978" y="3733736"/>
            <a:ext cx="3953022" cy="2019951"/>
          </a:xfrm>
          <a:prstGeom prst="rect">
            <a:avLst/>
          </a:prstGeom>
          <a:noFill/>
          <a:ln w="9525">
            <a:noFill/>
            <a:miter lim="800000"/>
            <a:headEnd/>
            <a:tailEnd/>
          </a:ln>
          <a:effectLst/>
        </p:spPr>
      </p:pic>
      <p:sp>
        <p:nvSpPr>
          <p:cNvPr id="11" name="10 Metin kutusu"/>
          <p:cNvSpPr txBox="1"/>
          <p:nvPr/>
        </p:nvSpPr>
        <p:spPr>
          <a:xfrm>
            <a:off x="5036233" y="1434904"/>
            <a:ext cx="3910817"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200" b="1" dirty="0" smtClean="0">
                <a:solidFill>
                  <a:schemeClr val="tx1"/>
                </a:solidFill>
              </a:rPr>
              <a:t>Birimde güncellemeyi gerektiren hataların tespit edilmesi</a:t>
            </a:r>
            <a:endParaRPr lang="tr-TR" sz="1200" b="1" dirty="0">
              <a:solidFill>
                <a:schemeClr val="tx1"/>
              </a:solidFill>
            </a:endParaRPr>
          </a:p>
        </p:txBody>
      </p:sp>
      <p:sp>
        <p:nvSpPr>
          <p:cNvPr id="12" name="11 Metin kutusu"/>
          <p:cNvSpPr txBox="1"/>
          <p:nvPr/>
        </p:nvSpPr>
        <p:spPr>
          <a:xfrm>
            <a:off x="5033889" y="1812387"/>
            <a:ext cx="3910817"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200" b="1" dirty="0" smtClean="0">
                <a:solidFill>
                  <a:schemeClr val="tx1"/>
                </a:solidFill>
              </a:rPr>
              <a:t>Kamu yatırımı yapılacak yerlerde altlıkların değerlendirilmesi</a:t>
            </a:r>
          </a:p>
          <a:p>
            <a:r>
              <a:rPr lang="tr-TR" sz="1200" b="1" dirty="0" smtClean="0">
                <a:solidFill>
                  <a:schemeClr val="tx1"/>
                </a:solidFill>
              </a:rPr>
              <a:t>v.b</a:t>
            </a:r>
            <a:endParaRPr lang="tr-TR" sz="1200" b="1" dirty="0">
              <a:solidFill>
                <a:schemeClr val="tx1"/>
              </a:solidFill>
            </a:endParaRPr>
          </a:p>
        </p:txBody>
      </p:sp>
      <p:sp>
        <p:nvSpPr>
          <p:cNvPr id="13" name="12 Metin kutusu"/>
          <p:cNvSpPr txBox="1"/>
          <p:nvPr/>
        </p:nvSpPr>
        <p:spPr>
          <a:xfrm>
            <a:off x="5047957" y="2797125"/>
            <a:ext cx="3910817"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200" b="1" dirty="0" smtClean="0">
                <a:solidFill>
                  <a:schemeClr val="tx1"/>
                </a:solidFill>
              </a:rPr>
              <a:t>Tespit dışı alanlarda yaklaşık parsel sayısının belirlenmesi!</a:t>
            </a:r>
            <a:endParaRPr lang="tr-TR" sz="1200" b="1" dirty="0">
              <a:solidFill>
                <a:schemeClr val="tx1"/>
              </a:solidFill>
            </a:endParaRPr>
          </a:p>
        </p:txBody>
      </p:sp>
      <p:sp>
        <p:nvSpPr>
          <p:cNvPr id="14" name="13 Oval"/>
          <p:cNvSpPr/>
          <p:nvPr/>
        </p:nvSpPr>
        <p:spPr>
          <a:xfrm>
            <a:off x="5289452" y="5303520"/>
            <a:ext cx="3854548" cy="4923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tx1"/>
              </a:solidFill>
            </a:endParaRPr>
          </a:p>
        </p:txBody>
      </p:sp>
      <p:sp>
        <p:nvSpPr>
          <p:cNvPr id="15" name="14 Metin kutusu"/>
          <p:cNvSpPr txBox="1"/>
          <p:nvPr/>
        </p:nvSpPr>
        <p:spPr>
          <a:xfrm>
            <a:off x="5570806" y="5838092"/>
            <a:ext cx="2250831"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1200" b="1" dirty="0" smtClean="0">
                <a:solidFill>
                  <a:schemeClr val="tx1"/>
                </a:solidFill>
              </a:rPr>
              <a:t>Kadastro Müdürlüğü ve Bölge Müdürlüğü Onayları</a:t>
            </a:r>
            <a:endParaRPr lang="tr-TR" sz="1200" b="1" dirty="0">
              <a:solidFill>
                <a:schemeClr val="tx1"/>
              </a:solidFill>
            </a:endParaRPr>
          </a:p>
        </p:txBody>
      </p:sp>
      <p:sp>
        <p:nvSpPr>
          <p:cNvPr id="16" name="15 Oval"/>
          <p:cNvSpPr/>
          <p:nvPr/>
        </p:nvSpPr>
        <p:spPr>
          <a:xfrm>
            <a:off x="272562" y="5829301"/>
            <a:ext cx="4264269" cy="10287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1200" b="1" dirty="0" smtClean="0">
                <a:solidFill>
                  <a:schemeClr val="tx1"/>
                </a:solidFill>
              </a:rPr>
              <a:t>Onaylı Değerlendirme Çizelgesi </a:t>
            </a:r>
            <a:r>
              <a:rPr lang="tr-TR" sz="1200" b="1" dirty="0" err="1" smtClean="0">
                <a:solidFill>
                  <a:schemeClr val="tx1"/>
                </a:solidFill>
              </a:rPr>
              <a:t>excel</a:t>
            </a:r>
            <a:r>
              <a:rPr lang="tr-TR" sz="1200" b="1" dirty="0" smtClean="0">
                <a:solidFill>
                  <a:schemeClr val="tx1"/>
                </a:solidFill>
              </a:rPr>
              <a:t> ve  </a:t>
            </a:r>
            <a:r>
              <a:rPr lang="tr-TR" sz="1200" b="1" dirty="0" err="1" smtClean="0">
                <a:solidFill>
                  <a:schemeClr val="tx1"/>
                </a:solidFill>
              </a:rPr>
              <a:t>pdf</a:t>
            </a:r>
            <a:r>
              <a:rPr lang="tr-TR" sz="1200" b="1" dirty="0" smtClean="0">
                <a:solidFill>
                  <a:schemeClr val="tx1"/>
                </a:solidFill>
              </a:rPr>
              <a:t> ortamında parsel listeleri ise Excel formatında elektronik ortamda gönderilir.</a:t>
            </a:r>
          </a:p>
          <a:p>
            <a:pPr algn="ctr"/>
            <a:r>
              <a:rPr lang="tr-TR" sz="1200" b="1" dirty="0" smtClean="0">
                <a:solidFill>
                  <a:schemeClr val="tx1"/>
                </a:solidFill>
              </a:rPr>
              <a:t>(Fiziksel ek gönderilmez)</a:t>
            </a:r>
            <a:endParaRPr lang="tr-TR" sz="1200" b="1" dirty="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73674" y="123093"/>
            <a:ext cx="8185639" cy="9144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t-IT" sz="2000" b="1" dirty="0" smtClean="0">
                <a:solidFill>
                  <a:srgbClr val="C00000"/>
                </a:solidFill>
              </a:rPr>
              <a:t>3402</a:t>
            </a:r>
            <a:r>
              <a:rPr lang="tr-TR" sz="2000" b="1" dirty="0" smtClean="0">
                <a:solidFill>
                  <a:srgbClr val="C00000"/>
                </a:solidFill>
              </a:rPr>
              <a:t>/</a:t>
            </a:r>
            <a:r>
              <a:rPr lang="it-IT" sz="2000" b="1" dirty="0" smtClean="0">
                <a:solidFill>
                  <a:srgbClr val="C00000"/>
                </a:solidFill>
              </a:rPr>
              <a:t>22-a</a:t>
            </a:r>
            <a:r>
              <a:rPr lang="tr-TR" sz="2000" b="1" dirty="0" smtClean="0">
                <a:solidFill>
                  <a:srgbClr val="C00000"/>
                </a:solidFill>
              </a:rPr>
              <a:t> İhtiyacı Olan Parsellerin Belirlenmesi</a:t>
            </a:r>
            <a:endParaRPr lang="tr-TR" sz="2000" dirty="0">
              <a:solidFill>
                <a:srgbClr val="C00000"/>
              </a:solidFill>
            </a:endParaRPr>
          </a:p>
        </p:txBody>
      </p:sp>
      <p:sp>
        <p:nvSpPr>
          <p:cNvPr id="3" name="2 Dikdörtgen"/>
          <p:cNvSpPr/>
          <p:nvPr/>
        </p:nvSpPr>
        <p:spPr>
          <a:xfrm>
            <a:off x="454802" y="2242839"/>
            <a:ext cx="8174182" cy="369332"/>
          </a:xfrm>
          <a:prstGeom prst="rect">
            <a:avLst/>
          </a:prstGeom>
        </p:spPr>
        <p:txBody>
          <a:bodyPr wrap="square">
            <a:spAutoFit/>
          </a:bodyPr>
          <a:lstStyle/>
          <a:p>
            <a:pPr algn="just"/>
            <a:r>
              <a:rPr lang="tr-TR" dirty="0" smtClean="0">
                <a:solidFill>
                  <a:schemeClr val="tx2">
                    <a:lumMod val="75000"/>
                  </a:schemeClr>
                </a:solidFill>
              </a:rPr>
              <a:t>	</a:t>
            </a:r>
            <a:endParaRPr lang="tr-TR" dirty="0">
              <a:solidFill>
                <a:schemeClr val="tx2">
                  <a:lumMod val="75000"/>
                </a:schemeClr>
              </a:solidFill>
            </a:endParaRPr>
          </a:p>
        </p:txBody>
      </p:sp>
      <p:graphicFrame>
        <p:nvGraphicFramePr>
          <p:cNvPr id="4" name="3 Diyagram"/>
          <p:cNvGraphicFramePr/>
          <p:nvPr/>
        </p:nvGraphicFramePr>
        <p:xfrm>
          <a:off x="351694" y="1415562"/>
          <a:ext cx="8484576" cy="5319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Dikdörtgen"/>
          <p:cNvSpPr/>
          <p:nvPr/>
        </p:nvSpPr>
        <p:spPr>
          <a:xfrm>
            <a:off x="5671038" y="1868298"/>
            <a:ext cx="3103685" cy="1200329"/>
          </a:xfrm>
          <a:prstGeom prst="rect">
            <a:avLst/>
          </a:prstGeom>
          <a:solidFill>
            <a:schemeClr val="tx2">
              <a:lumMod val="20000"/>
              <a:lumOff val="80000"/>
            </a:schemeClr>
          </a:solidFill>
          <a:effectLst>
            <a:softEdge rad="127000"/>
          </a:effectLst>
        </p:spPr>
        <p:style>
          <a:lnRef idx="2">
            <a:schemeClr val="accent5"/>
          </a:lnRef>
          <a:fillRef idx="1">
            <a:schemeClr val="lt1"/>
          </a:fillRef>
          <a:effectRef idx="0">
            <a:schemeClr val="accent5"/>
          </a:effectRef>
          <a:fontRef idx="minor">
            <a:schemeClr val="dk1"/>
          </a:fontRef>
        </p:style>
        <p:txBody>
          <a:bodyPr wrap="square">
            <a:spAutoFit/>
            <a:scene3d>
              <a:camera prst="orthographicFront"/>
              <a:lightRig rig="threePt" dir="t"/>
            </a:scene3d>
            <a:sp3d extrusionH="57150">
              <a:bevelT w="69850" h="69850" prst="divot"/>
            </a:sp3d>
          </a:bodyPr>
          <a:lstStyle/>
          <a:p>
            <a:pPr algn="just"/>
            <a:r>
              <a:rPr lang="tr-TR" dirty="0" smtClean="0">
                <a:solidFill>
                  <a:schemeClr val="tx2">
                    <a:lumMod val="75000"/>
                  </a:schemeClr>
                </a:solidFill>
              </a:rPr>
              <a:t>Bir pafta teknik nedenlerle yetersiz kalmışsa, bu pafta aynı zamanda uygulama özelliğini de kaybeder.</a:t>
            </a:r>
            <a:endParaRPr lang="tr-TR" dirty="0"/>
          </a:p>
        </p:txBody>
      </p:sp>
      <p:sp>
        <p:nvSpPr>
          <p:cNvPr id="6" name="5 Dikdörtgen"/>
          <p:cNvSpPr/>
          <p:nvPr/>
        </p:nvSpPr>
        <p:spPr>
          <a:xfrm>
            <a:off x="5594838" y="5282644"/>
            <a:ext cx="3103685" cy="1200329"/>
          </a:xfrm>
          <a:prstGeom prst="rect">
            <a:avLst/>
          </a:prstGeom>
          <a:solidFill>
            <a:schemeClr val="tx2">
              <a:lumMod val="20000"/>
              <a:lumOff val="80000"/>
            </a:schemeClr>
          </a:solidFill>
          <a:effectLst>
            <a:softEdge rad="127000"/>
          </a:effectLst>
        </p:spPr>
        <p:style>
          <a:lnRef idx="2">
            <a:schemeClr val="accent5"/>
          </a:lnRef>
          <a:fillRef idx="1">
            <a:schemeClr val="lt1"/>
          </a:fillRef>
          <a:effectRef idx="0">
            <a:schemeClr val="accent5"/>
          </a:effectRef>
          <a:fontRef idx="minor">
            <a:schemeClr val="dk1"/>
          </a:fontRef>
        </p:style>
        <p:txBody>
          <a:bodyPr wrap="square">
            <a:spAutoFit/>
            <a:scene3d>
              <a:camera prst="orthographicFront"/>
              <a:lightRig rig="threePt" dir="t"/>
            </a:scene3d>
            <a:sp3d extrusionH="57150">
              <a:bevelT w="69850" h="69850" prst="divot"/>
            </a:sp3d>
          </a:bodyPr>
          <a:lstStyle/>
          <a:p>
            <a:pPr algn="just"/>
            <a:r>
              <a:rPr lang="tr-TR" dirty="0" smtClean="0">
                <a:solidFill>
                  <a:schemeClr val="tx2">
                    <a:lumMod val="75000"/>
                  </a:schemeClr>
                </a:solidFill>
              </a:rPr>
              <a:t>Bir paftanın eksikliği bulunuyorsa, bu pafta ile sağlıklı uygulama yapılması mümkün değildir.</a:t>
            </a:r>
            <a:endParaRPr lang="tr-TR" dirty="0"/>
          </a:p>
        </p:txBody>
      </p:sp>
      <p:sp>
        <p:nvSpPr>
          <p:cNvPr id="7" name="6 Dikdörtgen"/>
          <p:cNvSpPr/>
          <p:nvPr/>
        </p:nvSpPr>
        <p:spPr>
          <a:xfrm>
            <a:off x="744415" y="2102760"/>
            <a:ext cx="3103685" cy="1200329"/>
          </a:xfrm>
          <a:prstGeom prst="rect">
            <a:avLst/>
          </a:prstGeom>
          <a:solidFill>
            <a:schemeClr val="tx2">
              <a:lumMod val="20000"/>
              <a:lumOff val="80000"/>
            </a:schemeClr>
          </a:solidFill>
          <a:effectLst>
            <a:softEdge rad="127000"/>
          </a:effectLst>
        </p:spPr>
        <p:style>
          <a:lnRef idx="2">
            <a:schemeClr val="accent5"/>
          </a:lnRef>
          <a:fillRef idx="1">
            <a:schemeClr val="lt1"/>
          </a:fillRef>
          <a:effectRef idx="0">
            <a:schemeClr val="accent5"/>
          </a:effectRef>
          <a:fontRef idx="minor">
            <a:schemeClr val="dk1"/>
          </a:fontRef>
        </p:style>
        <p:txBody>
          <a:bodyPr wrap="square">
            <a:spAutoFit/>
            <a:scene3d>
              <a:camera prst="orthographicFront"/>
              <a:lightRig rig="threePt" dir="t"/>
            </a:scene3d>
            <a:sp3d extrusionH="57150">
              <a:bevelT w="69850" h="69850" prst="divot"/>
            </a:sp3d>
          </a:bodyPr>
          <a:lstStyle/>
          <a:p>
            <a:pPr algn="just"/>
            <a:r>
              <a:rPr lang="tr-TR" dirty="0" smtClean="0">
                <a:solidFill>
                  <a:schemeClr val="tx2">
                    <a:lumMod val="75000"/>
                  </a:schemeClr>
                </a:solidFill>
              </a:rPr>
              <a:t>Bir pafta zemindeki sınırları doğru göstermiyorsa, bu o paftanın teknik olarak yetersizliğinden kaynaklanır. </a:t>
            </a:r>
            <a:endParaRPr lang="tr-TR" dirty="0"/>
          </a:p>
        </p:txBody>
      </p:sp>
      <p:sp>
        <p:nvSpPr>
          <p:cNvPr id="8" name="7 Dikdörtgen"/>
          <p:cNvSpPr/>
          <p:nvPr/>
        </p:nvSpPr>
        <p:spPr>
          <a:xfrm>
            <a:off x="685799" y="5288506"/>
            <a:ext cx="3103685" cy="1200329"/>
          </a:xfrm>
          <a:prstGeom prst="rect">
            <a:avLst/>
          </a:prstGeom>
          <a:solidFill>
            <a:schemeClr val="tx2">
              <a:lumMod val="20000"/>
              <a:lumOff val="80000"/>
            </a:schemeClr>
          </a:solidFill>
          <a:effectLst>
            <a:softEdge rad="127000"/>
          </a:effectLst>
        </p:spPr>
        <p:style>
          <a:lnRef idx="2">
            <a:schemeClr val="accent5"/>
          </a:lnRef>
          <a:fillRef idx="1">
            <a:schemeClr val="lt1"/>
          </a:fillRef>
          <a:effectRef idx="0">
            <a:schemeClr val="accent5"/>
          </a:effectRef>
          <a:fontRef idx="minor">
            <a:schemeClr val="dk1"/>
          </a:fontRef>
        </p:style>
        <p:txBody>
          <a:bodyPr wrap="square">
            <a:spAutoFit/>
            <a:scene3d>
              <a:camera prst="orthographicFront"/>
              <a:lightRig rig="threePt" dir="t"/>
            </a:scene3d>
            <a:sp3d extrusionH="57150">
              <a:bevelT w="69850" h="69850" prst="divot"/>
            </a:sp3d>
          </a:bodyPr>
          <a:lstStyle/>
          <a:p>
            <a:pPr algn="just"/>
            <a:r>
              <a:rPr lang="tr-TR" dirty="0" smtClean="0">
                <a:solidFill>
                  <a:schemeClr val="tx2">
                    <a:lumMod val="75000"/>
                  </a:schemeClr>
                </a:solidFill>
              </a:rPr>
              <a:t> Bir pafta zemindeki sınırları </a:t>
            </a:r>
            <a:r>
              <a:rPr lang="tr-TR" dirty="0" err="1" smtClean="0">
                <a:solidFill>
                  <a:schemeClr val="tx2">
                    <a:lumMod val="75000"/>
                  </a:schemeClr>
                </a:solidFill>
              </a:rPr>
              <a:t>doğrugöstermiyorsa</a:t>
            </a:r>
            <a:r>
              <a:rPr lang="tr-TR" dirty="0" smtClean="0">
                <a:solidFill>
                  <a:schemeClr val="tx2">
                    <a:lumMod val="75000"/>
                  </a:schemeClr>
                </a:solidFill>
              </a:rPr>
              <a:t>, uygulama özelliğini yitirdiğinin de bir göstergesidir.  </a:t>
            </a:r>
            <a:endParaRPr lang="tr-TR" dirty="0"/>
          </a:p>
        </p:txBody>
      </p:sp>
    </p:spTree>
  </p:cSld>
  <p:clrMapOvr>
    <a:masterClrMapping/>
  </p:clrMapOvr>
  <p:transition>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309329" y="789297"/>
            <a:ext cx="8528538" cy="5386090"/>
          </a:xfrm>
          <a:prstGeom prst="rect">
            <a:avLst/>
          </a:prstGeom>
          <a:noFill/>
        </p:spPr>
        <p:txBody>
          <a:bodyPr wrap="square" rtlCol="0">
            <a:spAutoFit/>
          </a:bodyPr>
          <a:lstStyle/>
          <a:p>
            <a:r>
              <a:rPr lang="tr-TR" dirty="0" smtClean="0"/>
              <a:t>	</a:t>
            </a:r>
            <a:r>
              <a:rPr lang="tr-TR" b="1" dirty="0" smtClean="0"/>
              <a:t>En az bir ada/mevki bazında veya dış sınırları teknik belgeleriyle uyumlu sabit ve /veya geçerli sınırla çevrili parsel grubundan oluşan alanda;</a:t>
            </a:r>
            <a:endParaRPr lang="tr-TR" kern="0" dirty="0" smtClean="0">
              <a:solidFill>
                <a:srgbClr val="0033CC"/>
              </a:solidFill>
            </a:endParaRPr>
          </a:p>
          <a:p>
            <a:pPr lvl="0" algn="just">
              <a:spcBef>
                <a:spcPts val="600"/>
              </a:spcBef>
              <a:spcAft>
                <a:spcPts val="600"/>
              </a:spcAft>
              <a:defRPr/>
            </a:pPr>
            <a:r>
              <a:rPr lang="tr-TR" kern="0" dirty="0" smtClean="0">
                <a:solidFill>
                  <a:srgbClr val="002060"/>
                </a:solidFill>
              </a:rPr>
              <a:t>-       </a:t>
            </a:r>
            <a:r>
              <a:rPr lang="tr-TR" kern="0" dirty="0" smtClean="0">
                <a:solidFill>
                  <a:schemeClr val="tx2"/>
                </a:solidFill>
              </a:rPr>
              <a:t>Kadastro çalışmalarında yapılan; Sınırlandırma hataları, ölçü hataları, çizim (tersimat) hataları, hesap hataları,</a:t>
            </a:r>
          </a:p>
          <a:p>
            <a:pPr lvl="0" algn="just">
              <a:spcBef>
                <a:spcPts val="600"/>
              </a:spcBef>
              <a:spcAft>
                <a:spcPts val="600"/>
              </a:spcAft>
              <a:defRPr/>
            </a:pPr>
            <a:r>
              <a:rPr lang="tr-TR" kern="0" dirty="0" smtClean="0">
                <a:solidFill>
                  <a:schemeClr val="tx2"/>
                </a:solidFill>
              </a:rPr>
              <a:t>-       Kadastro çalışmaları  sırasında oluşturulan belgelerde yıpranma, yırtılma, kopma, kaybolma,</a:t>
            </a:r>
          </a:p>
          <a:p>
            <a:pPr lvl="0" algn="just">
              <a:spcBef>
                <a:spcPts val="600"/>
              </a:spcBef>
              <a:spcAft>
                <a:spcPts val="600"/>
              </a:spcAft>
              <a:buFontTx/>
              <a:buChar char="-"/>
              <a:defRPr/>
            </a:pPr>
            <a:r>
              <a:rPr lang="tr-TR" kern="0" dirty="0" smtClean="0">
                <a:solidFill>
                  <a:schemeClr val="tx2"/>
                </a:solidFill>
              </a:rPr>
              <a:t>           Doğal afetler sonucu yeryüzünde oluşan hareketlilik sonucu oluşan değişiklikler (590 sayılı kararname kapsamında sayılan yerler),</a:t>
            </a:r>
          </a:p>
          <a:p>
            <a:pPr lvl="0" algn="just">
              <a:spcBef>
                <a:spcPts val="600"/>
              </a:spcBef>
              <a:spcAft>
                <a:spcPts val="600"/>
              </a:spcAft>
              <a:buFontTx/>
              <a:buChar char="-"/>
              <a:defRPr/>
            </a:pPr>
            <a:r>
              <a:rPr lang="tr-TR" kern="0" dirty="0" smtClean="0">
                <a:solidFill>
                  <a:schemeClr val="tx2"/>
                </a:solidFill>
              </a:rPr>
              <a:t>            Gelişen teknoloji sonucu daha hassas ölçü ve harita çizim tekniklerinin kullanılması gibi sebepler sonucunda, Paftalarda; teknik sebeplerle yetersizlikler, uygulama niteliğinin kalmaması, zemindeki sınırları gerçeğe uygun göstermeme gibi durumlar var ise;</a:t>
            </a:r>
          </a:p>
          <a:p>
            <a:pPr lvl="0" algn="ctr">
              <a:spcBef>
                <a:spcPts val="600"/>
              </a:spcBef>
              <a:spcAft>
                <a:spcPts val="600"/>
              </a:spcAft>
              <a:defRPr/>
            </a:pPr>
            <a:r>
              <a:rPr lang="tr-TR" sz="2400" b="1" kern="0" dirty="0" smtClean="0">
                <a:solidFill>
                  <a:schemeClr val="accent6">
                    <a:lumMod val="75000"/>
                  </a:schemeClr>
                </a:solidFill>
              </a:rPr>
              <a:t>Yoğun  pafta-zemin uyumsuzlukları varsa,</a:t>
            </a:r>
            <a:endParaRPr lang="tr-TR" sz="2400" b="1" i="1" kern="0" dirty="0" smtClean="0">
              <a:solidFill>
                <a:srgbClr val="FF0000"/>
              </a:solidFill>
            </a:endParaRPr>
          </a:p>
          <a:p>
            <a:pPr lvl="0">
              <a:spcBef>
                <a:spcPts val="600"/>
              </a:spcBef>
              <a:spcAft>
                <a:spcPts val="600"/>
              </a:spcAft>
              <a:defRPr/>
            </a:pPr>
            <a:endParaRPr lang="tr-TR" sz="2400" kern="0" dirty="0" smtClean="0">
              <a:solidFill>
                <a:schemeClr val="accent6">
                  <a:lumMod val="75000"/>
                </a:schemeClr>
              </a:solidFill>
            </a:endParaRPr>
          </a:p>
          <a:p>
            <a:endParaRPr lang="tr-TR" sz="2000" dirty="0">
              <a:solidFill>
                <a:schemeClr val="tx2"/>
              </a:solidFill>
            </a:endParaRPr>
          </a:p>
        </p:txBody>
      </p:sp>
      <p:sp>
        <p:nvSpPr>
          <p:cNvPr id="4" name="3 Dikdörtgen"/>
          <p:cNvSpPr/>
          <p:nvPr/>
        </p:nvSpPr>
        <p:spPr>
          <a:xfrm>
            <a:off x="571499" y="0"/>
            <a:ext cx="8185639" cy="737755"/>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t-IT" sz="2000" b="1" dirty="0" smtClean="0">
                <a:solidFill>
                  <a:schemeClr val="tx1"/>
                </a:solidFill>
              </a:rPr>
              <a:t>3402</a:t>
            </a:r>
            <a:r>
              <a:rPr lang="tr-TR" sz="2000" b="1" dirty="0" smtClean="0">
                <a:solidFill>
                  <a:schemeClr val="tx1"/>
                </a:solidFill>
              </a:rPr>
              <a:t>/</a:t>
            </a:r>
            <a:r>
              <a:rPr lang="it-IT" sz="2000" b="1" dirty="0" smtClean="0">
                <a:solidFill>
                  <a:schemeClr val="tx1"/>
                </a:solidFill>
              </a:rPr>
              <a:t>22-a</a:t>
            </a:r>
            <a:r>
              <a:rPr lang="tr-TR" sz="2000" b="1" dirty="0" smtClean="0">
                <a:solidFill>
                  <a:schemeClr val="tx1"/>
                </a:solidFill>
              </a:rPr>
              <a:t> İhtiyacı Olan Parsellerin Belirlenmesi</a:t>
            </a:r>
            <a:endParaRPr lang="tr-TR" sz="2000" dirty="0">
              <a:solidFill>
                <a:schemeClr val="tx1"/>
              </a:solidFill>
            </a:endParaRPr>
          </a:p>
        </p:txBody>
      </p:sp>
      <p:sp>
        <p:nvSpPr>
          <p:cNvPr id="5" name="4 Dikdörtgen"/>
          <p:cNvSpPr/>
          <p:nvPr/>
        </p:nvSpPr>
        <p:spPr>
          <a:xfrm>
            <a:off x="394854" y="5267145"/>
            <a:ext cx="8406246"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spcBef>
                <a:spcPts val="600"/>
              </a:spcBef>
              <a:spcAft>
                <a:spcPts val="600"/>
              </a:spcAft>
              <a:defRPr/>
            </a:pPr>
            <a:r>
              <a:rPr lang="tr-TR" b="1" i="1" kern="0" dirty="0" smtClean="0">
                <a:solidFill>
                  <a:schemeClr val="tx1"/>
                </a:solidFill>
              </a:rPr>
              <a:t>Bu  parseller güncelleme  çalışmasında 3402/22-a kapsamında değerlendirilmelidir.</a:t>
            </a:r>
          </a:p>
        </p:txBody>
      </p:sp>
    </p:spTree>
  </p:cSld>
  <p:clrMapOvr>
    <a:masterClrMapping/>
  </p:clrMapOvr>
  <p:transition>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screen">
            <a:lum bright="21000"/>
          </a:blip>
          <a:srcRect/>
          <a:stretch>
            <a:fillRect/>
          </a:stretch>
        </p:blipFill>
        <p:spPr bwMode="auto">
          <a:xfrm>
            <a:off x="409113" y="2019722"/>
            <a:ext cx="8429684" cy="4504577"/>
          </a:xfrm>
          <a:prstGeom prst="rect">
            <a:avLst/>
          </a:prstGeom>
          <a:noFill/>
          <a:ln w="9525">
            <a:noFill/>
            <a:miter lim="800000"/>
            <a:headEnd/>
            <a:tailEnd/>
          </a:ln>
          <a:effectLst/>
        </p:spPr>
      </p:pic>
      <p:sp>
        <p:nvSpPr>
          <p:cNvPr id="4" name="3 Oval"/>
          <p:cNvSpPr/>
          <p:nvPr/>
        </p:nvSpPr>
        <p:spPr>
          <a:xfrm rot="20601995">
            <a:off x="530382" y="4851050"/>
            <a:ext cx="1176195" cy="161083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Oval"/>
          <p:cNvSpPr/>
          <p:nvPr/>
        </p:nvSpPr>
        <p:spPr>
          <a:xfrm rot="20601995">
            <a:off x="2021793" y="4131480"/>
            <a:ext cx="1176195" cy="178595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Oval"/>
          <p:cNvSpPr/>
          <p:nvPr/>
        </p:nvSpPr>
        <p:spPr>
          <a:xfrm rot="2155388">
            <a:off x="4146212" y="5144101"/>
            <a:ext cx="1176195" cy="131286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Oval"/>
          <p:cNvSpPr/>
          <p:nvPr/>
        </p:nvSpPr>
        <p:spPr>
          <a:xfrm rot="18910124">
            <a:off x="5864058" y="4863707"/>
            <a:ext cx="1176195" cy="151876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Oval"/>
          <p:cNvSpPr/>
          <p:nvPr/>
        </p:nvSpPr>
        <p:spPr>
          <a:xfrm rot="17842847">
            <a:off x="6816512" y="2397348"/>
            <a:ext cx="1176195" cy="178595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Oval"/>
          <p:cNvSpPr/>
          <p:nvPr/>
        </p:nvSpPr>
        <p:spPr>
          <a:xfrm rot="19053726">
            <a:off x="3145840" y="2551057"/>
            <a:ext cx="1176195" cy="139363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Oval"/>
          <p:cNvSpPr/>
          <p:nvPr/>
        </p:nvSpPr>
        <p:spPr>
          <a:xfrm rot="18910124">
            <a:off x="4688886" y="3971505"/>
            <a:ext cx="1264628" cy="13000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Oval"/>
          <p:cNvSpPr/>
          <p:nvPr/>
        </p:nvSpPr>
        <p:spPr>
          <a:xfrm rot="16200000">
            <a:off x="1348639" y="1766800"/>
            <a:ext cx="1176195" cy="178595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Oval"/>
          <p:cNvSpPr/>
          <p:nvPr/>
        </p:nvSpPr>
        <p:spPr>
          <a:xfrm rot="17842847">
            <a:off x="7135343" y="4222537"/>
            <a:ext cx="1176195" cy="178595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Dikdörtgen"/>
          <p:cNvSpPr/>
          <p:nvPr/>
        </p:nvSpPr>
        <p:spPr>
          <a:xfrm>
            <a:off x="2078182" y="137452"/>
            <a:ext cx="4333009" cy="4616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tr-TR"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tr-TR" sz="2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Nerelerde 22/a Yapılma</a:t>
            </a:r>
            <a:r>
              <a:rPr lang="tr-TR" sz="2400" b="1" u="sng" dirty="0" smtClean="0">
                <a:ln w="10541" cmpd="sng">
                  <a:solidFill>
                    <a:schemeClr val="accent1">
                      <a:shade val="88000"/>
                      <a:satMod val="110000"/>
                    </a:schemeClr>
                  </a:solidFill>
                  <a:prstDash val="solid"/>
                </a:ln>
                <a:solidFill>
                  <a:srgbClr val="0070C0"/>
                </a:solidFill>
              </a:rPr>
              <a:t>lı</a:t>
            </a:r>
            <a:r>
              <a:rPr lang="tr-TR" sz="2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tr-TR" sz="2400" dirty="0"/>
          </a:p>
        </p:txBody>
      </p:sp>
      <p:sp>
        <p:nvSpPr>
          <p:cNvPr id="14" name="13 Metin kutusu"/>
          <p:cNvSpPr txBox="1"/>
          <p:nvPr/>
        </p:nvSpPr>
        <p:spPr>
          <a:xfrm>
            <a:off x="457199" y="623454"/>
            <a:ext cx="8333509" cy="1477328"/>
          </a:xfrm>
          <a:prstGeom prst="rect">
            <a:avLst/>
          </a:prstGeom>
          <a:effectLst>
            <a:glow rad="635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tr-TR" sz="1600" dirty="0" smtClean="0"/>
              <a:t>*</a:t>
            </a:r>
            <a:r>
              <a:rPr lang="tr-TR" dirty="0" smtClean="0"/>
              <a:t>Pafta-zemin uyumsuzluğunun </a:t>
            </a:r>
            <a:r>
              <a:rPr lang="tr-TR" b="1" dirty="0" smtClean="0">
                <a:solidFill>
                  <a:srgbClr val="C00000"/>
                </a:solidFill>
              </a:rPr>
              <a:t>yoğun</a:t>
            </a:r>
            <a:r>
              <a:rPr lang="tr-TR" dirty="0" smtClean="0"/>
              <a:t> olduğu yerlerde, </a:t>
            </a:r>
          </a:p>
          <a:p>
            <a:pPr algn="just"/>
            <a:r>
              <a:rPr lang="tr-TR" dirty="0" smtClean="0"/>
              <a:t>*Ölçü değerlerine ulaşılamayan ve ayrıca paftasından da sağlıklı sayısallaştırma   yapılamayan yerlerde,</a:t>
            </a:r>
          </a:p>
          <a:p>
            <a:pPr algn="just"/>
            <a:r>
              <a:rPr lang="tr-TR" dirty="0" smtClean="0"/>
              <a:t>*Mülkiyete yönelik işlemlerin olduğu parsellerde (Taksim-intikal-</a:t>
            </a:r>
            <a:r>
              <a:rPr lang="tr-TR" dirty="0" err="1" smtClean="0"/>
              <a:t>ifrazen</a:t>
            </a:r>
            <a:r>
              <a:rPr lang="tr-TR" dirty="0" smtClean="0"/>
              <a:t> taksim),</a:t>
            </a:r>
          </a:p>
          <a:p>
            <a:pPr algn="just"/>
            <a:r>
              <a:rPr lang="tr-TR" dirty="0" smtClean="0"/>
              <a:t>v.b yerlerde,</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4431323" y="918645"/>
            <a:ext cx="4572000" cy="369332"/>
          </a:xfrm>
          <a:prstGeom prst="rect">
            <a:avLst/>
          </a:prstGeom>
        </p:spPr>
        <p:txBody>
          <a:bodyPr>
            <a:spAutoFit/>
          </a:bodyPr>
          <a:lstStyle/>
          <a:p>
            <a:pPr algn="just"/>
            <a:r>
              <a:rPr lang="tr-TR" dirty="0" smtClean="0"/>
              <a:t>	</a:t>
            </a:r>
            <a:endParaRPr lang="tr" dirty="0" smtClean="0"/>
          </a:p>
        </p:txBody>
      </p:sp>
      <p:pic>
        <p:nvPicPr>
          <p:cNvPr id="67587" name="Picture 3"/>
          <p:cNvPicPr>
            <a:picLocks noChangeAspect="1" noChangeArrowheads="1"/>
          </p:cNvPicPr>
          <p:nvPr/>
        </p:nvPicPr>
        <p:blipFill>
          <a:blip r:embed="rId2" cstate="print"/>
          <a:srcRect/>
          <a:stretch>
            <a:fillRect/>
          </a:stretch>
        </p:blipFill>
        <p:spPr bwMode="auto">
          <a:xfrm>
            <a:off x="404512" y="628284"/>
            <a:ext cx="3637018" cy="25633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7588" name="Picture 4"/>
          <p:cNvPicPr>
            <a:picLocks noChangeAspect="1" noChangeArrowheads="1"/>
          </p:cNvPicPr>
          <p:nvPr/>
        </p:nvPicPr>
        <p:blipFill>
          <a:blip r:embed="rId3" cstate="print"/>
          <a:srcRect/>
          <a:stretch>
            <a:fillRect/>
          </a:stretch>
        </p:blipFill>
        <p:spPr bwMode="auto">
          <a:xfrm>
            <a:off x="334839" y="3491238"/>
            <a:ext cx="3753583" cy="26432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6 Dikdörtgen"/>
          <p:cNvSpPr/>
          <p:nvPr/>
        </p:nvSpPr>
        <p:spPr>
          <a:xfrm>
            <a:off x="4484077" y="3859714"/>
            <a:ext cx="4528038" cy="369332"/>
          </a:xfrm>
          <a:prstGeom prst="rect">
            <a:avLst/>
          </a:prstGeom>
        </p:spPr>
        <p:txBody>
          <a:bodyPr wrap="square">
            <a:spAutoFit/>
          </a:bodyPr>
          <a:lstStyle/>
          <a:p>
            <a:pPr algn="just"/>
            <a:r>
              <a:rPr lang="tr-TR" dirty="0" smtClean="0"/>
              <a:t>	</a:t>
            </a:r>
            <a:endParaRPr lang="tr" dirty="0" smtClean="0"/>
          </a:p>
        </p:txBody>
      </p:sp>
      <p:sp>
        <p:nvSpPr>
          <p:cNvPr id="8" name="7 Sağ Ok"/>
          <p:cNvSpPr/>
          <p:nvPr/>
        </p:nvSpPr>
        <p:spPr>
          <a:xfrm>
            <a:off x="4053254" y="1688124"/>
            <a:ext cx="351693" cy="263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Sağ Ok"/>
          <p:cNvSpPr/>
          <p:nvPr/>
        </p:nvSpPr>
        <p:spPr>
          <a:xfrm>
            <a:off x="4082560" y="4548554"/>
            <a:ext cx="351693" cy="263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Metin kutusu"/>
          <p:cNvSpPr txBox="1"/>
          <p:nvPr/>
        </p:nvSpPr>
        <p:spPr>
          <a:xfrm>
            <a:off x="365760" y="0"/>
            <a:ext cx="8778240" cy="461665"/>
          </a:xfrm>
          <a:prstGeom prst="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kern="0" dirty="0" smtClean="0">
                <a:solidFill>
                  <a:srgbClr val="FF0000"/>
                </a:solidFill>
              </a:rPr>
              <a:t>Sınırlandırma, Ölçü, Çizim ve Hesaplamalardan Kaynaklanan Hatalar</a:t>
            </a:r>
            <a:endParaRPr lang="tr-TR" sz="2400" b="1" dirty="0">
              <a:solidFill>
                <a:srgbClr val="FF0000"/>
              </a:solidFill>
            </a:endParaRPr>
          </a:p>
        </p:txBody>
      </p:sp>
      <p:sp>
        <p:nvSpPr>
          <p:cNvPr id="12" name="11 Dikdörtgen"/>
          <p:cNvSpPr/>
          <p:nvPr/>
        </p:nvSpPr>
        <p:spPr>
          <a:xfrm>
            <a:off x="4440115" y="817683"/>
            <a:ext cx="4404946" cy="2031325"/>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b="1" dirty="0" smtClean="0">
                <a:solidFill>
                  <a:schemeClr val="tx1"/>
                </a:solidFill>
              </a:rPr>
              <a:t>Taşınmazın sınırlarında, eylemli değişiklik olmadığı halde kadastro sırasında </a:t>
            </a:r>
            <a:r>
              <a:rPr lang="en-US" b="1" dirty="0" err="1" smtClean="0">
                <a:solidFill>
                  <a:schemeClr val="tx1"/>
                </a:solidFill>
              </a:rPr>
              <a:t>ölçü</a:t>
            </a:r>
            <a:r>
              <a:rPr lang="en-US" b="1" dirty="0" smtClean="0">
                <a:solidFill>
                  <a:schemeClr val="tx1"/>
                </a:solidFill>
              </a:rPr>
              <a:t> </a:t>
            </a:r>
            <a:r>
              <a:rPr lang="en-US" b="1" dirty="0" err="1" smtClean="0">
                <a:solidFill>
                  <a:schemeClr val="tx1"/>
                </a:solidFill>
              </a:rPr>
              <a:t>hataların</a:t>
            </a:r>
            <a:r>
              <a:rPr lang="en-US" b="1" dirty="0" smtClean="0">
                <a:solidFill>
                  <a:schemeClr val="tx1"/>
                </a:solidFill>
              </a:rPr>
              <a:t> </a:t>
            </a:r>
            <a:r>
              <a:rPr lang="en-US" b="1" dirty="0" err="1" smtClean="0">
                <a:solidFill>
                  <a:schemeClr val="tx1"/>
                </a:solidFill>
              </a:rPr>
              <a:t>yapılması</a:t>
            </a:r>
            <a:r>
              <a:rPr lang="en-US" b="1" dirty="0" smtClean="0">
                <a:solidFill>
                  <a:schemeClr val="tx1"/>
                </a:solidFill>
              </a:rPr>
              <a:t>, </a:t>
            </a:r>
            <a:r>
              <a:rPr lang="en-US" b="1" dirty="0" err="1" smtClean="0">
                <a:solidFill>
                  <a:schemeClr val="tx1"/>
                </a:solidFill>
              </a:rPr>
              <a:t>kadastro</a:t>
            </a:r>
            <a:r>
              <a:rPr lang="en-US" b="1" dirty="0" smtClean="0">
                <a:solidFill>
                  <a:schemeClr val="tx1"/>
                </a:solidFill>
              </a:rPr>
              <a:t> </a:t>
            </a:r>
            <a:r>
              <a:rPr lang="en-US" b="1" dirty="0" err="1" smtClean="0">
                <a:solidFill>
                  <a:schemeClr val="tx1"/>
                </a:solidFill>
              </a:rPr>
              <a:t>sırasında</a:t>
            </a:r>
            <a:r>
              <a:rPr lang="en-US" b="1" dirty="0" smtClean="0">
                <a:solidFill>
                  <a:schemeClr val="tx1"/>
                </a:solidFill>
              </a:rPr>
              <a:t> </a:t>
            </a:r>
            <a:r>
              <a:rPr lang="en-US" b="1" dirty="0" err="1" smtClean="0">
                <a:solidFill>
                  <a:schemeClr val="tx1"/>
                </a:solidFill>
              </a:rPr>
              <a:t>uygulanan</a:t>
            </a:r>
            <a:r>
              <a:rPr lang="en-US" b="1" dirty="0" smtClean="0">
                <a:solidFill>
                  <a:schemeClr val="tx1"/>
                </a:solidFill>
              </a:rPr>
              <a:t> </a:t>
            </a:r>
            <a:r>
              <a:rPr lang="en-US" b="1" dirty="0" err="1" smtClean="0">
                <a:solidFill>
                  <a:schemeClr val="tx1"/>
                </a:solidFill>
              </a:rPr>
              <a:t>kayıt</a:t>
            </a:r>
            <a:r>
              <a:rPr lang="en-US" b="1" dirty="0" smtClean="0">
                <a:solidFill>
                  <a:schemeClr val="tx1"/>
                </a:solidFill>
              </a:rPr>
              <a:t> </a:t>
            </a:r>
            <a:r>
              <a:rPr lang="en-US" b="1" dirty="0" err="1" smtClean="0">
                <a:solidFill>
                  <a:schemeClr val="tx1"/>
                </a:solidFill>
              </a:rPr>
              <a:t>sınırlarının</a:t>
            </a:r>
            <a:r>
              <a:rPr lang="en-US" b="1" dirty="0" smtClean="0">
                <a:solidFill>
                  <a:schemeClr val="tx1"/>
                </a:solidFill>
              </a:rPr>
              <a:t> </a:t>
            </a:r>
            <a:r>
              <a:rPr lang="en-US" b="1" dirty="0" err="1" smtClean="0">
                <a:solidFill>
                  <a:schemeClr val="tx1"/>
                </a:solidFill>
              </a:rPr>
              <a:t>sabit</a:t>
            </a:r>
            <a:r>
              <a:rPr lang="en-US" b="1" dirty="0" smtClean="0">
                <a:solidFill>
                  <a:schemeClr val="tx1"/>
                </a:solidFill>
              </a:rPr>
              <a:t> </a:t>
            </a:r>
            <a:r>
              <a:rPr lang="en-US" b="1" dirty="0" err="1" smtClean="0">
                <a:solidFill>
                  <a:schemeClr val="tx1"/>
                </a:solidFill>
              </a:rPr>
              <a:t>sınır</a:t>
            </a:r>
            <a:r>
              <a:rPr lang="en-US" b="1" dirty="0" smtClean="0">
                <a:solidFill>
                  <a:schemeClr val="tx1"/>
                </a:solidFill>
              </a:rPr>
              <a:t> </a:t>
            </a:r>
            <a:r>
              <a:rPr lang="en-US" b="1" dirty="0" err="1" smtClean="0">
                <a:solidFill>
                  <a:schemeClr val="tx1"/>
                </a:solidFill>
              </a:rPr>
              <a:t>niteliğinde</a:t>
            </a:r>
            <a:r>
              <a:rPr lang="en-US" b="1" dirty="0" smtClean="0">
                <a:solidFill>
                  <a:schemeClr val="tx1"/>
                </a:solidFill>
              </a:rPr>
              <a:t> </a:t>
            </a:r>
            <a:r>
              <a:rPr lang="en-US" b="1" dirty="0" err="1" smtClean="0">
                <a:solidFill>
                  <a:schemeClr val="tx1"/>
                </a:solidFill>
              </a:rPr>
              <a:t>olması</a:t>
            </a:r>
            <a:r>
              <a:rPr lang="en-US" b="1" dirty="0" smtClean="0">
                <a:solidFill>
                  <a:schemeClr val="tx1"/>
                </a:solidFill>
              </a:rPr>
              <a:t> </a:t>
            </a:r>
            <a:r>
              <a:rPr lang="en-US" b="1" dirty="0" err="1" smtClean="0">
                <a:solidFill>
                  <a:schemeClr val="tx1"/>
                </a:solidFill>
              </a:rPr>
              <a:t>ve</a:t>
            </a:r>
            <a:r>
              <a:rPr lang="en-US" b="1" dirty="0" smtClean="0">
                <a:solidFill>
                  <a:schemeClr val="tx1"/>
                </a:solidFill>
              </a:rPr>
              <a:t> </a:t>
            </a:r>
            <a:r>
              <a:rPr lang="en-US" b="1" dirty="0" err="1" smtClean="0">
                <a:solidFill>
                  <a:schemeClr val="tx1"/>
                </a:solidFill>
              </a:rPr>
              <a:t>halen</a:t>
            </a:r>
            <a:r>
              <a:rPr lang="en-US" b="1" dirty="0" smtClean="0">
                <a:solidFill>
                  <a:schemeClr val="tx1"/>
                </a:solidFill>
              </a:rPr>
              <a:t> </a:t>
            </a:r>
            <a:r>
              <a:rPr lang="en-US" b="1" dirty="0" err="1" smtClean="0">
                <a:solidFill>
                  <a:schemeClr val="tx1"/>
                </a:solidFill>
              </a:rPr>
              <a:t>zeminde</a:t>
            </a:r>
            <a:r>
              <a:rPr lang="en-US" b="1" dirty="0" smtClean="0">
                <a:solidFill>
                  <a:schemeClr val="tx1"/>
                </a:solidFill>
              </a:rPr>
              <a:t> </a:t>
            </a:r>
            <a:r>
              <a:rPr lang="en-US" b="1" dirty="0" err="1" smtClean="0">
                <a:solidFill>
                  <a:schemeClr val="tx1"/>
                </a:solidFill>
              </a:rPr>
              <a:t>mevcut</a:t>
            </a:r>
            <a:r>
              <a:rPr lang="en-US" b="1" dirty="0" smtClean="0">
                <a:solidFill>
                  <a:schemeClr val="tx1"/>
                </a:solidFill>
              </a:rPr>
              <a:t> </a:t>
            </a:r>
            <a:r>
              <a:rPr lang="en-US" b="1" dirty="0" err="1" smtClean="0">
                <a:solidFill>
                  <a:schemeClr val="tx1"/>
                </a:solidFill>
              </a:rPr>
              <a:t>olmasına</a:t>
            </a:r>
            <a:r>
              <a:rPr lang="en-US" b="1" dirty="0" smtClean="0">
                <a:solidFill>
                  <a:schemeClr val="tx1"/>
                </a:solidFill>
              </a:rPr>
              <a:t> </a:t>
            </a:r>
            <a:r>
              <a:rPr lang="en-US" b="1" dirty="0" err="1" smtClean="0">
                <a:solidFill>
                  <a:schemeClr val="tx1"/>
                </a:solidFill>
              </a:rPr>
              <a:t>karşın</a:t>
            </a:r>
            <a:r>
              <a:rPr lang="en-US" b="1" dirty="0" smtClean="0">
                <a:solidFill>
                  <a:schemeClr val="tx1"/>
                </a:solidFill>
              </a:rPr>
              <a:t> </a:t>
            </a:r>
            <a:r>
              <a:rPr lang="en-US" b="1" dirty="0" err="1" smtClean="0">
                <a:solidFill>
                  <a:schemeClr val="tx1"/>
                </a:solidFill>
              </a:rPr>
              <a:t>buna</a:t>
            </a:r>
            <a:r>
              <a:rPr lang="en-US" b="1" dirty="0" smtClean="0">
                <a:solidFill>
                  <a:schemeClr val="tx1"/>
                </a:solidFill>
              </a:rPr>
              <a:t> </a:t>
            </a:r>
            <a:r>
              <a:rPr lang="en-US" b="1" dirty="0" err="1" smtClean="0">
                <a:solidFill>
                  <a:schemeClr val="tx1"/>
                </a:solidFill>
              </a:rPr>
              <a:t>aykırı</a:t>
            </a:r>
            <a:r>
              <a:rPr lang="en-US" b="1" dirty="0" smtClean="0">
                <a:solidFill>
                  <a:schemeClr val="tx1"/>
                </a:solidFill>
              </a:rPr>
              <a:t> </a:t>
            </a:r>
            <a:r>
              <a:rPr lang="en-US" b="1" dirty="0" err="1" smtClean="0">
                <a:solidFill>
                  <a:schemeClr val="tx1"/>
                </a:solidFill>
              </a:rPr>
              <a:t>sınırlandırma</a:t>
            </a:r>
            <a:r>
              <a:rPr lang="en-US" b="1" dirty="0" smtClean="0">
                <a:solidFill>
                  <a:schemeClr val="tx1"/>
                </a:solidFill>
              </a:rPr>
              <a:t> </a:t>
            </a:r>
            <a:r>
              <a:rPr lang="en-US" b="1" dirty="0" err="1" smtClean="0">
                <a:solidFill>
                  <a:schemeClr val="tx1"/>
                </a:solidFill>
              </a:rPr>
              <a:t>yapılmış</a:t>
            </a:r>
            <a:r>
              <a:rPr lang="en-US" b="1" dirty="0" smtClean="0">
                <a:solidFill>
                  <a:schemeClr val="tx1"/>
                </a:solidFill>
              </a:rPr>
              <a:t> </a:t>
            </a:r>
            <a:r>
              <a:rPr lang="en-US" b="1" dirty="0" err="1" smtClean="0">
                <a:solidFill>
                  <a:schemeClr val="tx1"/>
                </a:solidFill>
              </a:rPr>
              <a:t>olması</a:t>
            </a:r>
            <a:r>
              <a:rPr lang="en-US" b="1" dirty="0" smtClean="0">
                <a:solidFill>
                  <a:schemeClr val="tx1"/>
                </a:solidFill>
              </a:rPr>
              <a:t> </a:t>
            </a:r>
            <a:endParaRPr lang="tr" b="1" dirty="0" smtClean="0">
              <a:solidFill>
                <a:schemeClr val="tx1"/>
              </a:solidFill>
            </a:endParaRPr>
          </a:p>
        </p:txBody>
      </p:sp>
      <p:sp>
        <p:nvSpPr>
          <p:cNvPr id="13" name="12 Dikdörtgen"/>
          <p:cNvSpPr/>
          <p:nvPr/>
        </p:nvSpPr>
        <p:spPr>
          <a:xfrm>
            <a:off x="4513385" y="3889129"/>
            <a:ext cx="4404946" cy="1477328"/>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b="1" dirty="0" smtClean="0">
                <a:solidFill>
                  <a:schemeClr val="tx1"/>
                </a:solidFill>
              </a:rPr>
              <a:t>T</a:t>
            </a:r>
            <a:r>
              <a:rPr lang="en-US" b="1" dirty="0" err="1" smtClean="0">
                <a:solidFill>
                  <a:schemeClr val="tx1"/>
                </a:solidFill>
              </a:rPr>
              <a:t>aşınmazın</a:t>
            </a:r>
            <a:r>
              <a:rPr lang="en-US" b="1" dirty="0" smtClean="0">
                <a:solidFill>
                  <a:schemeClr val="tx1"/>
                </a:solidFill>
              </a:rPr>
              <a:t>,</a:t>
            </a:r>
            <a:r>
              <a:rPr lang="tr-TR" b="1" dirty="0" smtClean="0">
                <a:solidFill>
                  <a:schemeClr val="tx1"/>
                </a:solidFill>
              </a:rPr>
              <a:t> </a:t>
            </a:r>
            <a:r>
              <a:rPr lang="en-US" b="1" dirty="0" err="1" smtClean="0">
                <a:solidFill>
                  <a:schemeClr val="tx1"/>
                </a:solidFill>
              </a:rPr>
              <a:t>kadastro</a:t>
            </a:r>
            <a:r>
              <a:rPr lang="en-US" b="1" dirty="0" smtClean="0">
                <a:solidFill>
                  <a:schemeClr val="tx1"/>
                </a:solidFill>
              </a:rPr>
              <a:t> </a:t>
            </a:r>
            <a:r>
              <a:rPr lang="en-US" b="1" dirty="0" err="1" smtClean="0">
                <a:solidFill>
                  <a:schemeClr val="tx1"/>
                </a:solidFill>
              </a:rPr>
              <a:t>sırasında</a:t>
            </a:r>
            <a:r>
              <a:rPr lang="en-US" b="1" dirty="0" smtClean="0">
                <a:solidFill>
                  <a:schemeClr val="tx1"/>
                </a:solidFill>
              </a:rPr>
              <a:t> </a:t>
            </a:r>
            <a:r>
              <a:rPr lang="en-US" b="1" dirty="0" err="1" smtClean="0">
                <a:solidFill>
                  <a:schemeClr val="tx1"/>
                </a:solidFill>
              </a:rPr>
              <a:t>sınırlandırma</a:t>
            </a:r>
            <a:r>
              <a:rPr lang="en-US" b="1" dirty="0" smtClean="0">
                <a:solidFill>
                  <a:schemeClr val="tx1"/>
                </a:solidFill>
              </a:rPr>
              <a:t> </a:t>
            </a:r>
            <a:r>
              <a:rPr lang="en-US" b="1" dirty="0" err="1" smtClean="0">
                <a:solidFill>
                  <a:schemeClr val="tx1"/>
                </a:solidFill>
              </a:rPr>
              <a:t>ve</a:t>
            </a:r>
            <a:r>
              <a:rPr lang="en-US" b="1" dirty="0" smtClean="0">
                <a:solidFill>
                  <a:schemeClr val="tx1"/>
                </a:solidFill>
              </a:rPr>
              <a:t> </a:t>
            </a:r>
            <a:r>
              <a:rPr lang="en-US" b="1" dirty="0" err="1" smtClean="0">
                <a:solidFill>
                  <a:schemeClr val="tx1"/>
                </a:solidFill>
              </a:rPr>
              <a:t>ölçü</a:t>
            </a:r>
            <a:r>
              <a:rPr lang="en-US" b="1" dirty="0" smtClean="0">
                <a:solidFill>
                  <a:schemeClr val="tx1"/>
                </a:solidFill>
              </a:rPr>
              <a:t> </a:t>
            </a:r>
            <a:r>
              <a:rPr lang="en-US" b="1" dirty="0" err="1" smtClean="0">
                <a:solidFill>
                  <a:schemeClr val="tx1"/>
                </a:solidFill>
              </a:rPr>
              <a:t>hatası</a:t>
            </a:r>
            <a:r>
              <a:rPr lang="en-US" b="1" dirty="0" smtClean="0">
                <a:solidFill>
                  <a:schemeClr val="tx1"/>
                </a:solidFill>
              </a:rPr>
              <a:t> </a:t>
            </a:r>
            <a:r>
              <a:rPr lang="en-US" b="1" dirty="0" err="1" smtClean="0">
                <a:solidFill>
                  <a:schemeClr val="tx1"/>
                </a:solidFill>
              </a:rPr>
              <a:t>olmamasına</a:t>
            </a:r>
            <a:r>
              <a:rPr lang="en-US" b="1" dirty="0" smtClean="0">
                <a:solidFill>
                  <a:schemeClr val="tx1"/>
                </a:solidFill>
              </a:rPr>
              <a:t> </a:t>
            </a:r>
            <a:r>
              <a:rPr lang="en-US" b="1" dirty="0" err="1" smtClean="0">
                <a:solidFill>
                  <a:schemeClr val="tx1"/>
                </a:solidFill>
              </a:rPr>
              <a:t>rağmen</a:t>
            </a:r>
            <a:r>
              <a:rPr lang="en-US" b="1" dirty="0" smtClean="0">
                <a:solidFill>
                  <a:schemeClr val="tx1"/>
                </a:solidFill>
              </a:rPr>
              <a:t> </a:t>
            </a:r>
            <a:r>
              <a:rPr lang="en-US" b="1" dirty="0" err="1" smtClean="0">
                <a:solidFill>
                  <a:schemeClr val="tx1"/>
                </a:solidFill>
              </a:rPr>
              <a:t>pafta</a:t>
            </a:r>
            <a:r>
              <a:rPr lang="en-US" b="1" dirty="0" smtClean="0">
                <a:solidFill>
                  <a:schemeClr val="tx1"/>
                </a:solidFill>
              </a:rPr>
              <a:t> </a:t>
            </a:r>
            <a:r>
              <a:rPr lang="en-US" b="1" dirty="0" err="1" smtClean="0">
                <a:solidFill>
                  <a:schemeClr val="tx1"/>
                </a:solidFill>
              </a:rPr>
              <a:t>çiziminde</a:t>
            </a:r>
            <a:r>
              <a:rPr lang="en-US" b="1" dirty="0" smtClean="0">
                <a:solidFill>
                  <a:schemeClr val="tx1"/>
                </a:solidFill>
              </a:rPr>
              <a:t>, </a:t>
            </a:r>
            <a:r>
              <a:rPr lang="en-US" b="1" dirty="0" err="1" smtClean="0">
                <a:solidFill>
                  <a:schemeClr val="tx1"/>
                </a:solidFill>
              </a:rPr>
              <a:t>jeodezik</a:t>
            </a:r>
            <a:r>
              <a:rPr lang="en-US" b="1" dirty="0" smtClean="0">
                <a:solidFill>
                  <a:schemeClr val="tx1"/>
                </a:solidFill>
              </a:rPr>
              <a:t> </a:t>
            </a:r>
            <a:r>
              <a:rPr lang="en-US" b="1" dirty="0" err="1" smtClean="0">
                <a:solidFill>
                  <a:schemeClr val="tx1"/>
                </a:solidFill>
              </a:rPr>
              <a:t>hesaplamalarında</a:t>
            </a:r>
            <a:r>
              <a:rPr lang="en-US" b="1" dirty="0" smtClean="0">
                <a:solidFill>
                  <a:schemeClr val="tx1"/>
                </a:solidFill>
              </a:rPr>
              <a:t> </a:t>
            </a:r>
            <a:r>
              <a:rPr lang="en-US" b="1" dirty="0" err="1" smtClean="0">
                <a:solidFill>
                  <a:schemeClr val="tx1"/>
                </a:solidFill>
              </a:rPr>
              <a:t>yapılan</a:t>
            </a:r>
            <a:r>
              <a:rPr lang="en-US" b="1" dirty="0" smtClean="0">
                <a:solidFill>
                  <a:schemeClr val="tx1"/>
                </a:solidFill>
              </a:rPr>
              <a:t> </a:t>
            </a:r>
            <a:r>
              <a:rPr lang="en-US" b="1" dirty="0" err="1" smtClean="0">
                <a:solidFill>
                  <a:schemeClr val="tx1"/>
                </a:solidFill>
              </a:rPr>
              <a:t>hatalar</a:t>
            </a:r>
            <a:r>
              <a:rPr lang="en-US" b="1" dirty="0" smtClean="0">
                <a:solidFill>
                  <a:schemeClr val="tx1"/>
                </a:solidFill>
              </a:rPr>
              <a:t> </a:t>
            </a:r>
            <a:r>
              <a:rPr lang="en-US" b="1" dirty="0" err="1" smtClean="0">
                <a:solidFill>
                  <a:schemeClr val="tx1"/>
                </a:solidFill>
              </a:rPr>
              <a:t>ve</a:t>
            </a:r>
            <a:r>
              <a:rPr lang="en-US" b="1" dirty="0" smtClean="0">
                <a:solidFill>
                  <a:schemeClr val="tx1"/>
                </a:solidFill>
              </a:rPr>
              <a:t> </a:t>
            </a:r>
            <a:r>
              <a:rPr lang="en-US" b="1" dirty="0" err="1" smtClean="0">
                <a:solidFill>
                  <a:schemeClr val="tx1"/>
                </a:solidFill>
              </a:rPr>
              <a:t>bu</a:t>
            </a:r>
            <a:r>
              <a:rPr lang="en-US" b="1" dirty="0" smtClean="0">
                <a:solidFill>
                  <a:schemeClr val="tx1"/>
                </a:solidFill>
              </a:rPr>
              <a:t> </a:t>
            </a:r>
            <a:r>
              <a:rPr lang="en-US" b="1" dirty="0" err="1" smtClean="0">
                <a:solidFill>
                  <a:schemeClr val="tx1"/>
                </a:solidFill>
              </a:rPr>
              <a:t>hatalara</a:t>
            </a:r>
            <a:r>
              <a:rPr lang="en-US" b="1" dirty="0" smtClean="0">
                <a:solidFill>
                  <a:schemeClr val="tx1"/>
                </a:solidFill>
              </a:rPr>
              <a:t> </a:t>
            </a:r>
            <a:r>
              <a:rPr lang="en-US" b="1" dirty="0" err="1" smtClean="0">
                <a:solidFill>
                  <a:schemeClr val="tx1"/>
                </a:solidFill>
              </a:rPr>
              <a:t>bağlı</a:t>
            </a:r>
            <a:r>
              <a:rPr lang="en-US" b="1" dirty="0" smtClean="0">
                <a:solidFill>
                  <a:schemeClr val="tx1"/>
                </a:solidFill>
              </a:rPr>
              <a:t> </a:t>
            </a:r>
            <a:r>
              <a:rPr lang="en-US" b="1" dirty="0" err="1" smtClean="0">
                <a:solidFill>
                  <a:schemeClr val="tx1"/>
                </a:solidFill>
              </a:rPr>
              <a:t>olarak</a:t>
            </a:r>
            <a:r>
              <a:rPr lang="en-US" b="1" dirty="0" smtClean="0">
                <a:solidFill>
                  <a:schemeClr val="tx1"/>
                </a:solidFill>
              </a:rPr>
              <a:t> </a:t>
            </a:r>
            <a:r>
              <a:rPr lang="en-US" b="1" dirty="0" err="1" smtClean="0">
                <a:solidFill>
                  <a:schemeClr val="tx1"/>
                </a:solidFill>
              </a:rPr>
              <a:t>yapılan</a:t>
            </a:r>
            <a:r>
              <a:rPr lang="en-US" b="1" dirty="0" smtClean="0">
                <a:solidFill>
                  <a:schemeClr val="tx1"/>
                </a:solidFill>
              </a:rPr>
              <a:t> </a:t>
            </a:r>
            <a:r>
              <a:rPr lang="en-US" b="1" dirty="0" err="1" smtClean="0">
                <a:solidFill>
                  <a:schemeClr val="tx1"/>
                </a:solidFill>
              </a:rPr>
              <a:t>hesaplama</a:t>
            </a:r>
            <a:r>
              <a:rPr lang="en-US" b="1" dirty="0" smtClean="0">
                <a:solidFill>
                  <a:schemeClr val="tx1"/>
                </a:solidFill>
              </a:rPr>
              <a:t> </a:t>
            </a:r>
            <a:r>
              <a:rPr lang="en-US" b="1" dirty="0" err="1" smtClean="0">
                <a:solidFill>
                  <a:schemeClr val="tx1"/>
                </a:solidFill>
              </a:rPr>
              <a:t>hatalarının</a:t>
            </a:r>
            <a:r>
              <a:rPr lang="en-US" b="1" dirty="0" smtClean="0">
                <a:solidFill>
                  <a:schemeClr val="tx1"/>
                </a:solidFill>
              </a:rPr>
              <a:t> </a:t>
            </a:r>
            <a:r>
              <a:rPr lang="en-US" b="1" dirty="0" err="1" smtClean="0">
                <a:solidFill>
                  <a:schemeClr val="tx1"/>
                </a:solidFill>
              </a:rPr>
              <a:t>varlığı</a:t>
            </a:r>
            <a:r>
              <a:rPr lang="en-US" b="1" dirty="0" smtClean="0">
                <a:solidFill>
                  <a:schemeClr val="tx1"/>
                </a:solidFill>
              </a:rPr>
              <a:t> </a:t>
            </a:r>
            <a:endParaRPr lang="tr" b="1" dirty="0" smtClean="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a:stretch>
            <a:fillRect/>
          </a:stretch>
        </p:blipFill>
        <p:spPr bwMode="auto">
          <a:xfrm>
            <a:off x="614729" y="561241"/>
            <a:ext cx="3775848" cy="2621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8611" name="Picture 3"/>
          <p:cNvPicPr>
            <a:picLocks noChangeAspect="1" noChangeArrowheads="1"/>
          </p:cNvPicPr>
          <p:nvPr/>
        </p:nvPicPr>
        <p:blipFill>
          <a:blip r:embed="rId3" cstate="print"/>
          <a:srcRect/>
          <a:stretch>
            <a:fillRect/>
          </a:stretch>
        </p:blipFill>
        <p:spPr bwMode="auto">
          <a:xfrm>
            <a:off x="614728" y="3375975"/>
            <a:ext cx="3744872" cy="26291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4 Dikdörtgen"/>
          <p:cNvSpPr/>
          <p:nvPr/>
        </p:nvSpPr>
        <p:spPr>
          <a:xfrm>
            <a:off x="4572000" y="3692768"/>
            <a:ext cx="4404946" cy="1754326"/>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b="1" dirty="0" smtClean="0">
                <a:solidFill>
                  <a:schemeClr val="tx1"/>
                </a:solidFill>
              </a:rPr>
              <a:t>Paftadaki bilgilerin okunamaz durumda olması ve bu bilgilerin orijinal belgelerinden de elde edilememesini veya bilgilerin yetersiz olması (</a:t>
            </a:r>
            <a:r>
              <a:rPr lang="en-US" b="1" dirty="0" err="1" smtClean="0">
                <a:solidFill>
                  <a:schemeClr val="tx1"/>
                </a:solidFill>
              </a:rPr>
              <a:t>Örneğin</a:t>
            </a:r>
            <a:r>
              <a:rPr lang="en-US" b="1" dirty="0" smtClean="0">
                <a:solidFill>
                  <a:schemeClr val="tx1"/>
                </a:solidFill>
              </a:rPr>
              <a:t>, </a:t>
            </a:r>
            <a:r>
              <a:rPr lang="en-US" b="1" dirty="0" err="1" smtClean="0">
                <a:solidFill>
                  <a:schemeClr val="tx1"/>
                </a:solidFill>
              </a:rPr>
              <a:t>pafta</a:t>
            </a:r>
            <a:r>
              <a:rPr lang="en-US" b="1" dirty="0" smtClean="0">
                <a:solidFill>
                  <a:schemeClr val="tx1"/>
                </a:solidFill>
              </a:rPr>
              <a:t> </a:t>
            </a:r>
            <a:r>
              <a:rPr lang="en-US" b="1" dirty="0" err="1" smtClean="0">
                <a:solidFill>
                  <a:schemeClr val="tx1"/>
                </a:solidFill>
              </a:rPr>
              <a:t>altlıkların</a:t>
            </a:r>
            <a:r>
              <a:rPr lang="en-US" b="1" dirty="0" smtClean="0">
                <a:solidFill>
                  <a:schemeClr val="tx1"/>
                </a:solidFill>
              </a:rPr>
              <a:t> </a:t>
            </a:r>
            <a:r>
              <a:rPr lang="en-US" b="1" dirty="0" err="1" smtClean="0">
                <a:solidFill>
                  <a:schemeClr val="tx1"/>
                </a:solidFill>
              </a:rPr>
              <a:t>zaman</a:t>
            </a:r>
            <a:r>
              <a:rPr lang="en-US" b="1" dirty="0" smtClean="0">
                <a:solidFill>
                  <a:schemeClr val="tx1"/>
                </a:solidFill>
              </a:rPr>
              <a:t> </a:t>
            </a:r>
            <a:r>
              <a:rPr lang="en-US" b="1" dirty="0" err="1" smtClean="0">
                <a:solidFill>
                  <a:schemeClr val="tx1"/>
                </a:solidFill>
              </a:rPr>
              <a:t>içerisinde</a:t>
            </a:r>
            <a:r>
              <a:rPr lang="en-US" b="1" dirty="0" smtClean="0">
                <a:solidFill>
                  <a:schemeClr val="tx1"/>
                </a:solidFill>
              </a:rPr>
              <a:t> </a:t>
            </a:r>
            <a:r>
              <a:rPr lang="en-US" b="1" dirty="0" err="1" smtClean="0">
                <a:solidFill>
                  <a:schemeClr val="tx1"/>
                </a:solidFill>
              </a:rPr>
              <a:t>deformasyona</a:t>
            </a:r>
            <a:r>
              <a:rPr lang="en-US" b="1" dirty="0" smtClean="0">
                <a:solidFill>
                  <a:schemeClr val="tx1"/>
                </a:solidFill>
              </a:rPr>
              <a:t> </a:t>
            </a:r>
            <a:r>
              <a:rPr lang="en-US" b="1" dirty="0" err="1" smtClean="0">
                <a:solidFill>
                  <a:schemeClr val="tx1"/>
                </a:solidFill>
              </a:rPr>
              <a:t>uğrayarak</a:t>
            </a:r>
            <a:r>
              <a:rPr lang="en-US" b="1" dirty="0" smtClean="0">
                <a:solidFill>
                  <a:schemeClr val="tx1"/>
                </a:solidFill>
              </a:rPr>
              <a:t> </a:t>
            </a:r>
            <a:r>
              <a:rPr lang="en-US" b="1" dirty="0" err="1" smtClean="0">
                <a:solidFill>
                  <a:schemeClr val="tx1"/>
                </a:solidFill>
              </a:rPr>
              <a:t>bilgi</a:t>
            </a:r>
            <a:r>
              <a:rPr lang="en-US" b="1" dirty="0" smtClean="0">
                <a:solidFill>
                  <a:schemeClr val="tx1"/>
                </a:solidFill>
              </a:rPr>
              <a:t> </a:t>
            </a:r>
            <a:r>
              <a:rPr lang="en-US" b="1" dirty="0" err="1" smtClean="0">
                <a:solidFill>
                  <a:schemeClr val="tx1"/>
                </a:solidFill>
              </a:rPr>
              <a:t>eksikliklerinin</a:t>
            </a:r>
            <a:r>
              <a:rPr lang="en-US" b="1" dirty="0" smtClean="0">
                <a:solidFill>
                  <a:schemeClr val="tx1"/>
                </a:solidFill>
              </a:rPr>
              <a:t> </a:t>
            </a:r>
            <a:r>
              <a:rPr lang="en-US" b="1" dirty="0" err="1" smtClean="0">
                <a:solidFill>
                  <a:schemeClr val="tx1"/>
                </a:solidFill>
              </a:rPr>
              <a:t>oluşması</a:t>
            </a:r>
            <a:r>
              <a:rPr lang="en-US" b="1" dirty="0" smtClean="0">
                <a:solidFill>
                  <a:schemeClr val="tx1"/>
                </a:solidFill>
              </a:rPr>
              <a:t> </a:t>
            </a:r>
            <a:r>
              <a:rPr lang="tr-TR" b="1" dirty="0" smtClean="0">
                <a:solidFill>
                  <a:schemeClr val="tx1"/>
                </a:solidFill>
              </a:rPr>
              <a:t>)</a:t>
            </a:r>
            <a:endParaRPr lang="tr" b="1" dirty="0" smtClean="0">
              <a:solidFill>
                <a:schemeClr val="tx1"/>
              </a:solidFill>
            </a:endParaRPr>
          </a:p>
        </p:txBody>
      </p:sp>
      <p:pic>
        <p:nvPicPr>
          <p:cNvPr id="68612" name="Picture 4"/>
          <p:cNvPicPr>
            <a:picLocks noChangeAspect="1" noChangeArrowheads="1"/>
          </p:cNvPicPr>
          <p:nvPr/>
        </p:nvPicPr>
        <p:blipFill>
          <a:blip r:embed="rId4" cstate="print"/>
          <a:srcRect/>
          <a:stretch>
            <a:fillRect/>
          </a:stretch>
        </p:blipFill>
        <p:spPr bwMode="auto">
          <a:xfrm>
            <a:off x="4846759" y="545122"/>
            <a:ext cx="3859121" cy="254976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6 Metin kutusu"/>
          <p:cNvSpPr txBox="1"/>
          <p:nvPr/>
        </p:nvSpPr>
        <p:spPr>
          <a:xfrm>
            <a:off x="3207434" y="0"/>
            <a:ext cx="2700997" cy="461665"/>
          </a:xfrm>
          <a:prstGeom prst="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kern="0" dirty="0" smtClean="0">
                <a:solidFill>
                  <a:srgbClr val="FF0000"/>
                </a:solidFill>
              </a:rPr>
              <a:t>Eksikliği</a:t>
            </a:r>
            <a:r>
              <a:rPr lang="tr-TR" b="1" kern="0" dirty="0" smtClean="0">
                <a:solidFill>
                  <a:srgbClr val="FF0000"/>
                </a:solidFill>
              </a:rPr>
              <a:t> </a:t>
            </a:r>
            <a:r>
              <a:rPr lang="tr-TR" sz="2400" b="1" kern="0" dirty="0" smtClean="0">
                <a:solidFill>
                  <a:srgbClr val="FF0000"/>
                </a:solidFill>
              </a:rPr>
              <a:t>Görülme</a:t>
            </a:r>
            <a:endParaRPr lang="tr-TR" sz="2400" b="1"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356456" y="631581"/>
            <a:ext cx="3648075" cy="25527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2" descr="C:\Users\Kadastro\Desktop\pafta\IMG_1678.JPG"/>
          <p:cNvPicPr>
            <a:picLocks noChangeAspect="1" noChangeArrowheads="1"/>
          </p:cNvPicPr>
          <p:nvPr/>
        </p:nvPicPr>
        <p:blipFill>
          <a:blip r:embed="rId3" cstate="print"/>
          <a:srcRect/>
          <a:stretch>
            <a:fillRect/>
          </a:stretch>
        </p:blipFill>
        <p:spPr bwMode="auto">
          <a:xfrm>
            <a:off x="372474" y="3446585"/>
            <a:ext cx="3614865" cy="27871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6 Dikdörtgen"/>
          <p:cNvSpPr/>
          <p:nvPr/>
        </p:nvSpPr>
        <p:spPr>
          <a:xfrm>
            <a:off x="4396155" y="4226814"/>
            <a:ext cx="4572000" cy="369332"/>
          </a:xfrm>
          <a:prstGeom prst="rect">
            <a:avLst/>
          </a:prstGeom>
        </p:spPr>
        <p:txBody>
          <a:bodyPr>
            <a:spAutoFit/>
          </a:bodyPr>
          <a:lstStyle/>
          <a:p>
            <a:pPr algn="just"/>
            <a:r>
              <a:rPr lang="tr-TR" dirty="0" smtClean="0"/>
              <a:t>	</a:t>
            </a:r>
            <a:endParaRPr lang="tr" dirty="0" smtClean="0"/>
          </a:p>
        </p:txBody>
      </p:sp>
      <p:pic>
        <p:nvPicPr>
          <p:cNvPr id="12" name="Picture 2" descr="C:\Users\Kadastro\Desktop\pafta\IMG_1692.JPG"/>
          <p:cNvPicPr>
            <a:picLocks noChangeAspect="1" noChangeArrowheads="1"/>
          </p:cNvPicPr>
          <p:nvPr/>
        </p:nvPicPr>
        <p:blipFill>
          <a:blip r:embed="rId4" cstate="print"/>
          <a:srcRect/>
          <a:stretch>
            <a:fillRect/>
          </a:stretch>
        </p:blipFill>
        <p:spPr bwMode="auto">
          <a:xfrm>
            <a:off x="4853354" y="644411"/>
            <a:ext cx="3534508" cy="27501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13" name="12 Düz Ok Bağlayıcısı"/>
          <p:cNvCxnSpPr/>
          <p:nvPr/>
        </p:nvCxnSpPr>
        <p:spPr>
          <a:xfrm rot="16200000" flipH="1">
            <a:off x="3978520" y="3196005"/>
            <a:ext cx="580292" cy="55391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4" name="13 Sağ Ok"/>
          <p:cNvSpPr/>
          <p:nvPr/>
        </p:nvSpPr>
        <p:spPr>
          <a:xfrm>
            <a:off x="4009292" y="4791809"/>
            <a:ext cx="351693" cy="263769"/>
          </a:xfrm>
          <a:prstGeom prst="rightArrow">
            <a:avLst>
              <a:gd name="adj1" fmla="val 50000"/>
              <a:gd name="adj2" fmla="val 4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Aşağı Ok"/>
          <p:cNvSpPr/>
          <p:nvPr/>
        </p:nvSpPr>
        <p:spPr>
          <a:xfrm>
            <a:off x="6532685" y="3411416"/>
            <a:ext cx="237392" cy="3341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4457700" y="4317021"/>
            <a:ext cx="4404946" cy="1477328"/>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b="1" dirty="0" smtClean="0">
                <a:solidFill>
                  <a:schemeClr val="tx1"/>
                </a:solidFill>
              </a:rPr>
              <a:t>Paftanın yapım tekniğinin, teknik y</a:t>
            </a:r>
            <a:r>
              <a:rPr lang="en-US" b="1" dirty="0" err="1" smtClean="0">
                <a:solidFill>
                  <a:schemeClr val="tx1"/>
                </a:solidFill>
              </a:rPr>
              <a:t>önetmelikte</a:t>
            </a:r>
            <a:r>
              <a:rPr lang="en-US" b="1" dirty="0" smtClean="0">
                <a:solidFill>
                  <a:schemeClr val="tx1"/>
                </a:solidFill>
              </a:rPr>
              <a:t> </a:t>
            </a:r>
            <a:r>
              <a:rPr lang="en-US" b="1" dirty="0" err="1" smtClean="0">
                <a:solidFill>
                  <a:schemeClr val="tx1"/>
                </a:solidFill>
              </a:rPr>
              <a:t>öngörülen</a:t>
            </a:r>
            <a:r>
              <a:rPr lang="en-US" b="1" dirty="0" smtClean="0">
                <a:solidFill>
                  <a:schemeClr val="tx1"/>
                </a:solidFill>
              </a:rPr>
              <a:t> </a:t>
            </a:r>
            <a:r>
              <a:rPr lang="en-US" b="1" dirty="0" err="1" smtClean="0">
                <a:solidFill>
                  <a:schemeClr val="tx1"/>
                </a:solidFill>
              </a:rPr>
              <a:t>hassasiyeti</a:t>
            </a:r>
            <a:r>
              <a:rPr lang="en-US" b="1" dirty="0" smtClean="0">
                <a:solidFill>
                  <a:schemeClr val="tx1"/>
                </a:solidFill>
              </a:rPr>
              <a:t> </a:t>
            </a:r>
            <a:r>
              <a:rPr lang="en-US" b="1" dirty="0" err="1" smtClean="0">
                <a:solidFill>
                  <a:schemeClr val="tx1"/>
                </a:solidFill>
              </a:rPr>
              <a:t>sağlamaması</a:t>
            </a:r>
            <a:r>
              <a:rPr lang="en-US" b="1" dirty="0" smtClean="0">
                <a:solidFill>
                  <a:schemeClr val="tx1"/>
                </a:solidFill>
              </a:rPr>
              <a:t> (</a:t>
            </a:r>
            <a:r>
              <a:rPr lang="en-US" b="1" dirty="0" err="1" smtClean="0">
                <a:solidFill>
                  <a:schemeClr val="tx1"/>
                </a:solidFill>
              </a:rPr>
              <a:t>Örneğin</a:t>
            </a:r>
            <a:r>
              <a:rPr lang="en-US" b="1" dirty="0" smtClean="0">
                <a:solidFill>
                  <a:schemeClr val="tx1"/>
                </a:solidFill>
              </a:rPr>
              <a:t>, </a:t>
            </a:r>
            <a:r>
              <a:rPr lang="en-US" b="1" dirty="0" err="1" smtClean="0">
                <a:solidFill>
                  <a:schemeClr val="tx1"/>
                </a:solidFill>
              </a:rPr>
              <a:t>fotoplan</a:t>
            </a:r>
            <a:r>
              <a:rPr lang="en-US" b="1" dirty="0" smtClean="0">
                <a:solidFill>
                  <a:schemeClr val="tx1"/>
                </a:solidFill>
              </a:rPr>
              <a:t> </a:t>
            </a:r>
            <a:r>
              <a:rPr lang="en-US" b="1" dirty="0" err="1" smtClean="0">
                <a:solidFill>
                  <a:schemeClr val="tx1"/>
                </a:solidFill>
              </a:rPr>
              <a:t>haritalar</a:t>
            </a:r>
            <a:r>
              <a:rPr lang="en-US" b="1" dirty="0" smtClean="0">
                <a:solidFill>
                  <a:schemeClr val="tx1"/>
                </a:solidFill>
              </a:rPr>
              <a:t>, </a:t>
            </a:r>
            <a:r>
              <a:rPr lang="en-US" b="1" dirty="0" err="1" smtClean="0">
                <a:solidFill>
                  <a:schemeClr val="tx1"/>
                </a:solidFill>
              </a:rPr>
              <a:t>haritanın</a:t>
            </a:r>
            <a:r>
              <a:rPr lang="en-US" b="1" dirty="0" smtClean="0">
                <a:solidFill>
                  <a:schemeClr val="tx1"/>
                </a:solidFill>
              </a:rPr>
              <a:t> </a:t>
            </a:r>
            <a:r>
              <a:rPr lang="en-US" b="1" dirty="0" err="1" smtClean="0">
                <a:solidFill>
                  <a:schemeClr val="tx1"/>
                </a:solidFill>
              </a:rPr>
              <a:t>merkezindeki</a:t>
            </a:r>
            <a:r>
              <a:rPr lang="en-US" b="1" dirty="0" smtClean="0">
                <a:solidFill>
                  <a:schemeClr val="tx1"/>
                </a:solidFill>
              </a:rPr>
              <a:t> </a:t>
            </a:r>
            <a:r>
              <a:rPr lang="en-US" b="1" dirty="0" err="1" smtClean="0">
                <a:solidFill>
                  <a:schemeClr val="tx1"/>
                </a:solidFill>
              </a:rPr>
              <a:t>ölçek</a:t>
            </a:r>
            <a:r>
              <a:rPr lang="en-US" b="1" dirty="0" smtClean="0">
                <a:solidFill>
                  <a:schemeClr val="tx1"/>
                </a:solidFill>
              </a:rPr>
              <a:t> </a:t>
            </a:r>
            <a:r>
              <a:rPr lang="en-US" b="1" dirty="0" err="1" smtClean="0">
                <a:solidFill>
                  <a:schemeClr val="tx1"/>
                </a:solidFill>
              </a:rPr>
              <a:t>ile</a:t>
            </a:r>
            <a:r>
              <a:rPr lang="en-US" b="1" dirty="0" smtClean="0">
                <a:solidFill>
                  <a:schemeClr val="tx1"/>
                </a:solidFill>
              </a:rPr>
              <a:t> </a:t>
            </a:r>
            <a:r>
              <a:rPr lang="en-US" b="1" dirty="0" err="1" smtClean="0">
                <a:solidFill>
                  <a:schemeClr val="tx1"/>
                </a:solidFill>
              </a:rPr>
              <a:t>kenarlarındaki</a:t>
            </a:r>
            <a:r>
              <a:rPr lang="en-US" b="1" dirty="0" smtClean="0">
                <a:solidFill>
                  <a:schemeClr val="tx1"/>
                </a:solidFill>
              </a:rPr>
              <a:t> </a:t>
            </a:r>
            <a:r>
              <a:rPr lang="en-US" b="1" dirty="0" err="1" smtClean="0">
                <a:solidFill>
                  <a:schemeClr val="tx1"/>
                </a:solidFill>
              </a:rPr>
              <a:t>ölçek</a:t>
            </a:r>
            <a:r>
              <a:rPr lang="en-US" b="1" dirty="0" smtClean="0">
                <a:solidFill>
                  <a:schemeClr val="tx1"/>
                </a:solidFill>
              </a:rPr>
              <a:t> </a:t>
            </a:r>
            <a:r>
              <a:rPr lang="en-US" b="1" dirty="0" err="1" smtClean="0">
                <a:solidFill>
                  <a:schemeClr val="tx1"/>
                </a:solidFill>
              </a:rPr>
              <a:t>arasındaki</a:t>
            </a:r>
            <a:r>
              <a:rPr lang="en-US" b="1" dirty="0" smtClean="0">
                <a:solidFill>
                  <a:schemeClr val="tx1"/>
                </a:solidFill>
              </a:rPr>
              <a:t> </a:t>
            </a:r>
            <a:r>
              <a:rPr lang="en-US" b="1" dirty="0" err="1" smtClean="0">
                <a:solidFill>
                  <a:schemeClr val="tx1"/>
                </a:solidFill>
              </a:rPr>
              <a:t>farklılıklar</a:t>
            </a:r>
            <a:r>
              <a:rPr lang="tr-TR" b="1" dirty="0" smtClean="0">
                <a:solidFill>
                  <a:schemeClr val="tx1"/>
                </a:solidFill>
              </a:rPr>
              <a:t>)</a:t>
            </a:r>
            <a:r>
              <a:rPr lang="en-US" b="1" dirty="0" smtClean="0">
                <a:solidFill>
                  <a:schemeClr val="tx1"/>
                </a:solidFill>
              </a:rPr>
              <a:t> </a:t>
            </a:r>
            <a:endParaRPr lang="tr" b="1" dirty="0" smtClean="0">
              <a:solidFill>
                <a:schemeClr val="tx1"/>
              </a:solidFill>
            </a:endParaRPr>
          </a:p>
        </p:txBody>
      </p:sp>
      <p:sp>
        <p:nvSpPr>
          <p:cNvPr id="11" name="10 Metin kutusu"/>
          <p:cNvSpPr txBox="1"/>
          <p:nvPr/>
        </p:nvSpPr>
        <p:spPr>
          <a:xfrm>
            <a:off x="1846384" y="131884"/>
            <a:ext cx="5002823" cy="461665"/>
          </a:xfrm>
          <a:prstGeom prst="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dirty="0" smtClean="0">
                <a:solidFill>
                  <a:srgbClr val="FF0000"/>
                </a:solidFill>
              </a:rPr>
              <a:t>Teknik Nedenlerle Yetersiz Kalma</a:t>
            </a:r>
            <a:endParaRPr lang="tr-TR" sz="2400" b="1"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Kadastro\Desktop\pafta\IMG_1687.JPG"/>
          <p:cNvPicPr>
            <a:picLocks noChangeAspect="1" noChangeArrowheads="1"/>
          </p:cNvPicPr>
          <p:nvPr/>
        </p:nvPicPr>
        <p:blipFill>
          <a:blip r:embed="rId2" cstate="print"/>
          <a:srcRect/>
          <a:stretch>
            <a:fillRect/>
          </a:stretch>
        </p:blipFill>
        <p:spPr bwMode="auto">
          <a:xfrm>
            <a:off x="430824" y="773723"/>
            <a:ext cx="3411416" cy="25585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0658" name="Picture 2"/>
          <p:cNvPicPr>
            <a:picLocks noChangeAspect="1" noChangeArrowheads="1"/>
          </p:cNvPicPr>
          <p:nvPr/>
        </p:nvPicPr>
        <p:blipFill>
          <a:blip r:embed="rId3" cstate="print"/>
          <a:srcRect/>
          <a:stretch>
            <a:fillRect/>
          </a:stretch>
        </p:blipFill>
        <p:spPr bwMode="auto">
          <a:xfrm>
            <a:off x="4664686" y="766763"/>
            <a:ext cx="3648075" cy="25812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0659" name="Picture 3"/>
          <p:cNvPicPr>
            <a:picLocks noChangeAspect="1" noChangeArrowheads="1"/>
          </p:cNvPicPr>
          <p:nvPr/>
        </p:nvPicPr>
        <p:blipFill>
          <a:blip r:embed="rId4" cstate="print"/>
          <a:srcRect/>
          <a:stretch>
            <a:fillRect/>
          </a:stretch>
        </p:blipFill>
        <p:spPr bwMode="auto">
          <a:xfrm>
            <a:off x="325315" y="3827219"/>
            <a:ext cx="3657600" cy="2562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6 Sağ Ok"/>
          <p:cNvSpPr/>
          <p:nvPr/>
        </p:nvSpPr>
        <p:spPr>
          <a:xfrm>
            <a:off x="3974123" y="5064371"/>
            <a:ext cx="351693" cy="263769"/>
          </a:xfrm>
          <a:prstGeom prst="rightArrow">
            <a:avLst>
              <a:gd name="adj1" fmla="val 50000"/>
              <a:gd name="adj2" fmla="val 4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şağı Ok"/>
          <p:cNvSpPr/>
          <p:nvPr/>
        </p:nvSpPr>
        <p:spPr>
          <a:xfrm>
            <a:off x="6523893" y="3341078"/>
            <a:ext cx="237392" cy="3341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9" name="8 Düz Ok Bağlayıcısı"/>
          <p:cNvCxnSpPr/>
          <p:nvPr/>
        </p:nvCxnSpPr>
        <p:spPr>
          <a:xfrm rot="16200000" flipH="1">
            <a:off x="3952144" y="3301514"/>
            <a:ext cx="580292" cy="55391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0" name="9 Dikdörtgen"/>
          <p:cNvSpPr/>
          <p:nvPr/>
        </p:nvSpPr>
        <p:spPr>
          <a:xfrm>
            <a:off x="4352193" y="4301506"/>
            <a:ext cx="4572000" cy="369332"/>
          </a:xfrm>
          <a:prstGeom prst="rect">
            <a:avLst/>
          </a:prstGeom>
        </p:spPr>
        <p:txBody>
          <a:bodyPr>
            <a:spAutoFit/>
          </a:bodyPr>
          <a:lstStyle/>
          <a:p>
            <a:pPr algn="just"/>
            <a:r>
              <a:rPr lang="tr-TR" dirty="0" smtClean="0"/>
              <a:t>	</a:t>
            </a:r>
            <a:endParaRPr lang="tr" dirty="0" smtClean="0"/>
          </a:p>
        </p:txBody>
      </p:sp>
      <p:sp>
        <p:nvSpPr>
          <p:cNvPr id="11" name="10 Metin kutusu"/>
          <p:cNvSpPr txBox="1"/>
          <p:nvPr/>
        </p:nvSpPr>
        <p:spPr>
          <a:xfrm>
            <a:off x="2057399" y="149469"/>
            <a:ext cx="5002823" cy="461665"/>
          </a:xfrm>
          <a:prstGeom prst="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dirty="0" smtClean="0">
                <a:solidFill>
                  <a:srgbClr val="FF0000"/>
                </a:solidFill>
              </a:rPr>
              <a:t>Uygulama Niteliğini Kaybetme</a:t>
            </a:r>
            <a:endParaRPr lang="tr-TR" sz="2400" b="1" dirty="0">
              <a:solidFill>
                <a:srgbClr val="FF0000"/>
              </a:solidFill>
            </a:endParaRPr>
          </a:p>
        </p:txBody>
      </p:sp>
      <p:sp>
        <p:nvSpPr>
          <p:cNvPr id="12" name="11 Dikdörtgen"/>
          <p:cNvSpPr/>
          <p:nvPr/>
        </p:nvSpPr>
        <p:spPr>
          <a:xfrm>
            <a:off x="4536830" y="4009290"/>
            <a:ext cx="4404946" cy="1754326"/>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b="1" dirty="0" smtClean="0">
                <a:solidFill>
                  <a:schemeClr val="tx1"/>
                </a:solidFill>
              </a:rPr>
              <a:t> Paftanın veya dayanağı olan bilgi ve belgelerin zemine uygulama kabiliyetinin bulunmaması (</a:t>
            </a:r>
            <a:r>
              <a:rPr lang="en-US" b="1" dirty="0" err="1" smtClean="0">
                <a:solidFill>
                  <a:schemeClr val="tx1"/>
                </a:solidFill>
              </a:rPr>
              <a:t>Örneğin</a:t>
            </a:r>
            <a:r>
              <a:rPr lang="en-US" b="1" dirty="0" smtClean="0">
                <a:solidFill>
                  <a:schemeClr val="tx1"/>
                </a:solidFill>
              </a:rPr>
              <a:t>, </a:t>
            </a:r>
            <a:r>
              <a:rPr lang="en-US" b="1" dirty="0" err="1" smtClean="0">
                <a:solidFill>
                  <a:schemeClr val="tx1"/>
                </a:solidFill>
              </a:rPr>
              <a:t>deformasyonu</a:t>
            </a:r>
            <a:r>
              <a:rPr lang="en-US" b="1" dirty="0" smtClean="0">
                <a:solidFill>
                  <a:schemeClr val="tx1"/>
                </a:solidFill>
              </a:rPr>
              <a:t> </a:t>
            </a:r>
            <a:r>
              <a:rPr lang="en-US" b="1" dirty="0" err="1" smtClean="0">
                <a:solidFill>
                  <a:schemeClr val="tx1"/>
                </a:solidFill>
              </a:rPr>
              <a:t>yüksek</a:t>
            </a:r>
            <a:r>
              <a:rPr lang="en-US" b="1" dirty="0" smtClean="0">
                <a:solidFill>
                  <a:schemeClr val="tx1"/>
                </a:solidFill>
              </a:rPr>
              <a:t> </a:t>
            </a:r>
            <a:r>
              <a:rPr lang="en-US" b="1" dirty="0" err="1" smtClean="0">
                <a:solidFill>
                  <a:schemeClr val="tx1"/>
                </a:solidFill>
              </a:rPr>
              <a:t>olan</a:t>
            </a:r>
            <a:r>
              <a:rPr lang="en-US" b="1" dirty="0" smtClean="0">
                <a:solidFill>
                  <a:schemeClr val="tx1"/>
                </a:solidFill>
              </a:rPr>
              <a:t> </a:t>
            </a:r>
            <a:r>
              <a:rPr lang="en-US" b="1" dirty="0" err="1" smtClean="0">
                <a:solidFill>
                  <a:schemeClr val="tx1"/>
                </a:solidFill>
              </a:rPr>
              <a:t>pafta</a:t>
            </a:r>
            <a:r>
              <a:rPr lang="en-US" b="1" dirty="0" smtClean="0">
                <a:solidFill>
                  <a:schemeClr val="tx1"/>
                </a:solidFill>
              </a:rPr>
              <a:t> </a:t>
            </a:r>
            <a:r>
              <a:rPr lang="en-US" b="1" dirty="0" err="1" smtClean="0">
                <a:solidFill>
                  <a:schemeClr val="tx1"/>
                </a:solidFill>
              </a:rPr>
              <a:t>altlıklarının</a:t>
            </a:r>
            <a:r>
              <a:rPr lang="en-US" b="1" dirty="0" smtClean="0">
                <a:solidFill>
                  <a:schemeClr val="tx1"/>
                </a:solidFill>
              </a:rPr>
              <a:t> </a:t>
            </a:r>
            <a:r>
              <a:rPr lang="en-US" b="1" dirty="0" err="1" smtClean="0">
                <a:solidFill>
                  <a:schemeClr val="tx1"/>
                </a:solidFill>
              </a:rPr>
              <a:t>zaman</a:t>
            </a:r>
            <a:r>
              <a:rPr lang="en-US" b="1" dirty="0" smtClean="0">
                <a:solidFill>
                  <a:schemeClr val="tx1"/>
                </a:solidFill>
              </a:rPr>
              <a:t> </a:t>
            </a:r>
            <a:r>
              <a:rPr lang="en-US" b="1" dirty="0" err="1" smtClean="0">
                <a:solidFill>
                  <a:schemeClr val="tx1"/>
                </a:solidFill>
              </a:rPr>
              <a:t>içerisinde</a:t>
            </a:r>
            <a:r>
              <a:rPr lang="en-US" b="1" dirty="0" smtClean="0">
                <a:solidFill>
                  <a:schemeClr val="tx1"/>
                </a:solidFill>
              </a:rPr>
              <a:t> </a:t>
            </a:r>
            <a:r>
              <a:rPr lang="en-US" b="1" dirty="0" err="1" smtClean="0">
                <a:solidFill>
                  <a:schemeClr val="tx1"/>
                </a:solidFill>
              </a:rPr>
              <a:t>zemini</a:t>
            </a:r>
            <a:r>
              <a:rPr lang="en-US" b="1" dirty="0" smtClean="0">
                <a:solidFill>
                  <a:schemeClr val="tx1"/>
                </a:solidFill>
              </a:rPr>
              <a:t> </a:t>
            </a:r>
            <a:r>
              <a:rPr lang="en-US" b="1" dirty="0" err="1" smtClean="0">
                <a:solidFill>
                  <a:schemeClr val="tx1"/>
                </a:solidFill>
              </a:rPr>
              <a:t>yansıtmayacak</a:t>
            </a:r>
            <a:r>
              <a:rPr lang="en-US" b="1" dirty="0" smtClean="0">
                <a:solidFill>
                  <a:schemeClr val="tx1"/>
                </a:solidFill>
              </a:rPr>
              <a:t> </a:t>
            </a:r>
            <a:r>
              <a:rPr lang="en-US" b="1" dirty="0" err="1" smtClean="0">
                <a:solidFill>
                  <a:schemeClr val="tx1"/>
                </a:solidFill>
              </a:rPr>
              <a:t>şekilde</a:t>
            </a:r>
            <a:r>
              <a:rPr lang="en-US" b="1" dirty="0" smtClean="0">
                <a:solidFill>
                  <a:schemeClr val="tx1"/>
                </a:solidFill>
              </a:rPr>
              <a:t> </a:t>
            </a:r>
            <a:r>
              <a:rPr lang="en-US" b="1" dirty="0" err="1" smtClean="0">
                <a:solidFill>
                  <a:schemeClr val="tx1"/>
                </a:solidFill>
              </a:rPr>
              <a:t>ve</a:t>
            </a:r>
            <a:r>
              <a:rPr lang="en-US" b="1" dirty="0" smtClean="0">
                <a:solidFill>
                  <a:schemeClr val="tx1"/>
                </a:solidFill>
              </a:rPr>
              <a:t> </a:t>
            </a:r>
            <a:r>
              <a:rPr lang="en-US" b="1" dirty="0" err="1" smtClean="0">
                <a:solidFill>
                  <a:schemeClr val="tx1"/>
                </a:solidFill>
              </a:rPr>
              <a:t>düzensiz</a:t>
            </a:r>
            <a:r>
              <a:rPr lang="en-US" b="1" dirty="0" smtClean="0">
                <a:solidFill>
                  <a:schemeClr val="tx1"/>
                </a:solidFill>
              </a:rPr>
              <a:t> </a:t>
            </a:r>
            <a:r>
              <a:rPr lang="en-US" b="1" dirty="0" err="1" smtClean="0">
                <a:solidFill>
                  <a:schemeClr val="tx1"/>
                </a:solidFill>
              </a:rPr>
              <a:t>olarak</a:t>
            </a:r>
            <a:r>
              <a:rPr lang="en-US" b="1" dirty="0" smtClean="0">
                <a:solidFill>
                  <a:schemeClr val="tx1"/>
                </a:solidFill>
              </a:rPr>
              <a:t> </a:t>
            </a:r>
            <a:r>
              <a:rPr lang="en-US" b="1" dirty="0" err="1" smtClean="0">
                <a:solidFill>
                  <a:schemeClr val="tx1"/>
                </a:solidFill>
              </a:rPr>
              <a:t>genişlemesi</a:t>
            </a:r>
            <a:r>
              <a:rPr lang="en-US" b="1" dirty="0" smtClean="0">
                <a:solidFill>
                  <a:schemeClr val="tx1"/>
                </a:solidFill>
              </a:rPr>
              <a:t>, </a:t>
            </a:r>
            <a:r>
              <a:rPr lang="en-US" b="1" dirty="0" err="1" smtClean="0">
                <a:solidFill>
                  <a:schemeClr val="tx1"/>
                </a:solidFill>
              </a:rPr>
              <a:t>daralması</a:t>
            </a:r>
            <a:r>
              <a:rPr lang="tr-TR" b="1" dirty="0" smtClean="0">
                <a:solidFill>
                  <a:schemeClr val="tx1"/>
                </a:solidFill>
              </a:rPr>
              <a:t>)</a:t>
            </a:r>
            <a:endParaRPr lang="tr" b="1" dirty="0" smtClean="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 Resim" descr="zeminde sınırları gerçeği göstermeyen1.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8994" y="465992"/>
            <a:ext cx="5615354" cy="42115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6" name="5 Dikdörtgen"/>
          <p:cNvSpPr/>
          <p:nvPr/>
        </p:nvSpPr>
        <p:spPr>
          <a:xfrm>
            <a:off x="360484" y="4826675"/>
            <a:ext cx="8528539" cy="646331"/>
          </a:xfrm>
          <a:prstGeom prst="rect">
            <a:avLst/>
          </a:prstGeom>
        </p:spPr>
        <p:txBody>
          <a:bodyPr wrap="square">
            <a:spAutoFit/>
          </a:bodyPr>
          <a:lstStyle/>
          <a:p>
            <a:pPr algn="just"/>
            <a:r>
              <a:rPr lang="tr-TR" dirty="0" smtClean="0"/>
              <a:t>	</a:t>
            </a:r>
            <a:endParaRPr lang="tr" dirty="0" smtClean="0"/>
          </a:p>
          <a:p>
            <a:endParaRPr lang="tr" dirty="0" smtClean="0"/>
          </a:p>
        </p:txBody>
      </p:sp>
      <p:sp>
        <p:nvSpPr>
          <p:cNvPr id="5" name="4 Metin kutusu"/>
          <p:cNvSpPr txBox="1"/>
          <p:nvPr/>
        </p:nvSpPr>
        <p:spPr>
          <a:xfrm>
            <a:off x="650790" y="0"/>
            <a:ext cx="7529384" cy="461665"/>
          </a:xfrm>
          <a:prstGeom prst="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dirty="0" smtClean="0">
                <a:solidFill>
                  <a:srgbClr val="FF0000"/>
                </a:solidFill>
              </a:rPr>
              <a:t>Zemindeki Sınırları Gerçeğe Uygun Göstermeme</a:t>
            </a:r>
            <a:endParaRPr lang="tr-TR" sz="2400" b="1" dirty="0">
              <a:solidFill>
                <a:srgbClr val="FF0000"/>
              </a:solidFill>
            </a:endParaRPr>
          </a:p>
        </p:txBody>
      </p:sp>
      <p:sp>
        <p:nvSpPr>
          <p:cNvPr id="7" name="6 Dikdörtgen"/>
          <p:cNvSpPr/>
          <p:nvPr/>
        </p:nvSpPr>
        <p:spPr>
          <a:xfrm>
            <a:off x="140677" y="4844559"/>
            <a:ext cx="8871438" cy="1938992"/>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just"/>
            <a:r>
              <a:rPr lang="tr-TR" sz="2000" b="1" dirty="0" smtClean="0">
                <a:solidFill>
                  <a:schemeClr val="tx1"/>
                </a:solidFill>
              </a:rPr>
              <a:t>Yapım tekniği ve uygulama niteliği yeterli olan paftalarda; hatalı sınırlandırma, </a:t>
            </a:r>
            <a:r>
              <a:rPr lang="en-US" sz="2000" b="1" dirty="0" err="1" smtClean="0">
                <a:solidFill>
                  <a:schemeClr val="tx1"/>
                </a:solidFill>
              </a:rPr>
              <a:t>ölçü</a:t>
            </a:r>
            <a:r>
              <a:rPr lang="en-US" sz="2000" b="1" dirty="0" smtClean="0">
                <a:solidFill>
                  <a:schemeClr val="tx1"/>
                </a:solidFill>
              </a:rPr>
              <a:t>, </a:t>
            </a:r>
            <a:r>
              <a:rPr lang="en-US" sz="2000" b="1" dirty="0" err="1" smtClean="0">
                <a:solidFill>
                  <a:schemeClr val="tx1"/>
                </a:solidFill>
              </a:rPr>
              <a:t>çizim</a:t>
            </a:r>
            <a:r>
              <a:rPr lang="en-US" sz="2000" b="1" dirty="0" smtClean="0">
                <a:solidFill>
                  <a:schemeClr val="tx1"/>
                </a:solidFill>
              </a:rPr>
              <a:t> </a:t>
            </a:r>
            <a:r>
              <a:rPr lang="en-US" sz="2000" b="1" dirty="0" err="1" smtClean="0">
                <a:solidFill>
                  <a:schemeClr val="tx1"/>
                </a:solidFill>
              </a:rPr>
              <a:t>ve</a:t>
            </a:r>
            <a:r>
              <a:rPr lang="en-US" sz="2000" b="1" dirty="0" smtClean="0">
                <a:solidFill>
                  <a:schemeClr val="tx1"/>
                </a:solidFill>
              </a:rPr>
              <a:t> </a:t>
            </a:r>
            <a:r>
              <a:rPr lang="en-US" sz="2000" b="1" dirty="0" err="1" smtClean="0">
                <a:solidFill>
                  <a:schemeClr val="tx1"/>
                </a:solidFill>
              </a:rPr>
              <a:t>hesaplamalardan</a:t>
            </a:r>
            <a:r>
              <a:rPr lang="en-US" sz="2000" b="1" dirty="0" smtClean="0">
                <a:solidFill>
                  <a:schemeClr val="tx1"/>
                </a:solidFill>
              </a:rPr>
              <a:t> </a:t>
            </a:r>
            <a:r>
              <a:rPr lang="en-US" sz="2000" b="1" dirty="0" err="1" smtClean="0">
                <a:solidFill>
                  <a:schemeClr val="tx1"/>
                </a:solidFill>
              </a:rPr>
              <a:t>kaynaklanan</a:t>
            </a:r>
            <a:r>
              <a:rPr lang="en-US" sz="2000" b="1" dirty="0" smtClean="0">
                <a:solidFill>
                  <a:schemeClr val="tx1"/>
                </a:solidFill>
              </a:rPr>
              <a:t> </a:t>
            </a:r>
            <a:r>
              <a:rPr lang="en-US" sz="2000" b="1" dirty="0" err="1" smtClean="0">
                <a:solidFill>
                  <a:schemeClr val="tx1"/>
                </a:solidFill>
              </a:rPr>
              <a:t>sebeplerle</a:t>
            </a:r>
            <a:r>
              <a:rPr lang="en-US" sz="2000" b="1" dirty="0" smtClean="0">
                <a:solidFill>
                  <a:schemeClr val="tx1"/>
                </a:solidFill>
              </a:rPr>
              <a:t> </a:t>
            </a:r>
            <a:r>
              <a:rPr lang="en-US" sz="2000" b="1" dirty="0" err="1" smtClean="0">
                <a:solidFill>
                  <a:schemeClr val="tx1"/>
                </a:solidFill>
              </a:rPr>
              <a:t>paftalardaki</a:t>
            </a:r>
            <a:r>
              <a:rPr lang="en-US" sz="2000" b="1" dirty="0" smtClean="0">
                <a:solidFill>
                  <a:schemeClr val="tx1"/>
                </a:solidFill>
              </a:rPr>
              <a:t> </a:t>
            </a:r>
            <a:r>
              <a:rPr lang="en-US" sz="2000" b="1" dirty="0" err="1" smtClean="0">
                <a:solidFill>
                  <a:schemeClr val="tx1"/>
                </a:solidFill>
              </a:rPr>
              <a:t>sınırlar</a:t>
            </a:r>
            <a:r>
              <a:rPr lang="en-US" sz="2000" b="1" dirty="0" smtClean="0">
                <a:solidFill>
                  <a:schemeClr val="tx1"/>
                </a:solidFill>
              </a:rPr>
              <a:t> </a:t>
            </a:r>
            <a:r>
              <a:rPr lang="en-US" sz="2000" b="1" dirty="0" err="1" smtClean="0">
                <a:solidFill>
                  <a:schemeClr val="tx1"/>
                </a:solidFill>
              </a:rPr>
              <a:t>ile</a:t>
            </a:r>
            <a:r>
              <a:rPr lang="en-US" sz="2000" b="1" dirty="0" smtClean="0">
                <a:solidFill>
                  <a:schemeClr val="tx1"/>
                </a:solidFill>
              </a:rPr>
              <a:t> </a:t>
            </a:r>
            <a:r>
              <a:rPr lang="en-US" sz="2000" b="1" dirty="0" err="1" smtClean="0">
                <a:solidFill>
                  <a:schemeClr val="tx1"/>
                </a:solidFill>
              </a:rPr>
              <a:t>kadastro</a:t>
            </a:r>
            <a:r>
              <a:rPr lang="en-US" sz="2000" b="1" dirty="0" smtClean="0">
                <a:solidFill>
                  <a:schemeClr val="tx1"/>
                </a:solidFill>
              </a:rPr>
              <a:t> </a:t>
            </a:r>
            <a:r>
              <a:rPr lang="en-US" sz="2000" b="1" dirty="0" err="1" smtClean="0">
                <a:solidFill>
                  <a:schemeClr val="tx1"/>
                </a:solidFill>
              </a:rPr>
              <a:t>sırasında</a:t>
            </a:r>
            <a:r>
              <a:rPr lang="en-US" sz="2000" b="1" dirty="0" smtClean="0">
                <a:solidFill>
                  <a:schemeClr val="tx1"/>
                </a:solidFill>
              </a:rPr>
              <a:t> </a:t>
            </a:r>
            <a:r>
              <a:rPr lang="en-US" sz="2000" b="1" dirty="0" err="1" smtClean="0">
                <a:solidFill>
                  <a:schemeClr val="tx1"/>
                </a:solidFill>
              </a:rPr>
              <a:t>belirlenen</a:t>
            </a:r>
            <a:r>
              <a:rPr lang="en-US" sz="2000" b="1" dirty="0" smtClean="0">
                <a:solidFill>
                  <a:schemeClr val="tx1"/>
                </a:solidFill>
              </a:rPr>
              <a:t> </a:t>
            </a:r>
            <a:r>
              <a:rPr lang="en-US" sz="2000" b="1" dirty="0" err="1" smtClean="0">
                <a:solidFill>
                  <a:schemeClr val="tx1"/>
                </a:solidFill>
              </a:rPr>
              <a:t>ve</a:t>
            </a:r>
            <a:r>
              <a:rPr lang="en-US" sz="2000" b="1" dirty="0" smtClean="0">
                <a:solidFill>
                  <a:schemeClr val="tx1"/>
                </a:solidFill>
              </a:rPr>
              <a:t> </a:t>
            </a:r>
            <a:r>
              <a:rPr lang="en-US" sz="2000" b="1" dirty="0" err="1" smtClean="0">
                <a:solidFill>
                  <a:schemeClr val="tx1"/>
                </a:solidFill>
              </a:rPr>
              <a:t>zeminde</a:t>
            </a:r>
            <a:r>
              <a:rPr lang="en-US" sz="2000" b="1" dirty="0" smtClean="0">
                <a:solidFill>
                  <a:schemeClr val="tx1"/>
                </a:solidFill>
              </a:rPr>
              <a:t> </a:t>
            </a:r>
            <a:r>
              <a:rPr lang="en-US" sz="2000" b="1" dirty="0" err="1" smtClean="0">
                <a:solidFill>
                  <a:schemeClr val="tx1"/>
                </a:solidFill>
              </a:rPr>
              <a:t>değişmemiş</a:t>
            </a:r>
            <a:r>
              <a:rPr lang="en-US" sz="2000" b="1" dirty="0" smtClean="0">
                <a:solidFill>
                  <a:schemeClr val="tx1"/>
                </a:solidFill>
              </a:rPr>
              <a:t> </a:t>
            </a:r>
            <a:r>
              <a:rPr lang="en-US" sz="2000" b="1" dirty="0" err="1" smtClean="0">
                <a:solidFill>
                  <a:schemeClr val="tx1"/>
                </a:solidFill>
              </a:rPr>
              <a:t>sınırlar</a:t>
            </a:r>
            <a:r>
              <a:rPr lang="en-US" sz="2000" b="1" dirty="0" smtClean="0">
                <a:solidFill>
                  <a:schemeClr val="tx1"/>
                </a:solidFill>
              </a:rPr>
              <a:t> </a:t>
            </a:r>
            <a:r>
              <a:rPr lang="en-US" sz="2000" b="1" dirty="0" err="1" smtClean="0">
                <a:solidFill>
                  <a:schemeClr val="tx1"/>
                </a:solidFill>
              </a:rPr>
              <a:t>arasında</a:t>
            </a:r>
            <a:r>
              <a:rPr lang="en-US" sz="2000" b="1" dirty="0" smtClean="0">
                <a:solidFill>
                  <a:schemeClr val="tx1"/>
                </a:solidFill>
              </a:rPr>
              <a:t> </a:t>
            </a:r>
            <a:r>
              <a:rPr lang="en-US" sz="2000" b="1" dirty="0" err="1" smtClean="0">
                <a:solidFill>
                  <a:schemeClr val="tx1"/>
                </a:solidFill>
              </a:rPr>
              <a:t>yanılma</a:t>
            </a:r>
            <a:r>
              <a:rPr lang="en-US" sz="2000" b="1" dirty="0" smtClean="0">
                <a:solidFill>
                  <a:schemeClr val="tx1"/>
                </a:solidFill>
              </a:rPr>
              <a:t> </a:t>
            </a:r>
            <a:r>
              <a:rPr lang="en-US" sz="2000" b="1" dirty="0" err="1" smtClean="0">
                <a:solidFill>
                  <a:schemeClr val="tx1"/>
                </a:solidFill>
              </a:rPr>
              <a:t>sınırını</a:t>
            </a:r>
            <a:r>
              <a:rPr lang="en-US" sz="2000" b="1" dirty="0" smtClean="0">
                <a:solidFill>
                  <a:schemeClr val="tx1"/>
                </a:solidFill>
              </a:rPr>
              <a:t> </a:t>
            </a:r>
            <a:r>
              <a:rPr lang="en-US" sz="2000" b="1" dirty="0" err="1" smtClean="0">
                <a:solidFill>
                  <a:schemeClr val="tx1"/>
                </a:solidFill>
              </a:rPr>
              <a:t>aşan</a:t>
            </a:r>
            <a:r>
              <a:rPr lang="en-US" sz="2000" b="1" dirty="0" smtClean="0">
                <a:solidFill>
                  <a:schemeClr val="tx1"/>
                </a:solidFill>
              </a:rPr>
              <a:t> </a:t>
            </a:r>
            <a:r>
              <a:rPr lang="en-US" sz="2000" b="1" dirty="0" err="1" smtClean="0">
                <a:solidFill>
                  <a:schemeClr val="tx1"/>
                </a:solidFill>
              </a:rPr>
              <a:t>farkların</a:t>
            </a:r>
            <a:r>
              <a:rPr lang="en-US" sz="2000" b="1" dirty="0" smtClean="0">
                <a:solidFill>
                  <a:schemeClr val="tx1"/>
                </a:solidFill>
              </a:rPr>
              <a:t> </a:t>
            </a:r>
            <a:r>
              <a:rPr lang="en-US" sz="2000" b="1" dirty="0" err="1" smtClean="0">
                <a:solidFill>
                  <a:schemeClr val="tx1"/>
                </a:solidFill>
              </a:rPr>
              <a:t>bulunması</a:t>
            </a:r>
            <a:r>
              <a:rPr lang="en-US" sz="2000" b="1" dirty="0" smtClean="0">
                <a:solidFill>
                  <a:schemeClr val="tx1"/>
                </a:solidFill>
              </a:rPr>
              <a:t> (</a:t>
            </a:r>
            <a:r>
              <a:rPr lang="en-US" sz="2000" b="1" dirty="0" err="1" smtClean="0">
                <a:solidFill>
                  <a:schemeClr val="tx1"/>
                </a:solidFill>
              </a:rPr>
              <a:t>Örneğin</a:t>
            </a:r>
            <a:r>
              <a:rPr lang="en-US" sz="2000" b="1" dirty="0" smtClean="0">
                <a:solidFill>
                  <a:schemeClr val="tx1"/>
                </a:solidFill>
              </a:rPr>
              <a:t>, </a:t>
            </a:r>
            <a:r>
              <a:rPr lang="en-US" sz="2000" b="1" dirty="0" err="1" smtClean="0">
                <a:solidFill>
                  <a:schemeClr val="tx1"/>
                </a:solidFill>
              </a:rPr>
              <a:t>tesis</a:t>
            </a:r>
            <a:r>
              <a:rPr lang="en-US" sz="2000" b="1" dirty="0" smtClean="0">
                <a:solidFill>
                  <a:schemeClr val="tx1"/>
                </a:solidFill>
              </a:rPr>
              <a:t> </a:t>
            </a:r>
            <a:r>
              <a:rPr lang="en-US" sz="2000" b="1" dirty="0" err="1" smtClean="0">
                <a:solidFill>
                  <a:schemeClr val="tx1"/>
                </a:solidFill>
              </a:rPr>
              <a:t>kadastro</a:t>
            </a:r>
            <a:r>
              <a:rPr lang="en-US" sz="2000" b="1" dirty="0" smtClean="0">
                <a:solidFill>
                  <a:schemeClr val="tx1"/>
                </a:solidFill>
              </a:rPr>
              <a:t> </a:t>
            </a:r>
            <a:r>
              <a:rPr lang="en-US" sz="2000" b="1" dirty="0" err="1" smtClean="0">
                <a:solidFill>
                  <a:schemeClr val="tx1"/>
                </a:solidFill>
              </a:rPr>
              <a:t>çalışmalarından</a:t>
            </a:r>
            <a:r>
              <a:rPr lang="en-US" sz="2000" b="1" dirty="0" smtClean="0">
                <a:solidFill>
                  <a:schemeClr val="tx1"/>
                </a:solidFill>
              </a:rPr>
              <a:t> </a:t>
            </a:r>
            <a:r>
              <a:rPr lang="en-US" sz="2000" b="1" dirty="0" err="1" smtClean="0">
                <a:solidFill>
                  <a:schemeClr val="tx1"/>
                </a:solidFill>
              </a:rPr>
              <a:t>bu</a:t>
            </a:r>
            <a:r>
              <a:rPr lang="en-US" sz="2000" b="1" dirty="0" smtClean="0">
                <a:solidFill>
                  <a:schemeClr val="tx1"/>
                </a:solidFill>
              </a:rPr>
              <a:t> </a:t>
            </a:r>
            <a:r>
              <a:rPr lang="en-US" sz="2000" b="1" dirty="0" err="1" smtClean="0">
                <a:solidFill>
                  <a:schemeClr val="tx1"/>
                </a:solidFill>
              </a:rPr>
              <a:t>güne</a:t>
            </a:r>
            <a:r>
              <a:rPr lang="en-US" sz="2000" b="1" dirty="0" smtClean="0">
                <a:solidFill>
                  <a:schemeClr val="tx1"/>
                </a:solidFill>
              </a:rPr>
              <a:t> </a:t>
            </a:r>
            <a:r>
              <a:rPr lang="en-US" sz="2000" b="1" dirty="0" err="1" smtClean="0">
                <a:solidFill>
                  <a:schemeClr val="tx1"/>
                </a:solidFill>
              </a:rPr>
              <a:t>zemindeki</a:t>
            </a:r>
            <a:r>
              <a:rPr lang="en-US" sz="2000" b="1" dirty="0" smtClean="0">
                <a:solidFill>
                  <a:schemeClr val="tx1"/>
                </a:solidFill>
              </a:rPr>
              <a:t> </a:t>
            </a:r>
            <a:r>
              <a:rPr lang="en-US" sz="2000" b="1" dirty="0" err="1" smtClean="0">
                <a:solidFill>
                  <a:schemeClr val="tx1"/>
                </a:solidFill>
              </a:rPr>
              <a:t>sınırların</a:t>
            </a:r>
            <a:r>
              <a:rPr lang="en-US" sz="2000" b="1" dirty="0" smtClean="0">
                <a:solidFill>
                  <a:schemeClr val="tx1"/>
                </a:solidFill>
              </a:rPr>
              <a:t> </a:t>
            </a:r>
            <a:r>
              <a:rPr lang="en-US" sz="2000" b="1" dirty="0" err="1" smtClean="0">
                <a:solidFill>
                  <a:schemeClr val="tx1"/>
                </a:solidFill>
              </a:rPr>
              <a:t>değişmemesine</a:t>
            </a:r>
            <a:r>
              <a:rPr lang="en-US" sz="2000" b="1" dirty="0" smtClean="0">
                <a:solidFill>
                  <a:schemeClr val="tx1"/>
                </a:solidFill>
              </a:rPr>
              <a:t> </a:t>
            </a:r>
            <a:r>
              <a:rPr lang="en-US" sz="2000" b="1" dirty="0" err="1" smtClean="0">
                <a:solidFill>
                  <a:schemeClr val="tx1"/>
                </a:solidFill>
              </a:rPr>
              <a:t>rağmen</a:t>
            </a:r>
            <a:r>
              <a:rPr lang="en-US" sz="2000" b="1" dirty="0" smtClean="0">
                <a:solidFill>
                  <a:schemeClr val="tx1"/>
                </a:solidFill>
              </a:rPr>
              <a:t> </a:t>
            </a:r>
            <a:r>
              <a:rPr lang="en-US" sz="2000" b="1" dirty="0" err="1" smtClean="0">
                <a:solidFill>
                  <a:schemeClr val="tx1"/>
                </a:solidFill>
              </a:rPr>
              <a:t>paftaların</a:t>
            </a:r>
            <a:r>
              <a:rPr lang="en-US" sz="2000" b="1" dirty="0" smtClean="0">
                <a:solidFill>
                  <a:schemeClr val="tx1"/>
                </a:solidFill>
              </a:rPr>
              <a:t> </a:t>
            </a:r>
            <a:r>
              <a:rPr lang="en-US" sz="2000" b="1" dirty="0" err="1" smtClean="0">
                <a:solidFill>
                  <a:schemeClr val="tx1"/>
                </a:solidFill>
              </a:rPr>
              <a:t>ve</a:t>
            </a:r>
            <a:r>
              <a:rPr lang="en-US" sz="2000" b="1" dirty="0" smtClean="0">
                <a:solidFill>
                  <a:schemeClr val="tx1"/>
                </a:solidFill>
              </a:rPr>
              <a:t> </a:t>
            </a:r>
            <a:r>
              <a:rPr lang="en-US" sz="2000" b="1" dirty="0" err="1" smtClean="0">
                <a:solidFill>
                  <a:schemeClr val="tx1"/>
                </a:solidFill>
              </a:rPr>
              <a:t>dayanağı</a:t>
            </a:r>
            <a:r>
              <a:rPr lang="en-US" sz="2000" b="1" dirty="0" smtClean="0">
                <a:solidFill>
                  <a:schemeClr val="tx1"/>
                </a:solidFill>
              </a:rPr>
              <a:t> </a:t>
            </a:r>
            <a:r>
              <a:rPr lang="en-US" sz="2000" b="1" dirty="0" err="1" smtClean="0">
                <a:solidFill>
                  <a:schemeClr val="tx1"/>
                </a:solidFill>
              </a:rPr>
              <a:t>teknik</a:t>
            </a:r>
            <a:r>
              <a:rPr lang="en-US" sz="2000" b="1" dirty="0" smtClean="0">
                <a:solidFill>
                  <a:schemeClr val="tx1"/>
                </a:solidFill>
              </a:rPr>
              <a:t> </a:t>
            </a:r>
            <a:r>
              <a:rPr lang="en-US" sz="2000" b="1" dirty="0" err="1" smtClean="0">
                <a:solidFill>
                  <a:schemeClr val="tx1"/>
                </a:solidFill>
              </a:rPr>
              <a:t>belgelerin</a:t>
            </a:r>
            <a:r>
              <a:rPr lang="en-US" sz="2000" b="1" dirty="0" smtClean="0">
                <a:solidFill>
                  <a:schemeClr val="tx1"/>
                </a:solidFill>
              </a:rPr>
              <a:t> </a:t>
            </a:r>
            <a:r>
              <a:rPr lang="en-US" sz="2000" b="1" dirty="0" err="1" smtClean="0">
                <a:solidFill>
                  <a:schemeClr val="tx1"/>
                </a:solidFill>
              </a:rPr>
              <a:t>zemin</a:t>
            </a:r>
            <a:r>
              <a:rPr lang="en-US" sz="2000" b="1" dirty="0" smtClean="0">
                <a:solidFill>
                  <a:schemeClr val="tx1"/>
                </a:solidFill>
              </a:rPr>
              <a:t> </a:t>
            </a:r>
            <a:r>
              <a:rPr lang="en-US" sz="2000" b="1" dirty="0" err="1" smtClean="0">
                <a:solidFill>
                  <a:schemeClr val="tx1"/>
                </a:solidFill>
              </a:rPr>
              <a:t>ile</a:t>
            </a:r>
            <a:r>
              <a:rPr lang="en-US" sz="2000" b="1" dirty="0" smtClean="0">
                <a:solidFill>
                  <a:schemeClr val="tx1"/>
                </a:solidFill>
              </a:rPr>
              <a:t> </a:t>
            </a:r>
            <a:r>
              <a:rPr lang="en-US" sz="2000" b="1" dirty="0" err="1" smtClean="0">
                <a:solidFill>
                  <a:schemeClr val="tx1"/>
                </a:solidFill>
              </a:rPr>
              <a:t>farklılıklar</a:t>
            </a:r>
            <a:r>
              <a:rPr lang="en-US" sz="2000" b="1" dirty="0" smtClean="0">
                <a:solidFill>
                  <a:schemeClr val="tx1"/>
                </a:solidFill>
              </a:rPr>
              <a:t> </a:t>
            </a:r>
            <a:r>
              <a:rPr lang="en-US" sz="2000" b="1" dirty="0" err="1" smtClean="0">
                <a:solidFill>
                  <a:schemeClr val="tx1"/>
                </a:solidFill>
              </a:rPr>
              <a:t>göstermesi</a:t>
            </a:r>
            <a:r>
              <a:rPr lang="en-US" sz="2000" b="1" dirty="0" smtClean="0">
                <a:solidFill>
                  <a:schemeClr val="tx1"/>
                </a:solidFill>
              </a:rPr>
              <a:t>, </a:t>
            </a:r>
            <a:r>
              <a:rPr lang="en-US" sz="2000" b="1" dirty="0" err="1" smtClean="0">
                <a:solidFill>
                  <a:schemeClr val="tx1"/>
                </a:solidFill>
              </a:rPr>
              <a:t>mükerrerlikler</a:t>
            </a:r>
            <a:r>
              <a:rPr lang="en-US" sz="2000" b="1" dirty="0" smtClean="0">
                <a:solidFill>
                  <a:schemeClr val="tx1"/>
                </a:solidFill>
              </a:rPr>
              <a:t> </a:t>
            </a:r>
            <a:r>
              <a:rPr lang="en-US" sz="2000" b="1" dirty="0" err="1" smtClean="0">
                <a:solidFill>
                  <a:schemeClr val="tx1"/>
                </a:solidFill>
              </a:rPr>
              <a:t>ve</a:t>
            </a:r>
            <a:r>
              <a:rPr lang="en-US" sz="2000" b="1" dirty="0" smtClean="0">
                <a:solidFill>
                  <a:schemeClr val="tx1"/>
                </a:solidFill>
              </a:rPr>
              <a:t> </a:t>
            </a:r>
            <a:r>
              <a:rPr lang="en-US" sz="2000" b="1" dirty="0" err="1" smtClean="0">
                <a:solidFill>
                  <a:schemeClr val="tx1"/>
                </a:solidFill>
              </a:rPr>
              <a:t>açıklıklar</a:t>
            </a:r>
            <a:r>
              <a:rPr lang="en-US" sz="2000" b="1" dirty="0" smtClean="0">
                <a:solidFill>
                  <a:schemeClr val="tx1"/>
                </a:solidFill>
              </a:rPr>
              <a:t> </a:t>
            </a:r>
            <a:r>
              <a:rPr lang="tr-TR" sz="2000" b="1" dirty="0" smtClean="0">
                <a:solidFill>
                  <a:schemeClr val="tx1"/>
                </a:solidFill>
              </a:rPr>
              <a:t>)</a:t>
            </a:r>
            <a:endParaRPr lang="tr" sz="2000" b="1" dirty="0" smtClean="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70480" y="0"/>
            <a:ext cx="7786687"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5 Serbest Form"/>
          <p:cNvSpPr/>
          <p:nvPr/>
        </p:nvSpPr>
        <p:spPr>
          <a:xfrm>
            <a:off x="4228042" y="2000250"/>
            <a:ext cx="4416425" cy="3643313"/>
          </a:xfrm>
          <a:custGeom>
            <a:avLst/>
            <a:gdLst>
              <a:gd name="connsiteX0" fmla="*/ 850605 w 4284921"/>
              <a:gd name="connsiteY0" fmla="*/ 0 h 5656521"/>
              <a:gd name="connsiteX1" fmla="*/ 701749 w 4284921"/>
              <a:gd name="connsiteY1" fmla="*/ 733646 h 5656521"/>
              <a:gd name="connsiteX2" fmla="*/ 776177 w 4284921"/>
              <a:gd name="connsiteY2" fmla="*/ 2243469 h 5656521"/>
              <a:gd name="connsiteX3" fmla="*/ 765545 w 4284921"/>
              <a:gd name="connsiteY3" fmla="*/ 2413590 h 5656521"/>
              <a:gd name="connsiteX4" fmla="*/ 680484 w 4284921"/>
              <a:gd name="connsiteY4" fmla="*/ 2785730 h 5656521"/>
              <a:gd name="connsiteX5" fmla="*/ 520996 w 4284921"/>
              <a:gd name="connsiteY5" fmla="*/ 3019646 h 5656521"/>
              <a:gd name="connsiteX6" fmla="*/ 574159 w 4284921"/>
              <a:gd name="connsiteY6" fmla="*/ 3179135 h 5656521"/>
              <a:gd name="connsiteX7" fmla="*/ 372140 w 4284921"/>
              <a:gd name="connsiteY7" fmla="*/ 3242930 h 5656521"/>
              <a:gd name="connsiteX8" fmla="*/ 510363 w 4284921"/>
              <a:gd name="connsiteY8" fmla="*/ 3498111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850605 w 4284921"/>
              <a:gd name="connsiteY22" fmla="*/ 0 h 5656521"/>
              <a:gd name="connsiteX0" fmla="*/ 850605 w 4284921"/>
              <a:gd name="connsiteY0" fmla="*/ 0 h 5656521"/>
              <a:gd name="connsiteX1" fmla="*/ 701749 w 4284921"/>
              <a:gd name="connsiteY1" fmla="*/ 733646 h 5656521"/>
              <a:gd name="connsiteX2" fmla="*/ 776177 w 4284921"/>
              <a:gd name="connsiteY2" fmla="*/ 2243469 h 5656521"/>
              <a:gd name="connsiteX3" fmla="*/ 765545 w 4284921"/>
              <a:gd name="connsiteY3" fmla="*/ 2413590 h 5656521"/>
              <a:gd name="connsiteX4" fmla="*/ 680484 w 4284921"/>
              <a:gd name="connsiteY4" fmla="*/ 2785730 h 5656521"/>
              <a:gd name="connsiteX5" fmla="*/ 520996 w 4284921"/>
              <a:gd name="connsiteY5" fmla="*/ 3019646 h 5656521"/>
              <a:gd name="connsiteX6" fmla="*/ 574159 w 4284921"/>
              <a:gd name="connsiteY6" fmla="*/ 3179135 h 5656521"/>
              <a:gd name="connsiteX7" fmla="*/ 372140 w 4284921"/>
              <a:gd name="connsiteY7" fmla="*/ 32429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850605 w 4284921"/>
              <a:gd name="connsiteY22" fmla="*/ 0 h 5656521"/>
              <a:gd name="connsiteX0" fmla="*/ 850605 w 4284921"/>
              <a:gd name="connsiteY0" fmla="*/ 0 h 5656521"/>
              <a:gd name="connsiteX1" fmla="*/ 701749 w 4284921"/>
              <a:gd name="connsiteY1" fmla="*/ 733646 h 5656521"/>
              <a:gd name="connsiteX2" fmla="*/ 776177 w 4284921"/>
              <a:gd name="connsiteY2" fmla="*/ 2243469 h 5656521"/>
              <a:gd name="connsiteX3" fmla="*/ 765545 w 4284921"/>
              <a:gd name="connsiteY3" fmla="*/ 2413590 h 5656521"/>
              <a:gd name="connsiteX4" fmla="*/ 680484 w 4284921"/>
              <a:gd name="connsiteY4" fmla="*/ 2785730 h 5656521"/>
              <a:gd name="connsiteX5" fmla="*/ 520996 w 4284921"/>
              <a:gd name="connsiteY5" fmla="*/ 3019646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850605 w 4284921"/>
              <a:gd name="connsiteY22" fmla="*/ 0 h 5656521"/>
              <a:gd name="connsiteX0" fmla="*/ 850605 w 4284921"/>
              <a:gd name="connsiteY0" fmla="*/ 0 h 5656521"/>
              <a:gd name="connsiteX1" fmla="*/ 701749 w 4284921"/>
              <a:gd name="connsiteY1" fmla="*/ 733646 h 5656521"/>
              <a:gd name="connsiteX2" fmla="*/ 776177 w 4284921"/>
              <a:gd name="connsiteY2" fmla="*/ 2243469 h 5656521"/>
              <a:gd name="connsiteX3" fmla="*/ 802257 w 4284921"/>
              <a:gd name="connsiteY3" fmla="*/ 2434195 h 5656521"/>
              <a:gd name="connsiteX4" fmla="*/ 680484 w 4284921"/>
              <a:gd name="connsiteY4" fmla="*/ 2785730 h 5656521"/>
              <a:gd name="connsiteX5" fmla="*/ 520996 w 4284921"/>
              <a:gd name="connsiteY5" fmla="*/ 3019646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850605 w 4284921"/>
              <a:gd name="connsiteY22" fmla="*/ 0 h 5656521"/>
              <a:gd name="connsiteX0" fmla="*/ 850605 w 4284921"/>
              <a:gd name="connsiteY0" fmla="*/ 0 h 5656521"/>
              <a:gd name="connsiteX1" fmla="*/ 701749 w 4284921"/>
              <a:gd name="connsiteY1" fmla="*/ 733646 h 5656521"/>
              <a:gd name="connsiteX2" fmla="*/ 776177 w 4284921"/>
              <a:gd name="connsiteY2" fmla="*/ 2243469 h 5656521"/>
              <a:gd name="connsiteX3" fmla="*/ 802257 w 4284921"/>
              <a:gd name="connsiteY3" fmla="*/ 2434195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850605 w 4284921"/>
              <a:gd name="connsiteY22" fmla="*/ 0 h 5656521"/>
              <a:gd name="connsiteX0" fmla="*/ 919885 w 4284921"/>
              <a:gd name="connsiteY0" fmla="*/ 0 h 5656521"/>
              <a:gd name="connsiteX1" fmla="*/ 701749 w 4284921"/>
              <a:gd name="connsiteY1" fmla="*/ 733646 h 5656521"/>
              <a:gd name="connsiteX2" fmla="*/ 776177 w 4284921"/>
              <a:gd name="connsiteY2" fmla="*/ 2243469 h 5656521"/>
              <a:gd name="connsiteX3" fmla="*/ 802257 w 4284921"/>
              <a:gd name="connsiteY3" fmla="*/ 2434195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776177 w 4284921"/>
              <a:gd name="connsiteY2" fmla="*/ 2243469 h 5656521"/>
              <a:gd name="connsiteX3" fmla="*/ 802257 w 4284921"/>
              <a:gd name="connsiteY3" fmla="*/ 2434195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776177 w 4284921"/>
              <a:gd name="connsiteY2" fmla="*/ 2243469 h 5656521"/>
              <a:gd name="connsiteX3" fmla="*/ 802257 w 4284921"/>
              <a:gd name="connsiteY3" fmla="*/ 2434195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845457 w 4284921"/>
              <a:gd name="connsiteY2" fmla="*/ 2243469 h 5656521"/>
              <a:gd name="connsiteX3" fmla="*/ 802257 w 4284921"/>
              <a:gd name="connsiteY3" fmla="*/ 2434195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845457 w 4284921"/>
              <a:gd name="connsiteY2" fmla="*/ 2243469 h 5656521"/>
              <a:gd name="connsiteX3" fmla="*/ 802257 w 4284921"/>
              <a:gd name="connsiteY3" fmla="*/ 2505612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845457 w 4284921"/>
              <a:gd name="connsiteY2" fmla="*/ 2243469 h 5656521"/>
              <a:gd name="connsiteX3" fmla="*/ 802257 w 4284921"/>
              <a:gd name="connsiteY3" fmla="*/ 2505612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98330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919885 w 4284921"/>
              <a:gd name="connsiteY0" fmla="*/ 0 h 5656521"/>
              <a:gd name="connsiteX1" fmla="*/ 771029 w 4284921"/>
              <a:gd name="connsiteY1" fmla="*/ 733646 h 5656521"/>
              <a:gd name="connsiteX2" fmla="*/ 845457 w 4284921"/>
              <a:gd name="connsiteY2" fmla="*/ 2243469 h 5656521"/>
              <a:gd name="connsiteX3" fmla="*/ 802257 w 4284921"/>
              <a:gd name="connsiteY3" fmla="*/ 2505612 h 5656521"/>
              <a:gd name="connsiteX4" fmla="*/ 680484 w 4284921"/>
              <a:gd name="connsiteY4" fmla="*/ 2785730 h 5656521"/>
              <a:gd name="connsiteX5" fmla="*/ 586300 w 4284921"/>
              <a:gd name="connsiteY5" fmla="*/ 3010285 h 5656521"/>
              <a:gd name="connsiteX6" fmla="*/ 574159 w 4284921"/>
              <a:gd name="connsiteY6" fmla="*/ 3179135 h 5656521"/>
              <a:gd name="connsiteX7" fmla="*/ 442329 w 4284921"/>
              <a:gd name="connsiteY7" fmla="*/ 3226865 h 5656521"/>
              <a:gd name="connsiteX8" fmla="*/ 586300 w 4284921"/>
              <a:gd name="connsiteY8" fmla="*/ 3514364 h 5656521"/>
              <a:gd name="connsiteX9" fmla="*/ 839972 w 4284921"/>
              <a:gd name="connsiteY9" fmla="*/ 3806455 h 5656521"/>
              <a:gd name="connsiteX10" fmla="*/ 1095154 w 4284921"/>
              <a:gd name="connsiteY10" fmla="*/ 4412511 h 5656521"/>
              <a:gd name="connsiteX11" fmla="*/ 1084521 w 4284921"/>
              <a:gd name="connsiteY11" fmla="*/ 4540102 h 5656521"/>
              <a:gd name="connsiteX12" fmla="*/ 1116419 w 4284921"/>
              <a:gd name="connsiteY12" fmla="*/ 4774018 h 5656521"/>
              <a:gd name="connsiteX13" fmla="*/ 1137684 w 4284921"/>
              <a:gd name="connsiteY13" fmla="*/ 4901609 h 5656521"/>
              <a:gd name="connsiteX14" fmla="*/ 1116419 w 4284921"/>
              <a:gd name="connsiteY14" fmla="*/ 5029200 h 5656521"/>
              <a:gd name="connsiteX15" fmla="*/ 712382 w 4284921"/>
              <a:gd name="connsiteY15" fmla="*/ 4986669 h 5656521"/>
              <a:gd name="connsiteX16" fmla="*/ 233917 w 4284921"/>
              <a:gd name="connsiteY16" fmla="*/ 5007935 h 5656521"/>
              <a:gd name="connsiteX17" fmla="*/ 31898 w 4284921"/>
              <a:gd name="connsiteY17" fmla="*/ 5029200 h 5656521"/>
              <a:gd name="connsiteX18" fmla="*/ 148856 w 4284921"/>
              <a:gd name="connsiteY18" fmla="*/ 5390707 h 5656521"/>
              <a:gd name="connsiteX19" fmla="*/ 0 w 4284921"/>
              <a:gd name="connsiteY19" fmla="*/ 5656521 h 5656521"/>
              <a:gd name="connsiteX20" fmla="*/ 4274289 w 4284921"/>
              <a:gd name="connsiteY20" fmla="*/ 5656521 h 5656521"/>
              <a:gd name="connsiteX21" fmla="*/ 4284921 w 4284921"/>
              <a:gd name="connsiteY21" fmla="*/ 0 h 5656521"/>
              <a:gd name="connsiteX22" fmla="*/ 919885 w 4284921"/>
              <a:gd name="connsiteY22" fmla="*/ 0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31898 w 4284921"/>
              <a:gd name="connsiteY10" fmla="*/ 5029200 h 5656521"/>
              <a:gd name="connsiteX11" fmla="*/ 14885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586300 w 4284921"/>
              <a:gd name="connsiteY20" fmla="*/ 3010285 h 5656521"/>
              <a:gd name="connsiteX21" fmla="*/ 662876 w 4284921"/>
              <a:gd name="connsiteY21" fmla="*/ 3270579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31898 w 4284921"/>
              <a:gd name="connsiteY10" fmla="*/ 5029200 h 5656521"/>
              <a:gd name="connsiteX11" fmla="*/ 14885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586300 w 4284921"/>
              <a:gd name="connsiteY20" fmla="*/ 3010285 h 5656521"/>
              <a:gd name="connsiteX21" fmla="*/ 524224 w 4284921"/>
              <a:gd name="connsiteY21"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31898 w 4284921"/>
              <a:gd name="connsiteY10" fmla="*/ 5029200 h 5656521"/>
              <a:gd name="connsiteX11" fmla="*/ 14885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524224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14885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524224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524224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3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3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3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3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3 w 4284921"/>
              <a:gd name="connsiteY20" fmla="*/ 3199114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22434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21" fmla="*/ 442329 w 4284921"/>
              <a:gd name="connsiteY21" fmla="*/ 322686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21" fmla="*/ 442329 w 4284921"/>
              <a:gd name="connsiteY21" fmla="*/ 322686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21" fmla="*/ 442329 w 4284921"/>
              <a:gd name="connsiteY21" fmla="*/ 3226865 h 5656521"/>
              <a:gd name="connsiteX0" fmla="*/ 442329 w 4284921"/>
              <a:gd name="connsiteY0" fmla="*/ 3226865 h 5656521"/>
              <a:gd name="connsiteX1" fmla="*/ 586300 w 4284921"/>
              <a:gd name="connsiteY1" fmla="*/ 3514364 h 5656521"/>
              <a:gd name="connsiteX2" fmla="*/ 839972 w 4284921"/>
              <a:gd name="connsiteY2" fmla="*/ 3806455 h 5656521"/>
              <a:gd name="connsiteX3" fmla="*/ 1095154 w 4284921"/>
              <a:gd name="connsiteY3" fmla="*/ 4412511 h 5656521"/>
              <a:gd name="connsiteX4" fmla="*/ 1084521 w 4284921"/>
              <a:gd name="connsiteY4" fmla="*/ 4540102 h 5656521"/>
              <a:gd name="connsiteX5" fmla="*/ 1116419 w 4284921"/>
              <a:gd name="connsiteY5" fmla="*/ 4774018 h 5656521"/>
              <a:gd name="connsiteX6" fmla="*/ 1137684 w 4284921"/>
              <a:gd name="connsiteY6" fmla="*/ 4901609 h 5656521"/>
              <a:gd name="connsiteX7" fmla="*/ 1116419 w 4284921"/>
              <a:gd name="connsiteY7" fmla="*/ 5029200 h 5656521"/>
              <a:gd name="connsiteX8" fmla="*/ 712382 w 4284921"/>
              <a:gd name="connsiteY8" fmla="*/ 4986669 h 5656521"/>
              <a:gd name="connsiteX9" fmla="*/ 233917 w 4284921"/>
              <a:gd name="connsiteY9" fmla="*/ 5007935 h 5656521"/>
              <a:gd name="connsiteX10" fmla="*/ 101178 w 4284921"/>
              <a:gd name="connsiteY10" fmla="*/ 5029200 h 5656521"/>
              <a:gd name="connsiteX11" fmla="*/ 218136 w 4284921"/>
              <a:gd name="connsiteY11" fmla="*/ 5390707 h 5656521"/>
              <a:gd name="connsiteX12" fmla="*/ 0 w 4284921"/>
              <a:gd name="connsiteY12" fmla="*/ 5656521 h 5656521"/>
              <a:gd name="connsiteX13" fmla="*/ 4274289 w 4284921"/>
              <a:gd name="connsiteY13" fmla="*/ 5656521 h 5656521"/>
              <a:gd name="connsiteX14" fmla="*/ 4284921 w 4284921"/>
              <a:gd name="connsiteY14" fmla="*/ 0 h 5656521"/>
              <a:gd name="connsiteX15" fmla="*/ 919885 w 4284921"/>
              <a:gd name="connsiteY15" fmla="*/ 0 h 5656521"/>
              <a:gd name="connsiteX16" fmla="*/ 771029 w 4284921"/>
              <a:gd name="connsiteY16" fmla="*/ 733646 h 5656521"/>
              <a:gd name="connsiteX17" fmla="*/ 845457 w 4284921"/>
              <a:gd name="connsiteY17" fmla="*/ 1881669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21" fmla="*/ 442329 w 4284921"/>
              <a:gd name="connsiteY21" fmla="*/ 3226865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919885 w 4284921"/>
              <a:gd name="connsiteY14" fmla="*/ 0 h 5656521"/>
              <a:gd name="connsiteX15" fmla="*/ 771029 w 4284921"/>
              <a:gd name="connsiteY15" fmla="*/ 733646 h 5656521"/>
              <a:gd name="connsiteX16" fmla="*/ 845457 w 4284921"/>
              <a:gd name="connsiteY16" fmla="*/ 1881669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919885 w 4284921"/>
              <a:gd name="connsiteY14" fmla="*/ 0 h 5656521"/>
              <a:gd name="connsiteX15" fmla="*/ 771029 w 4284921"/>
              <a:gd name="connsiteY15" fmla="*/ 733646 h 5656521"/>
              <a:gd name="connsiteX16" fmla="*/ 1399913 w 4284921"/>
              <a:gd name="connsiteY16" fmla="*/ 2966971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919885 w 4284921"/>
              <a:gd name="connsiteY14" fmla="*/ 0 h 5656521"/>
              <a:gd name="connsiteX15" fmla="*/ 2434459 w 4284921"/>
              <a:gd name="connsiteY15" fmla="*/ 2759564 h 5656521"/>
              <a:gd name="connsiteX16" fmla="*/ 1399913 w 4284921"/>
              <a:gd name="connsiteY16" fmla="*/ 2966971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3068490 w 4284921"/>
              <a:gd name="connsiteY14" fmla="*/ 3038890 h 5656521"/>
              <a:gd name="connsiteX15" fmla="*/ 2434459 w 4284921"/>
              <a:gd name="connsiteY15" fmla="*/ 2759564 h 5656521"/>
              <a:gd name="connsiteX16" fmla="*/ 1399913 w 4284921"/>
              <a:gd name="connsiteY16" fmla="*/ 2966971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3068490 w 4284921"/>
              <a:gd name="connsiteY14" fmla="*/ 3038890 h 5656521"/>
              <a:gd name="connsiteX15" fmla="*/ 2434460 w 4284921"/>
              <a:gd name="connsiteY15" fmla="*/ 2759564 h 5656521"/>
              <a:gd name="connsiteX16" fmla="*/ 1399913 w 4284921"/>
              <a:gd name="connsiteY16" fmla="*/ 2966971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3068490 w 4284921"/>
              <a:gd name="connsiteY14" fmla="*/ 3038890 h 5656521"/>
              <a:gd name="connsiteX15" fmla="*/ 2434460 w 4284921"/>
              <a:gd name="connsiteY15" fmla="*/ 2759564 h 5656521"/>
              <a:gd name="connsiteX16" fmla="*/ 1399913 w 4284921"/>
              <a:gd name="connsiteY16" fmla="*/ 2966971 h 5656521"/>
              <a:gd name="connsiteX17" fmla="*/ 802257 w 4284921"/>
              <a:gd name="connsiteY17" fmla="*/ 2505612 h 5656521"/>
              <a:gd name="connsiteX18" fmla="*/ 680484 w 4284921"/>
              <a:gd name="connsiteY18" fmla="*/ 2785730 h 5656521"/>
              <a:gd name="connsiteX19" fmla="*/ 454884 w 4284921"/>
              <a:gd name="connsiteY19" fmla="*/ 3199115 h 5656521"/>
              <a:gd name="connsiteX20" fmla="*/ 442329 w 4284921"/>
              <a:gd name="connsiteY20" fmla="*/ 3226865 h 5656521"/>
              <a:gd name="connsiteX21" fmla="*/ 675017 w 4284921"/>
              <a:gd name="connsiteY21" fmla="*/ 3606978 h 5656521"/>
              <a:gd name="connsiteX0" fmla="*/ 586300 w 4284921"/>
              <a:gd name="connsiteY0" fmla="*/ 3514364 h 5656521"/>
              <a:gd name="connsiteX1" fmla="*/ 839972 w 4284921"/>
              <a:gd name="connsiteY1" fmla="*/ 3806455 h 5656521"/>
              <a:gd name="connsiteX2" fmla="*/ 1095154 w 4284921"/>
              <a:gd name="connsiteY2" fmla="*/ 4412511 h 5656521"/>
              <a:gd name="connsiteX3" fmla="*/ 1084521 w 4284921"/>
              <a:gd name="connsiteY3" fmla="*/ 4540102 h 5656521"/>
              <a:gd name="connsiteX4" fmla="*/ 1116419 w 4284921"/>
              <a:gd name="connsiteY4" fmla="*/ 4774018 h 5656521"/>
              <a:gd name="connsiteX5" fmla="*/ 1137684 w 4284921"/>
              <a:gd name="connsiteY5" fmla="*/ 4901609 h 5656521"/>
              <a:gd name="connsiteX6" fmla="*/ 1116419 w 4284921"/>
              <a:gd name="connsiteY6" fmla="*/ 5029200 h 5656521"/>
              <a:gd name="connsiteX7" fmla="*/ 712382 w 4284921"/>
              <a:gd name="connsiteY7" fmla="*/ 4986669 h 5656521"/>
              <a:gd name="connsiteX8" fmla="*/ 233917 w 4284921"/>
              <a:gd name="connsiteY8" fmla="*/ 5007935 h 5656521"/>
              <a:gd name="connsiteX9" fmla="*/ 101178 w 4284921"/>
              <a:gd name="connsiteY9" fmla="*/ 5029200 h 5656521"/>
              <a:gd name="connsiteX10" fmla="*/ 218136 w 4284921"/>
              <a:gd name="connsiteY10" fmla="*/ 5390707 h 5656521"/>
              <a:gd name="connsiteX11" fmla="*/ 0 w 4284921"/>
              <a:gd name="connsiteY11" fmla="*/ 5656521 h 5656521"/>
              <a:gd name="connsiteX12" fmla="*/ 4274289 w 4284921"/>
              <a:gd name="connsiteY12" fmla="*/ 5656521 h 5656521"/>
              <a:gd name="connsiteX13" fmla="*/ 4284921 w 4284921"/>
              <a:gd name="connsiteY13" fmla="*/ 0 h 5656521"/>
              <a:gd name="connsiteX14" fmla="*/ 3068490 w 4284921"/>
              <a:gd name="connsiteY14" fmla="*/ 3038890 h 5656521"/>
              <a:gd name="connsiteX15" fmla="*/ 2434460 w 4284921"/>
              <a:gd name="connsiteY15" fmla="*/ 2759564 h 5656521"/>
              <a:gd name="connsiteX16" fmla="*/ 1399913 w 4284921"/>
              <a:gd name="connsiteY16" fmla="*/ 2966971 h 5656521"/>
              <a:gd name="connsiteX17" fmla="*/ 1111068 w 4284921"/>
              <a:gd name="connsiteY17" fmla="*/ 2752807 h 5656521"/>
              <a:gd name="connsiteX18" fmla="*/ 802257 w 4284921"/>
              <a:gd name="connsiteY18" fmla="*/ 2505612 h 5656521"/>
              <a:gd name="connsiteX19" fmla="*/ 680484 w 4284921"/>
              <a:gd name="connsiteY19" fmla="*/ 2785730 h 5656521"/>
              <a:gd name="connsiteX20" fmla="*/ 454884 w 4284921"/>
              <a:gd name="connsiteY20" fmla="*/ 3199115 h 5656521"/>
              <a:gd name="connsiteX21" fmla="*/ 442329 w 4284921"/>
              <a:gd name="connsiteY21" fmla="*/ 3226865 h 5656521"/>
              <a:gd name="connsiteX22" fmla="*/ 675017 w 4284921"/>
              <a:gd name="connsiteY22" fmla="*/ 3606978 h 5656521"/>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2434460 w 4284921"/>
              <a:gd name="connsiteY15" fmla="*/ 733646 h 3630603"/>
              <a:gd name="connsiteX16" fmla="*/ 1399913 w 4284921"/>
              <a:gd name="connsiteY16" fmla="*/ 941053 h 3630603"/>
              <a:gd name="connsiteX17" fmla="*/ 1111068 w 4284921"/>
              <a:gd name="connsiteY17" fmla="*/ 726889 h 3630603"/>
              <a:gd name="connsiteX18" fmla="*/ 802257 w 4284921"/>
              <a:gd name="connsiteY18" fmla="*/ 479694 h 3630603"/>
              <a:gd name="connsiteX19" fmla="*/ 680484 w 4284921"/>
              <a:gd name="connsiteY19" fmla="*/ 759812 h 3630603"/>
              <a:gd name="connsiteX20" fmla="*/ 454884 w 4284921"/>
              <a:gd name="connsiteY20" fmla="*/ 1173197 h 3630603"/>
              <a:gd name="connsiteX21" fmla="*/ 442329 w 4284921"/>
              <a:gd name="connsiteY21" fmla="*/ 1200947 h 3630603"/>
              <a:gd name="connsiteX22" fmla="*/ 675017 w 4284921"/>
              <a:gd name="connsiteY22"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0 w 4284921"/>
              <a:gd name="connsiteY16" fmla="*/ 733646 h 3630603"/>
              <a:gd name="connsiteX17" fmla="*/ 1399913 w 4284921"/>
              <a:gd name="connsiteY17" fmla="*/ 94105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0 w 4284921"/>
              <a:gd name="connsiteY16" fmla="*/ 733646 h 3630603"/>
              <a:gd name="connsiteX17" fmla="*/ 1399913 w 4284921"/>
              <a:gd name="connsiteY17" fmla="*/ 94105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0 w 4284921"/>
              <a:gd name="connsiteY16" fmla="*/ 733646 h 3630603"/>
              <a:gd name="connsiteX17" fmla="*/ 1399913 w 4284921"/>
              <a:gd name="connsiteY17" fmla="*/ 86867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0 w 4284921"/>
              <a:gd name="connsiteY16" fmla="*/ 733646 h 3630603"/>
              <a:gd name="connsiteX17" fmla="*/ 1399913 w 4284921"/>
              <a:gd name="connsiteY17" fmla="*/ 86867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1 w 4284921"/>
              <a:gd name="connsiteY16" fmla="*/ 878332 h 3630603"/>
              <a:gd name="connsiteX17" fmla="*/ 1399913 w 4284921"/>
              <a:gd name="connsiteY17" fmla="*/ 86867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434461 w 4284921"/>
              <a:gd name="connsiteY16" fmla="*/ 878332 h 3630603"/>
              <a:gd name="connsiteX17" fmla="*/ 1399913 w 4284921"/>
              <a:gd name="connsiteY17" fmla="*/ 868673 h 3630603"/>
              <a:gd name="connsiteX18" fmla="*/ 1111068 w 4284921"/>
              <a:gd name="connsiteY18" fmla="*/ 726889 h 3630603"/>
              <a:gd name="connsiteX19" fmla="*/ 802257 w 4284921"/>
              <a:gd name="connsiteY19" fmla="*/ 479694 h 3630603"/>
              <a:gd name="connsiteX20" fmla="*/ 680484 w 4284921"/>
              <a:gd name="connsiteY20" fmla="*/ 759812 h 3630603"/>
              <a:gd name="connsiteX21" fmla="*/ 454884 w 4284921"/>
              <a:gd name="connsiteY21" fmla="*/ 1173197 h 3630603"/>
              <a:gd name="connsiteX22" fmla="*/ 442329 w 4284921"/>
              <a:gd name="connsiteY22" fmla="*/ 1200947 h 3630603"/>
              <a:gd name="connsiteX23" fmla="*/ 675017 w 4284921"/>
              <a:gd name="connsiteY23"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3051792 w 4284921"/>
              <a:gd name="connsiteY15" fmla="*/ 988503 h 3630603"/>
              <a:gd name="connsiteX16" fmla="*/ 2837075 w 4284921"/>
              <a:gd name="connsiteY16" fmla="*/ 988875 h 3630603"/>
              <a:gd name="connsiteX17" fmla="*/ 2434461 w 4284921"/>
              <a:gd name="connsiteY17" fmla="*/ 878332 h 3630603"/>
              <a:gd name="connsiteX18" fmla="*/ 1399913 w 4284921"/>
              <a:gd name="connsiteY18" fmla="*/ 868673 h 3630603"/>
              <a:gd name="connsiteX19" fmla="*/ 1111068 w 4284921"/>
              <a:gd name="connsiteY19" fmla="*/ 726889 h 3630603"/>
              <a:gd name="connsiteX20" fmla="*/ 802257 w 4284921"/>
              <a:gd name="connsiteY20" fmla="*/ 479694 h 3630603"/>
              <a:gd name="connsiteX21" fmla="*/ 680484 w 4284921"/>
              <a:gd name="connsiteY21" fmla="*/ 759812 h 3630603"/>
              <a:gd name="connsiteX22" fmla="*/ 454884 w 4284921"/>
              <a:gd name="connsiteY22" fmla="*/ 1173197 h 3630603"/>
              <a:gd name="connsiteX23" fmla="*/ 442329 w 4284921"/>
              <a:gd name="connsiteY23" fmla="*/ 1200947 h 3630603"/>
              <a:gd name="connsiteX24" fmla="*/ 675017 w 4284921"/>
              <a:gd name="connsiteY24"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2929489 w 4284921"/>
              <a:gd name="connsiteY15" fmla="*/ 1012993 h 3630603"/>
              <a:gd name="connsiteX16" fmla="*/ 3051792 w 4284921"/>
              <a:gd name="connsiteY16" fmla="*/ 988503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2929489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2860147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068490 w 4284921"/>
              <a:gd name="connsiteY14" fmla="*/ 1012972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9588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9588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9588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675017 w 4284921"/>
              <a:gd name="connsiteY25" fmla="*/ 1581060 h 3630603"/>
              <a:gd name="connsiteX26" fmla="*/ 586300 w 4284921"/>
              <a:gd name="connsiteY26" fmla="*/ 1488446 h 3630603"/>
              <a:gd name="connsiteX0" fmla="*/ 586300 w 4284921"/>
              <a:gd name="connsiteY0" fmla="*/ 1488446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81 h 3630603"/>
              <a:gd name="connsiteX26" fmla="*/ 586300 w 4284921"/>
              <a:gd name="connsiteY26" fmla="*/ 1488446 h 3630603"/>
              <a:gd name="connsiteX0" fmla="*/ 586300 w 4284921"/>
              <a:gd name="connsiteY0" fmla="*/ 1560777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81 h 3630603"/>
              <a:gd name="connsiteX26" fmla="*/ 586300 w 4284921"/>
              <a:gd name="connsiteY26" fmla="*/ 1560777 h 3630603"/>
              <a:gd name="connsiteX0" fmla="*/ 586300 w 4284921"/>
              <a:gd name="connsiteY0" fmla="*/ 1560777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77 h 3630603"/>
              <a:gd name="connsiteX0" fmla="*/ 586300 w 4284921"/>
              <a:gd name="connsiteY0" fmla="*/ 1560777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77 h 3630603"/>
              <a:gd name="connsiteX0" fmla="*/ 586300 w 4284921"/>
              <a:gd name="connsiteY0" fmla="*/ 1560777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77 h 3630603"/>
              <a:gd name="connsiteX0" fmla="*/ 586300 w 4284921"/>
              <a:gd name="connsiteY0" fmla="*/ 1560777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77 h 3630603"/>
              <a:gd name="connsiteX0" fmla="*/ 586300 w 4284921"/>
              <a:gd name="connsiteY0" fmla="*/ 1560753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53 h 3630603"/>
              <a:gd name="connsiteX0" fmla="*/ 586300 w 4284921"/>
              <a:gd name="connsiteY0" fmla="*/ 1560753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57 h 3630603"/>
              <a:gd name="connsiteX26" fmla="*/ 586300 w 4284921"/>
              <a:gd name="connsiteY26" fmla="*/ 1560753 h 3630603"/>
              <a:gd name="connsiteX0" fmla="*/ 586300 w 4284921"/>
              <a:gd name="connsiteY0" fmla="*/ 1560753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33 h 3630603"/>
              <a:gd name="connsiteX26" fmla="*/ 586300 w 4284921"/>
              <a:gd name="connsiteY26" fmla="*/ 1560753 h 3630603"/>
              <a:gd name="connsiteX0" fmla="*/ 586300 w 4284921"/>
              <a:gd name="connsiteY0" fmla="*/ 1560753 h 3630603"/>
              <a:gd name="connsiteX1" fmla="*/ 839972 w 4284921"/>
              <a:gd name="connsiteY1" fmla="*/ 1780537 h 3630603"/>
              <a:gd name="connsiteX2" fmla="*/ 1095154 w 4284921"/>
              <a:gd name="connsiteY2" fmla="*/ 2386593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33 h 3630603"/>
              <a:gd name="connsiteX26" fmla="*/ 586300 w 4284921"/>
              <a:gd name="connsiteY26" fmla="*/ 1560753 h 3630603"/>
              <a:gd name="connsiteX0" fmla="*/ 586300 w 4284921"/>
              <a:gd name="connsiteY0" fmla="*/ 1560753 h 3630603"/>
              <a:gd name="connsiteX1" fmla="*/ 839972 w 4284921"/>
              <a:gd name="connsiteY1" fmla="*/ 1780537 h 3630603"/>
              <a:gd name="connsiteX2" fmla="*/ 1164434 w 4284921"/>
              <a:gd name="connsiteY2" fmla="*/ 2458924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33 h 3630603"/>
              <a:gd name="connsiteX26" fmla="*/ 586300 w 4284921"/>
              <a:gd name="connsiteY26" fmla="*/ 1560753 h 3630603"/>
              <a:gd name="connsiteX0" fmla="*/ 586300 w 4284921"/>
              <a:gd name="connsiteY0" fmla="*/ 1560753 h 3630603"/>
              <a:gd name="connsiteX1" fmla="*/ 839972 w 4284921"/>
              <a:gd name="connsiteY1" fmla="*/ 1780537 h 3630603"/>
              <a:gd name="connsiteX2" fmla="*/ 1164434 w 4284921"/>
              <a:gd name="connsiteY2" fmla="*/ 2458924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33 h 3630603"/>
              <a:gd name="connsiteX26" fmla="*/ 586300 w 4284921"/>
              <a:gd name="connsiteY26"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084521 w 4284921"/>
              <a:gd name="connsiteY3" fmla="*/ 2514184 h 3630603"/>
              <a:gd name="connsiteX4" fmla="*/ 1116419 w 4284921"/>
              <a:gd name="connsiteY4" fmla="*/ 2748100 h 3630603"/>
              <a:gd name="connsiteX5" fmla="*/ 1137684 w 4284921"/>
              <a:gd name="connsiteY5" fmla="*/ 2875691 h 3630603"/>
              <a:gd name="connsiteX6" fmla="*/ 1116419 w 4284921"/>
              <a:gd name="connsiteY6" fmla="*/ 3003282 h 3630603"/>
              <a:gd name="connsiteX7" fmla="*/ 712382 w 4284921"/>
              <a:gd name="connsiteY7" fmla="*/ 2960751 h 3630603"/>
              <a:gd name="connsiteX8" fmla="*/ 233917 w 4284921"/>
              <a:gd name="connsiteY8" fmla="*/ 2982017 h 3630603"/>
              <a:gd name="connsiteX9" fmla="*/ 101178 w 4284921"/>
              <a:gd name="connsiteY9" fmla="*/ 3003282 h 3630603"/>
              <a:gd name="connsiteX10" fmla="*/ 218136 w 4284921"/>
              <a:gd name="connsiteY10" fmla="*/ 3364789 h 3630603"/>
              <a:gd name="connsiteX11" fmla="*/ 0 w 4284921"/>
              <a:gd name="connsiteY11" fmla="*/ 3630603 h 3630603"/>
              <a:gd name="connsiteX12" fmla="*/ 4274289 w 4284921"/>
              <a:gd name="connsiteY12" fmla="*/ 3630603 h 3630603"/>
              <a:gd name="connsiteX13" fmla="*/ 4284921 w 4284921"/>
              <a:gd name="connsiteY13" fmla="*/ 0 h 3630603"/>
              <a:gd name="connsiteX14" fmla="*/ 3207081 w 4284921"/>
              <a:gd name="connsiteY14" fmla="*/ 723503 h 3630603"/>
              <a:gd name="connsiteX15" fmla="*/ 2998738 w 4284921"/>
              <a:gd name="connsiteY15" fmla="*/ 1012993 h 3630603"/>
              <a:gd name="connsiteX16" fmla="*/ 2843828 w 4284921"/>
              <a:gd name="connsiteY16" fmla="*/ 988479 h 3630603"/>
              <a:gd name="connsiteX17" fmla="*/ 2837075 w 4284921"/>
              <a:gd name="connsiteY17" fmla="*/ 988875 h 3630603"/>
              <a:gd name="connsiteX18" fmla="*/ 2434461 w 4284921"/>
              <a:gd name="connsiteY18" fmla="*/ 878332 h 3630603"/>
              <a:gd name="connsiteX19" fmla="*/ 1399913 w 4284921"/>
              <a:gd name="connsiteY19" fmla="*/ 868673 h 3630603"/>
              <a:gd name="connsiteX20" fmla="*/ 1111068 w 4284921"/>
              <a:gd name="connsiteY20" fmla="*/ 726889 h 3630603"/>
              <a:gd name="connsiteX21" fmla="*/ 802257 w 4284921"/>
              <a:gd name="connsiteY21" fmla="*/ 479694 h 3630603"/>
              <a:gd name="connsiteX22" fmla="*/ 680484 w 4284921"/>
              <a:gd name="connsiteY22" fmla="*/ 759812 h 3630603"/>
              <a:gd name="connsiteX23" fmla="*/ 454884 w 4284921"/>
              <a:gd name="connsiteY23" fmla="*/ 1173197 h 3630603"/>
              <a:gd name="connsiteX24" fmla="*/ 442329 w 4284921"/>
              <a:gd name="connsiteY24" fmla="*/ 1200947 h 3630603"/>
              <a:gd name="connsiteX25" fmla="*/ 536364 w 4284921"/>
              <a:gd name="connsiteY25" fmla="*/ 1508633 h 3630603"/>
              <a:gd name="connsiteX26" fmla="*/ 586300 w 4284921"/>
              <a:gd name="connsiteY26"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084521 w 4284921"/>
              <a:gd name="connsiteY3" fmla="*/ 2514184 h 3630603"/>
              <a:gd name="connsiteX4" fmla="*/ 1152835 w 4284921"/>
              <a:gd name="connsiteY4" fmla="*/ 2660243 h 3630603"/>
              <a:gd name="connsiteX5" fmla="*/ 1116419 w 4284921"/>
              <a:gd name="connsiteY5" fmla="*/ 2748100 h 3630603"/>
              <a:gd name="connsiteX6" fmla="*/ 1137684 w 4284921"/>
              <a:gd name="connsiteY6" fmla="*/ 2875691 h 3630603"/>
              <a:gd name="connsiteX7" fmla="*/ 1116419 w 4284921"/>
              <a:gd name="connsiteY7" fmla="*/ 3003282 h 3630603"/>
              <a:gd name="connsiteX8" fmla="*/ 712382 w 4284921"/>
              <a:gd name="connsiteY8" fmla="*/ 2960751 h 3630603"/>
              <a:gd name="connsiteX9" fmla="*/ 233917 w 4284921"/>
              <a:gd name="connsiteY9" fmla="*/ 2982017 h 3630603"/>
              <a:gd name="connsiteX10" fmla="*/ 101178 w 4284921"/>
              <a:gd name="connsiteY10" fmla="*/ 3003282 h 3630603"/>
              <a:gd name="connsiteX11" fmla="*/ 218136 w 4284921"/>
              <a:gd name="connsiteY11" fmla="*/ 3364789 h 3630603"/>
              <a:gd name="connsiteX12" fmla="*/ 0 w 4284921"/>
              <a:gd name="connsiteY12" fmla="*/ 3630603 h 3630603"/>
              <a:gd name="connsiteX13" fmla="*/ 4274289 w 4284921"/>
              <a:gd name="connsiteY13" fmla="*/ 3630603 h 3630603"/>
              <a:gd name="connsiteX14" fmla="*/ 4284921 w 4284921"/>
              <a:gd name="connsiteY14" fmla="*/ 0 h 3630603"/>
              <a:gd name="connsiteX15" fmla="*/ 3207081 w 4284921"/>
              <a:gd name="connsiteY15" fmla="*/ 723503 h 3630603"/>
              <a:gd name="connsiteX16" fmla="*/ 2998738 w 4284921"/>
              <a:gd name="connsiteY16" fmla="*/ 1012993 h 3630603"/>
              <a:gd name="connsiteX17" fmla="*/ 2843828 w 4284921"/>
              <a:gd name="connsiteY17" fmla="*/ 988479 h 3630603"/>
              <a:gd name="connsiteX18" fmla="*/ 2837075 w 4284921"/>
              <a:gd name="connsiteY18" fmla="*/ 988875 h 3630603"/>
              <a:gd name="connsiteX19" fmla="*/ 2434461 w 4284921"/>
              <a:gd name="connsiteY19" fmla="*/ 878332 h 3630603"/>
              <a:gd name="connsiteX20" fmla="*/ 1399913 w 4284921"/>
              <a:gd name="connsiteY20" fmla="*/ 868673 h 3630603"/>
              <a:gd name="connsiteX21" fmla="*/ 1111068 w 4284921"/>
              <a:gd name="connsiteY21" fmla="*/ 726889 h 3630603"/>
              <a:gd name="connsiteX22" fmla="*/ 802257 w 4284921"/>
              <a:gd name="connsiteY22" fmla="*/ 479694 h 3630603"/>
              <a:gd name="connsiteX23" fmla="*/ 680484 w 4284921"/>
              <a:gd name="connsiteY23" fmla="*/ 759812 h 3630603"/>
              <a:gd name="connsiteX24" fmla="*/ 454884 w 4284921"/>
              <a:gd name="connsiteY24" fmla="*/ 1173197 h 3630603"/>
              <a:gd name="connsiteX25" fmla="*/ 442329 w 4284921"/>
              <a:gd name="connsiteY25" fmla="*/ 1200947 h 3630603"/>
              <a:gd name="connsiteX26" fmla="*/ 536364 w 4284921"/>
              <a:gd name="connsiteY26" fmla="*/ 1508633 h 3630603"/>
              <a:gd name="connsiteX27" fmla="*/ 586300 w 4284921"/>
              <a:gd name="connsiteY27"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084521 w 4284921"/>
              <a:gd name="connsiteY3" fmla="*/ 2514184 h 3630603"/>
              <a:gd name="connsiteX4" fmla="*/ 1152835 w 4284921"/>
              <a:gd name="connsiteY4" fmla="*/ 2443177 h 3630603"/>
              <a:gd name="connsiteX5" fmla="*/ 1152835 w 4284921"/>
              <a:gd name="connsiteY5" fmla="*/ 2660243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835 w 4284921"/>
              <a:gd name="connsiteY5" fmla="*/ 2660243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083494 w 4284921"/>
              <a:gd name="connsiteY5" fmla="*/ 2515508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083464 w 4284921"/>
              <a:gd name="connsiteY5" fmla="*/ 2515508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083464 w 4284921"/>
              <a:gd name="connsiteY5" fmla="*/ 2515508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744 w 4284921"/>
              <a:gd name="connsiteY5" fmla="*/ 2587839 h 3630603"/>
              <a:gd name="connsiteX6" fmla="*/ 1116419 w 4284921"/>
              <a:gd name="connsiteY6" fmla="*/ 2748100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744 w 4284921"/>
              <a:gd name="connsiteY5" fmla="*/ 2587839 h 3630603"/>
              <a:gd name="connsiteX6" fmla="*/ 1185699 w 4284921"/>
              <a:gd name="connsiteY6" fmla="*/ 2965141 h 3630603"/>
              <a:gd name="connsiteX7" fmla="*/ 1137684 w 4284921"/>
              <a:gd name="connsiteY7" fmla="*/ 2875691 h 3630603"/>
              <a:gd name="connsiteX8" fmla="*/ 1116419 w 4284921"/>
              <a:gd name="connsiteY8" fmla="*/ 3003282 h 3630603"/>
              <a:gd name="connsiteX9" fmla="*/ 712382 w 4284921"/>
              <a:gd name="connsiteY9" fmla="*/ 2960751 h 3630603"/>
              <a:gd name="connsiteX10" fmla="*/ 233917 w 4284921"/>
              <a:gd name="connsiteY10" fmla="*/ 2982017 h 3630603"/>
              <a:gd name="connsiteX11" fmla="*/ 101178 w 4284921"/>
              <a:gd name="connsiteY11" fmla="*/ 3003282 h 3630603"/>
              <a:gd name="connsiteX12" fmla="*/ 218136 w 4284921"/>
              <a:gd name="connsiteY12" fmla="*/ 3364789 h 3630603"/>
              <a:gd name="connsiteX13" fmla="*/ 0 w 4284921"/>
              <a:gd name="connsiteY13" fmla="*/ 3630603 h 3630603"/>
              <a:gd name="connsiteX14" fmla="*/ 4274289 w 4284921"/>
              <a:gd name="connsiteY14" fmla="*/ 3630603 h 3630603"/>
              <a:gd name="connsiteX15" fmla="*/ 4284921 w 4284921"/>
              <a:gd name="connsiteY15" fmla="*/ 0 h 3630603"/>
              <a:gd name="connsiteX16" fmla="*/ 3207081 w 4284921"/>
              <a:gd name="connsiteY16" fmla="*/ 723503 h 3630603"/>
              <a:gd name="connsiteX17" fmla="*/ 2998738 w 4284921"/>
              <a:gd name="connsiteY17" fmla="*/ 1012993 h 3630603"/>
              <a:gd name="connsiteX18" fmla="*/ 2843828 w 4284921"/>
              <a:gd name="connsiteY18" fmla="*/ 988479 h 3630603"/>
              <a:gd name="connsiteX19" fmla="*/ 2837075 w 4284921"/>
              <a:gd name="connsiteY19" fmla="*/ 988875 h 3630603"/>
              <a:gd name="connsiteX20" fmla="*/ 2434461 w 4284921"/>
              <a:gd name="connsiteY20" fmla="*/ 878332 h 3630603"/>
              <a:gd name="connsiteX21" fmla="*/ 1399913 w 4284921"/>
              <a:gd name="connsiteY21" fmla="*/ 868673 h 3630603"/>
              <a:gd name="connsiteX22" fmla="*/ 1111068 w 4284921"/>
              <a:gd name="connsiteY22" fmla="*/ 726889 h 3630603"/>
              <a:gd name="connsiteX23" fmla="*/ 802257 w 4284921"/>
              <a:gd name="connsiteY23" fmla="*/ 479694 h 3630603"/>
              <a:gd name="connsiteX24" fmla="*/ 680484 w 4284921"/>
              <a:gd name="connsiteY24" fmla="*/ 759812 h 3630603"/>
              <a:gd name="connsiteX25" fmla="*/ 454884 w 4284921"/>
              <a:gd name="connsiteY25" fmla="*/ 1173197 h 3630603"/>
              <a:gd name="connsiteX26" fmla="*/ 442329 w 4284921"/>
              <a:gd name="connsiteY26" fmla="*/ 1200947 h 3630603"/>
              <a:gd name="connsiteX27" fmla="*/ 536364 w 4284921"/>
              <a:gd name="connsiteY27" fmla="*/ 1508633 h 3630603"/>
              <a:gd name="connsiteX28" fmla="*/ 586300 w 4284921"/>
              <a:gd name="connsiteY28"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744 w 4284921"/>
              <a:gd name="connsiteY5" fmla="*/ 2587839 h 3630603"/>
              <a:gd name="connsiteX6" fmla="*/ 1185699 w 4284921"/>
              <a:gd name="connsiteY6" fmla="*/ 2965141 h 3630603"/>
              <a:gd name="connsiteX7" fmla="*/ 1137684 w 4284921"/>
              <a:gd name="connsiteY7" fmla="*/ 2875691 h 3630603"/>
              <a:gd name="connsiteX8" fmla="*/ 1208283 w 4284921"/>
              <a:gd name="connsiteY8" fmla="*/ 3024428 h 3630603"/>
              <a:gd name="connsiteX9" fmla="*/ 1116419 w 4284921"/>
              <a:gd name="connsiteY9" fmla="*/ 3003282 h 3630603"/>
              <a:gd name="connsiteX10" fmla="*/ 712382 w 4284921"/>
              <a:gd name="connsiteY10" fmla="*/ 2960751 h 3630603"/>
              <a:gd name="connsiteX11" fmla="*/ 233917 w 4284921"/>
              <a:gd name="connsiteY11" fmla="*/ 2982017 h 3630603"/>
              <a:gd name="connsiteX12" fmla="*/ 101178 w 4284921"/>
              <a:gd name="connsiteY12" fmla="*/ 3003282 h 3630603"/>
              <a:gd name="connsiteX13" fmla="*/ 218136 w 4284921"/>
              <a:gd name="connsiteY13" fmla="*/ 3364789 h 3630603"/>
              <a:gd name="connsiteX14" fmla="*/ 0 w 4284921"/>
              <a:gd name="connsiteY14" fmla="*/ 3630603 h 3630603"/>
              <a:gd name="connsiteX15" fmla="*/ 4274289 w 4284921"/>
              <a:gd name="connsiteY15" fmla="*/ 3630603 h 3630603"/>
              <a:gd name="connsiteX16" fmla="*/ 4284921 w 4284921"/>
              <a:gd name="connsiteY16" fmla="*/ 0 h 3630603"/>
              <a:gd name="connsiteX17" fmla="*/ 3207081 w 4284921"/>
              <a:gd name="connsiteY17" fmla="*/ 723503 h 3630603"/>
              <a:gd name="connsiteX18" fmla="*/ 2998738 w 4284921"/>
              <a:gd name="connsiteY18" fmla="*/ 1012993 h 3630603"/>
              <a:gd name="connsiteX19" fmla="*/ 2843828 w 4284921"/>
              <a:gd name="connsiteY19" fmla="*/ 988479 h 3630603"/>
              <a:gd name="connsiteX20" fmla="*/ 2837075 w 4284921"/>
              <a:gd name="connsiteY20" fmla="*/ 988875 h 3630603"/>
              <a:gd name="connsiteX21" fmla="*/ 2434461 w 4284921"/>
              <a:gd name="connsiteY21" fmla="*/ 878332 h 3630603"/>
              <a:gd name="connsiteX22" fmla="*/ 1399913 w 4284921"/>
              <a:gd name="connsiteY22" fmla="*/ 868673 h 3630603"/>
              <a:gd name="connsiteX23" fmla="*/ 1111068 w 4284921"/>
              <a:gd name="connsiteY23" fmla="*/ 726889 h 3630603"/>
              <a:gd name="connsiteX24" fmla="*/ 802257 w 4284921"/>
              <a:gd name="connsiteY24" fmla="*/ 479694 h 3630603"/>
              <a:gd name="connsiteX25" fmla="*/ 680484 w 4284921"/>
              <a:gd name="connsiteY25" fmla="*/ 759812 h 3630603"/>
              <a:gd name="connsiteX26" fmla="*/ 454884 w 4284921"/>
              <a:gd name="connsiteY26" fmla="*/ 1173197 h 3630603"/>
              <a:gd name="connsiteX27" fmla="*/ 442329 w 4284921"/>
              <a:gd name="connsiteY27" fmla="*/ 1200947 h 3630603"/>
              <a:gd name="connsiteX28" fmla="*/ 536364 w 4284921"/>
              <a:gd name="connsiteY28" fmla="*/ 1508633 h 3630603"/>
              <a:gd name="connsiteX29" fmla="*/ 586300 w 4284921"/>
              <a:gd name="connsiteY29"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744 w 4284921"/>
              <a:gd name="connsiteY5" fmla="*/ 2587839 h 3630603"/>
              <a:gd name="connsiteX6" fmla="*/ 1185699 w 4284921"/>
              <a:gd name="connsiteY6" fmla="*/ 2965141 h 3630603"/>
              <a:gd name="connsiteX7" fmla="*/ 1206964 w 4284921"/>
              <a:gd name="connsiteY7" fmla="*/ 3020377 h 3630603"/>
              <a:gd name="connsiteX8" fmla="*/ 1208283 w 4284921"/>
              <a:gd name="connsiteY8" fmla="*/ 3024428 h 3630603"/>
              <a:gd name="connsiteX9" fmla="*/ 1116419 w 4284921"/>
              <a:gd name="connsiteY9" fmla="*/ 3003282 h 3630603"/>
              <a:gd name="connsiteX10" fmla="*/ 712382 w 4284921"/>
              <a:gd name="connsiteY10" fmla="*/ 2960751 h 3630603"/>
              <a:gd name="connsiteX11" fmla="*/ 233917 w 4284921"/>
              <a:gd name="connsiteY11" fmla="*/ 2982017 h 3630603"/>
              <a:gd name="connsiteX12" fmla="*/ 101178 w 4284921"/>
              <a:gd name="connsiteY12" fmla="*/ 3003282 h 3630603"/>
              <a:gd name="connsiteX13" fmla="*/ 218136 w 4284921"/>
              <a:gd name="connsiteY13" fmla="*/ 3364789 h 3630603"/>
              <a:gd name="connsiteX14" fmla="*/ 0 w 4284921"/>
              <a:gd name="connsiteY14" fmla="*/ 3630603 h 3630603"/>
              <a:gd name="connsiteX15" fmla="*/ 4274289 w 4284921"/>
              <a:gd name="connsiteY15" fmla="*/ 3630603 h 3630603"/>
              <a:gd name="connsiteX16" fmla="*/ 4284921 w 4284921"/>
              <a:gd name="connsiteY16" fmla="*/ 0 h 3630603"/>
              <a:gd name="connsiteX17" fmla="*/ 3207081 w 4284921"/>
              <a:gd name="connsiteY17" fmla="*/ 723503 h 3630603"/>
              <a:gd name="connsiteX18" fmla="*/ 2998738 w 4284921"/>
              <a:gd name="connsiteY18" fmla="*/ 1012993 h 3630603"/>
              <a:gd name="connsiteX19" fmla="*/ 2843828 w 4284921"/>
              <a:gd name="connsiteY19" fmla="*/ 988479 h 3630603"/>
              <a:gd name="connsiteX20" fmla="*/ 2837075 w 4284921"/>
              <a:gd name="connsiteY20" fmla="*/ 988875 h 3630603"/>
              <a:gd name="connsiteX21" fmla="*/ 2434461 w 4284921"/>
              <a:gd name="connsiteY21" fmla="*/ 878332 h 3630603"/>
              <a:gd name="connsiteX22" fmla="*/ 1399913 w 4284921"/>
              <a:gd name="connsiteY22" fmla="*/ 868673 h 3630603"/>
              <a:gd name="connsiteX23" fmla="*/ 1111068 w 4284921"/>
              <a:gd name="connsiteY23" fmla="*/ 726889 h 3630603"/>
              <a:gd name="connsiteX24" fmla="*/ 802257 w 4284921"/>
              <a:gd name="connsiteY24" fmla="*/ 479694 h 3630603"/>
              <a:gd name="connsiteX25" fmla="*/ 680484 w 4284921"/>
              <a:gd name="connsiteY25" fmla="*/ 759812 h 3630603"/>
              <a:gd name="connsiteX26" fmla="*/ 454884 w 4284921"/>
              <a:gd name="connsiteY26" fmla="*/ 1173197 h 3630603"/>
              <a:gd name="connsiteX27" fmla="*/ 442329 w 4284921"/>
              <a:gd name="connsiteY27" fmla="*/ 1200947 h 3630603"/>
              <a:gd name="connsiteX28" fmla="*/ 536364 w 4284921"/>
              <a:gd name="connsiteY28" fmla="*/ 1508633 h 3630603"/>
              <a:gd name="connsiteX29" fmla="*/ 586300 w 4284921"/>
              <a:gd name="connsiteY29" fmla="*/ 1560753 h 3630603"/>
              <a:gd name="connsiteX0" fmla="*/ 586300 w 4284921"/>
              <a:gd name="connsiteY0" fmla="*/ 1560753 h 3630603"/>
              <a:gd name="connsiteX1" fmla="*/ 909252 w 4284921"/>
              <a:gd name="connsiteY1" fmla="*/ 1852868 h 3630603"/>
              <a:gd name="connsiteX2" fmla="*/ 1164434 w 4284921"/>
              <a:gd name="connsiteY2" fmla="*/ 2458924 h 3630603"/>
              <a:gd name="connsiteX3" fmla="*/ 1153801 w 4284921"/>
              <a:gd name="connsiteY3" fmla="*/ 2441805 h 3630603"/>
              <a:gd name="connsiteX4" fmla="*/ 1152835 w 4284921"/>
              <a:gd name="connsiteY4" fmla="*/ 2443177 h 3630603"/>
              <a:gd name="connsiteX5" fmla="*/ 1152744 w 4284921"/>
              <a:gd name="connsiteY5" fmla="*/ 2587839 h 3630603"/>
              <a:gd name="connsiteX6" fmla="*/ 1185699 w 4284921"/>
              <a:gd name="connsiteY6" fmla="*/ 2965141 h 3630603"/>
              <a:gd name="connsiteX7" fmla="*/ 1206964 w 4284921"/>
              <a:gd name="connsiteY7" fmla="*/ 3020377 h 3630603"/>
              <a:gd name="connsiteX8" fmla="*/ 1208283 w 4284921"/>
              <a:gd name="connsiteY8" fmla="*/ 3024428 h 3630603"/>
              <a:gd name="connsiteX9" fmla="*/ 1116419 w 4284921"/>
              <a:gd name="connsiteY9" fmla="*/ 3003282 h 3630603"/>
              <a:gd name="connsiteX10" fmla="*/ 712382 w 4284921"/>
              <a:gd name="connsiteY10" fmla="*/ 2960751 h 3630603"/>
              <a:gd name="connsiteX11" fmla="*/ 233917 w 4284921"/>
              <a:gd name="connsiteY11" fmla="*/ 2982017 h 3630603"/>
              <a:gd name="connsiteX12" fmla="*/ 101178 w 4284921"/>
              <a:gd name="connsiteY12" fmla="*/ 3003282 h 3630603"/>
              <a:gd name="connsiteX13" fmla="*/ 218136 w 4284921"/>
              <a:gd name="connsiteY13" fmla="*/ 3364789 h 3630603"/>
              <a:gd name="connsiteX14" fmla="*/ 0 w 4284921"/>
              <a:gd name="connsiteY14" fmla="*/ 3630603 h 3630603"/>
              <a:gd name="connsiteX15" fmla="*/ 4274289 w 4284921"/>
              <a:gd name="connsiteY15" fmla="*/ 3630603 h 3630603"/>
              <a:gd name="connsiteX16" fmla="*/ 4284921 w 4284921"/>
              <a:gd name="connsiteY16" fmla="*/ 0 h 3630603"/>
              <a:gd name="connsiteX17" fmla="*/ 3207081 w 4284921"/>
              <a:gd name="connsiteY17" fmla="*/ 723503 h 3630603"/>
              <a:gd name="connsiteX18" fmla="*/ 2998738 w 4284921"/>
              <a:gd name="connsiteY18" fmla="*/ 1012993 h 3630603"/>
              <a:gd name="connsiteX19" fmla="*/ 2843828 w 4284921"/>
              <a:gd name="connsiteY19" fmla="*/ 988479 h 3630603"/>
              <a:gd name="connsiteX20" fmla="*/ 2837075 w 4284921"/>
              <a:gd name="connsiteY20" fmla="*/ 988875 h 3630603"/>
              <a:gd name="connsiteX21" fmla="*/ 2434461 w 4284921"/>
              <a:gd name="connsiteY21" fmla="*/ 878332 h 3630603"/>
              <a:gd name="connsiteX22" fmla="*/ 1399913 w 4284921"/>
              <a:gd name="connsiteY22" fmla="*/ 868673 h 3630603"/>
              <a:gd name="connsiteX23" fmla="*/ 1111068 w 4284921"/>
              <a:gd name="connsiteY23" fmla="*/ 726889 h 3630603"/>
              <a:gd name="connsiteX24" fmla="*/ 802257 w 4284921"/>
              <a:gd name="connsiteY24" fmla="*/ 479694 h 3630603"/>
              <a:gd name="connsiteX25" fmla="*/ 680484 w 4284921"/>
              <a:gd name="connsiteY25" fmla="*/ 759812 h 3630603"/>
              <a:gd name="connsiteX26" fmla="*/ 454884 w 4284921"/>
              <a:gd name="connsiteY26" fmla="*/ 1173197 h 3630603"/>
              <a:gd name="connsiteX27" fmla="*/ 442329 w 4284921"/>
              <a:gd name="connsiteY27" fmla="*/ 1200947 h 3630603"/>
              <a:gd name="connsiteX28" fmla="*/ 536364 w 4284921"/>
              <a:gd name="connsiteY28" fmla="*/ 1508633 h 3630603"/>
              <a:gd name="connsiteX29" fmla="*/ 586300 w 4284921"/>
              <a:gd name="connsiteY29" fmla="*/ 1560753 h 3630603"/>
              <a:gd name="connsiteX0" fmla="*/ 1208283 w 4284921"/>
              <a:gd name="connsiteY0" fmla="*/ 3024428 h 3630603"/>
              <a:gd name="connsiteX1" fmla="*/ 1116419 w 4284921"/>
              <a:gd name="connsiteY1" fmla="*/ 3003282 h 3630603"/>
              <a:gd name="connsiteX2" fmla="*/ 712382 w 4284921"/>
              <a:gd name="connsiteY2" fmla="*/ 2960751 h 3630603"/>
              <a:gd name="connsiteX3" fmla="*/ 233917 w 4284921"/>
              <a:gd name="connsiteY3" fmla="*/ 2982017 h 3630603"/>
              <a:gd name="connsiteX4" fmla="*/ 101178 w 4284921"/>
              <a:gd name="connsiteY4" fmla="*/ 3003282 h 3630603"/>
              <a:gd name="connsiteX5" fmla="*/ 218136 w 4284921"/>
              <a:gd name="connsiteY5" fmla="*/ 3364789 h 3630603"/>
              <a:gd name="connsiteX6" fmla="*/ 0 w 4284921"/>
              <a:gd name="connsiteY6" fmla="*/ 3630603 h 3630603"/>
              <a:gd name="connsiteX7" fmla="*/ 4274289 w 4284921"/>
              <a:gd name="connsiteY7" fmla="*/ 3630603 h 3630603"/>
              <a:gd name="connsiteX8" fmla="*/ 4284921 w 4284921"/>
              <a:gd name="connsiteY8" fmla="*/ 0 h 3630603"/>
              <a:gd name="connsiteX9" fmla="*/ 3207081 w 4284921"/>
              <a:gd name="connsiteY9" fmla="*/ 723503 h 3630603"/>
              <a:gd name="connsiteX10" fmla="*/ 2998738 w 4284921"/>
              <a:gd name="connsiteY10" fmla="*/ 1012993 h 3630603"/>
              <a:gd name="connsiteX11" fmla="*/ 2843828 w 4284921"/>
              <a:gd name="connsiteY11" fmla="*/ 988479 h 3630603"/>
              <a:gd name="connsiteX12" fmla="*/ 2837075 w 4284921"/>
              <a:gd name="connsiteY12" fmla="*/ 988875 h 3630603"/>
              <a:gd name="connsiteX13" fmla="*/ 2434461 w 4284921"/>
              <a:gd name="connsiteY13" fmla="*/ 878332 h 3630603"/>
              <a:gd name="connsiteX14" fmla="*/ 1399913 w 4284921"/>
              <a:gd name="connsiteY14" fmla="*/ 868673 h 3630603"/>
              <a:gd name="connsiteX15" fmla="*/ 1111068 w 4284921"/>
              <a:gd name="connsiteY15" fmla="*/ 726889 h 3630603"/>
              <a:gd name="connsiteX16" fmla="*/ 802257 w 4284921"/>
              <a:gd name="connsiteY16" fmla="*/ 479694 h 3630603"/>
              <a:gd name="connsiteX17" fmla="*/ 680484 w 4284921"/>
              <a:gd name="connsiteY17" fmla="*/ 759812 h 3630603"/>
              <a:gd name="connsiteX18" fmla="*/ 454884 w 4284921"/>
              <a:gd name="connsiteY18" fmla="*/ 1173197 h 3630603"/>
              <a:gd name="connsiteX19" fmla="*/ 442329 w 4284921"/>
              <a:gd name="connsiteY19" fmla="*/ 1200947 h 3630603"/>
              <a:gd name="connsiteX20" fmla="*/ 536364 w 4284921"/>
              <a:gd name="connsiteY20" fmla="*/ 1508633 h 3630603"/>
              <a:gd name="connsiteX21" fmla="*/ 586300 w 4284921"/>
              <a:gd name="connsiteY21" fmla="*/ 1560753 h 3630603"/>
              <a:gd name="connsiteX22" fmla="*/ 909252 w 4284921"/>
              <a:gd name="connsiteY22" fmla="*/ 1852868 h 3630603"/>
              <a:gd name="connsiteX23" fmla="*/ 1164434 w 4284921"/>
              <a:gd name="connsiteY23" fmla="*/ 2458924 h 3630603"/>
              <a:gd name="connsiteX24" fmla="*/ 1153801 w 4284921"/>
              <a:gd name="connsiteY24" fmla="*/ 2441805 h 3630603"/>
              <a:gd name="connsiteX25" fmla="*/ 1152835 w 4284921"/>
              <a:gd name="connsiteY25" fmla="*/ 2443177 h 3630603"/>
              <a:gd name="connsiteX26" fmla="*/ 1152744 w 4284921"/>
              <a:gd name="connsiteY26" fmla="*/ 2587839 h 3630603"/>
              <a:gd name="connsiteX27" fmla="*/ 1185699 w 4284921"/>
              <a:gd name="connsiteY27" fmla="*/ 2965141 h 3630603"/>
              <a:gd name="connsiteX28" fmla="*/ 1206964 w 4284921"/>
              <a:gd name="connsiteY28" fmla="*/ 3020377 h 3630603"/>
              <a:gd name="connsiteX29" fmla="*/ 1297000 w 4284921"/>
              <a:gd name="connsiteY29" fmla="*/ 3117042 h 363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84921" h="3630603">
                <a:moveTo>
                  <a:pt x="1208283" y="3024428"/>
                </a:moveTo>
                <a:lnTo>
                  <a:pt x="1116419" y="3003282"/>
                </a:lnTo>
                <a:lnTo>
                  <a:pt x="712382" y="2960751"/>
                </a:lnTo>
                <a:lnTo>
                  <a:pt x="233917" y="2982017"/>
                </a:lnTo>
                <a:lnTo>
                  <a:pt x="101178" y="3003282"/>
                </a:lnTo>
                <a:lnTo>
                  <a:pt x="218136" y="3364789"/>
                </a:lnTo>
                <a:lnTo>
                  <a:pt x="0" y="3630603"/>
                </a:lnTo>
                <a:lnTo>
                  <a:pt x="4274289" y="3630603"/>
                </a:lnTo>
                <a:lnTo>
                  <a:pt x="4284921" y="0"/>
                </a:lnTo>
                <a:lnTo>
                  <a:pt x="3207081" y="723503"/>
                </a:lnTo>
                <a:cubicBezTo>
                  <a:pt x="3006577" y="945392"/>
                  <a:pt x="3059280" y="968830"/>
                  <a:pt x="2998738" y="1012993"/>
                </a:cubicBezTo>
                <a:cubicBezTo>
                  <a:pt x="2938196" y="1057156"/>
                  <a:pt x="2882339" y="992499"/>
                  <a:pt x="2843828" y="988479"/>
                </a:cubicBezTo>
                <a:lnTo>
                  <a:pt x="2837075" y="988875"/>
                </a:lnTo>
                <a:lnTo>
                  <a:pt x="2434461" y="878332"/>
                </a:lnTo>
                <a:lnTo>
                  <a:pt x="1399913" y="868673"/>
                </a:lnTo>
                <a:lnTo>
                  <a:pt x="1111068" y="726889"/>
                </a:lnTo>
                <a:lnTo>
                  <a:pt x="802257" y="479694"/>
                </a:lnTo>
                <a:cubicBezTo>
                  <a:pt x="761666" y="573067"/>
                  <a:pt x="753419" y="642625"/>
                  <a:pt x="680484" y="759812"/>
                </a:cubicBezTo>
                <a:cubicBezTo>
                  <a:pt x="633005" y="930942"/>
                  <a:pt x="622497" y="1106840"/>
                  <a:pt x="454884" y="1173197"/>
                </a:cubicBezTo>
                <a:lnTo>
                  <a:pt x="442329" y="1200947"/>
                </a:lnTo>
                <a:cubicBezTo>
                  <a:pt x="446422" y="1241303"/>
                  <a:pt x="441954" y="1247078"/>
                  <a:pt x="536364" y="1508633"/>
                </a:cubicBezTo>
                <a:cubicBezTo>
                  <a:pt x="583042" y="1523588"/>
                  <a:pt x="569655" y="1543380"/>
                  <a:pt x="586300" y="1560753"/>
                </a:cubicBezTo>
                <a:cubicBezTo>
                  <a:pt x="848040" y="1793165"/>
                  <a:pt x="824695" y="1755504"/>
                  <a:pt x="909252" y="1852868"/>
                </a:cubicBezTo>
                <a:cubicBezTo>
                  <a:pt x="1017406" y="2078997"/>
                  <a:pt x="929207" y="1890305"/>
                  <a:pt x="1164434" y="2458924"/>
                </a:cubicBezTo>
                <a:lnTo>
                  <a:pt x="1153801" y="2441805"/>
                </a:lnTo>
                <a:lnTo>
                  <a:pt x="1152835" y="2443177"/>
                </a:lnTo>
                <a:cubicBezTo>
                  <a:pt x="1152805" y="2491398"/>
                  <a:pt x="1152774" y="2539618"/>
                  <a:pt x="1152744" y="2587839"/>
                </a:cubicBezTo>
                <a:cubicBezTo>
                  <a:pt x="1223794" y="2798006"/>
                  <a:pt x="1174714" y="2887610"/>
                  <a:pt x="1185699" y="2965141"/>
                </a:cubicBezTo>
                <a:lnTo>
                  <a:pt x="1206964" y="3020377"/>
                </a:lnTo>
                <a:cubicBezTo>
                  <a:pt x="1212019" y="3009651"/>
                  <a:pt x="1207843" y="3023078"/>
                  <a:pt x="1297000" y="3117042"/>
                </a:cubicBezTo>
              </a:path>
            </a:pathLst>
          </a:custGeom>
          <a:solidFill>
            <a:srgbClr val="7030A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srgbClr val="FFFFFF"/>
              </a:solidFill>
              <a:cs typeface="Arial" charset="0"/>
            </a:endParaRPr>
          </a:p>
        </p:txBody>
      </p:sp>
      <p:sp>
        <p:nvSpPr>
          <p:cNvPr id="18437" name="3 Metin kutusu"/>
          <p:cNvSpPr txBox="1">
            <a:spLocks noChangeArrowheads="1"/>
          </p:cNvSpPr>
          <p:nvPr/>
        </p:nvSpPr>
        <p:spPr bwMode="auto">
          <a:xfrm>
            <a:off x="5156730" y="2857500"/>
            <a:ext cx="17145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400" b="1" dirty="0">
                <a:solidFill>
                  <a:srgbClr val="FF0000"/>
                </a:solidFill>
                <a:latin typeface="Arial" panose="020B0604020202020204" pitchFamily="34" charset="0"/>
              </a:rPr>
              <a:t>22-a </a:t>
            </a:r>
            <a:r>
              <a:rPr lang="tr-TR" sz="1400" b="1" dirty="0" smtClean="0">
                <a:solidFill>
                  <a:srgbClr val="FF0000"/>
                </a:solidFill>
                <a:latin typeface="Arial" panose="020B0604020202020204" pitchFamily="34" charset="0"/>
              </a:rPr>
              <a:t> </a:t>
            </a:r>
            <a:r>
              <a:rPr lang="tr-TR" sz="1400" b="1" dirty="0">
                <a:solidFill>
                  <a:srgbClr val="FF0000"/>
                </a:solidFill>
                <a:latin typeface="Arial" panose="020B0604020202020204" pitchFamily="34" charset="0"/>
              </a:rPr>
              <a:t>alanı</a:t>
            </a:r>
          </a:p>
        </p:txBody>
      </p:sp>
      <p:sp>
        <p:nvSpPr>
          <p:cNvPr id="7" name="6 Serbest Form"/>
          <p:cNvSpPr/>
          <p:nvPr/>
        </p:nvSpPr>
        <p:spPr>
          <a:xfrm>
            <a:off x="4299480" y="3214688"/>
            <a:ext cx="1136650" cy="1808162"/>
          </a:xfrm>
          <a:custGeom>
            <a:avLst/>
            <a:gdLst>
              <a:gd name="connsiteX0" fmla="*/ 148856 w 1137684"/>
              <a:gd name="connsiteY0" fmla="*/ 0 h 1807535"/>
              <a:gd name="connsiteX1" fmla="*/ 393405 w 1137684"/>
              <a:gd name="connsiteY1" fmla="*/ 10632 h 1807535"/>
              <a:gd name="connsiteX2" fmla="*/ 489098 w 1137684"/>
              <a:gd name="connsiteY2" fmla="*/ 244549 h 1807535"/>
              <a:gd name="connsiteX3" fmla="*/ 723014 w 1137684"/>
              <a:gd name="connsiteY3" fmla="*/ 478465 h 1807535"/>
              <a:gd name="connsiteX4" fmla="*/ 893135 w 1137684"/>
              <a:gd name="connsiteY4" fmla="*/ 680483 h 1807535"/>
              <a:gd name="connsiteX5" fmla="*/ 999461 w 1137684"/>
              <a:gd name="connsiteY5" fmla="*/ 967563 h 1807535"/>
              <a:gd name="connsiteX6" fmla="*/ 1084521 w 1137684"/>
              <a:gd name="connsiteY6" fmla="*/ 1169581 h 1807535"/>
              <a:gd name="connsiteX7" fmla="*/ 1105787 w 1137684"/>
              <a:gd name="connsiteY7" fmla="*/ 1339702 h 1807535"/>
              <a:gd name="connsiteX8" fmla="*/ 1137684 w 1137684"/>
              <a:gd name="connsiteY8" fmla="*/ 1765004 h 1807535"/>
              <a:gd name="connsiteX9" fmla="*/ 1105787 w 1137684"/>
              <a:gd name="connsiteY9" fmla="*/ 1807535 h 1807535"/>
              <a:gd name="connsiteX10" fmla="*/ 669852 w 1137684"/>
              <a:gd name="connsiteY10" fmla="*/ 1765004 h 1807535"/>
              <a:gd name="connsiteX11" fmla="*/ 297712 w 1137684"/>
              <a:gd name="connsiteY11" fmla="*/ 1786270 h 1807535"/>
              <a:gd name="connsiteX12" fmla="*/ 276447 w 1137684"/>
              <a:gd name="connsiteY12" fmla="*/ 1456660 h 1807535"/>
              <a:gd name="connsiteX13" fmla="*/ 42531 w 1137684"/>
              <a:gd name="connsiteY13" fmla="*/ 435935 h 1807535"/>
              <a:gd name="connsiteX14" fmla="*/ 0 w 1137684"/>
              <a:gd name="connsiteY14" fmla="*/ 191386 h 1807535"/>
              <a:gd name="connsiteX15" fmla="*/ 10633 w 1137684"/>
              <a:gd name="connsiteY15" fmla="*/ 159488 h 1807535"/>
              <a:gd name="connsiteX16" fmla="*/ 148856 w 1137684"/>
              <a:gd name="connsiteY16" fmla="*/ 0 h 180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684" h="1807535">
                <a:moveTo>
                  <a:pt x="148856" y="0"/>
                </a:moveTo>
                <a:lnTo>
                  <a:pt x="393405" y="10632"/>
                </a:lnTo>
                <a:lnTo>
                  <a:pt x="489098" y="244549"/>
                </a:lnTo>
                <a:cubicBezTo>
                  <a:pt x="714829" y="481029"/>
                  <a:pt x="604590" y="478465"/>
                  <a:pt x="723014" y="478465"/>
                </a:cubicBezTo>
                <a:lnTo>
                  <a:pt x="893135" y="680483"/>
                </a:lnTo>
                <a:lnTo>
                  <a:pt x="999461" y="967563"/>
                </a:lnTo>
                <a:lnTo>
                  <a:pt x="1084521" y="1169581"/>
                </a:lnTo>
                <a:lnTo>
                  <a:pt x="1105787" y="1339702"/>
                </a:lnTo>
                <a:lnTo>
                  <a:pt x="1137684" y="1765004"/>
                </a:lnTo>
                <a:lnTo>
                  <a:pt x="1105787" y="1807535"/>
                </a:lnTo>
                <a:lnTo>
                  <a:pt x="669852" y="1765004"/>
                </a:lnTo>
                <a:lnTo>
                  <a:pt x="297712" y="1786270"/>
                </a:lnTo>
                <a:lnTo>
                  <a:pt x="276447" y="1456660"/>
                </a:lnTo>
                <a:lnTo>
                  <a:pt x="42531" y="435935"/>
                </a:lnTo>
                <a:lnTo>
                  <a:pt x="0" y="191386"/>
                </a:lnTo>
                <a:lnTo>
                  <a:pt x="10633" y="159488"/>
                </a:lnTo>
                <a:lnTo>
                  <a:pt x="148856" y="0"/>
                </a:lnTo>
                <a:close/>
              </a:path>
            </a:pathLst>
          </a:custGeom>
          <a:solidFill>
            <a:srgbClr val="7030A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8439" name="3 Metin kutusu"/>
          <p:cNvSpPr txBox="1">
            <a:spLocks noChangeArrowheads="1"/>
          </p:cNvSpPr>
          <p:nvPr/>
        </p:nvSpPr>
        <p:spPr bwMode="auto">
          <a:xfrm>
            <a:off x="3942292" y="3714750"/>
            <a:ext cx="1643063"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100" b="1">
                <a:solidFill>
                  <a:srgbClr val="FF0000"/>
                </a:solidFill>
                <a:latin typeface="Arial" panose="020B0604020202020204" pitchFamily="34" charset="0"/>
              </a:rPr>
              <a:t>Eklenecek</a:t>
            </a:r>
          </a:p>
          <a:p>
            <a:pPr algn="ctr" eaLnBrk="1" hangingPunct="1">
              <a:spcBef>
                <a:spcPct val="0"/>
              </a:spcBef>
              <a:buFontTx/>
              <a:buNone/>
            </a:pPr>
            <a:r>
              <a:rPr lang="tr-TR" sz="1100" b="1">
                <a:solidFill>
                  <a:srgbClr val="FF0000"/>
                </a:solidFill>
                <a:latin typeface="Arial" panose="020B0604020202020204" pitchFamily="34" charset="0"/>
              </a:rPr>
              <a:t>alan</a:t>
            </a:r>
          </a:p>
        </p:txBody>
      </p:sp>
      <p:sp>
        <p:nvSpPr>
          <p:cNvPr id="8" name="7 Metin kutusu"/>
          <p:cNvSpPr txBox="1"/>
          <p:nvPr/>
        </p:nvSpPr>
        <p:spPr>
          <a:xfrm>
            <a:off x="5442480" y="2357438"/>
            <a:ext cx="1500187" cy="369887"/>
          </a:xfrm>
          <a:prstGeom prst="rect">
            <a:avLst/>
          </a:prstGeom>
          <a:noFill/>
        </p:spPr>
        <p:txBody>
          <a:bodyPr>
            <a:spAutoFit/>
          </a:bodyPr>
          <a:lstStyle/>
          <a:p>
            <a:pPr algn="ctr" eaLnBrk="1" hangingPunct="1">
              <a:defRPr/>
            </a:pPr>
            <a:r>
              <a:rPr lang="tr-TR" dirty="0">
                <a:solidFill>
                  <a:schemeClr val="accent6"/>
                </a:solidFill>
                <a:latin typeface="Arial" charset="0"/>
                <a:cs typeface="Arial" charset="0"/>
              </a:rPr>
              <a:t>A  BİRİMİ</a:t>
            </a:r>
          </a:p>
        </p:txBody>
      </p:sp>
      <p:sp>
        <p:nvSpPr>
          <p:cNvPr id="9" name="8 Metin kutusu"/>
          <p:cNvSpPr txBox="1"/>
          <p:nvPr/>
        </p:nvSpPr>
        <p:spPr>
          <a:xfrm>
            <a:off x="2442105" y="3571875"/>
            <a:ext cx="1500187" cy="369888"/>
          </a:xfrm>
          <a:prstGeom prst="rect">
            <a:avLst/>
          </a:prstGeom>
          <a:noFill/>
        </p:spPr>
        <p:txBody>
          <a:bodyPr>
            <a:spAutoFit/>
          </a:bodyPr>
          <a:lstStyle/>
          <a:p>
            <a:pPr algn="ctr" eaLnBrk="1" hangingPunct="1">
              <a:defRPr/>
            </a:pPr>
            <a:r>
              <a:rPr lang="tr-TR" dirty="0">
                <a:solidFill>
                  <a:schemeClr val="accent6"/>
                </a:solidFill>
                <a:latin typeface="Arial" charset="0"/>
                <a:cs typeface="Arial" charset="0"/>
              </a:rPr>
              <a:t>B BİRİMİ</a:t>
            </a:r>
          </a:p>
        </p:txBody>
      </p:sp>
      <p:sp>
        <p:nvSpPr>
          <p:cNvPr id="246786" name="Rectangle 2"/>
          <p:cNvSpPr>
            <a:spLocks noChangeArrowheads="1"/>
          </p:cNvSpPr>
          <p:nvPr/>
        </p:nvSpPr>
        <p:spPr bwMode="auto">
          <a:xfrm>
            <a:off x="0" y="0"/>
            <a:ext cx="4020065" cy="52322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Komşu birimde 22-a ihtiyacı olan ve kenarlaşan parsellerin  çalışmalara dahil edilmesi gerekliliği</a:t>
            </a:r>
            <a:endParaRPr kumimoji="0" lang="tr-TR" sz="14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1" name="10 Düz Ok Bağlayıcısı"/>
          <p:cNvCxnSpPr/>
          <p:nvPr/>
        </p:nvCxnSpPr>
        <p:spPr>
          <a:xfrm rot="5400000">
            <a:off x="3422822" y="4625546"/>
            <a:ext cx="1375719" cy="1005016"/>
          </a:xfrm>
          <a:prstGeom prst="straightConnector1">
            <a:avLst/>
          </a:prstGeom>
          <a:ln>
            <a:solidFill>
              <a:srgbClr val="92D050"/>
            </a:solidFill>
            <a:tailEnd type="arrow"/>
          </a:ln>
        </p:spPr>
        <p:style>
          <a:lnRef idx="2">
            <a:schemeClr val="accent2"/>
          </a:lnRef>
          <a:fillRef idx="0">
            <a:schemeClr val="accent2"/>
          </a:fillRef>
          <a:effectRef idx="1">
            <a:schemeClr val="accent2"/>
          </a:effectRef>
          <a:fontRef idx="minor">
            <a:schemeClr val="tx1"/>
          </a:fontRef>
        </p:style>
      </p:cxnSp>
      <p:sp>
        <p:nvSpPr>
          <p:cNvPr id="12" name="11 Oval"/>
          <p:cNvSpPr/>
          <p:nvPr/>
        </p:nvSpPr>
        <p:spPr>
          <a:xfrm>
            <a:off x="296562" y="5626443"/>
            <a:ext cx="3931480" cy="87321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sz="1200" dirty="0" smtClean="0">
                <a:solidFill>
                  <a:schemeClr val="tx1"/>
                </a:solidFill>
              </a:rPr>
              <a:t>B birimi olarak listeye eklenir.  B biriminden çalışmaları yapılır. </a:t>
            </a:r>
            <a:r>
              <a:rPr lang="tr-TR" sz="1200" dirty="0" smtClean="0">
                <a:solidFill>
                  <a:srgbClr val="FF0000"/>
                </a:solidFill>
              </a:rPr>
              <a:t>Çalışmalar sırasında fark edilmesi durumunda ise ek onay alınarak çalışmalara devam edilir.</a:t>
            </a:r>
            <a:endParaRPr lang="tr-TR" sz="1200" dirty="0">
              <a:solidFill>
                <a:srgbClr val="FF0000"/>
              </a:solidFill>
            </a:endParaRPr>
          </a:p>
        </p:txBody>
      </p:sp>
    </p:spTree>
    <p:extLst>
      <p:ext uri="{BB962C8B-B14F-4D97-AF65-F5344CB8AC3E}">
        <p14:creationId xmlns:p14="http://schemas.microsoft.com/office/powerpoint/2010/main" xmlns="" val="302208765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437">
                                            <p:txEl>
                                              <p:pRg st="0" end="0"/>
                                            </p:txEl>
                                          </p:spTgt>
                                        </p:tgtEl>
                                        <p:attrNameLst>
                                          <p:attrName>style.visibility</p:attrName>
                                        </p:attrNameLst>
                                      </p:cBhvr>
                                      <p:to>
                                        <p:strVal val="visible"/>
                                      </p:to>
                                    </p:set>
                                    <p:animEffect transition="in" filter="wipe(down)">
                                      <p:cBhvr>
                                        <p:cTn id="12" dur="500"/>
                                        <p:tgtEl>
                                          <p:spTgt spid="1843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439">
                                            <p:txEl>
                                              <p:pRg st="0" end="0"/>
                                            </p:txEl>
                                          </p:spTgt>
                                        </p:tgtEl>
                                        <p:attrNameLst>
                                          <p:attrName>style.visibility</p:attrName>
                                        </p:attrNameLst>
                                      </p:cBhvr>
                                      <p:to>
                                        <p:strVal val="visible"/>
                                      </p:to>
                                    </p:set>
                                    <p:anim calcmode="lin" valueType="num">
                                      <p:cBhvr additive="base">
                                        <p:cTn id="22" dur="500" fill="hold"/>
                                        <p:tgtEl>
                                          <p:spTgt spid="1843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8439">
                                            <p:txEl>
                                              <p:pRg st="0" end="0"/>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8439">
                                            <p:txEl>
                                              <p:pRg st="1" end="1"/>
                                            </p:txEl>
                                          </p:spTgt>
                                        </p:tgtEl>
                                        <p:attrNameLst>
                                          <p:attrName>style.visibility</p:attrName>
                                        </p:attrNameLst>
                                      </p:cBhvr>
                                      <p:to>
                                        <p:strVal val="visible"/>
                                      </p:to>
                                    </p:set>
                                    <p:anim calcmode="lin" valueType="num">
                                      <p:cBhvr additive="base">
                                        <p:cTn id="26" dur="500" fill="hold"/>
                                        <p:tgtEl>
                                          <p:spTgt spid="18439">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84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P spid="18439"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3" name="Picture 5"/>
          <p:cNvPicPr>
            <a:picLocks noChangeAspect="1" noChangeArrowheads="1"/>
          </p:cNvPicPr>
          <p:nvPr/>
        </p:nvPicPr>
        <p:blipFill>
          <a:blip r:embed="rId2" cstate="print"/>
          <a:srcRect/>
          <a:stretch>
            <a:fillRect/>
          </a:stretch>
        </p:blipFill>
        <p:spPr bwMode="auto">
          <a:xfrm>
            <a:off x="272562" y="218700"/>
            <a:ext cx="8846617" cy="54600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5" name="4 Diyagram"/>
          <p:cNvGraphicFramePr/>
          <p:nvPr/>
        </p:nvGraphicFramePr>
        <p:xfrm>
          <a:off x="838200" y="3797300"/>
          <a:ext cx="2256692" cy="1636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55783395"/>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4 Dikdörtgen"/>
          <p:cNvSpPr>
            <a:spLocks noChangeArrowheads="1"/>
          </p:cNvSpPr>
          <p:nvPr/>
        </p:nvSpPr>
        <p:spPr bwMode="auto">
          <a:xfrm>
            <a:off x="6429375" y="3571875"/>
            <a:ext cx="27146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solidFill>
                  <a:srgbClr val="FF0000"/>
                </a:solidFill>
                <a:latin typeface="Arial" panose="020B0604020202020204" pitchFamily="34" charset="0"/>
              </a:rPr>
              <a:t>               		</a:t>
            </a:r>
            <a:endParaRPr lang="tr-TR" sz="1400">
              <a:latin typeface="Arial" panose="020B0604020202020204" pitchFamily="34" charset="0"/>
            </a:endParaRPr>
          </a:p>
        </p:txBody>
      </p:sp>
      <p:sp>
        <p:nvSpPr>
          <p:cNvPr id="14" name="13 Dikdörtgen"/>
          <p:cNvSpPr/>
          <p:nvPr/>
        </p:nvSpPr>
        <p:spPr>
          <a:xfrm>
            <a:off x="413238" y="117231"/>
            <a:ext cx="8440616" cy="914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2400" b="1" dirty="0" smtClean="0">
                <a:solidFill>
                  <a:schemeClr val="tx1"/>
                </a:solidFill>
              </a:rPr>
              <a:t>3402/Ek-1 İhtiyacı Olan Parsellerin Belirlenmesi</a:t>
            </a:r>
            <a:endParaRPr lang="tr-TR" sz="2400" dirty="0">
              <a:solidFill>
                <a:schemeClr val="tx1"/>
              </a:solidFill>
            </a:endParaRPr>
          </a:p>
        </p:txBody>
      </p:sp>
      <p:graphicFrame>
        <p:nvGraphicFramePr>
          <p:cNvPr id="15" name="14 Diyagram"/>
          <p:cNvGraphicFramePr/>
          <p:nvPr/>
        </p:nvGraphicFramePr>
        <p:xfrm>
          <a:off x="766119" y="1120345"/>
          <a:ext cx="7883611" cy="392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Metin kutusu"/>
          <p:cNvSpPr txBox="1"/>
          <p:nvPr/>
        </p:nvSpPr>
        <p:spPr>
          <a:xfrm>
            <a:off x="280086" y="5071973"/>
            <a:ext cx="8748583"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tr-TR" sz="2200" dirty="0" smtClean="0">
                <a:solidFill>
                  <a:schemeClr val="tx1"/>
                </a:solidFill>
              </a:rPr>
              <a:t>İTRF96 koordinat sisteminde üretilmiş veya daha önceden sayısallaştırma uygulaması yapılmış parseller 3402/ Ek-1’ e konu edilemez.</a:t>
            </a:r>
            <a:endParaRPr lang="tr-TR" sz="2200" dirty="0">
              <a:solidFill>
                <a:schemeClr val="tx1"/>
              </a:solidFill>
            </a:endParaRPr>
          </a:p>
        </p:txBody>
      </p:sp>
    </p:spTree>
    <p:extLst>
      <p:ext uri="{BB962C8B-B14F-4D97-AF65-F5344CB8AC3E}">
        <p14:creationId xmlns:p14="http://schemas.microsoft.com/office/powerpoint/2010/main" xmlns="" val="3048589312"/>
      </p:ext>
    </p:extLst>
  </p:cSld>
  <p:clrMapOvr>
    <a:masterClrMapping/>
  </p:clrMapOvr>
  <p:transition>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82376" y="453084"/>
            <a:ext cx="8954530" cy="1815882"/>
          </a:xfrm>
          <a:prstGeom prst="rect">
            <a:avLst/>
          </a:prstGeom>
          <a:effectLst>
            <a:glow rad="635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400" dirty="0" smtClean="0"/>
              <a:t>* Mümkün olduğunca pafta zemin uyumu bulunan ve nadiren uyumsuzluk olduğu bilinen  yerlerde ,</a:t>
            </a:r>
          </a:p>
          <a:p>
            <a:r>
              <a:rPr lang="tr-TR" sz="1400" dirty="0" smtClean="0"/>
              <a:t>*Dağıtım sonucu oluşan parsellerde,</a:t>
            </a:r>
          </a:p>
          <a:p>
            <a:r>
              <a:rPr lang="tr-TR" sz="1400" dirty="0" smtClean="0"/>
              <a:t>*İTRF 96 sisteminde olmayan parsellerde,</a:t>
            </a:r>
          </a:p>
          <a:p>
            <a:r>
              <a:rPr lang="tr-TR" sz="1400" dirty="0" smtClean="0"/>
              <a:t>*Daha önce sayısallaştırma yapılmış olmamalı,</a:t>
            </a:r>
          </a:p>
          <a:p>
            <a:r>
              <a:rPr lang="tr-TR" sz="1400" dirty="0" smtClean="0"/>
              <a:t>*Adanın bir kısmı teknik belgelerine uygun, sabit ve geçerli sınırlara dayalı parsel grubunda,</a:t>
            </a:r>
          </a:p>
          <a:p>
            <a:pPr algn="just"/>
            <a:r>
              <a:rPr lang="tr-TR" sz="1400" dirty="0" smtClean="0"/>
              <a:t>*</a:t>
            </a:r>
            <a:r>
              <a:rPr lang="tr-TR" sz="1400" b="1" dirty="0" smtClean="0">
                <a:solidFill>
                  <a:srgbClr val="FF0000"/>
                </a:solidFill>
              </a:rPr>
              <a:t>Tapu Müdürlüğünce kimlik bilgisi, hisse hatası vb. olduğu bildirilen yerler ile hazırlık safhasında veya arazi çalışmalarında vatandaşlar tarafından intikal, taksim gibi işlem talep edilen yerler talebin yoğunluğuna göre  22/a ya konu edilebilir.</a:t>
            </a:r>
          </a:p>
        </p:txBody>
      </p:sp>
      <p:pic>
        <p:nvPicPr>
          <p:cNvPr id="3" name="Picture 2"/>
          <p:cNvPicPr>
            <a:picLocks noChangeAspect="1" noChangeArrowheads="1"/>
          </p:cNvPicPr>
          <p:nvPr/>
        </p:nvPicPr>
        <p:blipFill>
          <a:blip r:embed="rId2" cstate="screen"/>
          <a:srcRect/>
          <a:stretch>
            <a:fillRect/>
          </a:stretch>
        </p:blipFill>
        <p:spPr bwMode="auto">
          <a:xfrm>
            <a:off x="348712" y="2331306"/>
            <a:ext cx="8215370" cy="4345459"/>
          </a:xfrm>
          <a:prstGeom prst="rect">
            <a:avLst/>
          </a:prstGeom>
          <a:noFill/>
          <a:ln w="9525">
            <a:noFill/>
            <a:miter lim="800000"/>
            <a:headEnd/>
            <a:tailEnd/>
          </a:ln>
          <a:effectLst/>
        </p:spPr>
      </p:pic>
      <p:sp>
        <p:nvSpPr>
          <p:cNvPr id="4" name="3 Oval"/>
          <p:cNvSpPr/>
          <p:nvPr/>
        </p:nvSpPr>
        <p:spPr>
          <a:xfrm>
            <a:off x="2643174" y="2357430"/>
            <a:ext cx="785818" cy="71438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Oval"/>
          <p:cNvSpPr/>
          <p:nvPr/>
        </p:nvSpPr>
        <p:spPr>
          <a:xfrm>
            <a:off x="1285852" y="4429132"/>
            <a:ext cx="785818" cy="71438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Oval"/>
          <p:cNvSpPr/>
          <p:nvPr/>
        </p:nvSpPr>
        <p:spPr>
          <a:xfrm>
            <a:off x="5500694" y="3500438"/>
            <a:ext cx="785818" cy="71438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1919417" y="0"/>
            <a:ext cx="4942704" cy="4001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tr-TR" sz="2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Nerelerde 3402/Ek-1 Yapılmalı ?</a:t>
            </a:r>
            <a:r>
              <a:rPr lang="tr-TR" sz="2000" dirty="0" smtClean="0">
                <a:latin typeface="Times New Roman" pitchFamily="18" charset="0"/>
                <a:cs typeface="Times New Roman" pitchFamily="18" charset="0"/>
              </a:rPr>
              <a:t> </a:t>
            </a:r>
            <a:endParaRPr lang="tr-TR" sz="20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435338" y="721909"/>
            <a:ext cx="7769548" cy="5352399"/>
          </a:xfrm>
          <a:prstGeom prst="rect">
            <a:avLst/>
          </a:prstGeom>
          <a:noFill/>
          <a:ln w="9525">
            <a:noFill/>
            <a:miter lim="800000"/>
            <a:headEnd/>
            <a:tailEnd/>
          </a:ln>
          <a:effectLst/>
        </p:spPr>
      </p:pic>
      <p:sp>
        <p:nvSpPr>
          <p:cNvPr id="4" name="3 Oval Belirtme Çizgisi"/>
          <p:cNvSpPr/>
          <p:nvPr/>
        </p:nvSpPr>
        <p:spPr>
          <a:xfrm>
            <a:off x="6746789" y="2026508"/>
            <a:ext cx="2397211" cy="1896620"/>
          </a:xfrm>
          <a:prstGeom prst="wedgeEllipseCallout">
            <a:avLst>
              <a:gd name="adj1" fmla="val -100230"/>
              <a:gd name="adj2" fmla="val 1070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sz="1400" b="1" dirty="0" smtClean="0">
                <a:solidFill>
                  <a:schemeClr val="tx1"/>
                </a:solidFill>
              </a:rPr>
              <a:t>Dağıtım sonucu oluşan parseller 22-a uygulamasına konu edilmez. 3402/Ek-1 kapsamında değerlendirilmelidir.</a:t>
            </a:r>
            <a:endParaRPr lang="tr-TR" sz="1400" b="1" dirty="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393895" y="764858"/>
            <a:ext cx="4479401" cy="3919684"/>
          </a:xfrm>
          <a:prstGeom prst="rect">
            <a:avLst/>
          </a:prstGeom>
          <a:ln>
            <a:noFill/>
          </a:ln>
          <a:effectLst>
            <a:outerShdw blurRad="292100" dist="139700" dir="2700000" algn="tl" rotWithShape="0">
              <a:srgbClr val="333333">
                <a:alpha val="65000"/>
              </a:srgbClr>
            </a:outerShdw>
          </a:effectLst>
        </p:spPr>
      </p:pic>
      <p:sp>
        <p:nvSpPr>
          <p:cNvPr id="3" name="2 Metin kutusu"/>
          <p:cNvSpPr txBox="1"/>
          <p:nvPr/>
        </p:nvSpPr>
        <p:spPr>
          <a:xfrm>
            <a:off x="2697837" y="0"/>
            <a:ext cx="5243551"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tr-TR" sz="2400" b="1" dirty="0" smtClean="0">
                <a:solidFill>
                  <a:srgbClr val="FF0000"/>
                </a:solidFill>
              </a:rPr>
              <a:t>3402/Ek -1 uygulamasına konu parseller</a:t>
            </a:r>
          </a:p>
        </p:txBody>
      </p:sp>
      <p:pic>
        <p:nvPicPr>
          <p:cNvPr id="39939" name="Picture 3"/>
          <p:cNvPicPr>
            <a:picLocks noChangeAspect="1" noChangeArrowheads="1"/>
          </p:cNvPicPr>
          <p:nvPr/>
        </p:nvPicPr>
        <p:blipFill>
          <a:blip r:embed="rId3" cstate="print"/>
          <a:srcRect/>
          <a:stretch>
            <a:fillRect/>
          </a:stretch>
        </p:blipFill>
        <p:spPr bwMode="auto">
          <a:xfrm>
            <a:off x="4304714" y="3155483"/>
            <a:ext cx="4402598" cy="3368409"/>
          </a:xfrm>
          <a:prstGeom prst="rect">
            <a:avLst/>
          </a:prstGeom>
          <a:ln>
            <a:noFill/>
          </a:ln>
          <a:effectLst>
            <a:outerShdw blurRad="292100" dist="139700" dir="2700000" algn="tl" rotWithShape="0">
              <a:srgbClr val="333333">
                <a:alpha val="65000"/>
              </a:srgbClr>
            </a:outerShdw>
          </a:effectLst>
        </p:spPr>
      </p:pic>
      <p:sp>
        <p:nvSpPr>
          <p:cNvPr id="5" name="4 Metin kutusu"/>
          <p:cNvSpPr txBox="1"/>
          <p:nvPr/>
        </p:nvSpPr>
        <p:spPr>
          <a:xfrm>
            <a:off x="5891957" y="2784895"/>
            <a:ext cx="2138289"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tr-TR" b="1" dirty="0" smtClean="0">
                <a:solidFill>
                  <a:srgbClr val="FFFF00"/>
                </a:solidFill>
                <a:latin typeface="Times New Roman" pitchFamily="18" charset="0"/>
                <a:cs typeface="Times New Roman" pitchFamily="18" charset="0"/>
              </a:rPr>
              <a:t>Zemin durumu</a:t>
            </a:r>
            <a:endParaRPr lang="tr-TR" b="1" dirty="0">
              <a:solidFill>
                <a:srgbClr val="FFFF00"/>
              </a:solidFill>
              <a:latin typeface="Times New Roman" pitchFamily="18" charset="0"/>
              <a:cs typeface="Times New Roman" pitchFamily="18" charset="0"/>
            </a:endParaRPr>
          </a:p>
        </p:txBody>
      </p:sp>
      <p:sp>
        <p:nvSpPr>
          <p:cNvPr id="6" name="5 Metin kutusu"/>
          <p:cNvSpPr txBox="1"/>
          <p:nvPr/>
        </p:nvSpPr>
        <p:spPr>
          <a:xfrm>
            <a:off x="329007" y="365760"/>
            <a:ext cx="1796356"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tr-TR" b="1" dirty="0" smtClean="0">
                <a:ln>
                  <a:solidFill>
                    <a:schemeClr val="bg1"/>
                  </a:solidFill>
                </a:ln>
                <a:solidFill>
                  <a:srgbClr val="FFFF00"/>
                </a:solidFill>
              </a:rPr>
              <a:t>Pafta durumu</a:t>
            </a:r>
            <a:endParaRPr lang="tr-TR" b="1" dirty="0">
              <a:ln>
                <a:solidFill>
                  <a:schemeClr val="bg1"/>
                </a:solidFill>
              </a:ln>
              <a:solidFill>
                <a:srgbClr val="FFFF00"/>
              </a:solidFill>
            </a:endParaRPr>
          </a:p>
        </p:txBody>
      </p:sp>
      <p:cxnSp>
        <p:nvCxnSpPr>
          <p:cNvPr id="8" name="7 Düz Ok Bağlayıcısı"/>
          <p:cNvCxnSpPr/>
          <p:nvPr/>
        </p:nvCxnSpPr>
        <p:spPr>
          <a:xfrm>
            <a:off x="3868615" y="2514600"/>
            <a:ext cx="2475914" cy="2015197"/>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p:cNvPicPr>
            <a:picLocks noChangeAspect="1" noChangeArrowheads="1"/>
          </p:cNvPicPr>
          <p:nvPr/>
        </p:nvPicPr>
        <p:blipFill>
          <a:blip r:embed="rId2" cstate="print"/>
          <a:srcRect/>
          <a:stretch>
            <a:fillRect/>
          </a:stretch>
        </p:blipFill>
        <p:spPr bwMode="auto">
          <a:xfrm>
            <a:off x="496864" y="0"/>
            <a:ext cx="4004797" cy="3789485"/>
          </a:xfrm>
          <a:prstGeom prst="rect">
            <a:avLst/>
          </a:prstGeom>
          <a:ln>
            <a:noFill/>
          </a:ln>
          <a:effectLst>
            <a:outerShdw blurRad="292100" dist="139700" dir="2700000" algn="tl" rotWithShape="0">
              <a:srgbClr val="333333">
                <a:alpha val="65000"/>
              </a:srgbClr>
            </a:outerShdw>
          </a:effectLst>
        </p:spPr>
      </p:pic>
      <p:pic>
        <p:nvPicPr>
          <p:cNvPr id="5" name="Picture 3"/>
          <p:cNvPicPr>
            <a:picLocks noChangeAspect="1" noChangeArrowheads="1"/>
          </p:cNvPicPr>
          <p:nvPr/>
        </p:nvPicPr>
        <p:blipFill>
          <a:blip r:embed="rId3" cstate="print"/>
          <a:srcRect/>
          <a:stretch>
            <a:fillRect/>
          </a:stretch>
        </p:blipFill>
        <p:spPr bwMode="auto">
          <a:xfrm>
            <a:off x="4574300" y="3254090"/>
            <a:ext cx="4372752" cy="3129126"/>
          </a:xfrm>
          <a:prstGeom prst="rect">
            <a:avLst/>
          </a:prstGeom>
          <a:ln>
            <a:noFill/>
          </a:ln>
          <a:effectLst>
            <a:outerShdw blurRad="292100" dist="139700" dir="2700000" algn="tl" rotWithShape="0">
              <a:srgbClr val="333333">
                <a:alpha val="65000"/>
              </a:srgbClr>
            </a:outerShdw>
          </a:effectLst>
        </p:spPr>
      </p:pic>
      <p:cxnSp>
        <p:nvCxnSpPr>
          <p:cNvPr id="7" name="6 Düz Ok Bağlayıcısı"/>
          <p:cNvCxnSpPr/>
          <p:nvPr/>
        </p:nvCxnSpPr>
        <p:spPr>
          <a:xfrm>
            <a:off x="3516923" y="2101362"/>
            <a:ext cx="2996419" cy="2118946"/>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0" name="9 Metin kutusu"/>
          <p:cNvSpPr txBox="1"/>
          <p:nvPr/>
        </p:nvSpPr>
        <p:spPr>
          <a:xfrm>
            <a:off x="5891957" y="2784895"/>
            <a:ext cx="2138289"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tr-TR" b="1" dirty="0" smtClean="0">
                <a:solidFill>
                  <a:srgbClr val="FFFF00"/>
                </a:solidFill>
                <a:latin typeface="Times New Roman" pitchFamily="18" charset="0"/>
                <a:cs typeface="Times New Roman" pitchFamily="18" charset="0"/>
              </a:rPr>
              <a:t>Zemin durumu</a:t>
            </a:r>
            <a:endParaRPr lang="tr-TR" b="1" dirty="0">
              <a:solidFill>
                <a:srgbClr val="FFFF00"/>
              </a:solidFill>
              <a:latin typeface="Times New Roman" pitchFamily="18" charset="0"/>
              <a:cs typeface="Times New Roman" pitchFamily="18" charset="0"/>
            </a:endParaRPr>
          </a:p>
        </p:txBody>
      </p:sp>
      <p:sp>
        <p:nvSpPr>
          <p:cNvPr id="11" name="10 Metin kutusu"/>
          <p:cNvSpPr txBox="1"/>
          <p:nvPr/>
        </p:nvSpPr>
        <p:spPr>
          <a:xfrm>
            <a:off x="329007" y="365760"/>
            <a:ext cx="1796356"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tr-TR" b="1" dirty="0" smtClean="0">
                <a:ln>
                  <a:solidFill>
                    <a:schemeClr val="bg1"/>
                  </a:solidFill>
                </a:ln>
                <a:solidFill>
                  <a:srgbClr val="FFFF00"/>
                </a:solidFill>
                <a:latin typeface="Times New Roman" pitchFamily="18" charset="0"/>
                <a:cs typeface="Times New Roman" pitchFamily="18" charset="0"/>
              </a:rPr>
              <a:t>Pafta durumu</a:t>
            </a:r>
            <a:endParaRPr lang="tr-TR" b="1" dirty="0">
              <a:ln>
                <a:solidFill>
                  <a:schemeClr val="bg1"/>
                </a:solidFill>
              </a:ln>
              <a:solidFill>
                <a:srgbClr val="FFFF00"/>
              </a:solidFill>
              <a:latin typeface="Times New Roman" pitchFamily="18" charset="0"/>
              <a:cs typeface="Times New Roman" pitchFamily="18" charset="0"/>
            </a:endParaRPr>
          </a:p>
        </p:txBody>
      </p:sp>
    </p:spTree>
  </p:cSld>
  <p:clrMapOvr>
    <a:masterClrMapping/>
  </p:clrMapOvr>
  <p:transition>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5" name="Picture 11"/>
          <p:cNvPicPr>
            <a:picLocks noChangeAspect="1" noChangeArrowheads="1"/>
          </p:cNvPicPr>
          <p:nvPr/>
        </p:nvPicPr>
        <p:blipFill>
          <a:blip r:embed="rId2" cstate="print"/>
          <a:srcRect/>
          <a:stretch>
            <a:fillRect/>
          </a:stretch>
        </p:blipFill>
        <p:spPr bwMode="auto">
          <a:xfrm>
            <a:off x="140042" y="0"/>
            <a:ext cx="9003957" cy="5786437"/>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2 Metin kutusu"/>
          <p:cNvSpPr txBox="1"/>
          <p:nvPr/>
        </p:nvSpPr>
        <p:spPr>
          <a:xfrm>
            <a:off x="4714875" y="0"/>
            <a:ext cx="4286250" cy="523220"/>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p>
            <a:pPr algn="ctr" eaLnBrk="1" hangingPunct="1">
              <a:defRPr/>
            </a:pPr>
            <a:r>
              <a:rPr lang="tr-TR" sz="1400" dirty="0" smtClean="0">
                <a:latin typeface="Arial" charset="0"/>
                <a:cs typeface="Arial" charset="0"/>
              </a:rPr>
              <a:t>Dağıtıma tabi imar parselleri Ek-1 yönüyle çalışmaya alınmalı</a:t>
            </a:r>
            <a:endParaRPr lang="tr-TR" sz="1400" dirty="0">
              <a:latin typeface="Arial" charset="0"/>
              <a:cs typeface="Arial" charset="0"/>
            </a:endParaRPr>
          </a:p>
        </p:txBody>
      </p:sp>
      <p:cxnSp>
        <p:nvCxnSpPr>
          <p:cNvPr id="4" name="3 Düz Ok Bağlayıcısı"/>
          <p:cNvCxnSpPr>
            <a:stCxn id="19" idx="0"/>
          </p:cNvCxnSpPr>
          <p:nvPr/>
        </p:nvCxnSpPr>
        <p:spPr>
          <a:xfrm rot="5400000" flipH="1" flipV="1">
            <a:off x="440534" y="2702722"/>
            <a:ext cx="4119557" cy="142874"/>
          </a:xfrm>
          <a:prstGeom prst="straightConnector1">
            <a:avLst/>
          </a:prstGeom>
          <a:ln w="25400">
            <a:solidFill>
              <a:srgbClr val="EC8342"/>
            </a:solidFill>
            <a:tailEnd type="arrow"/>
          </a:ln>
        </p:spPr>
        <p:style>
          <a:lnRef idx="1">
            <a:schemeClr val="dk1"/>
          </a:lnRef>
          <a:fillRef idx="0">
            <a:schemeClr val="dk1"/>
          </a:fillRef>
          <a:effectRef idx="0">
            <a:schemeClr val="dk1"/>
          </a:effectRef>
          <a:fontRef idx="minor">
            <a:schemeClr val="tx1"/>
          </a:fontRef>
        </p:style>
      </p:cxnSp>
      <p:cxnSp>
        <p:nvCxnSpPr>
          <p:cNvPr id="5" name="4 Düz Ok Bağlayıcısı"/>
          <p:cNvCxnSpPr>
            <a:stCxn id="3" idx="2"/>
          </p:cNvCxnSpPr>
          <p:nvPr/>
        </p:nvCxnSpPr>
        <p:spPr>
          <a:xfrm rot="5400000">
            <a:off x="4440707" y="-488483"/>
            <a:ext cx="1405591" cy="3428996"/>
          </a:xfrm>
          <a:prstGeom prst="straightConnector1">
            <a:avLst/>
          </a:prstGeom>
          <a:ln w="25400">
            <a:solidFill>
              <a:srgbClr val="3399FF"/>
            </a:solidFill>
            <a:tailEnd type="arrow"/>
          </a:ln>
        </p:spPr>
        <p:style>
          <a:lnRef idx="1">
            <a:schemeClr val="dk1"/>
          </a:lnRef>
          <a:fillRef idx="0">
            <a:schemeClr val="dk1"/>
          </a:fillRef>
          <a:effectRef idx="0">
            <a:schemeClr val="dk1"/>
          </a:effectRef>
          <a:fontRef idx="minor">
            <a:schemeClr val="tx1"/>
          </a:fontRef>
        </p:style>
      </p:cxnSp>
      <p:cxnSp>
        <p:nvCxnSpPr>
          <p:cNvPr id="6" name="5 Düz Ok Bağlayıcısı"/>
          <p:cNvCxnSpPr>
            <a:stCxn id="3" idx="2"/>
          </p:cNvCxnSpPr>
          <p:nvPr/>
        </p:nvCxnSpPr>
        <p:spPr>
          <a:xfrm rot="5400000">
            <a:off x="4333551" y="833111"/>
            <a:ext cx="2834341" cy="2214558"/>
          </a:xfrm>
          <a:prstGeom prst="straightConnector1">
            <a:avLst/>
          </a:prstGeom>
          <a:ln w="25400">
            <a:solidFill>
              <a:srgbClr val="3399FF"/>
            </a:solidFill>
            <a:tailEnd type="arrow"/>
          </a:ln>
        </p:spPr>
        <p:style>
          <a:lnRef idx="1">
            <a:schemeClr val="dk1"/>
          </a:lnRef>
          <a:fillRef idx="0">
            <a:schemeClr val="dk1"/>
          </a:fillRef>
          <a:effectRef idx="0">
            <a:schemeClr val="dk1"/>
          </a:effectRef>
          <a:fontRef idx="minor">
            <a:schemeClr val="tx1"/>
          </a:fontRef>
        </p:style>
      </p:cxnSp>
      <p:sp>
        <p:nvSpPr>
          <p:cNvPr id="19" name="18 Metin kutusu"/>
          <p:cNvSpPr txBox="1"/>
          <p:nvPr/>
        </p:nvSpPr>
        <p:spPr>
          <a:xfrm>
            <a:off x="285750" y="4833937"/>
            <a:ext cx="4286250" cy="523220"/>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p>
            <a:pPr algn="ctr" eaLnBrk="1" hangingPunct="1">
              <a:defRPr/>
            </a:pPr>
            <a:r>
              <a:rPr lang="tr-TR" sz="1400" dirty="0" smtClean="0">
                <a:latin typeface="Arial" charset="0"/>
                <a:cs typeface="Arial" charset="0"/>
              </a:rPr>
              <a:t>Kadastro parselleri, Pafta-zemin </a:t>
            </a:r>
            <a:r>
              <a:rPr lang="tr-TR" sz="1400" dirty="0">
                <a:latin typeface="Arial" charset="0"/>
                <a:cs typeface="Arial" charset="0"/>
              </a:rPr>
              <a:t>uyumu </a:t>
            </a:r>
            <a:r>
              <a:rPr lang="tr-TR" sz="1400" dirty="0" smtClean="0">
                <a:latin typeface="Arial" charset="0"/>
                <a:cs typeface="Arial" charset="0"/>
              </a:rPr>
              <a:t>var ise Ek-1 yönüyle çalışmaya alınmalıdır.</a:t>
            </a:r>
            <a:endParaRPr lang="tr-TR" sz="1400" dirty="0">
              <a:latin typeface="Arial" charset="0"/>
              <a:cs typeface="Arial" charset="0"/>
            </a:endParaRPr>
          </a:p>
        </p:txBody>
      </p:sp>
      <p:cxnSp>
        <p:nvCxnSpPr>
          <p:cNvPr id="23" name="22 Düz Ok Bağlayıcısı"/>
          <p:cNvCxnSpPr>
            <a:stCxn id="19" idx="0"/>
          </p:cNvCxnSpPr>
          <p:nvPr/>
        </p:nvCxnSpPr>
        <p:spPr>
          <a:xfrm rot="16200000" flipV="1">
            <a:off x="-166687" y="2238375"/>
            <a:ext cx="3548062" cy="1643062"/>
          </a:xfrm>
          <a:prstGeom prst="straightConnector1">
            <a:avLst/>
          </a:prstGeom>
          <a:ln w="25400">
            <a:solidFill>
              <a:srgbClr val="EC8342"/>
            </a:solidFill>
            <a:tailEnd type="arrow"/>
          </a:ln>
        </p:spPr>
        <p:style>
          <a:lnRef idx="1">
            <a:schemeClr val="dk1"/>
          </a:lnRef>
          <a:fillRef idx="0">
            <a:schemeClr val="dk1"/>
          </a:fillRef>
          <a:effectRef idx="0">
            <a:schemeClr val="dk1"/>
          </a:effectRef>
          <a:fontRef idx="minor">
            <a:schemeClr val="tx1"/>
          </a:fontRef>
        </p:style>
      </p:cxnSp>
      <p:sp>
        <p:nvSpPr>
          <p:cNvPr id="25" name="24 Metin kutusu"/>
          <p:cNvSpPr txBox="1"/>
          <p:nvPr/>
        </p:nvSpPr>
        <p:spPr>
          <a:xfrm>
            <a:off x="5786438" y="4143375"/>
            <a:ext cx="3357562" cy="1384995"/>
          </a:xfrm>
          <a:prstGeom prst="rect">
            <a:avLst/>
          </a:prstGeom>
          <a:ln/>
        </p:spPr>
        <p:style>
          <a:lnRef idx="0">
            <a:schemeClr val="accent2"/>
          </a:lnRef>
          <a:fillRef idx="3">
            <a:schemeClr val="accent2"/>
          </a:fillRef>
          <a:effectRef idx="3">
            <a:schemeClr val="accent2"/>
          </a:effectRef>
          <a:fontRef idx="minor">
            <a:schemeClr val="lt1"/>
          </a:fontRef>
        </p:style>
        <p:txBody>
          <a:bodyPr wrap="square">
            <a:spAutoFit/>
          </a:bodyPr>
          <a:lstStyle/>
          <a:p>
            <a:pPr algn="ctr" eaLnBrk="1" hangingPunct="1">
              <a:defRPr/>
            </a:pPr>
            <a:r>
              <a:rPr lang="tr-TR" sz="1400" dirty="0" smtClean="0">
                <a:latin typeface="Arial" charset="0"/>
                <a:cs typeface="Arial" charset="0"/>
              </a:rPr>
              <a:t>İşgale uğramış olan tescilli hazine parsellerindeki  zemindeki kullanım güncellemenin konusu değildir. Zemin kullanımı dikkate alınmadan ana parselin pafta zemin uyumuna göre 22/a veya Ek-1 yapılır.</a:t>
            </a:r>
            <a:endParaRPr lang="tr-TR" sz="1400" dirty="0">
              <a:latin typeface="Arial" charset="0"/>
              <a:cs typeface="Arial" charset="0"/>
            </a:endParaRPr>
          </a:p>
        </p:txBody>
      </p:sp>
      <p:cxnSp>
        <p:nvCxnSpPr>
          <p:cNvPr id="26" name="25 Düz Ok Bağlayıcısı"/>
          <p:cNvCxnSpPr/>
          <p:nvPr/>
        </p:nvCxnSpPr>
        <p:spPr>
          <a:xfrm rot="5400000" flipH="1" flipV="1">
            <a:off x="6768306" y="2910681"/>
            <a:ext cx="1643063" cy="822325"/>
          </a:xfrm>
          <a:prstGeom prst="straightConnector1">
            <a:avLst/>
          </a:prstGeom>
          <a:ln w="25400">
            <a:solidFill>
              <a:srgbClr val="C00000"/>
            </a:solidFill>
            <a:tailEnd type="arrow"/>
          </a:ln>
        </p:spPr>
        <p:style>
          <a:lnRef idx="1">
            <a:schemeClr val="dk1"/>
          </a:lnRef>
          <a:fillRef idx="0">
            <a:schemeClr val="dk1"/>
          </a:fillRef>
          <a:effectRef idx="0">
            <a:schemeClr val="dk1"/>
          </a:effectRef>
          <a:fontRef idx="minor">
            <a:schemeClr val="tx1"/>
          </a:fontRef>
        </p:style>
      </p:cxnSp>
      <p:sp>
        <p:nvSpPr>
          <p:cNvPr id="11" name="10 Oval"/>
          <p:cNvSpPr/>
          <p:nvPr/>
        </p:nvSpPr>
        <p:spPr>
          <a:xfrm>
            <a:off x="7471719" y="1614616"/>
            <a:ext cx="1672281" cy="250430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Oval"/>
          <p:cNvSpPr/>
          <p:nvPr/>
        </p:nvSpPr>
        <p:spPr>
          <a:xfrm>
            <a:off x="2524906" y="1552834"/>
            <a:ext cx="3719384" cy="2504303"/>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107081" y="131806"/>
            <a:ext cx="2660833" cy="2957396"/>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2412583224"/>
      </p:ext>
    </p:extLst>
  </p:cSld>
  <p:clrMapOvr>
    <a:masterClrMapping/>
  </p:clrMapOvr>
  <p:transition>
    <p:pull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44394" y="1"/>
            <a:ext cx="5373858" cy="717452"/>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tr-TR" sz="2400" b="1" dirty="0" smtClean="0">
                <a:solidFill>
                  <a:schemeClr val="tx1"/>
                </a:solidFill>
              </a:rPr>
              <a:t>Ek-2a , Ek-2b ve Ek-2c Parsel Listelerinin Düzenlenmesi</a:t>
            </a:r>
            <a:endParaRPr lang="tr-TR" sz="2400" b="1" dirty="0">
              <a:solidFill>
                <a:schemeClr val="tx1"/>
              </a:solidFill>
            </a:endParaRPr>
          </a:p>
        </p:txBody>
      </p:sp>
      <p:sp>
        <p:nvSpPr>
          <p:cNvPr id="4" name="3 Dikdörtgen"/>
          <p:cNvSpPr/>
          <p:nvPr/>
        </p:nvSpPr>
        <p:spPr>
          <a:xfrm>
            <a:off x="3036277" y="3411415"/>
            <a:ext cx="2492326" cy="106211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b="1" dirty="0" smtClean="0">
                <a:solidFill>
                  <a:schemeClr val="tx1"/>
                </a:solidFill>
              </a:rPr>
              <a:t>3402/22-a, 3402/Ek-1 birlikte  yapılmasının planlanması</a:t>
            </a:r>
            <a:endParaRPr lang="tr-TR" b="1" dirty="0">
              <a:solidFill>
                <a:schemeClr val="tx1"/>
              </a:solidFill>
            </a:endParaRPr>
          </a:p>
        </p:txBody>
      </p:sp>
      <p:sp>
        <p:nvSpPr>
          <p:cNvPr id="5" name="4 Dikdörtgen"/>
          <p:cNvSpPr/>
          <p:nvPr/>
        </p:nvSpPr>
        <p:spPr>
          <a:xfrm>
            <a:off x="225083" y="2178149"/>
            <a:ext cx="2475913" cy="6775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dirty="0" smtClean="0">
                <a:solidFill>
                  <a:schemeClr val="tx1"/>
                </a:solidFill>
              </a:rPr>
              <a:t>Ek-2a</a:t>
            </a:r>
          </a:p>
          <a:p>
            <a:pPr algn="ctr"/>
            <a:r>
              <a:rPr lang="tr-TR" b="1" dirty="0" smtClean="0">
                <a:solidFill>
                  <a:schemeClr val="tx1"/>
                </a:solidFill>
              </a:rPr>
              <a:t>(22-a)</a:t>
            </a:r>
            <a:endParaRPr lang="tr-TR" b="1" dirty="0">
              <a:solidFill>
                <a:schemeClr val="tx1"/>
              </a:solidFill>
            </a:endParaRPr>
          </a:p>
        </p:txBody>
      </p:sp>
      <p:sp>
        <p:nvSpPr>
          <p:cNvPr id="6" name="5 Dikdörtgen"/>
          <p:cNvSpPr/>
          <p:nvPr/>
        </p:nvSpPr>
        <p:spPr>
          <a:xfrm>
            <a:off x="2780714" y="1010529"/>
            <a:ext cx="3237913" cy="717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Güncelleme Yapılacak Birimde;</a:t>
            </a:r>
            <a:endParaRPr lang="tr-TR" b="1" dirty="0">
              <a:solidFill>
                <a:schemeClr val="tx1"/>
              </a:solidFill>
            </a:endParaRPr>
          </a:p>
        </p:txBody>
      </p:sp>
      <p:sp>
        <p:nvSpPr>
          <p:cNvPr id="9" name="8 Dikdörtgen"/>
          <p:cNvSpPr/>
          <p:nvPr/>
        </p:nvSpPr>
        <p:spPr>
          <a:xfrm>
            <a:off x="168813" y="3399691"/>
            <a:ext cx="2475913" cy="6096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dirty="0" smtClean="0">
                <a:solidFill>
                  <a:schemeClr val="tx1"/>
                </a:solidFill>
              </a:rPr>
              <a:t>Kısmi olarak 22-a çalışması yapılması</a:t>
            </a:r>
            <a:endParaRPr lang="tr-TR" b="1" dirty="0">
              <a:solidFill>
                <a:schemeClr val="tx1"/>
              </a:solidFill>
            </a:endParaRPr>
          </a:p>
        </p:txBody>
      </p:sp>
      <p:sp>
        <p:nvSpPr>
          <p:cNvPr id="10" name="9 Dikdörtgen"/>
          <p:cNvSpPr/>
          <p:nvPr/>
        </p:nvSpPr>
        <p:spPr>
          <a:xfrm>
            <a:off x="5824025" y="3549748"/>
            <a:ext cx="2588455" cy="23164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b="1" dirty="0" smtClean="0">
                <a:solidFill>
                  <a:schemeClr val="tx1"/>
                </a:solidFill>
              </a:rPr>
              <a:t>2005 yılından sonra Kadastro Müdürlüğü /İhaleli yapılan ve sayısal üretilen 2005 yılından sonra sayısal olarak üretilen Orman, 2/B ve Geçici 8 parselleri</a:t>
            </a:r>
            <a:endParaRPr lang="tr-TR" b="1" dirty="0">
              <a:solidFill>
                <a:schemeClr val="tx1"/>
              </a:solidFill>
            </a:endParaRPr>
          </a:p>
        </p:txBody>
      </p:sp>
      <p:cxnSp>
        <p:nvCxnSpPr>
          <p:cNvPr id="14" name="13 Düz Ok Bağlayıcısı"/>
          <p:cNvCxnSpPr/>
          <p:nvPr/>
        </p:nvCxnSpPr>
        <p:spPr>
          <a:xfrm>
            <a:off x="6203852" y="1378634"/>
            <a:ext cx="534573" cy="46423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14 Düz Ok Bağlayıcısı"/>
          <p:cNvCxnSpPr/>
          <p:nvPr/>
        </p:nvCxnSpPr>
        <p:spPr>
          <a:xfrm rot="10800000" flipV="1">
            <a:off x="1955410" y="1418493"/>
            <a:ext cx="560363" cy="53691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16 Düz Ok Bağlayıcısı"/>
          <p:cNvCxnSpPr/>
          <p:nvPr/>
        </p:nvCxnSpPr>
        <p:spPr>
          <a:xfrm rot="16200000" flipH="1">
            <a:off x="4154660" y="1931964"/>
            <a:ext cx="480648" cy="164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20 Düz Ok Bağlayıcısı"/>
          <p:cNvCxnSpPr/>
          <p:nvPr/>
        </p:nvCxnSpPr>
        <p:spPr>
          <a:xfrm rot="16200000" flipH="1">
            <a:off x="1139484" y="3066758"/>
            <a:ext cx="480648" cy="164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2" name="21 Düz Ok Bağlayıcısı"/>
          <p:cNvCxnSpPr/>
          <p:nvPr/>
        </p:nvCxnSpPr>
        <p:spPr>
          <a:xfrm rot="16200000" flipH="1">
            <a:off x="6736081" y="3148819"/>
            <a:ext cx="480648" cy="164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22 Düz Ok Bağlayıcısı"/>
          <p:cNvCxnSpPr/>
          <p:nvPr/>
        </p:nvCxnSpPr>
        <p:spPr>
          <a:xfrm rot="16200000" flipH="1">
            <a:off x="3990538" y="3132407"/>
            <a:ext cx="480648" cy="164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8" name="17 Dikdörtgen"/>
          <p:cNvSpPr/>
          <p:nvPr/>
        </p:nvSpPr>
        <p:spPr>
          <a:xfrm>
            <a:off x="222739" y="4325815"/>
            <a:ext cx="2377440" cy="15521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dirty="0" smtClean="0">
                <a:solidFill>
                  <a:schemeClr val="tx1"/>
                </a:solidFill>
              </a:rPr>
              <a:t>Tapulama/kadastro sonrasında idari taksimat değişikliği sonucu oluşan parsellerin bulunması</a:t>
            </a:r>
            <a:endParaRPr lang="tr-TR" b="1" dirty="0">
              <a:solidFill>
                <a:schemeClr val="tx1"/>
              </a:solidFill>
            </a:endParaRPr>
          </a:p>
        </p:txBody>
      </p:sp>
      <p:sp>
        <p:nvSpPr>
          <p:cNvPr id="19" name="18 Dikdörtgen"/>
          <p:cNvSpPr/>
          <p:nvPr/>
        </p:nvSpPr>
        <p:spPr>
          <a:xfrm>
            <a:off x="3092548" y="2203940"/>
            <a:ext cx="2475913" cy="67759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b="1" dirty="0" smtClean="0">
                <a:solidFill>
                  <a:schemeClr val="tx1"/>
                </a:solidFill>
              </a:rPr>
              <a:t>Ek-2b</a:t>
            </a:r>
          </a:p>
          <a:p>
            <a:pPr algn="ctr"/>
            <a:r>
              <a:rPr lang="tr-TR" b="1" dirty="0" smtClean="0">
                <a:solidFill>
                  <a:schemeClr val="tx1"/>
                </a:solidFill>
              </a:rPr>
              <a:t>(Ek-1)</a:t>
            </a:r>
            <a:endParaRPr lang="tr-TR" b="1" dirty="0">
              <a:solidFill>
                <a:schemeClr val="tx1"/>
              </a:solidFill>
            </a:endParaRPr>
          </a:p>
        </p:txBody>
      </p:sp>
      <p:sp>
        <p:nvSpPr>
          <p:cNvPr id="24" name="23 Dikdörtgen"/>
          <p:cNvSpPr/>
          <p:nvPr/>
        </p:nvSpPr>
        <p:spPr>
          <a:xfrm>
            <a:off x="5880421" y="2171052"/>
            <a:ext cx="2475913" cy="67759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b="1" dirty="0" smtClean="0">
                <a:solidFill>
                  <a:schemeClr val="tx1"/>
                </a:solidFill>
              </a:rPr>
              <a:t>Ek-2c</a:t>
            </a:r>
          </a:p>
          <a:p>
            <a:pPr algn="ctr"/>
            <a:endParaRPr lang="tr-TR" sz="1400" b="1" dirty="0">
              <a:solidFill>
                <a:schemeClr val="tx1"/>
              </a:solidFill>
            </a:endParaRPr>
          </a:p>
        </p:txBody>
      </p:sp>
      <p:sp>
        <p:nvSpPr>
          <p:cNvPr id="20" name="19 Oval"/>
          <p:cNvSpPr/>
          <p:nvPr/>
        </p:nvSpPr>
        <p:spPr>
          <a:xfrm>
            <a:off x="6920345" y="1406769"/>
            <a:ext cx="1646880" cy="68873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solidFill>
                  <a:schemeClr val="tx1"/>
                </a:solidFill>
              </a:rPr>
              <a:t>Kamu Zararı Oluşmaması</a:t>
            </a:r>
            <a:endParaRPr lang="tr-TR" sz="1400" b="1" dirty="0">
              <a:solidFill>
                <a:schemeClr val="tx1"/>
              </a:solidFill>
            </a:endParaRPr>
          </a:p>
        </p:txBody>
      </p:sp>
      <p:sp>
        <p:nvSpPr>
          <p:cNvPr id="25" name="24 Dikdörtgen"/>
          <p:cNvSpPr/>
          <p:nvPr/>
        </p:nvSpPr>
        <p:spPr>
          <a:xfrm>
            <a:off x="239151" y="6126480"/>
            <a:ext cx="2355768" cy="5275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b="1" dirty="0" smtClean="0">
                <a:solidFill>
                  <a:schemeClr val="tx1"/>
                </a:solidFill>
              </a:rPr>
              <a:t>Birimde Ek- 1 Parselleri varsa</a:t>
            </a:r>
            <a:endParaRPr lang="tr-TR" b="1" dirty="0">
              <a:solidFill>
                <a:schemeClr val="tx1"/>
              </a:solidFill>
            </a:endParaRPr>
          </a:p>
        </p:txBody>
      </p:sp>
      <p:sp>
        <p:nvSpPr>
          <p:cNvPr id="26" name="25 Dikdörtgen"/>
          <p:cNvSpPr/>
          <p:nvPr/>
        </p:nvSpPr>
        <p:spPr>
          <a:xfrm>
            <a:off x="2762624" y="4876292"/>
            <a:ext cx="2905008" cy="49237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b="1" dirty="0" smtClean="0">
                <a:solidFill>
                  <a:schemeClr val="tx1"/>
                </a:solidFill>
              </a:rPr>
              <a:t>Birimde 22-a ile birlikte Ek-1 varsa</a:t>
            </a:r>
          </a:p>
        </p:txBody>
      </p:sp>
      <p:sp>
        <p:nvSpPr>
          <p:cNvPr id="27" name="26 Oval"/>
          <p:cNvSpPr/>
          <p:nvPr/>
        </p:nvSpPr>
        <p:spPr>
          <a:xfrm>
            <a:off x="5950633" y="5943600"/>
            <a:ext cx="2630659" cy="914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solidFill>
                  <a:schemeClr val="tx1"/>
                </a:solidFill>
              </a:rPr>
              <a:t>22-</a:t>
            </a:r>
            <a:r>
              <a:rPr lang="tr-TR" sz="1400" b="1" dirty="0" err="1" smtClean="0">
                <a:solidFill>
                  <a:schemeClr val="tx1"/>
                </a:solidFill>
              </a:rPr>
              <a:t>a’ya</a:t>
            </a:r>
            <a:r>
              <a:rPr lang="tr-TR" sz="1400" b="1" dirty="0" smtClean="0">
                <a:solidFill>
                  <a:schemeClr val="tx1"/>
                </a:solidFill>
              </a:rPr>
              <a:t>  eklenir ihaleye eklenmez</a:t>
            </a:r>
          </a:p>
        </p:txBody>
      </p:sp>
    </p:spTree>
  </p:cSld>
  <p:clrMapOvr>
    <a:masterClrMapping/>
  </p:clrMapOvr>
  <p:transition>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83213" y="149469"/>
            <a:ext cx="6766560" cy="830997"/>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2400" b="1" dirty="0" smtClean="0">
                <a:solidFill>
                  <a:schemeClr val="bg1"/>
                </a:solidFill>
              </a:rPr>
              <a:t>LİSTELER  HAZIRLANIRKEN  DİKKAT  EDİLECEK HUSUSLAR</a:t>
            </a:r>
          </a:p>
        </p:txBody>
      </p:sp>
      <p:sp>
        <p:nvSpPr>
          <p:cNvPr id="4" name="3 Dikdörtgen"/>
          <p:cNvSpPr/>
          <p:nvPr/>
        </p:nvSpPr>
        <p:spPr>
          <a:xfrm>
            <a:off x="281355" y="1076151"/>
            <a:ext cx="3179298" cy="35394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1700" b="1" dirty="0" smtClean="0"/>
              <a:t>Resmi  idari taksimat</a:t>
            </a:r>
          </a:p>
        </p:txBody>
      </p:sp>
      <p:sp>
        <p:nvSpPr>
          <p:cNvPr id="5" name="4 Dikdörtgen"/>
          <p:cNvSpPr/>
          <p:nvPr/>
        </p:nvSpPr>
        <p:spPr>
          <a:xfrm>
            <a:off x="254977" y="1619934"/>
            <a:ext cx="4677508" cy="61555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1700" b="1" dirty="0" smtClean="0"/>
              <a:t>En az bir ada bazında veya teknik belgelerine uygun sabit-geçerli sınırlarla çevrili alanlarda</a:t>
            </a:r>
          </a:p>
        </p:txBody>
      </p:sp>
      <p:sp>
        <p:nvSpPr>
          <p:cNvPr id="6" name="5 Dikdörtgen"/>
          <p:cNvSpPr/>
          <p:nvPr/>
        </p:nvSpPr>
        <p:spPr>
          <a:xfrm>
            <a:off x="923192" y="2457383"/>
            <a:ext cx="4677508" cy="61555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tr-TR" sz="1700" b="1" dirty="0" smtClean="0"/>
              <a:t>Tapu kütüğü,fen klasörü ve paftası eşleştirilmek suretiyle kesin parsel sayısının belirlenmesi</a:t>
            </a:r>
          </a:p>
        </p:txBody>
      </p:sp>
      <p:sp>
        <p:nvSpPr>
          <p:cNvPr id="7" name="6 Dikdörtgen"/>
          <p:cNvSpPr/>
          <p:nvPr/>
        </p:nvSpPr>
        <p:spPr>
          <a:xfrm>
            <a:off x="3717387" y="4221901"/>
            <a:ext cx="4677508" cy="8771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tr-TR" sz="1700" b="1" dirty="0" smtClean="0"/>
              <a:t>ITRF 96 sisteminde olan veya daha önce sayısallaştırma sonucu oluşan parsellerde pafta zemin uyumsuzluğu varsa 22/a da değerlendirilir.</a:t>
            </a:r>
          </a:p>
        </p:txBody>
      </p:sp>
      <p:sp>
        <p:nvSpPr>
          <p:cNvPr id="8" name="7 Dikdörtgen"/>
          <p:cNvSpPr/>
          <p:nvPr/>
        </p:nvSpPr>
        <p:spPr>
          <a:xfrm>
            <a:off x="2257867" y="3297510"/>
            <a:ext cx="4677508" cy="61555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tr-TR" sz="1700" b="1" dirty="0" smtClean="0"/>
              <a:t>Komşu birimde kenarlaşma sorununun olup olmadığının araştırılması</a:t>
            </a:r>
          </a:p>
        </p:txBody>
      </p:sp>
      <p:sp>
        <p:nvSpPr>
          <p:cNvPr id="9" name="8 Dikdörtgen"/>
          <p:cNvSpPr/>
          <p:nvPr/>
        </p:nvSpPr>
        <p:spPr>
          <a:xfrm>
            <a:off x="6003364" y="1459495"/>
            <a:ext cx="2611248" cy="92333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tr-TR" b="1" dirty="0" smtClean="0">
                <a:solidFill>
                  <a:schemeClr val="bg1"/>
                </a:solidFill>
              </a:rPr>
              <a:t>SAĞLIKLI ENVANTER VE </a:t>
            </a:r>
          </a:p>
          <a:p>
            <a:pPr algn="ctr"/>
            <a:r>
              <a:rPr lang="tr-TR" b="1" dirty="0" smtClean="0">
                <a:solidFill>
                  <a:schemeClr val="bg1"/>
                </a:solidFill>
              </a:rPr>
              <a:t>DOĞRU PLANLAMANIN ÖNEMİ</a:t>
            </a:r>
            <a:endParaRPr lang="tr-TR" b="1" dirty="0">
              <a:solidFill>
                <a:schemeClr val="bg1"/>
              </a:solidFill>
            </a:endParaRPr>
          </a:p>
        </p:txBody>
      </p:sp>
      <p:sp>
        <p:nvSpPr>
          <p:cNvPr id="10" name="9 Dikdörtgen"/>
          <p:cNvSpPr/>
          <p:nvPr/>
        </p:nvSpPr>
        <p:spPr>
          <a:xfrm>
            <a:off x="4173072" y="5261036"/>
            <a:ext cx="4677508" cy="1138773"/>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tr-TR" sz="1700" b="1" dirty="0" smtClean="0"/>
              <a:t>Birimin genel sınırı ile komşu birim genel sınırı arasında tampon bölge mevcut ise; idari sınıra göre tampon bölgede kadastro yönüyle değerlendirilecek parsel sayısı</a:t>
            </a:r>
          </a:p>
        </p:txBody>
      </p:sp>
      <p:sp>
        <p:nvSpPr>
          <p:cNvPr id="11" name="10 Metin kutusu"/>
          <p:cNvSpPr txBox="1"/>
          <p:nvPr/>
        </p:nvSpPr>
        <p:spPr>
          <a:xfrm>
            <a:off x="8210350" y="6488668"/>
            <a:ext cx="818147"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b="1" dirty="0" smtClean="0"/>
              <a:t>VB....</a:t>
            </a:r>
            <a:endParaRPr lang="tr-TR" b="1" dirty="0"/>
          </a:p>
        </p:txBody>
      </p:sp>
    </p:spTree>
  </p:cSld>
  <p:clrMapOvr>
    <a:masterClrMapping/>
  </p:clrMapOvr>
  <p:transition>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9" name="Picture 5"/>
          <p:cNvPicPr>
            <a:picLocks noChangeAspect="1" noChangeArrowheads="1"/>
          </p:cNvPicPr>
          <p:nvPr/>
        </p:nvPicPr>
        <p:blipFill>
          <a:blip r:embed="rId2" cstate="print"/>
          <a:srcRect/>
          <a:stretch>
            <a:fillRect/>
          </a:stretch>
        </p:blipFill>
        <p:spPr bwMode="auto">
          <a:xfrm>
            <a:off x="576263" y="947738"/>
            <a:ext cx="7991475" cy="4962525"/>
          </a:xfrm>
          <a:prstGeom prst="rect">
            <a:avLst/>
          </a:prstGeom>
          <a:noFill/>
          <a:ln w="9525">
            <a:noFill/>
            <a:miter lim="800000"/>
            <a:headEnd/>
            <a:tailEnd/>
          </a:ln>
          <a:effectLst/>
        </p:spPr>
      </p:pic>
      <p:sp>
        <p:nvSpPr>
          <p:cNvPr id="68" name="67 Metin kutusu"/>
          <p:cNvSpPr txBox="1"/>
          <p:nvPr/>
        </p:nvSpPr>
        <p:spPr>
          <a:xfrm>
            <a:off x="3320622" y="2928934"/>
            <a:ext cx="2357454" cy="646331"/>
          </a:xfrm>
          <a:prstGeom prst="rect">
            <a:avLst/>
          </a:prstGeom>
          <a:noFill/>
        </p:spPr>
        <p:txBody>
          <a:bodyPr wrap="square" rtlCol="0">
            <a:spAutoFit/>
          </a:bodyPr>
          <a:lstStyle/>
          <a:p>
            <a:r>
              <a:rPr lang="tr-TR" dirty="0" smtClean="0"/>
              <a:t>3402/22-a yönüyle </a:t>
            </a:r>
          </a:p>
          <a:p>
            <a:r>
              <a:rPr lang="tr-TR" dirty="0" smtClean="0"/>
              <a:t>Çalışma yapılacak alan</a:t>
            </a:r>
            <a:endParaRPr lang="tr-TR" dirty="0"/>
          </a:p>
        </p:txBody>
      </p:sp>
      <p:sp>
        <p:nvSpPr>
          <p:cNvPr id="69" name="68 Metin kutusu"/>
          <p:cNvSpPr txBox="1"/>
          <p:nvPr/>
        </p:nvSpPr>
        <p:spPr>
          <a:xfrm>
            <a:off x="5657638" y="2251260"/>
            <a:ext cx="2107728" cy="1200329"/>
          </a:xfrm>
          <a:prstGeom prst="rect">
            <a:avLst/>
          </a:prstGeom>
          <a:noFill/>
        </p:spPr>
        <p:txBody>
          <a:bodyPr wrap="square" rtlCol="0">
            <a:spAutoFit/>
          </a:bodyPr>
          <a:lstStyle/>
          <a:p>
            <a:r>
              <a:rPr lang="tr-TR" dirty="0" smtClean="0">
                <a:solidFill>
                  <a:schemeClr val="bg1"/>
                </a:solidFill>
              </a:rPr>
              <a:t>3402/Ek-1 yönüyle </a:t>
            </a:r>
          </a:p>
          <a:p>
            <a:r>
              <a:rPr lang="tr-TR" dirty="0" smtClean="0">
                <a:solidFill>
                  <a:schemeClr val="bg1"/>
                </a:solidFill>
              </a:rPr>
              <a:t>çalışma yapılacak alan</a:t>
            </a:r>
          </a:p>
          <a:p>
            <a:endParaRPr lang="tr-TR" dirty="0"/>
          </a:p>
        </p:txBody>
      </p:sp>
      <p:cxnSp>
        <p:nvCxnSpPr>
          <p:cNvPr id="70" name="69 Düz Ok Bağlayıcısı"/>
          <p:cNvCxnSpPr/>
          <p:nvPr/>
        </p:nvCxnSpPr>
        <p:spPr>
          <a:xfrm rot="16200000" flipV="1">
            <a:off x="2763078" y="1581391"/>
            <a:ext cx="1122787" cy="66625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1" name="70 Düz Ok Bağlayıcısı"/>
          <p:cNvCxnSpPr/>
          <p:nvPr/>
        </p:nvCxnSpPr>
        <p:spPr>
          <a:xfrm rot="5400000" flipH="1" flipV="1">
            <a:off x="6562581" y="1174656"/>
            <a:ext cx="942531" cy="6752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2" name="71 Metin kutusu"/>
          <p:cNvSpPr txBox="1"/>
          <p:nvPr/>
        </p:nvSpPr>
        <p:spPr>
          <a:xfrm>
            <a:off x="1025244" y="3081334"/>
            <a:ext cx="2357454" cy="646331"/>
          </a:xfrm>
          <a:prstGeom prst="rect">
            <a:avLst/>
          </a:prstGeom>
          <a:noFill/>
        </p:spPr>
        <p:txBody>
          <a:bodyPr wrap="square" rtlCol="0">
            <a:spAutoFit/>
          </a:bodyPr>
          <a:lstStyle/>
          <a:p>
            <a:r>
              <a:rPr lang="tr-TR" dirty="0" smtClean="0"/>
              <a:t>Tespit Dışı</a:t>
            </a:r>
          </a:p>
          <a:p>
            <a:r>
              <a:rPr lang="tr-TR" dirty="0" smtClean="0"/>
              <a:t> Alan</a:t>
            </a:r>
            <a:endParaRPr lang="tr-TR" dirty="0"/>
          </a:p>
        </p:txBody>
      </p:sp>
      <p:sp>
        <p:nvSpPr>
          <p:cNvPr id="73" name="72 Oval"/>
          <p:cNvSpPr/>
          <p:nvPr/>
        </p:nvSpPr>
        <p:spPr>
          <a:xfrm>
            <a:off x="1434905" y="450166"/>
            <a:ext cx="2307101" cy="801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Ek-2a düzenlenir</a:t>
            </a:r>
            <a:endParaRPr lang="tr-TR" dirty="0"/>
          </a:p>
        </p:txBody>
      </p:sp>
      <p:sp>
        <p:nvSpPr>
          <p:cNvPr id="74" name="73 Oval"/>
          <p:cNvSpPr/>
          <p:nvPr/>
        </p:nvSpPr>
        <p:spPr>
          <a:xfrm>
            <a:off x="6836899" y="279010"/>
            <a:ext cx="2307101" cy="801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Ek-2b düzenlenir</a:t>
            </a:r>
            <a:endParaRPr lang="tr-TR" dirty="0"/>
          </a:p>
        </p:txBody>
      </p:sp>
      <p:sp>
        <p:nvSpPr>
          <p:cNvPr id="75" name="74 Dikdörtgen"/>
          <p:cNvSpPr/>
          <p:nvPr/>
        </p:nvSpPr>
        <p:spPr>
          <a:xfrm>
            <a:off x="107093" y="5428735"/>
            <a:ext cx="415187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t>Tespit Dış Alanlarda yapılacak Çalışmalara İlişkin Parsel Listesi düzenlenmez, bu alanlardaki tahmini parsel sayısı Değerlendirme Çizelgesinde belirtilir.</a:t>
            </a:r>
            <a:endParaRPr lang="tr-TR" dirty="0"/>
          </a:p>
        </p:txBody>
      </p:sp>
      <p:cxnSp>
        <p:nvCxnSpPr>
          <p:cNvPr id="76" name="75 Düz Ok Bağlayıcısı"/>
          <p:cNvCxnSpPr/>
          <p:nvPr/>
        </p:nvCxnSpPr>
        <p:spPr>
          <a:xfrm rot="5400000">
            <a:off x="1059769" y="4593103"/>
            <a:ext cx="1662331" cy="2368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7" name="76 Metin kutusu"/>
          <p:cNvSpPr txBox="1"/>
          <p:nvPr/>
        </p:nvSpPr>
        <p:spPr>
          <a:xfrm>
            <a:off x="4965895" y="4768948"/>
            <a:ext cx="534573" cy="369332"/>
          </a:xfrm>
          <a:prstGeom prst="rect">
            <a:avLst/>
          </a:prstGeom>
          <a:noFill/>
        </p:spPr>
        <p:txBody>
          <a:bodyPr wrap="square" rtlCol="0">
            <a:spAutoFit/>
          </a:bodyPr>
          <a:lstStyle/>
          <a:p>
            <a:r>
              <a:rPr lang="tr-TR" sz="900" dirty="0" smtClean="0"/>
              <a:t>Orman,2/B</a:t>
            </a:r>
            <a:endParaRPr lang="tr-TR" sz="900" dirty="0"/>
          </a:p>
        </p:txBody>
      </p:sp>
      <p:cxnSp>
        <p:nvCxnSpPr>
          <p:cNvPr id="78" name="77 Düz Ok Bağlayıcısı"/>
          <p:cNvCxnSpPr>
            <a:stCxn id="77" idx="2"/>
          </p:cNvCxnSpPr>
          <p:nvPr/>
        </p:nvCxnSpPr>
        <p:spPr>
          <a:xfrm rot="16200000" flipH="1">
            <a:off x="4981752" y="5389710"/>
            <a:ext cx="685743" cy="1828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9" name="78 Oval"/>
          <p:cNvSpPr/>
          <p:nvPr/>
        </p:nvSpPr>
        <p:spPr>
          <a:xfrm>
            <a:off x="4768948" y="5847471"/>
            <a:ext cx="2307101" cy="801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Ek-2c düzenlenir. (2005 yılından sonra)</a:t>
            </a:r>
            <a:endParaRPr lang="tr-TR" sz="1600" dirty="0"/>
          </a:p>
        </p:txBody>
      </p:sp>
      <p:cxnSp>
        <p:nvCxnSpPr>
          <p:cNvPr id="81" name="80 Düz Ok Bağlayıcısı"/>
          <p:cNvCxnSpPr/>
          <p:nvPr/>
        </p:nvCxnSpPr>
        <p:spPr>
          <a:xfrm rot="5400000">
            <a:off x="2504050" y="4572000"/>
            <a:ext cx="1069145" cy="87219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2" name="81 Metin kutusu"/>
          <p:cNvSpPr txBox="1"/>
          <p:nvPr/>
        </p:nvSpPr>
        <p:spPr>
          <a:xfrm>
            <a:off x="3235568" y="4178105"/>
            <a:ext cx="590843" cy="307777"/>
          </a:xfrm>
          <a:prstGeom prst="rect">
            <a:avLst/>
          </a:prstGeom>
          <a:noFill/>
        </p:spPr>
        <p:txBody>
          <a:bodyPr wrap="square" rtlCol="0">
            <a:spAutoFit/>
          </a:bodyPr>
          <a:lstStyle/>
          <a:p>
            <a:r>
              <a:rPr lang="tr-TR" sz="1400" dirty="0" smtClean="0"/>
              <a:t>TH</a:t>
            </a:r>
            <a:endParaRPr lang="tr-TR" sz="1400" dirty="0"/>
          </a:p>
        </p:txBody>
      </p:sp>
      <p:cxnSp>
        <p:nvCxnSpPr>
          <p:cNvPr id="17" name="16 Düz Bağlayıcı"/>
          <p:cNvCxnSpPr/>
          <p:nvPr/>
        </p:nvCxnSpPr>
        <p:spPr>
          <a:xfrm flipV="1">
            <a:off x="4290111" y="161925"/>
            <a:ext cx="904875" cy="95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17 Metin kutusu"/>
          <p:cNvSpPr txBox="1"/>
          <p:nvPr/>
        </p:nvSpPr>
        <p:spPr>
          <a:xfrm>
            <a:off x="5242611" y="0"/>
            <a:ext cx="1962150"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tr-TR" sz="1400" dirty="0" smtClean="0"/>
              <a:t>Birimin Genel Sınırı</a:t>
            </a:r>
            <a:endParaRPr lang="tr-TR" sz="1400" dirty="0"/>
          </a:p>
        </p:txBody>
      </p:sp>
    </p:spTree>
  </p:cSld>
  <p:clrMapOvr>
    <a:masterClrMapping/>
  </p:clrMapOvr>
  <p:transition>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erbest Form"/>
          <p:cNvSpPr/>
          <p:nvPr/>
        </p:nvSpPr>
        <p:spPr>
          <a:xfrm>
            <a:off x="873075" y="520504"/>
            <a:ext cx="3152189" cy="2104171"/>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23267" y="211558"/>
                  <a:pt x="370114" y="195943"/>
                </a:cubicBezTo>
                <a:cubicBezTo>
                  <a:pt x="431032" y="155330"/>
                  <a:pt x="377508" y="186221"/>
                  <a:pt x="478971" y="152400"/>
                </a:cubicBezTo>
                <a:cubicBezTo>
                  <a:pt x="495939" y="146744"/>
                  <a:pt x="543116" y="124841"/>
                  <a:pt x="566057" y="119743"/>
                </a:cubicBezTo>
                <a:cubicBezTo>
                  <a:pt x="587603" y="114955"/>
                  <a:pt x="609600" y="112486"/>
                  <a:pt x="631371" y="108857"/>
                </a:cubicBezTo>
                <a:cubicBezTo>
                  <a:pt x="678630" y="61600"/>
                  <a:pt x="635731" y="95431"/>
                  <a:pt x="751114" y="76200"/>
                </a:cubicBezTo>
                <a:cubicBezTo>
                  <a:pt x="841639" y="61112"/>
                  <a:pt x="722396" y="71753"/>
                  <a:pt x="816428" y="43543"/>
                </a:cubicBezTo>
                <a:cubicBezTo>
                  <a:pt x="841004" y="36170"/>
                  <a:pt x="867384" y="37247"/>
                  <a:pt x="892628" y="32657"/>
                </a:cubicBezTo>
                <a:cubicBezTo>
                  <a:pt x="907348" y="29981"/>
                  <a:pt x="921451" y="24447"/>
                  <a:pt x="936171" y="21771"/>
                </a:cubicBezTo>
                <a:cubicBezTo>
                  <a:pt x="969203" y="15765"/>
                  <a:pt x="1069151" y="3788"/>
                  <a:pt x="1099457" y="0"/>
                </a:cubicBezTo>
                <a:lnTo>
                  <a:pt x="1611085" y="10886"/>
                </a:lnTo>
                <a:cubicBezTo>
                  <a:pt x="1721398" y="14690"/>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4" name="3 Serbest Form"/>
          <p:cNvSpPr/>
          <p:nvPr/>
        </p:nvSpPr>
        <p:spPr>
          <a:xfrm>
            <a:off x="5626050" y="520504"/>
            <a:ext cx="3152189" cy="2104171"/>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906218 w 2579914"/>
              <a:gd name="connsiteY24" fmla="*/ 864096 h 1885207"/>
              <a:gd name="connsiteX25" fmla="*/ 402162 w 2579914"/>
              <a:gd name="connsiteY25" fmla="*/ 144016 h 1885207"/>
              <a:gd name="connsiteX26" fmla="*/ 631371 w 2579914"/>
              <a:gd name="connsiteY26" fmla="*/ 108857 h 1885207"/>
              <a:gd name="connsiteX27" fmla="*/ 762202 w 2579914"/>
              <a:gd name="connsiteY27" fmla="*/ 72008 h 1885207"/>
              <a:gd name="connsiteX28" fmla="*/ 816428 w 2579914"/>
              <a:gd name="connsiteY28" fmla="*/ 43543 h 1885207"/>
              <a:gd name="connsiteX29" fmla="*/ 892628 w 2579914"/>
              <a:gd name="connsiteY29" fmla="*/ 32657 h 1885207"/>
              <a:gd name="connsiteX30" fmla="*/ 936171 w 2579914"/>
              <a:gd name="connsiteY30" fmla="*/ 21771 h 1885207"/>
              <a:gd name="connsiteX31" fmla="*/ 1099457 w 2579914"/>
              <a:gd name="connsiteY31" fmla="*/ 0 h 1885207"/>
              <a:gd name="connsiteX32" fmla="*/ 1611085 w 2579914"/>
              <a:gd name="connsiteY32" fmla="*/ 10886 h 1885207"/>
              <a:gd name="connsiteX33" fmla="*/ 1785257 w 2579914"/>
              <a:gd name="connsiteY33" fmla="*/ 32657 h 1885207"/>
              <a:gd name="connsiteX34" fmla="*/ 1850571 w 2579914"/>
              <a:gd name="connsiteY34" fmla="*/ 43543 h 1885207"/>
              <a:gd name="connsiteX35" fmla="*/ 1970314 w 2579914"/>
              <a:gd name="connsiteY35" fmla="*/ 87086 h 1885207"/>
              <a:gd name="connsiteX36" fmla="*/ 2046514 w 2579914"/>
              <a:gd name="connsiteY36" fmla="*/ 119743 h 1885207"/>
              <a:gd name="connsiteX37" fmla="*/ 2111828 w 2579914"/>
              <a:gd name="connsiteY37" fmla="*/ 163286 h 1885207"/>
              <a:gd name="connsiteX38" fmla="*/ 2144485 w 2579914"/>
              <a:gd name="connsiteY38" fmla="*/ 195943 h 1885207"/>
              <a:gd name="connsiteX39" fmla="*/ 2220685 w 2579914"/>
              <a:gd name="connsiteY39" fmla="*/ 239486 h 1885207"/>
              <a:gd name="connsiteX40" fmla="*/ 2242457 w 2579914"/>
              <a:gd name="connsiteY40" fmla="*/ 261257 h 1885207"/>
              <a:gd name="connsiteX41" fmla="*/ 2275114 w 2579914"/>
              <a:gd name="connsiteY41" fmla="*/ 283028 h 1885207"/>
              <a:gd name="connsiteX42" fmla="*/ 2307771 w 2579914"/>
              <a:gd name="connsiteY42" fmla="*/ 315686 h 1885207"/>
              <a:gd name="connsiteX43" fmla="*/ 2340428 w 2579914"/>
              <a:gd name="connsiteY43" fmla="*/ 337457 h 1885207"/>
              <a:gd name="connsiteX44" fmla="*/ 2362200 w 2579914"/>
              <a:gd name="connsiteY44" fmla="*/ 359228 h 1885207"/>
              <a:gd name="connsiteX45" fmla="*/ 2394857 w 2579914"/>
              <a:gd name="connsiteY45" fmla="*/ 381000 h 1885207"/>
              <a:gd name="connsiteX46" fmla="*/ 2427514 w 2579914"/>
              <a:gd name="connsiteY46" fmla="*/ 424543 h 1885207"/>
              <a:gd name="connsiteX47" fmla="*/ 2460171 w 2579914"/>
              <a:gd name="connsiteY47" fmla="*/ 457200 h 1885207"/>
              <a:gd name="connsiteX48" fmla="*/ 2503714 w 2579914"/>
              <a:gd name="connsiteY48" fmla="*/ 533400 h 1885207"/>
              <a:gd name="connsiteX49" fmla="*/ 2525485 w 2579914"/>
              <a:gd name="connsiteY49" fmla="*/ 566057 h 1885207"/>
              <a:gd name="connsiteX50" fmla="*/ 2536371 w 2579914"/>
              <a:gd name="connsiteY50" fmla="*/ 598714 h 1885207"/>
              <a:gd name="connsiteX51" fmla="*/ 2579914 w 2579914"/>
              <a:gd name="connsiteY51" fmla="*/ 674914 h 1885207"/>
              <a:gd name="connsiteX52" fmla="*/ 2569028 w 2579914"/>
              <a:gd name="connsiteY52" fmla="*/ 914400 h 1885207"/>
              <a:gd name="connsiteX53" fmla="*/ 2525485 w 2579914"/>
              <a:gd name="connsiteY53" fmla="*/ 979714 h 1885207"/>
              <a:gd name="connsiteX54" fmla="*/ 2503714 w 2579914"/>
              <a:gd name="connsiteY54" fmla="*/ 1012371 h 1885207"/>
              <a:gd name="connsiteX55" fmla="*/ 2460171 w 2579914"/>
              <a:gd name="connsiteY55" fmla="*/ 1055914 h 1885207"/>
              <a:gd name="connsiteX56" fmla="*/ 2449285 w 2579914"/>
              <a:gd name="connsiteY56" fmla="*/ 1121228 h 1885207"/>
              <a:gd name="connsiteX57" fmla="*/ 2427514 w 2579914"/>
              <a:gd name="connsiteY57" fmla="*/ 1534886 h 1885207"/>
              <a:gd name="connsiteX58" fmla="*/ 2373085 w 2579914"/>
              <a:gd name="connsiteY58" fmla="*/ 1589314 h 1885207"/>
              <a:gd name="connsiteX59" fmla="*/ 2351314 w 2579914"/>
              <a:gd name="connsiteY59" fmla="*/ 1611086 h 1885207"/>
              <a:gd name="connsiteX60" fmla="*/ 2329543 w 2579914"/>
              <a:gd name="connsiteY60" fmla="*/ 1643743 h 1885207"/>
              <a:gd name="connsiteX61" fmla="*/ 2188028 w 2579914"/>
              <a:gd name="connsiteY61" fmla="*/ 1698171 h 1885207"/>
              <a:gd name="connsiteX62" fmla="*/ 2100943 w 2579914"/>
              <a:gd name="connsiteY62" fmla="*/ 1719943 h 1885207"/>
              <a:gd name="connsiteX63" fmla="*/ 2079171 w 2579914"/>
              <a:gd name="connsiteY63" fmla="*/ 1741714 h 1885207"/>
              <a:gd name="connsiteX64" fmla="*/ 1959428 w 2579914"/>
              <a:gd name="connsiteY64" fmla="*/ 1763486 h 1885207"/>
              <a:gd name="connsiteX65" fmla="*/ 1926771 w 2579914"/>
              <a:gd name="connsiteY65" fmla="*/ 1785257 h 1885207"/>
              <a:gd name="connsiteX66" fmla="*/ 1850571 w 2579914"/>
              <a:gd name="connsiteY66" fmla="*/ 1807028 h 1885207"/>
              <a:gd name="connsiteX67" fmla="*/ 1817914 w 2579914"/>
              <a:gd name="connsiteY67" fmla="*/ 1817914 h 1885207"/>
              <a:gd name="connsiteX68" fmla="*/ 1143000 w 2579914"/>
              <a:gd name="connsiteY68" fmla="*/ 1828800 h 1885207"/>
              <a:gd name="connsiteX69" fmla="*/ 1077685 w 2579914"/>
              <a:gd name="connsiteY69" fmla="*/ 1839686 h 1885207"/>
              <a:gd name="connsiteX70" fmla="*/ 1045028 w 2579914"/>
              <a:gd name="connsiteY70" fmla="*/ 1850571 h 1885207"/>
              <a:gd name="connsiteX71" fmla="*/ 544285 w 2579914"/>
              <a:gd name="connsiteY71" fmla="*/ 1861457 h 1885207"/>
              <a:gd name="connsiteX72" fmla="*/ 435428 w 2579914"/>
              <a:gd name="connsiteY72" fmla="*/ 1861457 h 1885207"/>
              <a:gd name="connsiteX73" fmla="*/ 435428 w 2579914"/>
              <a:gd name="connsiteY73"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1099457 w 2579914"/>
              <a:gd name="connsiteY32" fmla="*/ 0 h 1885207"/>
              <a:gd name="connsiteX33" fmla="*/ 1611085 w 2579914"/>
              <a:gd name="connsiteY33" fmla="*/ 10886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17914 h 1874321"/>
              <a:gd name="connsiteX1" fmla="*/ 435428 w 2579914"/>
              <a:gd name="connsiteY1" fmla="*/ 1817914 h 1874321"/>
              <a:gd name="connsiteX2" fmla="*/ 272143 w 2579914"/>
              <a:gd name="connsiteY2" fmla="*/ 1817914 h 1874321"/>
              <a:gd name="connsiteX3" fmla="*/ 228600 w 2579914"/>
              <a:gd name="connsiteY3" fmla="*/ 1796142 h 1874321"/>
              <a:gd name="connsiteX4" fmla="*/ 217714 w 2579914"/>
              <a:gd name="connsiteY4" fmla="*/ 1763485 h 1874321"/>
              <a:gd name="connsiteX5" fmla="*/ 185057 w 2579914"/>
              <a:gd name="connsiteY5" fmla="*/ 1741714 h 1874321"/>
              <a:gd name="connsiteX6" fmla="*/ 152400 w 2579914"/>
              <a:gd name="connsiteY6" fmla="*/ 1709057 h 1874321"/>
              <a:gd name="connsiteX7" fmla="*/ 130628 w 2579914"/>
              <a:gd name="connsiteY7" fmla="*/ 1665514 h 1874321"/>
              <a:gd name="connsiteX8" fmla="*/ 119743 w 2579914"/>
              <a:gd name="connsiteY8" fmla="*/ 1621971 h 1874321"/>
              <a:gd name="connsiteX9" fmla="*/ 97971 w 2579914"/>
              <a:gd name="connsiteY9" fmla="*/ 1589314 h 1874321"/>
              <a:gd name="connsiteX10" fmla="*/ 76200 w 2579914"/>
              <a:gd name="connsiteY10" fmla="*/ 1469571 h 1874321"/>
              <a:gd name="connsiteX11" fmla="*/ 54428 w 2579914"/>
              <a:gd name="connsiteY11" fmla="*/ 1415142 h 1874321"/>
              <a:gd name="connsiteX12" fmla="*/ 43543 w 2579914"/>
              <a:gd name="connsiteY12" fmla="*/ 1262742 h 1874321"/>
              <a:gd name="connsiteX13" fmla="*/ 21771 w 2579914"/>
              <a:gd name="connsiteY13" fmla="*/ 1153885 h 1874321"/>
              <a:gd name="connsiteX14" fmla="*/ 10885 w 2579914"/>
              <a:gd name="connsiteY14" fmla="*/ 1066800 h 1874321"/>
              <a:gd name="connsiteX15" fmla="*/ 0 w 2579914"/>
              <a:gd name="connsiteY15" fmla="*/ 1001485 h 1874321"/>
              <a:gd name="connsiteX16" fmla="*/ 10885 w 2579914"/>
              <a:gd name="connsiteY16" fmla="*/ 424542 h 1874321"/>
              <a:gd name="connsiteX17" fmla="*/ 54428 w 2579914"/>
              <a:gd name="connsiteY17" fmla="*/ 326571 h 1874321"/>
              <a:gd name="connsiteX18" fmla="*/ 76200 w 2579914"/>
              <a:gd name="connsiteY18" fmla="*/ 283028 h 1874321"/>
              <a:gd name="connsiteX19" fmla="*/ 119743 w 2579914"/>
              <a:gd name="connsiteY19" fmla="*/ 272142 h 1874321"/>
              <a:gd name="connsiteX20" fmla="*/ 163285 w 2579914"/>
              <a:gd name="connsiteY20" fmla="*/ 239485 h 1874321"/>
              <a:gd name="connsiteX21" fmla="*/ 293914 w 2579914"/>
              <a:gd name="connsiteY21" fmla="*/ 206828 h 1874321"/>
              <a:gd name="connsiteX22" fmla="*/ 402162 w 2579914"/>
              <a:gd name="connsiteY22" fmla="*/ 133130 h 1874321"/>
              <a:gd name="connsiteX23" fmla="*/ 906218 w 2579914"/>
              <a:gd name="connsiteY23" fmla="*/ 853210 h 1874321"/>
              <a:gd name="connsiteX24" fmla="*/ 1122242 w 2579914"/>
              <a:gd name="connsiteY24" fmla="*/ 1789314 h 1874321"/>
              <a:gd name="connsiteX25" fmla="*/ 906218 w 2579914"/>
              <a:gd name="connsiteY25" fmla="*/ 853210 h 1874321"/>
              <a:gd name="connsiteX26" fmla="*/ 402162 w 2579914"/>
              <a:gd name="connsiteY26" fmla="*/ 133130 h 1874321"/>
              <a:gd name="connsiteX27" fmla="*/ 631371 w 2579914"/>
              <a:gd name="connsiteY27" fmla="*/ 97971 h 1874321"/>
              <a:gd name="connsiteX28" fmla="*/ 762202 w 2579914"/>
              <a:gd name="connsiteY28" fmla="*/ 61122 h 1874321"/>
              <a:gd name="connsiteX29" fmla="*/ 816428 w 2579914"/>
              <a:gd name="connsiteY29" fmla="*/ 32657 h 1874321"/>
              <a:gd name="connsiteX30" fmla="*/ 892628 w 2579914"/>
              <a:gd name="connsiteY30" fmla="*/ 21771 h 1874321"/>
              <a:gd name="connsiteX31" fmla="*/ 936171 w 2579914"/>
              <a:gd name="connsiteY31" fmla="*/ 10885 h 1874321"/>
              <a:gd name="connsiteX32" fmla="*/ 2490394 w 2579914"/>
              <a:gd name="connsiteY32" fmla="*/ 1069234 h 1874321"/>
              <a:gd name="connsiteX33" fmla="*/ 1611085 w 2579914"/>
              <a:gd name="connsiteY33" fmla="*/ 0 h 1874321"/>
              <a:gd name="connsiteX34" fmla="*/ 1785257 w 2579914"/>
              <a:gd name="connsiteY34" fmla="*/ 21771 h 1874321"/>
              <a:gd name="connsiteX35" fmla="*/ 1850571 w 2579914"/>
              <a:gd name="connsiteY35" fmla="*/ 32657 h 1874321"/>
              <a:gd name="connsiteX36" fmla="*/ 1970314 w 2579914"/>
              <a:gd name="connsiteY36" fmla="*/ 76200 h 1874321"/>
              <a:gd name="connsiteX37" fmla="*/ 2046514 w 2579914"/>
              <a:gd name="connsiteY37" fmla="*/ 108857 h 1874321"/>
              <a:gd name="connsiteX38" fmla="*/ 2111828 w 2579914"/>
              <a:gd name="connsiteY38" fmla="*/ 152400 h 1874321"/>
              <a:gd name="connsiteX39" fmla="*/ 2144485 w 2579914"/>
              <a:gd name="connsiteY39" fmla="*/ 185057 h 1874321"/>
              <a:gd name="connsiteX40" fmla="*/ 2220685 w 2579914"/>
              <a:gd name="connsiteY40" fmla="*/ 228600 h 1874321"/>
              <a:gd name="connsiteX41" fmla="*/ 2242457 w 2579914"/>
              <a:gd name="connsiteY41" fmla="*/ 250371 h 1874321"/>
              <a:gd name="connsiteX42" fmla="*/ 2275114 w 2579914"/>
              <a:gd name="connsiteY42" fmla="*/ 272142 h 1874321"/>
              <a:gd name="connsiteX43" fmla="*/ 2307771 w 2579914"/>
              <a:gd name="connsiteY43" fmla="*/ 304800 h 1874321"/>
              <a:gd name="connsiteX44" fmla="*/ 2340428 w 2579914"/>
              <a:gd name="connsiteY44" fmla="*/ 326571 h 1874321"/>
              <a:gd name="connsiteX45" fmla="*/ 2362200 w 2579914"/>
              <a:gd name="connsiteY45" fmla="*/ 348342 h 1874321"/>
              <a:gd name="connsiteX46" fmla="*/ 2394857 w 2579914"/>
              <a:gd name="connsiteY46" fmla="*/ 370114 h 1874321"/>
              <a:gd name="connsiteX47" fmla="*/ 2427514 w 2579914"/>
              <a:gd name="connsiteY47" fmla="*/ 413657 h 1874321"/>
              <a:gd name="connsiteX48" fmla="*/ 2460171 w 2579914"/>
              <a:gd name="connsiteY48" fmla="*/ 446314 h 1874321"/>
              <a:gd name="connsiteX49" fmla="*/ 2503714 w 2579914"/>
              <a:gd name="connsiteY49" fmla="*/ 522514 h 1874321"/>
              <a:gd name="connsiteX50" fmla="*/ 2525485 w 2579914"/>
              <a:gd name="connsiteY50" fmla="*/ 555171 h 1874321"/>
              <a:gd name="connsiteX51" fmla="*/ 2536371 w 2579914"/>
              <a:gd name="connsiteY51" fmla="*/ 587828 h 1874321"/>
              <a:gd name="connsiteX52" fmla="*/ 2579914 w 2579914"/>
              <a:gd name="connsiteY52" fmla="*/ 664028 h 1874321"/>
              <a:gd name="connsiteX53" fmla="*/ 2569028 w 2579914"/>
              <a:gd name="connsiteY53" fmla="*/ 903514 h 1874321"/>
              <a:gd name="connsiteX54" fmla="*/ 2525485 w 2579914"/>
              <a:gd name="connsiteY54" fmla="*/ 968828 h 1874321"/>
              <a:gd name="connsiteX55" fmla="*/ 2503714 w 2579914"/>
              <a:gd name="connsiteY55" fmla="*/ 1001485 h 1874321"/>
              <a:gd name="connsiteX56" fmla="*/ 2460171 w 2579914"/>
              <a:gd name="connsiteY56" fmla="*/ 1045028 h 1874321"/>
              <a:gd name="connsiteX57" fmla="*/ 2449285 w 2579914"/>
              <a:gd name="connsiteY57" fmla="*/ 1110342 h 1874321"/>
              <a:gd name="connsiteX58" fmla="*/ 2427514 w 2579914"/>
              <a:gd name="connsiteY58" fmla="*/ 1524000 h 1874321"/>
              <a:gd name="connsiteX59" fmla="*/ 2373085 w 2579914"/>
              <a:gd name="connsiteY59" fmla="*/ 1578428 h 1874321"/>
              <a:gd name="connsiteX60" fmla="*/ 2351314 w 2579914"/>
              <a:gd name="connsiteY60" fmla="*/ 1600200 h 1874321"/>
              <a:gd name="connsiteX61" fmla="*/ 2329543 w 2579914"/>
              <a:gd name="connsiteY61" fmla="*/ 1632857 h 1874321"/>
              <a:gd name="connsiteX62" fmla="*/ 2188028 w 2579914"/>
              <a:gd name="connsiteY62" fmla="*/ 1687285 h 1874321"/>
              <a:gd name="connsiteX63" fmla="*/ 2100943 w 2579914"/>
              <a:gd name="connsiteY63" fmla="*/ 1709057 h 1874321"/>
              <a:gd name="connsiteX64" fmla="*/ 2079171 w 2579914"/>
              <a:gd name="connsiteY64" fmla="*/ 1730828 h 1874321"/>
              <a:gd name="connsiteX65" fmla="*/ 1959428 w 2579914"/>
              <a:gd name="connsiteY65" fmla="*/ 1752600 h 1874321"/>
              <a:gd name="connsiteX66" fmla="*/ 1926771 w 2579914"/>
              <a:gd name="connsiteY66" fmla="*/ 1774371 h 1874321"/>
              <a:gd name="connsiteX67" fmla="*/ 1850571 w 2579914"/>
              <a:gd name="connsiteY67" fmla="*/ 1796142 h 1874321"/>
              <a:gd name="connsiteX68" fmla="*/ 1817914 w 2579914"/>
              <a:gd name="connsiteY68" fmla="*/ 1807028 h 1874321"/>
              <a:gd name="connsiteX69" fmla="*/ 1143000 w 2579914"/>
              <a:gd name="connsiteY69" fmla="*/ 1817914 h 1874321"/>
              <a:gd name="connsiteX70" fmla="*/ 1077685 w 2579914"/>
              <a:gd name="connsiteY70" fmla="*/ 1828800 h 1874321"/>
              <a:gd name="connsiteX71" fmla="*/ 1045028 w 2579914"/>
              <a:gd name="connsiteY71" fmla="*/ 1839685 h 1874321"/>
              <a:gd name="connsiteX72" fmla="*/ 544285 w 2579914"/>
              <a:gd name="connsiteY72" fmla="*/ 1850571 h 1874321"/>
              <a:gd name="connsiteX73" fmla="*/ 435428 w 2579914"/>
              <a:gd name="connsiteY73" fmla="*/ 1850571 h 1874321"/>
              <a:gd name="connsiteX74" fmla="*/ 435428 w 2579914"/>
              <a:gd name="connsiteY74" fmla="*/ 1817914 h 1874321"/>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2490394 w 2579914"/>
              <a:gd name="connsiteY32" fmla="*/ 1080120 h 1885207"/>
              <a:gd name="connsiteX33" fmla="*/ 978226 w 2579914"/>
              <a:gd name="connsiteY33" fmla="*/ 0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978226 w 2579914"/>
              <a:gd name="connsiteY33" fmla="*/ 6006 h 1891213"/>
              <a:gd name="connsiteX34" fmla="*/ 1785257 w 2579914"/>
              <a:gd name="connsiteY34" fmla="*/ 38663 h 1891213"/>
              <a:gd name="connsiteX35" fmla="*/ 1850571 w 2579914"/>
              <a:gd name="connsiteY35" fmla="*/ 49549 h 1891213"/>
              <a:gd name="connsiteX36" fmla="*/ 1970314 w 2579914"/>
              <a:gd name="connsiteY36" fmla="*/ 93092 h 1891213"/>
              <a:gd name="connsiteX37" fmla="*/ 2046514 w 2579914"/>
              <a:gd name="connsiteY37" fmla="*/ 125749 h 1891213"/>
              <a:gd name="connsiteX38" fmla="*/ 2111828 w 2579914"/>
              <a:gd name="connsiteY38" fmla="*/ 169292 h 1891213"/>
              <a:gd name="connsiteX39" fmla="*/ 2144485 w 2579914"/>
              <a:gd name="connsiteY39" fmla="*/ 201949 h 1891213"/>
              <a:gd name="connsiteX40" fmla="*/ 2220685 w 2579914"/>
              <a:gd name="connsiteY40" fmla="*/ 245492 h 1891213"/>
              <a:gd name="connsiteX41" fmla="*/ 2242457 w 2579914"/>
              <a:gd name="connsiteY41" fmla="*/ 267263 h 1891213"/>
              <a:gd name="connsiteX42" fmla="*/ 2275114 w 2579914"/>
              <a:gd name="connsiteY42" fmla="*/ 289034 h 1891213"/>
              <a:gd name="connsiteX43" fmla="*/ 2307771 w 2579914"/>
              <a:gd name="connsiteY43" fmla="*/ 321692 h 1891213"/>
              <a:gd name="connsiteX44" fmla="*/ 2340428 w 2579914"/>
              <a:gd name="connsiteY44" fmla="*/ 343463 h 1891213"/>
              <a:gd name="connsiteX45" fmla="*/ 2362200 w 2579914"/>
              <a:gd name="connsiteY45" fmla="*/ 365234 h 1891213"/>
              <a:gd name="connsiteX46" fmla="*/ 2394857 w 2579914"/>
              <a:gd name="connsiteY46" fmla="*/ 387006 h 1891213"/>
              <a:gd name="connsiteX47" fmla="*/ 2427514 w 2579914"/>
              <a:gd name="connsiteY47" fmla="*/ 430549 h 1891213"/>
              <a:gd name="connsiteX48" fmla="*/ 2460171 w 2579914"/>
              <a:gd name="connsiteY48" fmla="*/ 463206 h 1891213"/>
              <a:gd name="connsiteX49" fmla="*/ 2503714 w 2579914"/>
              <a:gd name="connsiteY49" fmla="*/ 539406 h 1891213"/>
              <a:gd name="connsiteX50" fmla="*/ 2525485 w 2579914"/>
              <a:gd name="connsiteY50" fmla="*/ 572063 h 1891213"/>
              <a:gd name="connsiteX51" fmla="*/ 2536371 w 2579914"/>
              <a:gd name="connsiteY51" fmla="*/ 604720 h 1891213"/>
              <a:gd name="connsiteX52" fmla="*/ 2579914 w 2579914"/>
              <a:gd name="connsiteY52" fmla="*/ 680920 h 1891213"/>
              <a:gd name="connsiteX53" fmla="*/ 2569028 w 2579914"/>
              <a:gd name="connsiteY53" fmla="*/ 920406 h 1891213"/>
              <a:gd name="connsiteX54" fmla="*/ 2525485 w 2579914"/>
              <a:gd name="connsiteY54" fmla="*/ 985720 h 1891213"/>
              <a:gd name="connsiteX55" fmla="*/ 2503714 w 2579914"/>
              <a:gd name="connsiteY55" fmla="*/ 1018377 h 1891213"/>
              <a:gd name="connsiteX56" fmla="*/ 2460171 w 2579914"/>
              <a:gd name="connsiteY56" fmla="*/ 1061920 h 1891213"/>
              <a:gd name="connsiteX57" fmla="*/ 2449285 w 2579914"/>
              <a:gd name="connsiteY57" fmla="*/ 1127234 h 1891213"/>
              <a:gd name="connsiteX58" fmla="*/ 2427514 w 2579914"/>
              <a:gd name="connsiteY58" fmla="*/ 1540892 h 1891213"/>
              <a:gd name="connsiteX59" fmla="*/ 2373085 w 2579914"/>
              <a:gd name="connsiteY59" fmla="*/ 1595320 h 1891213"/>
              <a:gd name="connsiteX60" fmla="*/ 2351314 w 2579914"/>
              <a:gd name="connsiteY60" fmla="*/ 1617092 h 1891213"/>
              <a:gd name="connsiteX61" fmla="*/ 2329543 w 2579914"/>
              <a:gd name="connsiteY61" fmla="*/ 1649749 h 1891213"/>
              <a:gd name="connsiteX62" fmla="*/ 2188028 w 2579914"/>
              <a:gd name="connsiteY62" fmla="*/ 1704177 h 1891213"/>
              <a:gd name="connsiteX63" fmla="*/ 2100943 w 2579914"/>
              <a:gd name="connsiteY63" fmla="*/ 1725949 h 1891213"/>
              <a:gd name="connsiteX64" fmla="*/ 2079171 w 2579914"/>
              <a:gd name="connsiteY64" fmla="*/ 1747720 h 1891213"/>
              <a:gd name="connsiteX65" fmla="*/ 1959428 w 2579914"/>
              <a:gd name="connsiteY65" fmla="*/ 1769492 h 1891213"/>
              <a:gd name="connsiteX66" fmla="*/ 1926771 w 2579914"/>
              <a:gd name="connsiteY66" fmla="*/ 1791263 h 1891213"/>
              <a:gd name="connsiteX67" fmla="*/ 1850571 w 2579914"/>
              <a:gd name="connsiteY67" fmla="*/ 1813034 h 1891213"/>
              <a:gd name="connsiteX68" fmla="*/ 1817914 w 2579914"/>
              <a:gd name="connsiteY68" fmla="*/ 1823920 h 1891213"/>
              <a:gd name="connsiteX69" fmla="*/ 1143000 w 2579914"/>
              <a:gd name="connsiteY69" fmla="*/ 1834806 h 1891213"/>
              <a:gd name="connsiteX70" fmla="*/ 1077685 w 2579914"/>
              <a:gd name="connsiteY70" fmla="*/ 1845692 h 1891213"/>
              <a:gd name="connsiteX71" fmla="*/ 1045028 w 2579914"/>
              <a:gd name="connsiteY71" fmla="*/ 1856577 h 1891213"/>
              <a:gd name="connsiteX72" fmla="*/ 544285 w 2579914"/>
              <a:gd name="connsiteY72" fmla="*/ 1867463 h 1891213"/>
              <a:gd name="connsiteX73" fmla="*/ 435428 w 2579914"/>
              <a:gd name="connsiteY73" fmla="*/ 1867463 h 1891213"/>
              <a:gd name="connsiteX74" fmla="*/ 435428 w 2579914"/>
              <a:gd name="connsiteY74" fmla="*/ 1834806 h 1891213"/>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1626298 w 2579914"/>
              <a:gd name="connsiteY33" fmla="*/ 654078 h 1891213"/>
              <a:gd name="connsiteX34" fmla="*/ 978226 w 2579914"/>
              <a:gd name="connsiteY34" fmla="*/ 6006 h 1891213"/>
              <a:gd name="connsiteX35" fmla="*/ 1785257 w 2579914"/>
              <a:gd name="connsiteY35" fmla="*/ 38663 h 1891213"/>
              <a:gd name="connsiteX36" fmla="*/ 1850571 w 2579914"/>
              <a:gd name="connsiteY36" fmla="*/ 49549 h 1891213"/>
              <a:gd name="connsiteX37" fmla="*/ 1970314 w 2579914"/>
              <a:gd name="connsiteY37" fmla="*/ 93092 h 1891213"/>
              <a:gd name="connsiteX38" fmla="*/ 2046514 w 2579914"/>
              <a:gd name="connsiteY38" fmla="*/ 125749 h 1891213"/>
              <a:gd name="connsiteX39" fmla="*/ 2111828 w 2579914"/>
              <a:gd name="connsiteY39" fmla="*/ 169292 h 1891213"/>
              <a:gd name="connsiteX40" fmla="*/ 2144485 w 2579914"/>
              <a:gd name="connsiteY40" fmla="*/ 201949 h 1891213"/>
              <a:gd name="connsiteX41" fmla="*/ 2220685 w 2579914"/>
              <a:gd name="connsiteY41" fmla="*/ 245492 h 1891213"/>
              <a:gd name="connsiteX42" fmla="*/ 2242457 w 2579914"/>
              <a:gd name="connsiteY42" fmla="*/ 267263 h 1891213"/>
              <a:gd name="connsiteX43" fmla="*/ 2275114 w 2579914"/>
              <a:gd name="connsiteY43" fmla="*/ 289034 h 1891213"/>
              <a:gd name="connsiteX44" fmla="*/ 2307771 w 2579914"/>
              <a:gd name="connsiteY44" fmla="*/ 321692 h 1891213"/>
              <a:gd name="connsiteX45" fmla="*/ 2340428 w 2579914"/>
              <a:gd name="connsiteY45" fmla="*/ 343463 h 1891213"/>
              <a:gd name="connsiteX46" fmla="*/ 2362200 w 2579914"/>
              <a:gd name="connsiteY46" fmla="*/ 365234 h 1891213"/>
              <a:gd name="connsiteX47" fmla="*/ 2394857 w 2579914"/>
              <a:gd name="connsiteY47" fmla="*/ 387006 h 1891213"/>
              <a:gd name="connsiteX48" fmla="*/ 2427514 w 2579914"/>
              <a:gd name="connsiteY48" fmla="*/ 430549 h 1891213"/>
              <a:gd name="connsiteX49" fmla="*/ 2460171 w 2579914"/>
              <a:gd name="connsiteY49" fmla="*/ 463206 h 1891213"/>
              <a:gd name="connsiteX50" fmla="*/ 2503714 w 2579914"/>
              <a:gd name="connsiteY50" fmla="*/ 539406 h 1891213"/>
              <a:gd name="connsiteX51" fmla="*/ 2525485 w 2579914"/>
              <a:gd name="connsiteY51" fmla="*/ 572063 h 1891213"/>
              <a:gd name="connsiteX52" fmla="*/ 2536371 w 2579914"/>
              <a:gd name="connsiteY52" fmla="*/ 604720 h 1891213"/>
              <a:gd name="connsiteX53" fmla="*/ 2579914 w 2579914"/>
              <a:gd name="connsiteY53" fmla="*/ 680920 h 1891213"/>
              <a:gd name="connsiteX54" fmla="*/ 2569028 w 2579914"/>
              <a:gd name="connsiteY54" fmla="*/ 920406 h 1891213"/>
              <a:gd name="connsiteX55" fmla="*/ 2525485 w 2579914"/>
              <a:gd name="connsiteY55" fmla="*/ 985720 h 1891213"/>
              <a:gd name="connsiteX56" fmla="*/ 2503714 w 2579914"/>
              <a:gd name="connsiteY56" fmla="*/ 1018377 h 1891213"/>
              <a:gd name="connsiteX57" fmla="*/ 2460171 w 2579914"/>
              <a:gd name="connsiteY57" fmla="*/ 1061920 h 1891213"/>
              <a:gd name="connsiteX58" fmla="*/ 2449285 w 2579914"/>
              <a:gd name="connsiteY58" fmla="*/ 1127234 h 1891213"/>
              <a:gd name="connsiteX59" fmla="*/ 2427514 w 2579914"/>
              <a:gd name="connsiteY59" fmla="*/ 1540892 h 1891213"/>
              <a:gd name="connsiteX60" fmla="*/ 2373085 w 2579914"/>
              <a:gd name="connsiteY60" fmla="*/ 1595320 h 1891213"/>
              <a:gd name="connsiteX61" fmla="*/ 2351314 w 2579914"/>
              <a:gd name="connsiteY61" fmla="*/ 1617092 h 1891213"/>
              <a:gd name="connsiteX62" fmla="*/ 2329543 w 2579914"/>
              <a:gd name="connsiteY62" fmla="*/ 1649749 h 1891213"/>
              <a:gd name="connsiteX63" fmla="*/ 2188028 w 2579914"/>
              <a:gd name="connsiteY63" fmla="*/ 1704177 h 1891213"/>
              <a:gd name="connsiteX64" fmla="*/ 2100943 w 2579914"/>
              <a:gd name="connsiteY64" fmla="*/ 1725949 h 1891213"/>
              <a:gd name="connsiteX65" fmla="*/ 2079171 w 2579914"/>
              <a:gd name="connsiteY65" fmla="*/ 1747720 h 1891213"/>
              <a:gd name="connsiteX66" fmla="*/ 1959428 w 2579914"/>
              <a:gd name="connsiteY66" fmla="*/ 1769492 h 1891213"/>
              <a:gd name="connsiteX67" fmla="*/ 1926771 w 2579914"/>
              <a:gd name="connsiteY67" fmla="*/ 1791263 h 1891213"/>
              <a:gd name="connsiteX68" fmla="*/ 1850571 w 2579914"/>
              <a:gd name="connsiteY68" fmla="*/ 1813034 h 1891213"/>
              <a:gd name="connsiteX69" fmla="*/ 1817914 w 2579914"/>
              <a:gd name="connsiteY69" fmla="*/ 1823920 h 1891213"/>
              <a:gd name="connsiteX70" fmla="*/ 1143000 w 2579914"/>
              <a:gd name="connsiteY70" fmla="*/ 1834806 h 1891213"/>
              <a:gd name="connsiteX71" fmla="*/ 1077685 w 2579914"/>
              <a:gd name="connsiteY71" fmla="*/ 1845692 h 1891213"/>
              <a:gd name="connsiteX72" fmla="*/ 1045028 w 2579914"/>
              <a:gd name="connsiteY72" fmla="*/ 1856577 h 1891213"/>
              <a:gd name="connsiteX73" fmla="*/ 544285 w 2579914"/>
              <a:gd name="connsiteY73" fmla="*/ 1867463 h 1891213"/>
              <a:gd name="connsiteX74" fmla="*/ 435428 w 2579914"/>
              <a:gd name="connsiteY74" fmla="*/ 1867463 h 1891213"/>
              <a:gd name="connsiteX75" fmla="*/ 435428 w 2579914"/>
              <a:gd name="connsiteY75" fmla="*/ 1834806 h 1891213"/>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78226 w 2579914"/>
              <a:gd name="connsiteY31" fmla="*/ 0 h 1885207"/>
              <a:gd name="connsiteX32" fmla="*/ 1626298 w 2579914"/>
              <a:gd name="connsiteY32" fmla="*/ 648072 h 1885207"/>
              <a:gd name="connsiteX33" fmla="*/ 2490394 w 2579914"/>
              <a:gd name="connsiteY33" fmla="*/ 1080120 h 1885207"/>
              <a:gd name="connsiteX34" fmla="*/ 1626298 w 2579914"/>
              <a:gd name="connsiteY34" fmla="*/ 648072 h 1885207"/>
              <a:gd name="connsiteX35" fmla="*/ 978226 w 2579914"/>
              <a:gd name="connsiteY35" fmla="*/ 0 h 1885207"/>
              <a:gd name="connsiteX36" fmla="*/ 1785257 w 2579914"/>
              <a:gd name="connsiteY36" fmla="*/ 32657 h 1885207"/>
              <a:gd name="connsiteX37" fmla="*/ 1850571 w 2579914"/>
              <a:gd name="connsiteY37" fmla="*/ 43543 h 1885207"/>
              <a:gd name="connsiteX38" fmla="*/ 1970314 w 2579914"/>
              <a:gd name="connsiteY38" fmla="*/ 87086 h 1885207"/>
              <a:gd name="connsiteX39" fmla="*/ 2046514 w 2579914"/>
              <a:gd name="connsiteY39" fmla="*/ 119743 h 1885207"/>
              <a:gd name="connsiteX40" fmla="*/ 2111828 w 2579914"/>
              <a:gd name="connsiteY40" fmla="*/ 163286 h 1885207"/>
              <a:gd name="connsiteX41" fmla="*/ 2144485 w 2579914"/>
              <a:gd name="connsiteY41" fmla="*/ 195943 h 1885207"/>
              <a:gd name="connsiteX42" fmla="*/ 2220685 w 2579914"/>
              <a:gd name="connsiteY42" fmla="*/ 239486 h 1885207"/>
              <a:gd name="connsiteX43" fmla="*/ 2242457 w 2579914"/>
              <a:gd name="connsiteY43" fmla="*/ 261257 h 1885207"/>
              <a:gd name="connsiteX44" fmla="*/ 2275114 w 2579914"/>
              <a:gd name="connsiteY44" fmla="*/ 283028 h 1885207"/>
              <a:gd name="connsiteX45" fmla="*/ 2307771 w 2579914"/>
              <a:gd name="connsiteY45" fmla="*/ 315686 h 1885207"/>
              <a:gd name="connsiteX46" fmla="*/ 2340428 w 2579914"/>
              <a:gd name="connsiteY46" fmla="*/ 337457 h 1885207"/>
              <a:gd name="connsiteX47" fmla="*/ 2362200 w 2579914"/>
              <a:gd name="connsiteY47" fmla="*/ 359228 h 1885207"/>
              <a:gd name="connsiteX48" fmla="*/ 2394857 w 2579914"/>
              <a:gd name="connsiteY48" fmla="*/ 381000 h 1885207"/>
              <a:gd name="connsiteX49" fmla="*/ 2427514 w 2579914"/>
              <a:gd name="connsiteY49" fmla="*/ 424543 h 1885207"/>
              <a:gd name="connsiteX50" fmla="*/ 2460171 w 2579914"/>
              <a:gd name="connsiteY50" fmla="*/ 457200 h 1885207"/>
              <a:gd name="connsiteX51" fmla="*/ 2503714 w 2579914"/>
              <a:gd name="connsiteY51" fmla="*/ 533400 h 1885207"/>
              <a:gd name="connsiteX52" fmla="*/ 2525485 w 2579914"/>
              <a:gd name="connsiteY52" fmla="*/ 566057 h 1885207"/>
              <a:gd name="connsiteX53" fmla="*/ 2536371 w 2579914"/>
              <a:gd name="connsiteY53" fmla="*/ 598714 h 1885207"/>
              <a:gd name="connsiteX54" fmla="*/ 2579914 w 2579914"/>
              <a:gd name="connsiteY54" fmla="*/ 674914 h 1885207"/>
              <a:gd name="connsiteX55" fmla="*/ 2569028 w 2579914"/>
              <a:gd name="connsiteY55" fmla="*/ 914400 h 1885207"/>
              <a:gd name="connsiteX56" fmla="*/ 2525485 w 2579914"/>
              <a:gd name="connsiteY56" fmla="*/ 979714 h 1885207"/>
              <a:gd name="connsiteX57" fmla="*/ 2503714 w 2579914"/>
              <a:gd name="connsiteY57" fmla="*/ 1012371 h 1885207"/>
              <a:gd name="connsiteX58" fmla="*/ 2460171 w 2579914"/>
              <a:gd name="connsiteY58" fmla="*/ 1055914 h 1885207"/>
              <a:gd name="connsiteX59" fmla="*/ 2449285 w 2579914"/>
              <a:gd name="connsiteY59" fmla="*/ 1121228 h 1885207"/>
              <a:gd name="connsiteX60" fmla="*/ 2427514 w 2579914"/>
              <a:gd name="connsiteY60" fmla="*/ 1534886 h 1885207"/>
              <a:gd name="connsiteX61" fmla="*/ 2373085 w 2579914"/>
              <a:gd name="connsiteY61" fmla="*/ 1589314 h 1885207"/>
              <a:gd name="connsiteX62" fmla="*/ 2351314 w 2579914"/>
              <a:gd name="connsiteY62" fmla="*/ 1611086 h 1885207"/>
              <a:gd name="connsiteX63" fmla="*/ 2329543 w 2579914"/>
              <a:gd name="connsiteY63" fmla="*/ 1643743 h 1885207"/>
              <a:gd name="connsiteX64" fmla="*/ 2188028 w 2579914"/>
              <a:gd name="connsiteY64" fmla="*/ 1698171 h 1885207"/>
              <a:gd name="connsiteX65" fmla="*/ 2100943 w 2579914"/>
              <a:gd name="connsiteY65" fmla="*/ 1719943 h 1885207"/>
              <a:gd name="connsiteX66" fmla="*/ 2079171 w 2579914"/>
              <a:gd name="connsiteY66" fmla="*/ 1741714 h 1885207"/>
              <a:gd name="connsiteX67" fmla="*/ 1959428 w 2579914"/>
              <a:gd name="connsiteY67" fmla="*/ 1763486 h 1885207"/>
              <a:gd name="connsiteX68" fmla="*/ 1926771 w 2579914"/>
              <a:gd name="connsiteY68" fmla="*/ 1785257 h 1885207"/>
              <a:gd name="connsiteX69" fmla="*/ 1850571 w 2579914"/>
              <a:gd name="connsiteY69" fmla="*/ 1807028 h 1885207"/>
              <a:gd name="connsiteX70" fmla="*/ 1817914 w 2579914"/>
              <a:gd name="connsiteY70" fmla="*/ 1817914 h 1885207"/>
              <a:gd name="connsiteX71" fmla="*/ 1143000 w 2579914"/>
              <a:gd name="connsiteY71" fmla="*/ 1828800 h 1885207"/>
              <a:gd name="connsiteX72" fmla="*/ 1077685 w 2579914"/>
              <a:gd name="connsiteY72" fmla="*/ 1839686 h 1885207"/>
              <a:gd name="connsiteX73" fmla="*/ 1045028 w 2579914"/>
              <a:gd name="connsiteY73" fmla="*/ 1850571 h 1885207"/>
              <a:gd name="connsiteX74" fmla="*/ 544285 w 2579914"/>
              <a:gd name="connsiteY74" fmla="*/ 1861457 h 1885207"/>
              <a:gd name="connsiteX75" fmla="*/ 435428 w 2579914"/>
              <a:gd name="connsiteY75" fmla="*/ 1861457 h 1885207"/>
              <a:gd name="connsiteX76" fmla="*/ 435428 w 2579914"/>
              <a:gd name="connsiteY76"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55315" y="159631"/>
                  <a:pt x="402162" y="144016"/>
                </a:cubicBezTo>
                <a:lnTo>
                  <a:pt x="906218" y="864096"/>
                </a:lnTo>
                <a:lnTo>
                  <a:pt x="1122242" y="1800200"/>
                </a:lnTo>
                <a:lnTo>
                  <a:pt x="906218" y="864096"/>
                </a:lnTo>
                <a:lnTo>
                  <a:pt x="402162" y="144016"/>
                </a:lnTo>
                <a:cubicBezTo>
                  <a:pt x="423708" y="139228"/>
                  <a:pt x="609600" y="112486"/>
                  <a:pt x="631371" y="108857"/>
                </a:cubicBezTo>
                <a:cubicBezTo>
                  <a:pt x="678630" y="61600"/>
                  <a:pt x="646819" y="91239"/>
                  <a:pt x="762202" y="72008"/>
                </a:cubicBezTo>
                <a:cubicBezTo>
                  <a:pt x="852727" y="56920"/>
                  <a:pt x="722396" y="71753"/>
                  <a:pt x="816428" y="43543"/>
                </a:cubicBezTo>
                <a:cubicBezTo>
                  <a:pt x="841004" y="36170"/>
                  <a:pt x="867384" y="37247"/>
                  <a:pt x="892628" y="32657"/>
                </a:cubicBezTo>
                <a:cubicBezTo>
                  <a:pt x="907348" y="29981"/>
                  <a:pt x="963506" y="2676"/>
                  <a:pt x="978226" y="0"/>
                </a:cubicBezTo>
                <a:cubicBezTo>
                  <a:pt x="1113574" y="79761"/>
                  <a:pt x="1374270" y="468052"/>
                  <a:pt x="1626298" y="648072"/>
                </a:cubicBezTo>
                <a:cubicBezTo>
                  <a:pt x="1878326" y="828092"/>
                  <a:pt x="2503463" y="1057312"/>
                  <a:pt x="2490394" y="1080120"/>
                </a:cubicBezTo>
                <a:lnTo>
                  <a:pt x="1626298" y="648072"/>
                </a:lnTo>
                <a:lnTo>
                  <a:pt x="978226" y="0"/>
                </a:lnTo>
                <a:cubicBezTo>
                  <a:pt x="1088539" y="3804"/>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lumMod val="90000"/>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                  </a:t>
            </a:r>
          </a:p>
        </p:txBody>
      </p:sp>
      <p:cxnSp>
        <p:nvCxnSpPr>
          <p:cNvPr id="5" name="4 Düz Ok Bağlayıcısı"/>
          <p:cNvCxnSpPr/>
          <p:nvPr/>
        </p:nvCxnSpPr>
        <p:spPr>
          <a:xfrm flipV="1">
            <a:off x="3981157" y="1744393"/>
            <a:ext cx="1448972" cy="281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5 Metin kutusu"/>
          <p:cNvSpPr txBox="1"/>
          <p:nvPr/>
        </p:nvSpPr>
        <p:spPr>
          <a:xfrm>
            <a:off x="1420837" y="1463040"/>
            <a:ext cx="1336431" cy="523220"/>
          </a:xfrm>
          <a:prstGeom prst="rect">
            <a:avLst/>
          </a:prstGeom>
          <a:noFill/>
        </p:spPr>
        <p:txBody>
          <a:bodyPr wrap="square" rtlCol="0">
            <a:spAutoFit/>
          </a:bodyPr>
          <a:lstStyle/>
          <a:p>
            <a:r>
              <a:rPr lang="tr-TR" sz="1400" dirty="0" smtClean="0"/>
              <a:t>Alıç Mahallesi  (7314)</a:t>
            </a:r>
            <a:endParaRPr lang="tr-TR" sz="1400" dirty="0"/>
          </a:p>
        </p:txBody>
      </p:sp>
      <p:sp>
        <p:nvSpPr>
          <p:cNvPr id="7" name="6 Metin kutusu"/>
          <p:cNvSpPr txBox="1"/>
          <p:nvPr/>
        </p:nvSpPr>
        <p:spPr>
          <a:xfrm>
            <a:off x="5638799" y="1643575"/>
            <a:ext cx="1212168" cy="523220"/>
          </a:xfrm>
          <a:prstGeom prst="rect">
            <a:avLst/>
          </a:prstGeom>
          <a:noFill/>
        </p:spPr>
        <p:txBody>
          <a:bodyPr wrap="square" rtlCol="0">
            <a:spAutoFit/>
          </a:bodyPr>
          <a:lstStyle/>
          <a:p>
            <a:r>
              <a:rPr lang="tr-TR" sz="1400" dirty="0" smtClean="0"/>
              <a:t>Alıç Mahallesi</a:t>
            </a:r>
          </a:p>
          <a:p>
            <a:r>
              <a:rPr lang="tr-TR" sz="1400" dirty="0" smtClean="0"/>
              <a:t>(3200)</a:t>
            </a:r>
            <a:endParaRPr lang="tr-TR" sz="1400" dirty="0"/>
          </a:p>
        </p:txBody>
      </p:sp>
      <p:sp>
        <p:nvSpPr>
          <p:cNvPr id="9" name="8 Metin kutusu"/>
          <p:cNvSpPr txBox="1"/>
          <p:nvPr/>
        </p:nvSpPr>
        <p:spPr>
          <a:xfrm>
            <a:off x="7071358" y="1669367"/>
            <a:ext cx="1298919" cy="738664"/>
          </a:xfrm>
          <a:prstGeom prst="rect">
            <a:avLst/>
          </a:prstGeom>
          <a:noFill/>
        </p:spPr>
        <p:txBody>
          <a:bodyPr wrap="square" rtlCol="0">
            <a:spAutoFit/>
          </a:bodyPr>
          <a:lstStyle/>
          <a:p>
            <a:r>
              <a:rPr lang="tr-TR" sz="1400" dirty="0" smtClean="0"/>
              <a:t>Başak Mahallesi (2205)</a:t>
            </a:r>
            <a:endParaRPr lang="tr-TR" sz="1400" dirty="0"/>
          </a:p>
        </p:txBody>
      </p:sp>
      <p:sp>
        <p:nvSpPr>
          <p:cNvPr id="10" name="9 Metin kutusu"/>
          <p:cNvSpPr txBox="1"/>
          <p:nvPr/>
        </p:nvSpPr>
        <p:spPr>
          <a:xfrm>
            <a:off x="7561383" y="794825"/>
            <a:ext cx="1298919" cy="523220"/>
          </a:xfrm>
          <a:prstGeom prst="rect">
            <a:avLst/>
          </a:prstGeom>
          <a:noFill/>
        </p:spPr>
        <p:txBody>
          <a:bodyPr wrap="square" rtlCol="0">
            <a:spAutoFit/>
          </a:bodyPr>
          <a:lstStyle/>
          <a:p>
            <a:r>
              <a:rPr lang="tr-TR" sz="1400" dirty="0" smtClean="0"/>
              <a:t>Ören Mahallesi (1909)</a:t>
            </a:r>
            <a:endParaRPr lang="tr-TR" sz="1400" dirty="0"/>
          </a:p>
        </p:txBody>
      </p:sp>
      <p:pic>
        <p:nvPicPr>
          <p:cNvPr id="56323" name="Picture 3"/>
          <p:cNvPicPr>
            <a:picLocks noChangeAspect="1" noChangeArrowheads="1"/>
          </p:cNvPicPr>
          <p:nvPr/>
        </p:nvPicPr>
        <p:blipFill>
          <a:blip r:embed="rId2" cstate="print"/>
          <a:srcRect/>
          <a:stretch>
            <a:fillRect/>
          </a:stretch>
        </p:blipFill>
        <p:spPr bwMode="auto">
          <a:xfrm>
            <a:off x="196654" y="2879261"/>
            <a:ext cx="4305300" cy="3800475"/>
          </a:xfrm>
          <a:prstGeom prst="rect">
            <a:avLst/>
          </a:prstGeom>
          <a:ln>
            <a:noFill/>
          </a:ln>
          <a:effectLst>
            <a:outerShdw blurRad="190500" algn="tl" rotWithShape="0">
              <a:srgbClr val="000000">
                <a:alpha val="70000"/>
              </a:srgbClr>
            </a:outerShdw>
          </a:effectLst>
        </p:spPr>
      </p:pic>
      <p:pic>
        <p:nvPicPr>
          <p:cNvPr id="56325" name="Picture 5"/>
          <p:cNvPicPr>
            <a:picLocks noChangeAspect="1" noChangeArrowheads="1"/>
          </p:cNvPicPr>
          <p:nvPr/>
        </p:nvPicPr>
        <p:blipFill>
          <a:blip r:embed="rId3" cstate="print"/>
          <a:srcRect/>
          <a:stretch>
            <a:fillRect/>
          </a:stretch>
        </p:blipFill>
        <p:spPr bwMode="auto">
          <a:xfrm>
            <a:off x="7011353" y="3216520"/>
            <a:ext cx="1704975" cy="3238500"/>
          </a:xfrm>
          <a:prstGeom prst="rect">
            <a:avLst/>
          </a:prstGeom>
          <a:ln>
            <a:noFill/>
          </a:ln>
          <a:effectLst>
            <a:outerShdw blurRad="292100" dist="139700" dir="2700000" algn="tl" rotWithShape="0">
              <a:srgbClr val="333333">
                <a:alpha val="65000"/>
              </a:srgbClr>
            </a:outerShdw>
          </a:effectLst>
        </p:spPr>
      </p:pic>
      <p:cxnSp>
        <p:nvCxnSpPr>
          <p:cNvPr id="18" name="17 Düz Ok Bağlayıcısı"/>
          <p:cNvCxnSpPr/>
          <p:nvPr/>
        </p:nvCxnSpPr>
        <p:spPr>
          <a:xfrm>
            <a:off x="4836942" y="5005755"/>
            <a:ext cx="2042160" cy="234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19" name="18 Metin kutusu"/>
          <p:cNvSpPr txBox="1"/>
          <p:nvPr/>
        </p:nvSpPr>
        <p:spPr>
          <a:xfrm>
            <a:off x="2504049" y="0"/>
            <a:ext cx="3826412"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tr-TR" dirty="0" smtClean="0"/>
              <a:t>İDARİ TAKSİMAT VARSA;</a:t>
            </a:r>
            <a:endParaRPr lang="tr-TR" dirty="0"/>
          </a:p>
        </p:txBody>
      </p:sp>
      <p:sp>
        <p:nvSpPr>
          <p:cNvPr id="20" name="19 Oval"/>
          <p:cNvSpPr/>
          <p:nvPr/>
        </p:nvSpPr>
        <p:spPr>
          <a:xfrm>
            <a:off x="4839286" y="3657600"/>
            <a:ext cx="1885071" cy="1237957"/>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smtClean="0"/>
              <a:t>Düşünceler sütununda belirtilir. </a:t>
            </a:r>
            <a:endParaRPr lang="tr-TR" dirty="0"/>
          </a:p>
        </p:txBody>
      </p:sp>
      <p:sp>
        <p:nvSpPr>
          <p:cNvPr id="21" name="20 Oval"/>
          <p:cNvSpPr/>
          <p:nvPr/>
        </p:nvSpPr>
        <p:spPr>
          <a:xfrm>
            <a:off x="4794738" y="5258973"/>
            <a:ext cx="1885071" cy="1599027"/>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smtClean="0"/>
              <a:t>Birim bazlı Ek-2a, ve varsa Ek-2b ve Ek-2c </a:t>
            </a:r>
          </a:p>
          <a:p>
            <a:pPr algn="ctr"/>
            <a:r>
              <a:rPr lang="tr-TR" dirty="0" smtClean="0"/>
              <a:t>Düzenlenir.</a:t>
            </a:r>
            <a:endParaRPr lang="tr-TR" dirty="0"/>
          </a:p>
        </p:txBody>
      </p:sp>
    </p:spTree>
  </p:cSld>
  <p:clrMapOvr>
    <a:masterClrMapping/>
  </p:clrMapOvr>
  <p:transition>
    <p:pull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nvGraphicFramePr>
        <p:xfrm>
          <a:off x="4768948" y="175246"/>
          <a:ext cx="3574121" cy="3510488"/>
        </p:xfrm>
        <a:graphic>
          <a:graphicData uri="http://schemas.openxmlformats.org/drawingml/2006/table">
            <a:tbl>
              <a:tblPr/>
              <a:tblGrid>
                <a:gridCol w="180969">
                  <a:extLst>
                    <a:ext uri="{9D8B030D-6E8A-4147-A177-3AD203B41FA5}">
                      <a16:colId xmlns:a16="http://schemas.microsoft.com/office/drawing/2014/main" xmlns="" val="20000"/>
                    </a:ext>
                  </a:extLst>
                </a:gridCol>
                <a:gridCol w="389779">
                  <a:extLst>
                    <a:ext uri="{9D8B030D-6E8A-4147-A177-3AD203B41FA5}">
                      <a16:colId xmlns:a16="http://schemas.microsoft.com/office/drawing/2014/main" xmlns="" val="20001"/>
                    </a:ext>
                  </a:extLst>
                </a:gridCol>
                <a:gridCol w="508105">
                  <a:extLst>
                    <a:ext uri="{9D8B030D-6E8A-4147-A177-3AD203B41FA5}">
                      <a16:colId xmlns:a16="http://schemas.microsoft.com/office/drawing/2014/main" xmlns="" val="20002"/>
                    </a:ext>
                  </a:extLst>
                </a:gridCol>
                <a:gridCol w="508105">
                  <a:extLst>
                    <a:ext uri="{9D8B030D-6E8A-4147-A177-3AD203B41FA5}">
                      <a16:colId xmlns:a16="http://schemas.microsoft.com/office/drawing/2014/main" xmlns="" val="20003"/>
                    </a:ext>
                  </a:extLst>
                </a:gridCol>
                <a:gridCol w="341056">
                  <a:extLst>
                    <a:ext uri="{9D8B030D-6E8A-4147-A177-3AD203B41FA5}">
                      <a16:colId xmlns:a16="http://schemas.microsoft.com/office/drawing/2014/main" xmlns="" val="20004"/>
                    </a:ext>
                  </a:extLst>
                </a:gridCol>
                <a:gridCol w="424580">
                  <a:extLst>
                    <a:ext uri="{9D8B030D-6E8A-4147-A177-3AD203B41FA5}">
                      <a16:colId xmlns:a16="http://schemas.microsoft.com/office/drawing/2014/main" xmlns="" val="20005"/>
                    </a:ext>
                  </a:extLst>
                </a:gridCol>
                <a:gridCol w="45231">
                  <a:extLst>
                    <a:ext uri="{9D8B030D-6E8A-4147-A177-3AD203B41FA5}">
                      <a16:colId xmlns:a16="http://schemas.microsoft.com/office/drawing/2014/main" xmlns="" val="20006"/>
                    </a:ext>
                  </a:extLst>
                </a:gridCol>
                <a:gridCol w="556826">
                  <a:extLst>
                    <a:ext uri="{9D8B030D-6E8A-4147-A177-3AD203B41FA5}">
                      <a16:colId xmlns:a16="http://schemas.microsoft.com/office/drawing/2014/main" xmlns="" val="20007"/>
                    </a:ext>
                  </a:extLst>
                </a:gridCol>
                <a:gridCol w="619470">
                  <a:extLst>
                    <a:ext uri="{9D8B030D-6E8A-4147-A177-3AD203B41FA5}">
                      <a16:colId xmlns:a16="http://schemas.microsoft.com/office/drawing/2014/main" xmlns="" val="20008"/>
                    </a:ext>
                  </a:extLst>
                </a:gridCol>
              </a:tblGrid>
              <a:tr h="172089">
                <a:tc>
                  <a:txBody>
                    <a:bodyPr/>
                    <a:lstStyle/>
                    <a:p>
                      <a:pPr algn="ctr" fontAlgn="b"/>
                      <a:endParaRPr lang="tr-TR" sz="1000" b="0" i="0" u="none" strike="noStrike" dirty="0">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dirty="0">
                          <a:solidFill>
                            <a:srgbClr val="000000"/>
                          </a:solidFill>
                          <a:latin typeface="Calibri"/>
                        </a:rPr>
                        <a:t> </a:t>
                      </a: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 </a:t>
                      </a: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000" b="0" i="0" u="none" strike="noStrike">
                          <a:solidFill>
                            <a:srgbClr val="000000"/>
                          </a:solidFill>
                          <a:latin typeface="Calibri"/>
                        </a:rPr>
                        <a:t>EK-2/b</a:t>
                      </a:r>
                    </a:p>
                  </a:txBody>
                  <a:tcPr marL="9000" marR="9000" marT="900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32078">
                <a:tc gridSpan="9">
                  <a:txBody>
                    <a:bodyPr/>
                    <a:lstStyle/>
                    <a:p>
                      <a:pPr algn="ctr" fontAlgn="b"/>
                      <a:r>
                        <a:rPr lang="tr-TR" sz="1300" b="1" i="0" u="none" strike="noStrike">
                          <a:solidFill>
                            <a:srgbClr val="000000"/>
                          </a:solidFill>
                          <a:latin typeface="Calibri"/>
                        </a:rPr>
                        <a:t>Kadastro Güncelleme Alanındaki Ek 1 Maddesi Kapsamına Alınan Parsel Listesi</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1"/>
                  </a:ext>
                </a:extLst>
              </a:tr>
              <a:tr h="172089">
                <a:tc gridSpan="9">
                  <a:txBody>
                    <a:bodyPr/>
                    <a:lstStyle/>
                    <a:p>
                      <a:pPr algn="l" fontAlgn="b"/>
                      <a:r>
                        <a:rPr lang="tr-TR" sz="1000" b="0" i="0" u="none" strike="noStrike">
                          <a:solidFill>
                            <a:srgbClr val="000000"/>
                          </a:solidFill>
                          <a:latin typeface="Calibri"/>
                        </a:rPr>
                        <a:t>İLİ:A                                 İLÇESİ:ÇİFTLİK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2"/>
                  </a:ext>
                </a:extLst>
              </a:tr>
              <a:tr h="497075">
                <a:tc>
                  <a:txBody>
                    <a:bodyPr/>
                    <a:lstStyle/>
                    <a:p>
                      <a:pPr algn="ctr" fontAlgn="b"/>
                      <a:r>
                        <a:rPr lang="tr-TR" sz="1000" b="0" i="0" u="none" strike="noStrike">
                          <a:solidFill>
                            <a:srgbClr val="000000"/>
                          </a:solidFill>
                          <a:latin typeface="Calibri"/>
                        </a:rPr>
                        <a:t>SIRA </a:t>
                      </a:r>
                    </a:p>
                  </a:txBody>
                  <a:tcPr marL="9000" marR="9000" marT="90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PAFTA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ESKİ MAH/KÖY</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YENİ MAH/KÖY</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ADA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PARSEL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 </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tr-TR" sz="1000" b="0" i="0" u="none" strike="noStrike">
                          <a:solidFill>
                            <a:srgbClr val="000000"/>
                          </a:solidFill>
                          <a:latin typeface="Calibri"/>
                        </a:rPr>
                        <a:t>YÜZÖLÇÜMÜ (m²)</a:t>
                      </a:r>
                    </a:p>
                  </a:txBody>
                  <a:tcPr marL="9000" marR="9000" marT="9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000" b="0" i="0" u="none" strike="noStrike">
                          <a:solidFill>
                            <a:srgbClr val="000000"/>
                          </a:solidFill>
                          <a:latin typeface="Calibri"/>
                        </a:rPr>
                        <a:t>DÜŞÜNCELER</a:t>
                      </a:r>
                    </a:p>
                  </a:txBody>
                  <a:tcPr marL="9000" marR="9000" marT="90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72089">
                <a:tc>
                  <a:txBody>
                    <a:bodyPr/>
                    <a:lstStyle/>
                    <a:p>
                      <a:pPr algn="ctr" fontAlgn="b"/>
                      <a:r>
                        <a:rPr lang="tr-TR" sz="1000" b="0" i="0" u="none" strike="noStrike">
                          <a:solidFill>
                            <a:srgbClr val="000000"/>
                          </a:solidFill>
                          <a:latin typeface="Calibri"/>
                        </a:rPr>
                        <a:t>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2400.00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2089">
                <a:tc>
                  <a:txBody>
                    <a:bodyPr/>
                    <a:lstStyle/>
                    <a:p>
                      <a:pPr algn="ctr" fontAlgn="b"/>
                      <a:r>
                        <a:rPr lang="tr-TR" sz="1000" b="0" i="0" u="none" strike="noStrike">
                          <a:solidFill>
                            <a:srgbClr val="000000"/>
                          </a:solidFill>
                          <a:latin typeface="Calibri"/>
                        </a:rPr>
                        <a:t>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2890.00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2089">
                <a:tc>
                  <a:txBody>
                    <a:bodyPr/>
                    <a:lstStyle/>
                    <a:p>
                      <a:pPr algn="ctr" fontAlgn="b"/>
                      <a:r>
                        <a:rPr lang="tr-TR" sz="1000" b="0" i="0" u="none" strike="noStrike">
                          <a:solidFill>
                            <a:srgbClr val="000000"/>
                          </a:solidFill>
                          <a:latin typeface="Calibri"/>
                        </a:rPr>
                        <a:t>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114</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1750.00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72089">
                <a:tc>
                  <a:txBody>
                    <a:bodyPr/>
                    <a:lstStyle/>
                    <a:p>
                      <a:pPr algn="ctr" fontAlgn="b"/>
                      <a:r>
                        <a:rPr lang="tr-TR" sz="1000" b="0" i="0" u="none" strike="noStrike">
                          <a:solidFill>
                            <a:srgbClr val="000000"/>
                          </a:solidFill>
                          <a:latin typeface="Calibri"/>
                        </a:rPr>
                        <a:t>4</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115</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4050.00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2089">
                <a:tc>
                  <a:txBody>
                    <a:bodyPr/>
                    <a:lstStyle/>
                    <a:p>
                      <a:pPr algn="ctr" fontAlgn="b"/>
                      <a:r>
                        <a:rPr lang="tr-TR" sz="1000" b="0" i="0" u="none" strike="noStrike">
                          <a:solidFill>
                            <a:srgbClr val="000000"/>
                          </a:solidFill>
                          <a:latin typeface="Calibri"/>
                        </a:rPr>
                        <a:t>5</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116</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4150.00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72089">
                <a:tc>
                  <a:txBody>
                    <a:bodyPr/>
                    <a:lstStyle/>
                    <a:p>
                      <a:pPr algn="ctr" fontAlgn="b"/>
                      <a:r>
                        <a:rPr lang="tr-TR" sz="1000" b="0" i="0" u="none" strike="noStrike">
                          <a:solidFill>
                            <a:srgbClr val="000000"/>
                          </a:solidFill>
                          <a:latin typeface="Calibri"/>
                        </a:rPr>
                        <a:t>6</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117</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1900.00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2089">
                <a:tc>
                  <a:txBody>
                    <a:bodyPr/>
                    <a:lstStyle/>
                    <a:p>
                      <a:pPr algn="ctr" fontAlgn="b"/>
                      <a:r>
                        <a:rPr lang="tr-TR" sz="1000" b="0" i="0" u="none" strike="noStrike">
                          <a:solidFill>
                            <a:srgbClr val="000000"/>
                          </a:solidFill>
                          <a:latin typeface="Calibri"/>
                        </a:rPr>
                        <a:t>7</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118</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4400.00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72089">
                <a:tc>
                  <a:txBody>
                    <a:bodyPr/>
                    <a:lstStyle/>
                    <a:p>
                      <a:pPr algn="ctr" fontAlgn="b"/>
                      <a:r>
                        <a:rPr lang="tr-TR" sz="1000" b="0" i="0" u="none" strike="noStrike">
                          <a:solidFill>
                            <a:srgbClr val="000000"/>
                          </a:solidFill>
                          <a:latin typeface="Calibri"/>
                        </a:rPr>
                        <a:t>8</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12</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119</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3400.00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2089">
                <a:tc>
                  <a:txBody>
                    <a:bodyPr/>
                    <a:lstStyle/>
                    <a:p>
                      <a:pPr algn="ctr" fontAlgn="b"/>
                      <a:r>
                        <a:rPr lang="tr-TR" sz="1000" b="0" i="0" u="none" strike="noStrike">
                          <a:solidFill>
                            <a:srgbClr val="000000"/>
                          </a:solidFill>
                          <a:latin typeface="Calibri"/>
                        </a:rPr>
                        <a:t>9</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12</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2400.00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72089">
                <a:tc>
                  <a:txBody>
                    <a:bodyPr/>
                    <a:lstStyle/>
                    <a:p>
                      <a:pPr algn="ctr" fontAlgn="b"/>
                      <a:r>
                        <a:rPr lang="tr-TR" sz="1000" b="0" i="0" u="none" strike="noStrike">
                          <a:solidFill>
                            <a:srgbClr val="000000"/>
                          </a:solidFill>
                          <a:latin typeface="Calibri"/>
                        </a:rPr>
                        <a:t>10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12</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1015.00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72089">
                <a:tc>
                  <a:txBody>
                    <a:bodyPr/>
                    <a:lstStyle/>
                    <a:p>
                      <a:pPr algn="ctr" fontAlgn="b"/>
                      <a:r>
                        <a:rPr lang="tr-TR" sz="1000" b="0" i="0" u="none" strike="noStrike">
                          <a:solidFill>
                            <a:srgbClr val="000000"/>
                          </a:solidFill>
                          <a:latin typeface="Calibri"/>
                        </a:rPr>
                        <a:t>11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12</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19950.00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72089">
                <a:tc>
                  <a:txBody>
                    <a:bodyPr/>
                    <a:lstStyle/>
                    <a:p>
                      <a:pPr algn="ctr" fontAlgn="b"/>
                      <a:r>
                        <a:rPr lang="tr-TR" sz="1000" b="0" i="0" u="none" strike="noStrike">
                          <a:solidFill>
                            <a:srgbClr val="000000"/>
                          </a:solidFill>
                          <a:latin typeface="Calibri"/>
                        </a:rPr>
                        <a:t>12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13</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1700.00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72089">
                <a:tc>
                  <a:txBody>
                    <a:bodyPr/>
                    <a:lstStyle/>
                    <a:p>
                      <a:pPr algn="ctr" fontAlgn="b"/>
                      <a:r>
                        <a:rPr lang="tr-TR" sz="1000" b="0" i="0" u="none" strike="noStrike">
                          <a:solidFill>
                            <a:srgbClr val="000000"/>
                          </a:solidFill>
                          <a:latin typeface="Calibri"/>
                        </a:rPr>
                        <a:t>13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13</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124</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3800.00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bl>
          </a:graphicData>
        </a:graphic>
      </p:graphicFrame>
      <p:graphicFrame>
        <p:nvGraphicFramePr>
          <p:cNvPr id="7" name="6 Tablo"/>
          <p:cNvGraphicFramePr>
            <a:graphicFrameLocks noGrp="1"/>
          </p:cNvGraphicFramePr>
          <p:nvPr/>
        </p:nvGraphicFramePr>
        <p:xfrm>
          <a:off x="225080" y="225079"/>
          <a:ext cx="3798279" cy="3502858"/>
        </p:xfrm>
        <a:graphic>
          <a:graphicData uri="http://schemas.openxmlformats.org/drawingml/2006/table">
            <a:tbl>
              <a:tblPr/>
              <a:tblGrid>
                <a:gridCol w="192300">
                  <a:extLst>
                    <a:ext uri="{9D8B030D-6E8A-4147-A177-3AD203B41FA5}">
                      <a16:colId xmlns:a16="http://schemas.microsoft.com/office/drawing/2014/main" xmlns="" val="20000"/>
                    </a:ext>
                  </a:extLst>
                </a:gridCol>
                <a:gridCol w="414185">
                  <a:extLst>
                    <a:ext uri="{9D8B030D-6E8A-4147-A177-3AD203B41FA5}">
                      <a16:colId xmlns:a16="http://schemas.microsoft.com/office/drawing/2014/main" xmlns="" val="20001"/>
                    </a:ext>
                  </a:extLst>
                </a:gridCol>
                <a:gridCol w="539921">
                  <a:extLst>
                    <a:ext uri="{9D8B030D-6E8A-4147-A177-3AD203B41FA5}">
                      <a16:colId xmlns:a16="http://schemas.microsoft.com/office/drawing/2014/main" xmlns="" val="20002"/>
                    </a:ext>
                  </a:extLst>
                </a:gridCol>
                <a:gridCol w="539921">
                  <a:extLst>
                    <a:ext uri="{9D8B030D-6E8A-4147-A177-3AD203B41FA5}">
                      <a16:colId xmlns:a16="http://schemas.microsoft.com/office/drawing/2014/main" xmlns="" val="20003"/>
                    </a:ext>
                  </a:extLst>
                </a:gridCol>
                <a:gridCol w="362413">
                  <a:extLst>
                    <a:ext uri="{9D8B030D-6E8A-4147-A177-3AD203B41FA5}">
                      <a16:colId xmlns:a16="http://schemas.microsoft.com/office/drawing/2014/main" xmlns="" val="20004"/>
                    </a:ext>
                  </a:extLst>
                </a:gridCol>
                <a:gridCol w="451167">
                  <a:extLst>
                    <a:ext uri="{9D8B030D-6E8A-4147-A177-3AD203B41FA5}">
                      <a16:colId xmlns:a16="http://schemas.microsoft.com/office/drawing/2014/main" xmlns="" val="20005"/>
                    </a:ext>
                  </a:extLst>
                </a:gridCol>
                <a:gridCol w="48418">
                  <a:extLst>
                    <a:ext uri="{9D8B030D-6E8A-4147-A177-3AD203B41FA5}">
                      <a16:colId xmlns:a16="http://schemas.microsoft.com/office/drawing/2014/main" xmlns="" val="20006"/>
                    </a:ext>
                  </a:extLst>
                </a:gridCol>
                <a:gridCol w="591695">
                  <a:extLst>
                    <a:ext uri="{9D8B030D-6E8A-4147-A177-3AD203B41FA5}">
                      <a16:colId xmlns:a16="http://schemas.microsoft.com/office/drawing/2014/main" xmlns="" val="20007"/>
                    </a:ext>
                  </a:extLst>
                </a:gridCol>
                <a:gridCol w="658259">
                  <a:extLst>
                    <a:ext uri="{9D8B030D-6E8A-4147-A177-3AD203B41FA5}">
                      <a16:colId xmlns:a16="http://schemas.microsoft.com/office/drawing/2014/main" xmlns="" val="20008"/>
                    </a:ext>
                  </a:extLst>
                </a:gridCol>
              </a:tblGrid>
              <a:tr h="171715">
                <a:tc>
                  <a:txBody>
                    <a:bodyPr/>
                    <a:lstStyle/>
                    <a:p>
                      <a:pPr algn="ctr" fontAlgn="b"/>
                      <a:endParaRPr lang="tr-TR" sz="1000" b="0" i="0" u="none" strike="noStrike" dirty="0">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 </a:t>
                      </a: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1000" b="0" i="0" u="none" strike="noStrike">
                        <a:solidFill>
                          <a:srgbClr val="000000"/>
                        </a:solidFill>
                        <a:latin typeface="Calibri"/>
                      </a:endParaRP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 </a:t>
                      </a:r>
                    </a:p>
                  </a:txBody>
                  <a:tcPr marL="9000" marR="9000" marT="900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000" b="0" i="0" u="none" strike="noStrike">
                          <a:solidFill>
                            <a:srgbClr val="000000"/>
                          </a:solidFill>
                          <a:latin typeface="Calibri"/>
                        </a:rPr>
                        <a:t>EK-2/a</a:t>
                      </a:r>
                    </a:p>
                  </a:txBody>
                  <a:tcPr marL="9000" marR="9000" marT="900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31138">
                <a:tc gridSpan="9">
                  <a:txBody>
                    <a:bodyPr/>
                    <a:lstStyle/>
                    <a:p>
                      <a:pPr algn="ctr" fontAlgn="b"/>
                      <a:r>
                        <a:rPr lang="tr-TR" sz="1300" b="1" i="0" u="none" strike="noStrike" dirty="0">
                          <a:solidFill>
                            <a:srgbClr val="000000"/>
                          </a:solidFill>
                          <a:latin typeface="Calibri"/>
                        </a:rPr>
                        <a:t>Kadastro Güncelleme Alanındaki 22-a Maddesi Kapsamına Alınan Parsel Listesi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1"/>
                  </a:ext>
                </a:extLst>
              </a:tr>
              <a:tr h="171715">
                <a:tc gridSpan="9">
                  <a:txBody>
                    <a:bodyPr/>
                    <a:lstStyle/>
                    <a:p>
                      <a:pPr algn="l" fontAlgn="b"/>
                      <a:r>
                        <a:rPr lang="tr-TR" sz="1000" b="0" i="0" u="none" strike="noStrike" dirty="0">
                          <a:solidFill>
                            <a:srgbClr val="000000"/>
                          </a:solidFill>
                          <a:latin typeface="Calibri"/>
                        </a:rPr>
                        <a:t>İLİ:A                                İLÇESİ:ÇİFTLİK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2"/>
                  </a:ext>
                </a:extLst>
              </a:tr>
              <a:tr h="495995">
                <a:tc>
                  <a:txBody>
                    <a:bodyPr/>
                    <a:lstStyle/>
                    <a:p>
                      <a:pPr algn="ctr" fontAlgn="b"/>
                      <a:r>
                        <a:rPr lang="tr-TR" sz="1000" b="0" i="0" u="none" strike="noStrike">
                          <a:solidFill>
                            <a:srgbClr val="000000"/>
                          </a:solidFill>
                          <a:latin typeface="Calibri"/>
                        </a:rPr>
                        <a:t>SIRA </a:t>
                      </a:r>
                    </a:p>
                  </a:txBody>
                  <a:tcPr marL="9000" marR="9000" marT="90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PAFTA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ESKİ MAH/KÖY</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YENİ MAH/KÖY</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ADA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PARSEL NO</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 </a:t>
                      </a:r>
                    </a:p>
                  </a:txBody>
                  <a:tcPr marL="9000" marR="9000" marT="90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tr-TR" sz="1000" b="0" i="0" u="none" strike="noStrike">
                          <a:solidFill>
                            <a:srgbClr val="000000"/>
                          </a:solidFill>
                          <a:latin typeface="Calibri"/>
                        </a:rPr>
                        <a:t>YÜZÖLÇÜMÜ (m²)</a:t>
                      </a:r>
                    </a:p>
                  </a:txBody>
                  <a:tcPr marL="9000" marR="9000" marT="9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000" b="0" i="0" u="none" strike="noStrike">
                          <a:solidFill>
                            <a:srgbClr val="000000"/>
                          </a:solidFill>
                          <a:latin typeface="Calibri"/>
                        </a:rPr>
                        <a:t>DÜŞÜNCELER</a:t>
                      </a:r>
                    </a:p>
                  </a:txBody>
                  <a:tcPr marL="9000" marR="9000" marT="90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71715">
                <a:tc>
                  <a:txBody>
                    <a:bodyPr/>
                    <a:lstStyle/>
                    <a:p>
                      <a:pPr algn="ctr" fontAlgn="b"/>
                      <a:r>
                        <a:rPr lang="tr-TR" sz="1000" b="0" i="0" u="none" strike="noStrike">
                          <a:solidFill>
                            <a:srgbClr val="000000"/>
                          </a:solidFill>
                          <a:latin typeface="Calibri"/>
                        </a:rPr>
                        <a:t>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1500.00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1715">
                <a:tc>
                  <a:txBody>
                    <a:bodyPr/>
                    <a:lstStyle/>
                    <a:p>
                      <a:pPr algn="ctr" fontAlgn="b"/>
                      <a:r>
                        <a:rPr lang="tr-TR" sz="1000" b="0" i="0" u="none" strike="noStrike">
                          <a:solidFill>
                            <a:srgbClr val="000000"/>
                          </a:solidFill>
                          <a:latin typeface="Calibri"/>
                        </a:rPr>
                        <a:t>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9250.00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1715">
                <a:tc>
                  <a:txBody>
                    <a:bodyPr/>
                    <a:lstStyle/>
                    <a:p>
                      <a:pPr algn="ctr" fontAlgn="b"/>
                      <a:r>
                        <a:rPr lang="tr-TR" sz="1000" b="0" i="0" u="none" strike="noStrike">
                          <a:solidFill>
                            <a:srgbClr val="000000"/>
                          </a:solidFill>
                          <a:latin typeface="Calibri"/>
                        </a:rPr>
                        <a:t>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4900.00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71715">
                <a:tc>
                  <a:txBody>
                    <a:bodyPr/>
                    <a:lstStyle/>
                    <a:p>
                      <a:pPr algn="ctr" fontAlgn="b"/>
                      <a:r>
                        <a:rPr lang="tr-TR" sz="1000" b="0" i="0" u="none" strike="noStrike">
                          <a:solidFill>
                            <a:srgbClr val="000000"/>
                          </a:solidFill>
                          <a:latin typeface="Calibri"/>
                        </a:rPr>
                        <a:t>4</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4</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4600.00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1715">
                <a:tc>
                  <a:txBody>
                    <a:bodyPr/>
                    <a:lstStyle/>
                    <a:p>
                      <a:pPr algn="ctr" fontAlgn="b"/>
                      <a:r>
                        <a:rPr lang="tr-TR" sz="1000" b="0" i="0" u="none" strike="noStrike">
                          <a:solidFill>
                            <a:srgbClr val="000000"/>
                          </a:solidFill>
                          <a:latin typeface="Calibri"/>
                        </a:rPr>
                        <a:t>5</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5</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4100.00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71715">
                <a:tc>
                  <a:txBody>
                    <a:bodyPr/>
                    <a:lstStyle/>
                    <a:p>
                      <a:pPr algn="ctr" fontAlgn="b"/>
                      <a:r>
                        <a:rPr lang="tr-TR" sz="1000" b="0" i="0" u="none" strike="noStrike">
                          <a:solidFill>
                            <a:srgbClr val="000000"/>
                          </a:solidFill>
                          <a:latin typeface="Calibri"/>
                        </a:rPr>
                        <a:t>6</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6</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5250.00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1715">
                <a:tc>
                  <a:txBody>
                    <a:bodyPr/>
                    <a:lstStyle/>
                    <a:p>
                      <a:pPr algn="ctr" fontAlgn="b"/>
                      <a:r>
                        <a:rPr lang="tr-TR" sz="1000" b="0" i="0" u="none" strike="noStrike">
                          <a:solidFill>
                            <a:srgbClr val="000000"/>
                          </a:solidFill>
                          <a:latin typeface="Calibri"/>
                        </a:rPr>
                        <a:t>7</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dirty="0">
                          <a:solidFill>
                            <a:srgbClr val="000000"/>
                          </a:solidFill>
                          <a:latin typeface="Calibri"/>
                        </a:rPr>
                        <a:t>7</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2900.00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71715">
                <a:tc>
                  <a:txBody>
                    <a:bodyPr/>
                    <a:lstStyle/>
                    <a:p>
                      <a:pPr algn="ctr" fontAlgn="b"/>
                      <a:r>
                        <a:rPr lang="tr-TR" sz="1000" b="0" i="0" u="none" strike="noStrike">
                          <a:solidFill>
                            <a:srgbClr val="000000"/>
                          </a:solidFill>
                          <a:latin typeface="Calibri"/>
                        </a:rPr>
                        <a:t>8</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8</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1600.00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1715">
                <a:tc>
                  <a:txBody>
                    <a:bodyPr/>
                    <a:lstStyle/>
                    <a:p>
                      <a:pPr algn="ctr" fontAlgn="b"/>
                      <a:r>
                        <a:rPr lang="tr-TR" sz="1000" b="0" i="0" u="none" strike="noStrike">
                          <a:solidFill>
                            <a:srgbClr val="000000"/>
                          </a:solidFill>
                          <a:latin typeface="Calibri"/>
                        </a:rPr>
                        <a:t>9</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9</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866.00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71715">
                <a:tc>
                  <a:txBody>
                    <a:bodyPr/>
                    <a:lstStyle/>
                    <a:p>
                      <a:pPr algn="ctr" fontAlgn="b"/>
                      <a:r>
                        <a:rPr lang="tr-TR" sz="1000" b="0" i="0" u="none" strike="noStrike">
                          <a:solidFill>
                            <a:srgbClr val="000000"/>
                          </a:solidFill>
                          <a:latin typeface="Calibri"/>
                        </a:rPr>
                        <a:t>10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dirty="0">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730.00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71715">
                <a:tc>
                  <a:txBody>
                    <a:bodyPr/>
                    <a:lstStyle/>
                    <a:p>
                      <a:pPr algn="ctr" fontAlgn="b"/>
                      <a:r>
                        <a:rPr lang="tr-TR" sz="1000" b="0" i="0" u="none" strike="noStrike">
                          <a:solidFill>
                            <a:srgbClr val="000000"/>
                          </a:solidFill>
                          <a:latin typeface="Calibri"/>
                        </a:rPr>
                        <a:t>11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11</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1950.00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71715">
                <a:tc>
                  <a:txBody>
                    <a:bodyPr/>
                    <a:lstStyle/>
                    <a:p>
                      <a:pPr algn="ctr" fontAlgn="b"/>
                      <a:r>
                        <a:rPr lang="tr-TR" sz="1000" b="0" i="0" u="none" strike="noStrike">
                          <a:solidFill>
                            <a:srgbClr val="000000"/>
                          </a:solidFill>
                          <a:latin typeface="Calibri"/>
                        </a:rPr>
                        <a:t>12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12</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1400.00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71715">
                <a:tc>
                  <a:txBody>
                    <a:bodyPr/>
                    <a:lstStyle/>
                    <a:p>
                      <a:pPr algn="ctr" fontAlgn="b"/>
                      <a:r>
                        <a:rPr lang="tr-TR" sz="1000" b="0" i="0" u="none" strike="noStrike">
                          <a:solidFill>
                            <a:srgbClr val="000000"/>
                          </a:solidFill>
                          <a:latin typeface="Calibri"/>
                        </a:rPr>
                        <a:t>13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1</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Alıç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Başak M.</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000" b="0" i="0" u="none" strike="noStrike">
                          <a:solidFill>
                            <a:srgbClr val="000000"/>
                          </a:solidFill>
                          <a:latin typeface="Calibri"/>
                        </a:rPr>
                        <a:t>13</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000" b="0" i="0" u="none" strike="noStrike">
                          <a:solidFill>
                            <a:srgbClr val="000000"/>
                          </a:solidFill>
                          <a:latin typeface="Calibri"/>
                        </a:rPr>
                        <a:t> </a:t>
                      </a:r>
                    </a:p>
                  </a:txBody>
                  <a:tcPr marL="9000" marR="9000" marT="9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solidFill>
                            <a:srgbClr val="000000"/>
                          </a:solidFill>
                          <a:latin typeface="Calibri"/>
                        </a:rPr>
                        <a:t>1010.00</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tr-TR" sz="1000" b="0" i="0" u="none" strike="noStrike" dirty="0">
                          <a:solidFill>
                            <a:srgbClr val="000000"/>
                          </a:solidFill>
                          <a:latin typeface="Calibri"/>
                        </a:rPr>
                        <a:t> </a:t>
                      </a:r>
                    </a:p>
                  </a:txBody>
                  <a:tcPr marL="9000" marR="9000" marT="90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bl>
          </a:graphicData>
        </a:graphic>
      </p:graphicFrame>
      <p:sp>
        <p:nvSpPr>
          <p:cNvPr id="9" name="8 Metin kutusu"/>
          <p:cNvSpPr txBox="1"/>
          <p:nvPr/>
        </p:nvSpPr>
        <p:spPr>
          <a:xfrm>
            <a:off x="436099" y="3910818"/>
            <a:ext cx="794824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dirty="0" smtClean="0">
                <a:solidFill>
                  <a:srgbClr val="C00000"/>
                </a:solidFill>
              </a:rPr>
              <a:t>BİRİM BAZLI OLARAK Ek-2a ,Ek-2b ve Ek-2c LİSTELERİ DÜZENLENİR.</a:t>
            </a:r>
            <a:endParaRPr lang="tr-TR" dirty="0">
              <a:solidFill>
                <a:srgbClr val="C00000"/>
              </a:solidFill>
            </a:endParaRPr>
          </a:p>
        </p:txBody>
      </p:sp>
      <p:graphicFrame>
        <p:nvGraphicFramePr>
          <p:cNvPr id="10" name="9 Tablo"/>
          <p:cNvGraphicFramePr>
            <a:graphicFrameLocks noGrp="1"/>
          </p:cNvGraphicFramePr>
          <p:nvPr/>
        </p:nvGraphicFramePr>
        <p:xfrm>
          <a:off x="571503" y="4625416"/>
          <a:ext cx="7798777" cy="2018154"/>
        </p:xfrm>
        <a:graphic>
          <a:graphicData uri="http://schemas.openxmlformats.org/drawingml/2006/table">
            <a:tbl>
              <a:tblPr/>
              <a:tblGrid>
                <a:gridCol w="425933">
                  <a:extLst>
                    <a:ext uri="{9D8B030D-6E8A-4147-A177-3AD203B41FA5}">
                      <a16:colId xmlns:a16="http://schemas.microsoft.com/office/drawing/2014/main" xmlns="" val="20000"/>
                    </a:ext>
                  </a:extLst>
                </a:gridCol>
                <a:gridCol w="544870">
                  <a:extLst>
                    <a:ext uri="{9D8B030D-6E8A-4147-A177-3AD203B41FA5}">
                      <a16:colId xmlns:a16="http://schemas.microsoft.com/office/drawing/2014/main" xmlns="" val="20001"/>
                    </a:ext>
                  </a:extLst>
                </a:gridCol>
                <a:gridCol w="650438">
                  <a:extLst>
                    <a:ext uri="{9D8B030D-6E8A-4147-A177-3AD203B41FA5}">
                      <a16:colId xmlns:a16="http://schemas.microsoft.com/office/drawing/2014/main" xmlns="" val="20002"/>
                    </a:ext>
                  </a:extLst>
                </a:gridCol>
                <a:gridCol w="766934">
                  <a:extLst>
                    <a:ext uri="{9D8B030D-6E8A-4147-A177-3AD203B41FA5}">
                      <a16:colId xmlns:a16="http://schemas.microsoft.com/office/drawing/2014/main" xmlns="" val="20003"/>
                    </a:ext>
                  </a:extLst>
                </a:gridCol>
                <a:gridCol w="223285">
                  <a:extLst>
                    <a:ext uri="{9D8B030D-6E8A-4147-A177-3AD203B41FA5}">
                      <a16:colId xmlns:a16="http://schemas.microsoft.com/office/drawing/2014/main" xmlns="" val="20004"/>
                    </a:ext>
                  </a:extLst>
                </a:gridCol>
                <a:gridCol w="440096">
                  <a:extLst>
                    <a:ext uri="{9D8B030D-6E8A-4147-A177-3AD203B41FA5}">
                      <a16:colId xmlns:a16="http://schemas.microsoft.com/office/drawing/2014/main" xmlns="" val="20005"/>
                    </a:ext>
                  </a:extLst>
                </a:gridCol>
                <a:gridCol w="436861">
                  <a:extLst>
                    <a:ext uri="{9D8B030D-6E8A-4147-A177-3AD203B41FA5}">
                      <a16:colId xmlns:a16="http://schemas.microsoft.com/office/drawing/2014/main" xmlns="" val="20006"/>
                    </a:ext>
                  </a:extLst>
                </a:gridCol>
                <a:gridCol w="582482">
                  <a:extLst>
                    <a:ext uri="{9D8B030D-6E8A-4147-A177-3AD203B41FA5}">
                      <a16:colId xmlns:a16="http://schemas.microsoft.com/office/drawing/2014/main" xmlns="" val="20007"/>
                    </a:ext>
                  </a:extLst>
                </a:gridCol>
                <a:gridCol w="621313">
                  <a:extLst>
                    <a:ext uri="{9D8B030D-6E8A-4147-A177-3AD203B41FA5}">
                      <a16:colId xmlns:a16="http://schemas.microsoft.com/office/drawing/2014/main" xmlns="" val="20008"/>
                    </a:ext>
                  </a:extLst>
                </a:gridCol>
                <a:gridCol w="621313">
                  <a:extLst>
                    <a:ext uri="{9D8B030D-6E8A-4147-A177-3AD203B41FA5}">
                      <a16:colId xmlns:a16="http://schemas.microsoft.com/office/drawing/2014/main" xmlns="" val="20009"/>
                    </a:ext>
                  </a:extLst>
                </a:gridCol>
                <a:gridCol w="621313">
                  <a:extLst>
                    <a:ext uri="{9D8B030D-6E8A-4147-A177-3AD203B41FA5}">
                      <a16:colId xmlns:a16="http://schemas.microsoft.com/office/drawing/2014/main" xmlns="" val="20010"/>
                    </a:ext>
                  </a:extLst>
                </a:gridCol>
                <a:gridCol w="621313">
                  <a:extLst>
                    <a:ext uri="{9D8B030D-6E8A-4147-A177-3AD203B41FA5}">
                      <a16:colId xmlns:a16="http://schemas.microsoft.com/office/drawing/2014/main" xmlns="" val="20011"/>
                    </a:ext>
                  </a:extLst>
                </a:gridCol>
                <a:gridCol w="621313">
                  <a:extLst>
                    <a:ext uri="{9D8B030D-6E8A-4147-A177-3AD203B41FA5}">
                      <a16:colId xmlns:a16="http://schemas.microsoft.com/office/drawing/2014/main" xmlns="" val="20012"/>
                    </a:ext>
                  </a:extLst>
                </a:gridCol>
                <a:gridCol w="621313">
                  <a:extLst>
                    <a:ext uri="{9D8B030D-6E8A-4147-A177-3AD203B41FA5}">
                      <a16:colId xmlns:a16="http://schemas.microsoft.com/office/drawing/2014/main" xmlns="" val="20013"/>
                    </a:ext>
                  </a:extLst>
                </a:gridCol>
              </a:tblGrid>
              <a:tr h="412694">
                <a:tc rowSpan="3">
                  <a:txBody>
                    <a:bodyPr/>
                    <a:lstStyle/>
                    <a:p>
                      <a:pPr algn="ctr" fontAlgn="ctr"/>
                      <a:r>
                        <a:rPr lang="tr-TR" sz="800" b="1" i="0" u="none" strike="noStrike" dirty="0">
                          <a:latin typeface="Arial Tur"/>
                        </a:rPr>
                        <a:t>SIRA </a:t>
                      </a:r>
                      <a:br>
                        <a:rPr lang="tr-TR" sz="800" b="1" i="0" u="none" strike="noStrike" dirty="0">
                          <a:latin typeface="Arial Tur"/>
                        </a:rPr>
                      </a:br>
                      <a:r>
                        <a:rPr lang="tr-TR" sz="800" b="1" i="0" u="none" strike="noStrike" dirty="0">
                          <a:latin typeface="Arial Tur"/>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tr-TR" sz="800" b="1" i="0" u="none" strike="noStrike">
                          <a:latin typeface="Arial Tur"/>
                        </a:rPr>
                        <a:t>İLÇE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tr-TR" sz="800" b="1" i="0" u="none" strike="noStrike">
                          <a:latin typeface="Arial Tur"/>
                        </a:rPr>
                        <a:t>BELDE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tr-TR" sz="800" b="1" i="0" u="none" strike="noStrike" dirty="0">
                          <a:latin typeface="Arial Tur"/>
                        </a:rPr>
                        <a:t>KADASTRO GÜNCELLEME </a:t>
                      </a:r>
                      <a:br>
                        <a:rPr lang="tr-TR" sz="800" b="1" i="0" u="none" strike="noStrike" dirty="0">
                          <a:latin typeface="Arial Tur"/>
                        </a:rPr>
                      </a:br>
                      <a:r>
                        <a:rPr lang="tr-TR" sz="800" b="1" i="0" u="none" strike="noStrike" dirty="0">
                          <a:latin typeface="Arial Tur"/>
                        </a:rPr>
                        <a:t>ALANI</a:t>
                      </a:r>
                      <a:br>
                        <a:rPr lang="tr-TR" sz="800" b="1" i="0" u="none" strike="noStrike" dirty="0">
                          <a:latin typeface="Arial Tur"/>
                        </a:rPr>
                      </a:br>
                      <a:r>
                        <a:rPr lang="tr-TR" sz="800" b="1" i="0" u="none" strike="noStrike" dirty="0">
                          <a:latin typeface="Arial Tur"/>
                        </a:rPr>
                        <a:t>…………</a:t>
                      </a:r>
                      <a:br>
                        <a:rPr lang="tr-TR" sz="800" b="1" i="0" u="none" strike="noStrike" dirty="0">
                          <a:latin typeface="Arial Tur"/>
                        </a:rPr>
                      </a:br>
                      <a:r>
                        <a:rPr lang="tr-TR" sz="800" b="1" i="0" u="none" strike="noStrike" dirty="0">
                          <a:latin typeface="Arial Tur"/>
                        </a:rPr>
                        <a:t>Köyü</a:t>
                      </a:r>
                      <a:br>
                        <a:rPr lang="tr-TR" sz="800" b="1" i="0" u="none" strike="noStrike" dirty="0">
                          <a:latin typeface="Arial Tur"/>
                        </a:rPr>
                      </a:br>
                      <a:r>
                        <a:rPr lang="tr-TR" sz="800" b="1" i="0" u="none" strike="noStrike" dirty="0">
                          <a:latin typeface="Arial Tur"/>
                        </a:rPr>
                        <a:t>…………</a:t>
                      </a:r>
                      <a:br>
                        <a:rPr lang="tr-TR" sz="800" b="1" i="0" u="none" strike="noStrike" dirty="0">
                          <a:latin typeface="Arial Tur"/>
                        </a:rPr>
                      </a:br>
                      <a:r>
                        <a:rPr lang="tr-TR" sz="800" b="1" i="0" u="none" strike="noStrike" dirty="0">
                          <a:latin typeface="Arial Tur"/>
                        </a:rPr>
                        <a:t>Mah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tr-TR" sz="800" b="1" i="0" u="none" strike="noStrike">
                          <a:latin typeface="Arial Tur"/>
                        </a:rPr>
                        <a:t>UZAKLIK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fontAlgn="ctr"/>
                      <a:r>
                        <a:rPr lang="tr-TR" sz="800" b="1" i="0" u="none" strike="noStrike">
                          <a:latin typeface="Arial Tur"/>
                        </a:rPr>
                        <a:t>BELEDİYE SINIR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gridSpan="6">
                  <a:txBody>
                    <a:bodyPr/>
                    <a:lstStyle/>
                    <a:p>
                      <a:pPr algn="ctr" fontAlgn="ctr"/>
                      <a:r>
                        <a:rPr lang="tr-TR" sz="800" b="1" i="0" u="none" strike="noStrike">
                          <a:latin typeface="Arial Tur"/>
                        </a:rPr>
                        <a:t>PARSEL SAYISI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0"/>
                  </a:ext>
                </a:extLst>
              </a:tr>
              <a:tr h="954860">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fontAlgn="ctr"/>
                      <a:r>
                        <a:rPr lang="tr-TR" sz="800" b="1" i="0" u="none" strike="noStrike">
                          <a:latin typeface="Arial Tur"/>
                        </a:rPr>
                        <a:t>MÜDÜRLÜĞE</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BAĞLI İLÇEYE</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BÜYÜKŞEHİR</a:t>
                      </a:r>
                      <a:br>
                        <a:rPr lang="tr-TR" sz="800" b="1" i="0" u="none" strike="noStrike">
                          <a:latin typeface="Arial Tur"/>
                        </a:rPr>
                      </a:br>
                      <a:r>
                        <a:rPr lang="tr-TR" sz="800" b="1" i="0" u="none" strike="noStrike">
                          <a:latin typeface="Arial Tur"/>
                        </a:rPr>
                        <a:t>BELEDİYE SINIRI</a:t>
                      </a:r>
                      <a:br>
                        <a:rPr lang="tr-TR" sz="800" b="1" i="0" u="none" strike="noStrike">
                          <a:latin typeface="Arial Tur"/>
                        </a:rPr>
                      </a:br>
                      <a:r>
                        <a:rPr lang="tr-TR" sz="800" b="1" i="0" u="none" strike="noStrike">
                          <a:latin typeface="Arial Tur"/>
                        </a:rPr>
                        <a:t>İÇİNDE</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BELEDİYE SINIRI</a:t>
                      </a:r>
                      <a:br>
                        <a:rPr lang="tr-TR" sz="800" b="1" i="0" u="none" strike="noStrike">
                          <a:latin typeface="Arial Tur"/>
                        </a:rPr>
                      </a:br>
                      <a:r>
                        <a:rPr lang="tr-TR" sz="800" b="1" i="0" u="none" strike="noStrike">
                          <a:latin typeface="Arial Tur"/>
                        </a:rPr>
                        <a:t>İÇİNDE</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dirty="0">
                          <a:latin typeface="Arial Tur"/>
                        </a:rPr>
                        <a:t>BİRİMİN</a:t>
                      </a:r>
                      <a:br>
                        <a:rPr lang="tr-TR" sz="800" b="1" i="0" u="none" strike="noStrike" dirty="0">
                          <a:latin typeface="Arial Tur"/>
                        </a:rPr>
                      </a:br>
                      <a:r>
                        <a:rPr lang="tr-TR" sz="800" b="1" i="0" u="none" strike="noStrike" dirty="0">
                          <a:latin typeface="Arial Tur"/>
                        </a:rPr>
                        <a:t>TOPLAM</a:t>
                      </a:r>
                      <a:br>
                        <a:rPr lang="tr-TR" sz="800" b="1" i="0" u="none" strike="noStrike" dirty="0">
                          <a:latin typeface="Arial Tur"/>
                        </a:rPr>
                      </a:br>
                      <a:r>
                        <a:rPr lang="tr-TR" sz="800" b="1" i="0" u="none" strike="noStrike" dirty="0">
                          <a:latin typeface="Arial Tur"/>
                        </a:rPr>
                        <a:t>PARSEL SAYISI</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800" b="1" i="0" u="none" strike="noStrike">
                          <a:latin typeface="Arial Tur"/>
                        </a:rPr>
                        <a:t>                                                                                                  3402/ 22-A </a:t>
                      </a:r>
                      <a:br>
                        <a:rPr lang="it-IT" sz="800" b="1" i="0" u="none" strike="noStrike">
                          <a:latin typeface="Arial Tur"/>
                        </a:rPr>
                      </a:br>
                      <a:r>
                        <a:rPr lang="it-IT" sz="800" b="1" i="0" u="none" strike="noStrike">
                          <a:latin typeface="Arial Tur"/>
                        </a:rPr>
                        <a:t>İHTİYACI OLAN</a:t>
                      </a:r>
                      <a:br>
                        <a:rPr lang="it-IT" sz="800" b="1" i="0" u="none" strike="noStrike">
                          <a:latin typeface="Arial Tur"/>
                        </a:rPr>
                      </a:br>
                      <a:r>
                        <a:rPr lang="it-IT" sz="800" b="1" i="0" u="none" strike="noStrike">
                          <a:latin typeface="Arial Tur"/>
                        </a:rPr>
                        <a:t>PARSEL SAYISI</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                                      3402/EK 1 İHTİYACI </a:t>
                      </a:r>
                      <a:br>
                        <a:rPr lang="tr-TR" sz="800" b="1" i="0" u="none" strike="noStrike">
                          <a:latin typeface="Arial Tur"/>
                        </a:rPr>
                      </a:br>
                      <a:r>
                        <a:rPr lang="tr-TR" sz="800" b="1" i="0" u="none" strike="noStrike">
                          <a:latin typeface="Arial Tur"/>
                        </a:rPr>
                        <a:t>OLAN PARSEL SAYISI</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                                     2005 YILINDAN SONRA YAPILAN  ORMAN, 2B VE GEÇİCİ 8 PARSEL SAYISI</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a:latin typeface="Arial Tur"/>
                        </a:rPr>
                        <a:t/>
                      </a:r>
                      <a:br>
                        <a:rPr lang="tr-TR" sz="800" b="1" i="0" u="none" strike="noStrike">
                          <a:latin typeface="Arial Tur"/>
                        </a:rPr>
                      </a:br>
                      <a:r>
                        <a:rPr lang="tr-TR" sz="800" b="1" i="0" u="none" strike="noStrike">
                          <a:latin typeface="Arial Tur"/>
                        </a:rPr>
                        <a:t>KADASTRO YÖNÜYLE </a:t>
                      </a:r>
                      <a:br>
                        <a:rPr lang="tr-TR" sz="800" b="1" i="0" u="none" strike="noStrike">
                          <a:latin typeface="Arial Tur"/>
                        </a:rPr>
                      </a:br>
                      <a:r>
                        <a:rPr lang="tr-TR" sz="800" b="1" i="0" u="none" strike="noStrike">
                          <a:latin typeface="Arial Tur"/>
                        </a:rPr>
                        <a:t>İŞLEME TABİ PARSEL SAYISI</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1" i="0" u="none" strike="noStrike" dirty="0">
                          <a:latin typeface="Arial Tur"/>
                        </a:rPr>
                        <a:t>**                              İHALEYE ÇIKILACAK             TOPLAM PARSEL SAYISI (10+11+13-12)</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37565">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fontAlgn="b"/>
                      <a:r>
                        <a:rPr lang="tr-TR" sz="800" b="1" i="0" u="none" strike="noStrike">
                          <a:latin typeface="Arial Tur"/>
                        </a:rPr>
                        <a:t>(KM)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(KM)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E/H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E/H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(ADET)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37565">
                <a:tc>
                  <a:txBody>
                    <a:bodyPr/>
                    <a:lstStyle/>
                    <a:p>
                      <a:pPr algn="ctr" fontAlgn="b"/>
                      <a:r>
                        <a:rPr lang="tr-TR" sz="800" b="1" i="0" u="none" strike="noStrike">
                          <a:latin typeface="Arial Tur"/>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latin typeface="Arial Tur"/>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69195">
                <a:tc>
                  <a:txBody>
                    <a:bodyPr/>
                    <a:lstStyle/>
                    <a:p>
                      <a:pPr algn="ctr" fontAlgn="b"/>
                      <a:r>
                        <a:rPr lang="tr-TR" sz="800" b="1" i="0" u="none" strike="noStrike">
                          <a:latin typeface="Arial Tur"/>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ÇİFTLİK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smtClean="0">
                          <a:latin typeface="Arial Tur"/>
                        </a:rPr>
                        <a:t>BAŞAK M.</a:t>
                      </a:r>
                      <a:endParaRPr lang="tr-TR" sz="800" b="0" i="0" u="none" strike="noStrike" dirty="0">
                        <a:latin typeface="Arial Tur"/>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2205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Tur"/>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Tur"/>
                        </a:rPr>
                        <a:t>2205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8" name="7 Dikdörtgen"/>
          <p:cNvSpPr/>
          <p:nvPr/>
        </p:nvSpPr>
        <p:spPr>
          <a:xfrm>
            <a:off x="826477" y="1521069"/>
            <a:ext cx="1072661" cy="2189285"/>
          </a:xfrm>
          <a:prstGeom prst="rect">
            <a:avLst/>
          </a:prstGeom>
          <a:no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Oval"/>
          <p:cNvSpPr/>
          <p:nvPr/>
        </p:nvSpPr>
        <p:spPr>
          <a:xfrm>
            <a:off x="7061982" y="4459458"/>
            <a:ext cx="2082018" cy="5486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Tüm birimler bir arada</a:t>
            </a:r>
            <a:endParaRPr lang="tr-TR" dirty="0"/>
          </a:p>
        </p:txBody>
      </p:sp>
    </p:spTree>
  </p:cSld>
  <p:clrMapOvr>
    <a:masterClrMapping/>
  </p:clrMapOvr>
  <p:transition>
    <p:pull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23557" y="541606"/>
            <a:ext cx="8820443" cy="1815882"/>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tr-TR" sz="1600" b="1" dirty="0" smtClean="0"/>
              <a:t>	</a:t>
            </a:r>
          </a:p>
          <a:p>
            <a:pPr algn="just"/>
            <a:r>
              <a:rPr lang="tr-TR" sz="1600" b="1" dirty="0" smtClean="0">
                <a:solidFill>
                  <a:srgbClr val="FF0000"/>
                </a:solidFill>
              </a:rPr>
              <a:t>2005 yılından sonra</a:t>
            </a:r>
            <a:r>
              <a:rPr lang="tr-TR" sz="1600" b="1" dirty="0" smtClean="0">
                <a:solidFill>
                  <a:srgbClr val="002060"/>
                </a:solidFill>
              </a:rPr>
              <a:t> </a:t>
            </a:r>
            <a:r>
              <a:rPr lang="tr-TR" sz="1600" b="1" dirty="0" smtClean="0">
                <a:solidFill>
                  <a:schemeClr val="tx1"/>
                </a:solidFill>
              </a:rPr>
              <a:t>ihaleli/müdürlük imkanlarıyla yapılan orman, 2/B, 3402/Geçici 8 inci madde kapsamındaki çalışmalar sonucu sayısal olarak üretilen parseller ile güncellemeye konu kadastro parsellerinin kenarlaşma sorunlarının tespit edilmesi durumunda (Ek-2/c) liste düzenlenir. </a:t>
            </a:r>
            <a:r>
              <a:rPr lang="tr-TR" sz="1600" b="1" dirty="0" smtClean="0">
                <a:solidFill>
                  <a:srgbClr val="FF0000"/>
                </a:solidFill>
              </a:rPr>
              <a:t>Söz konusu parseller 22-a uygulamasına konu edilir. </a:t>
            </a:r>
            <a:r>
              <a:rPr lang="tr-TR" sz="1600" b="1" dirty="0" smtClean="0">
                <a:solidFill>
                  <a:schemeClr val="tx1"/>
                </a:solidFill>
              </a:rPr>
              <a:t>Değerlendirme çizelgesinin düşünceler sütununda gerekli açıklamalar yapılır. Bu parseller ayrıca Ek-2a listesinde de gösterilir.</a:t>
            </a:r>
          </a:p>
          <a:p>
            <a:pPr algn="just"/>
            <a:endParaRPr lang="tr-TR" sz="1600" b="1" dirty="0">
              <a:solidFill>
                <a:srgbClr val="002060"/>
              </a:solidFill>
            </a:endParaRPr>
          </a:p>
        </p:txBody>
      </p:sp>
      <p:pic>
        <p:nvPicPr>
          <p:cNvPr id="49155" name="Picture 3"/>
          <p:cNvPicPr>
            <a:picLocks noChangeAspect="1" noChangeArrowheads="1"/>
          </p:cNvPicPr>
          <p:nvPr/>
        </p:nvPicPr>
        <p:blipFill>
          <a:blip r:embed="rId2" cstate="print"/>
          <a:srcRect/>
          <a:stretch>
            <a:fillRect/>
          </a:stretch>
        </p:blipFill>
        <p:spPr bwMode="auto">
          <a:xfrm>
            <a:off x="1133035" y="2469851"/>
            <a:ext cx="6618264" cy="4081869"/>
          </a:xfrm>
          <a:prstGeom prst="rect">
            <a:avLst/>
          </a:prstGeom>
          <a:ln>
            <a:noFill/>
          </a:ln>
          <a:effectLst>
            <a:outerShdw blurRad="292100" dist="139700" dir="2700000" algn="tl" rotWithShape="0">
              <a:srgbClr val="333333">
                <a:alpha val="65000"/>
              </a:srgbClr>
            </a:outerShdw>
          </a:effectLst>
        </p:spPr>
      </p:pic>
      <p:sp>
        <p:nvSpPr>
          <p:cNvPr id="5" name="4 Metin kutusu"/>
          <p:cNvSpPr txBox="1"/>
          <p:nvPr/>
        </p:nvSpPr>
        <p:spPr>
          <a:xfrm>
            <a:off x="196948" y="0"/>
            <a:ext cx="8947051"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tr-TR" sz="2400" b="1" dirty="0" smtClean="0">
                <a:solidFill>
                  <a:srgbClr val="FF0000"/>
                </a:solidFill>
              </a:rPr>
              <a:t>2005 Yılından Sonra Yapılan  Orman, 2/b ve Geçici 8 Parsel Sayısı</a:t>
            </a:r>
            <a:endParaRPr lang="tr-TR" dirty="0"/>
          </a:p>
        </p:txBody>
      </p:sp>
      <p:sp>
        <p:nvSpPr>
          <p:cNvPr id="6" name="5 Oval"/>
          <p:cNvSpPr/>
          <p:nvPr/>
        </p:nvSpPr>
        <p:spPr>
          <a:xfrm>
            <a:off x="5591908" y="5583115"/>
            <a:ext cx="2171700" cy="993531"/>
          </a:xfrm>
          <a:prstGeom prst="ellipse">
            <a:avLst/>
          </a:prstGeom>
          <a:no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39614" y="162170"/>
            <a:ext cx="8268285" cy="830997"/>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tr-TR" sz="2400" b="1" dirty="0" smtClean="0">
                <a:solidFill>
                  <a:srgbClr val="FF0000"/>
                </a:solidFill>
              </a:rPr>
              <a:t>	</a:t>
            </a:r>
            <a:r>
              <a:rPr lang="tr-TR" sz="2400" b="1" dirty="0" smtClean="0">
                <a:solidFill>
                  <a:schemeClr val="tx2"/>
                </a:solidFill>
              </a:rPr>
              <a:t>İhaleye Çıkılacak  (Güncelleme Yapılacak)  Toplam Parsel Sayısının Belirlenmesi </a:t>
            </a:r>
            <a:endParaRPr lang="tr-TR" sz="2400" b="1" dirty="0">
              <a:solidFill>
                <a:schemeClr val="tx2"/>
              </a:solidFill>
            </a:endParaRPr>
          </a:p>
        </p:txBody>
      </p:sp>
      <p:sp>
        <p:nvSpPr>
          <p:cNvPr id="3" name="2 Metin kutusu"/>
          <p:cNvSpPr txBox="1"/>
          <p:nvPr/>
        </p:nvSpPr>
        <p:spPr>
          <a:xfrm>
            <a:off x="235634" y="661179"/>
            <a:ext cx="8665699" cy="2308324"/>
          </a:xfrm>
          <a:prstGeom prst="rect">
            <a:avLst/>
          </a:prstGeom>
          <a:noFill/>
        </p:spPr>
        <p:txBody>
          <a:bodyPr wrap="square" rtlCol="0">
            <a:spAutoFit/>
          </a:bodyPr>
          <a:lstStyle/>
          <a:p>
            <a:r>
              <a:rPr lang="tr-TR" sz="1200" dirty="0" smtClean="0"/>
              <a:t> 	</a:t>
            </a:r>
          </a:p>
          <a:p>
            <a:pPr algn="just"/>
            <a:endParaRPr lang="tr-TR" sz="1200" dirty="0" smtClean="0"/>
          </a:p>
          <a:p>
            <a:pPr algn="just"/>
            <a:endParaRPr lang="tr-TR" sz="1200" dirty="0" smtClean="0"/>
          </a:p>
          <a:p>
            <a:pPr algn="just"/>
            <a:endParaRPr lang="tr-TR" sz="1200" dirty="0" smtClean="0"/>
          </a:p>
          <a:p>
            <a:pPr algn="just"/>
            <a:endParaRPr lang="tr-TR" sz="1200" dirty="0" smtClean="0"/>
          </a:p>
          <a:p>
            <a:pPr algn="just"/>
            <a:endParaRPr lang="tr-TR" sz="1200" dirty="0" smtClean="0"/>
          </a:p>
          <a:p>
            <a:endParaRPr lang="tr-TR" sz="1200" dirty="0" smtClean="0">
              <a:solidFill>
                <a:srgbClr val="FF0000"/>
              </a:solidFill>
            </a:endParaRPr>
          </a:p>
          <a:p>
            <a:endParaRPr lang="tr-TR" sz="1200" dirty="0" smtClean="0">
              <a:solidFill>
                <a:srgbClr val="FF0000"/>
              </a:solidFill>
            </a:endParaRPr>
          </a:p>
          <a:p>
            <a:endParaRPr lang="tr-TR" sz="1200" dirty="0" smtClean="0">
              <a:solidFill>
                <a:srgbClr val="FF0000"/>
              </a:solidFill>
            </a:endParaRPr>
          </a:p>
          <a:p>
            <a:endParaRPr lang="tr-TR" sz="1200" dirty="0" smtClean="0">
              <a:solidFill>
                <a:srgbClr val="FF0000"/>
              </a:solidFill>
            </a:endParaRPr>
          </a:p>
          <a:p>
            <a:endParaRPr lang="tr-TR" sz="1200" dirty="0" smtClean="0"/>
          </a:p>
          <a:p>
            <a:endParaRPr lang="tr-TR" sz="1200" dirty="0"/>
          </a:p>
        </p:txBody>
      </p:sp>
      <p:pic>
        <p:nvPicPr>
          <p:cNvPr id="6" name="Picture 2"/>
          <p:cNvPicPr>
            <a:picLocks noChangeAspect="1" noChangeArrowheads="1"/>
          </p:cNvPicPr>
          <p:nvPr/>
        </p:nvPicPr>
        <p:blipFill>
          <a:blip r:embed="rId2" cstate="print"/>
          <a:srcRect/>
          <a:stretch>
            <a:fillRect/>
          </a:stretch>
        </p:blipFill>
        <p:spPr bwMode="auto">
          <a:xfrm>
            <a:off x="627770" y="1694571"/>
            <a:ext cx="8234876" cy="2094953"/>
          </a:xfrm>
          <a:prstGeom prst="rect">
            <a:avLst/>
          </a:prstGeom>
          <a:noFill/>
          <a:ln w="9525">
            <a:noFill/>
            <a:miter lim="800000"/>
            <a:headEnd/>
            <a:tailEnd/>
          </a:ln>
          <a:effectLst/>
        </p:spPr>
      </p:pic>
      <p:sp>
        <p:nvSpPr>
          <p:cNvPr id="9" name="8 Dikdörtgen"/>
          <p:cNvSpPr/>
          <p:nvPr/>
        </p:nvSpPr>
        <p:spPr>
          <a:xfrm>
            <a:off x="590843" y="2985866"/>
            <a:ext cx="8227841" cy="522264"/>
          </a:xfrm>
          <a:prstGeom prst="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tr-TR" dirty="0">
              <a:solidFill>
                <a:srgbClr val="FF0000"/>
              </a:solidFill>
            </a:endParaRPr>
          </a:p>
        </p:txBody>
      </p:sp>
      <p:sp>
        <p:nvSpPr>
          <p:cNvPr id="8" name="7 Dikdörtgen"/>
          <p:cNvSpPr/>
          <p:nvPr/>
        </p:nvSpPr>
        <p:spPr>
          <a:xfrm>
            <a:off x="664143" y="3941453"/>
            <a:ext cx="7750095" cy="71846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1400" b="1" dirty="0" smtClean="0"/>
              <a:t>2005 yılından sonra Kadastro Müdürlüğü /İhaleli yapılan ve sayısal üretilen 2005 yılından sonra sayısal olarak üretilen Orman, 2B ve Geçici 8 parselleri İTRF 96 sisteminde olduğundan 22-a çalışmalarına konu edilir, Ek-1’ e konu edilmez.</a:t>
            </a:r>
          </a:p>
        </p:txBody>
      </p:sp>
      <p:sp>
        <p:nvSpPr>
          <p:cNvPr id="7" name="6 Dikdörtgen"/>
          <p:cNvSpPr/>
          <p:nvPr/>
        </p:nvSpPr>
        <p:spPr>
          <a:xfrm>
            <a:off x="2286000" y="3083812"/>
            <a:ext cx="4572000" cy="369332"/>
          </a:xfrm>
          <a:prstGeom prst="rect">
            <a:avLst/>
          </a:prstGeom>
        </p:spPr>
        <p:txBody>
          <a:bodyPr>
            <a:spAutoFit/>
          </a:bodyPr>
          <a:lstStyle/>
          <a:p>
            <a:pPr algn="ctr"/>
            <a:r>
              <a:rPr lang="tr-TR" dirty="0" smtClean="0"/>
              <a:t> </a:t>
            </a:r>
            <a:endParaRPr lang="tr-TR" dirty="0"/>
          </a:p>
        </p:txBody>
      </p:sp>
      <p:sp>
        <p:nvSpPr>
          <p:cNvPr id="10" name="9 Dikdörtgen"/>
          <p:cNvSpPr/>
          <p:nvPr/>
        </p:nvSpPr>
        <p:spPr>
          <a:xfrm>
            <a:off x="667074" y="4964292"/>
            <a:ext cx="7750095" cy="6715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1400" b="1" dirty="0" smtClean="0"/>
              <a:t>Bu parseller Ek-2/a listesinde de gösterilir,   ilaveten bölge müdürlüğü onaylı Ek-2c listesi düzenlenir.</a:t>
            </a:r>
          </a:p>
        </p:txBody>
      </p:sp>
      <p:sp>
        <p:nvSpPr>
          <p:cNvPr id="11" name="10 Dikdörtgen"/>
          <p:cNvSpPr/>
          <p:nvPr/>
        </p:nvSpPr>
        <p:spPr>
          <a:xfrm>
            <a:off x="393895" y="900331"/>
            <a:ext cx="8314007"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tr-TR" dirty="0" smtClean="0">
                <a:solidFill>
                  <a:schemeClr val="tx1"/>
                </a:solidFill>
              </a:rPr>
              <a:t>İhaleye Çıkılacak Parsel Sayısı; Kadastro Müdürlüğü/İhaleli yapılan ve sayısal üretilen orman, 2/B ve Geçici 8 parsellerin sayısının güncelleme yapılacak toplam birim parsel sayısından çıkartılması ile elde edilen toplam parsel sayısıdır.</a:t>
            </a:r>
          </a:p>
        </p:txBody>
      </p:sp>
    </p:spTree>
  </p:cSld>
  <p:clrMapOvr>
    <a:masterClrMapping/>
  </p:clrMapOvr>
  <p:transition>
    <p:pull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55077" y="196948"/>
            <a:ext cx="7385538" cy="5767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t>KADASTRO YÖNÜYLE İŞLEME TABİ ALANLAR</a:t>
            </a:r>
            <a:endParaRPr lang="tr-TR" sz="2400" dirty="0"/>
          </a:p>
        </p:txBody>
      </p:sp>
      <p:pic>
        <p:nvPicPr>
          <p:cNvPr id="3" name="Picture 2"/>
          <p:cNvPicPr>
            <a:picLocks noChangeAspect="1" noChangeArrowheads="1"/>
          </p:cNvPicPr>
          <p:nvPr/>
        </p:nvPicPr>
        <p:blipFill>
          <a:blip r:embed="rId2" cstate="print"/>
          <a:srcRect/>
          <a:stretch>
            <a:fillRect/>
          </a:stretch>
        </p:blipFill>
        <p:spPr bwMode="auto">
          <a:xfrm>
            <a:off x="1364567" y="886265"/>
            <a:ext cx="6808762" cy="2855742"/>
          </a:xfrm>
          <a:prstGeom prst="rect">
            <a:avLst/>
          </a:prstGeom>
          <a:noFill/>
          <a:ln w="9525">
            <a:noFill/>
            <a:miter lim="800000"/>
            <a:headEnd/>
            <a:tailEnd/>
          </a:ln>
          <a:effectLst/>
        </p:spPr>
      </p:pic>
      <p:grpSp>
        <p:nvGrpSpPr>
          <p:cNvPr id="4" name="3 Grup"/>
          <p:cNvGrpSpPr/>
          <p:nvPr/>
        </p:nvGrpSpPr>
        <p:grpSpPr>
          <a:xfrm>
            <a:off x="1211162" y="5871090"/>
            <a:ext cx="2377979" cy="818097"/>
            <a:chOff x="1661976" y="2558752"/>
            <a:chExt cx="2476990" cy="1572889"/>
          </a:xfrm>
        </p:grpSpPr>
        <p:sp>
          <p:nvSpPr>
            <p:cNvPr id="5" name="4 Yuvarlatılmış Dikdörtgen"/>
            <p:cNvSpPr/>
            <p:nvPr/>
          </p:nvSpPr>
          <p:spPr>
            <a:xfrm>
              <a:off x="1661976" y="2558752"/>
              <a:ext cx="2476990" cy="1572889"/>
            </a:xfrm>
            <a:prstGeom prst="roundRect">
              <a:avLst>
                <a:gd name="adj" fmla="val 10000"/>
              </a:avLst>
            </a:prstGeom>
          </p:spPr>
          <p:style>
            <a:lnRef idx="3">
              <a:schemeClr val="lt1"/>
            </a:lnRef>
            <a:fillRef idx="1">
              <a:schemeClr val="accent3"/>
            </a:fillRef>
            <a:effectRef idx="1">
              <a:schemeClr val="accent3"/>
            </a:effectRef>
            <a:fontRef idx="minor">
              <a:schemeClr val="lt1"/>
            </a:fontRef>
          </p:style>
        </p:sp>
        <p:sp>
          <p:nvSpPr>
            <p:cNvPr id="6" name="Yuvarlatılmış Dikdörtgen 4"/>
            <p:cNvSpPr/>
            <p:nvPr/>
          </p:nvSpPr>
          <p:spPr>
            <a:xfrm>
              <a:off x="1708044" y="2604820"/>
              <a:ext cx="2384854" cy="1480753"/>
            </a:xfrm>
            <a:prstGeom prst="rect">
              <a:avLst/>
            </a:prstGeom>
          </p:spPr>
          <p:style>
            <a:lnRef idx="3">
              <a:schemeClr val="lt1"/>
            </a:lnRef>
            <a:fillRef idx="1">
              <a:schemeClr val="accent3"/>
            </a:fillRef>
            <a:effectRef idx="1">
              <a:schemeClr val="accent3"/>
            </a:effectRef>
            <a:fontRef idx="minor">
              <a:schemeClr val="lt1"/>
            </a:fontRef>
          </p:style>
          <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tr-TR" kern="1200" dirty="0" smtClean="0"/>
                <a:t>3402 S.K. Öncesi</a:t>
              </a:r>
              <a:endParaRPr lang="tr-TR" kern="1200" dirty="0"/>
            </a:p>
          </p:txBody>
        </p:sp>
      </p:grpSp>
      <p:sp>
        <p:nvSpPr>
          <p:cNvPr id="18" name="Yuvarlatılmış Dikdörtgen 4"/>
          <p:cNvSpPr/>
          <p:nvPr/>
        </p:nvSpPr>
        <p:spPr>
          <a:xfrm>
            <a:off x="5855768" y="5919012"/>
            <a:ext cx="2289526" cy="770175"/>
          </a:xfrm>
          <a:prstGeom prst="rect">
            <a:avLst/>
          </a:prstGeom>
        </p:spPr>
        <p:style>
          <a:lnRef idx="3">
            <a:schemeClr val="lt1"/>
          </a:lnRef>
          <a:fillRef idx="1">
            <a:schemeClr val="accent2"/>
          </a:fillRef>
          <a:effectRef idx="1">
            <a:schemeClr val="accent2"/>
          </a:effectRef>
          <a:fontRef idx="minor">
            <a:schemeClr val="lt1"/>
          </a:fontRef>
        </p:style>
        <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tr-TR" dirty="0" smtClean="0"/>
              <a:t>3402 S.K. sonucunda</a:t>
            </a:r>
            <a:endParaRPr lang="tr-TR" dirty="0"/>
          </a:p>
        </p:txBody>
      </p:sp>
      <p:sp>
        <p:nvSpPr>
          <p:cNvPr id="13" name="12 Metin kutusu"/>
          <p:cNvSpPr txBox="1"/>
          <p:nvPr/>
        </p:nvSpPr>
        <p:spPr>
          <a:xfrm>
            <a:off x="225084" y="3768383"/>
            <a:ext cx="8679766"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just">
              <a:buFont typeface="Arial" panose="020B0604020202020204" pitchFamily="34" charset="0"/>
              <a:buChar char="•"/>
            </a:pPr>
            <a:r>
              <a:rPr lang="tr-TR" sz="1400" dirty="0" smtClean="0"/>
              <a:t> </a:t>
            </a:r>
            <a:r>
              <a:rPr lang="tr-TR" sz="1600" dirty="0" smtClean="0"/>
              <a:t>3402 sayılı Kanununa göre kadastroya tabi tutulmuş alanlarda (tespit dışı bırakılmaması gerektiği halde) orman olduğu gerekçesiyle tespit dışı bırakılmış alanlar,</a:t>
            </a:r>
          </a:p>
          <a:p>
            <a:pPr marL="285750" indent="-285750" algn="just">
              <a:buFont typeface="Arial" panose="020B0604020202020204" pitchFamily="34" charset="0"/>
              <a:buChar char="•"/>
            </a:pPr>
            <a:r>
              <a:rPr lang="tr-TR" sz="1600" dirty="0" smtClean="0"/>
              <a:t>3402 sayılı Kanunun yayımı tarihinden yapılan çalışmalarda kadastro güncelleme alanı içerisinde; tapulama veya kadastro çalışmalarında </a:t>
            </a:r>
            <a:r>
              <a:rPr lang="tr-TR" sz="1600" b="1" dirty="0" smtClean="0">
                <a:solidFill>
                  <a:srgbClr val="FF0000"/>
                </a:solidFill>
              </a:rPr>
              <a:t>tespit dışı bırakılan tapuda kayıtlı taşınmazlar </a:t>
            </a:r>
            <a:r>
              <a:rPr lang="tr-TR" sz="1600" dirty="0" smtClean="0"/>
              <a:t>ile </a:t>
            </a:r>
            <a:r>
              <a:rPr lang="tr-TR" sz="1600" b="1" dirty="0" smtClean="0">
                <a:solidFill>
                  <a:srgbClr val="00B050"/>
                </a:solidFill>
              </a:rPr>
              <a:t>kamu kurum ve kuruluşlarına ait yerlerde </a:t>
            </a:r>
            <a:r>
              <a:rPr lang="tr-TR" sz="1600" dirty="0" smtClean="0"/>
              <a:t>ve çalışma alanı içinde orman olduğu gerekçesiyle tespit harici bırakılan alanlarda, </a:t>
            </a:r>
            <a:r>
              <a:rPr lang="tr-TR" sz="1600" b="1" dirty="0" smtClean="0">
                <a:solidFill>
                  <a:schemeClr val="accent6">
                    <a:lumMod val="75000"/>
                  </a:schemeClr>
                </a:solidFill>
              </a:rPr>
              <a:t>daha sonra kesinleşen orman kadastrosu sonucunda orman sınırı dışında kalan tapulu ve tapusuz taşınmazlar </a:t>
            </a:r>
            <a:r>
              <a:rPr lang="tr-TR" sz="1600" dirty="0" smtClean="0"/>
              <a:t>ise 3402 sayılı Kanun hükümlerince kadastro yapılır.</a:t>
            </a:r>
            <a:endParaRPr lang="tr-TR" sz="1600" dirty="0"/>
          </a:p>
        </p:txBody>
      </p:sp>
      <p:sp>
        <p:nvSpPr>
          <p:cNvPr id="14" name="13 Oval"/>
          <p:cNvSpPr/>
          <p:nvPr/>
        </p:nvSpPr>
        <p:spPr>
          <a:xfrm>
            <a:off x="182879" y="1540042"/>
            <a:ext cx="1720061" cy="93130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KEŞİF  (yaklaşık parsel sayısı)</a:t>
            </a:r>
            <a:endParaRPr lang="tr-TR" sz="1400" dirty="0"/>
          </a:p>
        </p:txBody>
      </p:sp>
      <p:cxnSp>
        <p:nvCxnSpPr>
          <p:cNvPr id="17" name="16 Düz Ok Bağlayıcısı"/>
          <p:cNvCxnSpPr/>
          <p:nvPr/>
        </p:nvCxnSpPr>
        <p:spPr>
          <a:xfrm>
            <a:off x="3699803" y="6457070"/>
            <a:ext cx="2025748"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9" name="18 Metin kutusu"/>
          <p:cNvSpPr txBox="1"/>
          <p:nvPr/>
        </p:nvSpPr>
        <p:spPr>
          <a:xfrm>
            <a:off x="3671668" y="6063175"/>
            <a:ext cx="2067950" cy="323165"/>
          </a:xfrm>
          <a:prstGeom prst="rect">
            <a:avLst/>
          </a:prstGeom>
          <a:noFill/>
        </p:spPr>
        <p:txBody>
          <a:bodyPr wrap="square" rtlCol="0">
            <a:spAutoFit/>
          </a:bodyPr>
          <a:lstStyle/>
          <a:p>
            <a:r>
              <a:rPr lang="tr-TR" sz="1500" dirty="0" smtClean="0">
                <a:solidFill>
                  <a:srgbClr val="FF0000"/>
                </a:solidFill>
              </a:rPr>
              <a:t>AYRI DEĞERLENDİRİLİR.</a:t>
            </a:r>
            <a:endParaRPr lang="tr-TR" sz="1500"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0" y="3717324"/>
            <a:ext cx="9144000" cy="3140676"/>
          </a:xfrm>
          <a:prstGeom prst="rect">
            <a:avLst/>
          </a:prstGeom>
          <a:noFill/>
          <a:ln w="9525">
            <a:noFill/>
            <a:miter lim="800000"/>
            <a:headEnd/>
            <a:tailEnd/>
          </a:ln>
          <a:effectLst/>
        </p:spPr>
      </p:pic>
      <p:pic>
        <p:nvPicPr>
          <p:cNvPr id="57347" name="Picture 3"/>
          <p:cNvPicPr>
            <a:picLocks noChangeAspect="1" noChangeArrowheads="1"/>
          </p:cNvPicPr>
          <p:nvPr/>
        </p:nvPicPr>
        <p:blipFill>
          <a:blip r:embed="rId3" cstate="print"/>
          <a:srcRect/>
          <a:stretch>
            <a:fillRect/>
          </a:stretch>
        </p:blipFill>
        <p:spPr bwMode="auto">
          <a:xfrm>
            <a:off x="6131902" y="127488"/>
            <a:ext cx="2876550" cy="4686300"/>
          </a:xfrm>
          <a:prstGeom prst="rect">
            <a:avLst/>
          </a:prstGeom>
          <a:ln w="38100">
            <a:solidFill>
              <a:schemeClr val="accent2"/>
            </a:solidFill>
          </a:ln>
          <a:effectLst>
            <a:outerShdw blurRad="292100" dist="139700" dir="2700000" algn="tl" rotWithShape="0">
              <a:srgbClr val="333333">
                <a:alpha val="65000"/>
              </a:srgbClr>
            </a:outerShdw>
          </a:effectLst>
        </p:spPr>
      </p:pic>
      <p:cxnSp>
        <p:nvCxnSpPr>
          <p:cNvPr id="4" name="3 Düz Bağlayıcı"/>
          <p:cNvCxnSpPr/>
          <p:nvPr/>
        </p:nvCxnSpPr>
        <p:spPr>
          <a:xfrm>
            <a:off x="1863968" y="4264268"/>
            <a:ext cx="1617785" cy="1"/>
          </a:xfrm>
          <a:prstGeom prst="line">
            <a:avLst/>
          </a:prstGeom>
        </p:spPr>
        <p:style>
          <a:lnRef idx="3">
            <a:schemeClr val="accent2"/>
          </a:lnRef>
          <a:fillRef idx="0">
            <a:schemeClr val="accent2"/>
          </a:fillRef>
          <a:effectRef idx="2">
            <a:schemeClr val="accent2"/>
          </a:effectRef>
          <a:fontRef idx="minor">
            <a:schemeClr val="tx1"/>
          </a:fontRef>
        </p:style>
      </p:cxnSp>
      <p:cxnSp>
        <p:nvCxnSpPr>
          <p:cNvPr id="5" name="4 Düz Bağlayıcı"/>
          <p:cNvCxnSpPr/>
          <p:nvPr/>
        </p:nvCxnSpPr>
        <p:spPr>
          <a:xfrm rot="5400000">
            <a:off x="690197" y="5482003"/>
            <a:ext cx="2391507" cy="8792"/>
          </a:xfrm>
          <a:prstGeom prst="line">
            <a:avLst/>
          </a:prstGeom>
        </p:spPr>
        <p:style>
          <a:lnRef idx="3">
            <a:schemeClr val="accent2"/>
          </a:lnRef>
          <a:fillRef idx="0">
            <a:schemeClr val="accent2"/>
          </a:fillRef>
          <a:effectRef idx="2">
            <a:schemeClr val="accent2"/>
          </a:effectRef>
          <a:fontRef idx="minor">
            <a:schemeClr val="tx1"/>
          </a:fontRef>
        </p:style>
      </p:cxnSp>
      <p:cxnSp>
        <p:nvCxnSpPr>
          <p:cNvPr id="6" name="5 Düz Bağlayıcı"/>
          <p:cNvCxnSpPr/>
          <p:nvPr/>
        </p:nvCxnSpPr>
        <p:spPr>
          <a:xfrm>
            <a:off x="1916723" y="6682153"/>
            <a:ext cx="1573823" cy="1"/>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20 Düz Bağlayıcı"/>
          <p:cNvCxnSpPr/>
          <p:nvPr/>
        </p:nvCxnSpPr>
        <p:spPr>
          <a:xfrm rot="5400000">
            <a:off x="2302120" y="5476142"/>
            <a:ext cx="2391507" cy="8792"/>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18 Eğri Bağlayıcı"/>
          <p:cNvCxnSpPr/>
          <p:nvPr/>
        </p:nvCxnSpPr>
        <p:spPr>
          <a:xfrm flipV="1">
            <a:off x="3525715" y="2857501"/>
            <a:ext cx="2540980" cy="1855176"/>
          </a:xfrm>
          <a:prstGeom prst="curvedConnector3">
            <a:avLst>
              <a:gd name="adj1" fmla="val 50000"/>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26" name="25 Metin kutusu"/>
          <p:cNvSpPr txBox="1"/>
          <p:nvPr/>
        </p:nvSpPr>
        <p:spPr>
          <a:xfrm>
            <a:off x="351693" y="1758462"/>
            <a:ext cx="5495192"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dirty="0" smtClean="0"/>
              <a:t>Birimde sadece 3402 S.K. EK-1 kapsamında uygulama yapılacak ise Güncelleme Çalışmalarına konu değildir. 2012/15 sayılı genelgeye göre çalışma yapılmalıdır.</a:t>
            </a:r>
          </a:p>
        </p:txBody>
      </p:sp>
      <p:sp>
        <p:nvSpPr>
          <p:cNvPr id="28" name="27 Oval Belirtme Çizgisi"/>
          <p:cNvSpPr/>
          <p:nvPr/>
        </p:nvSpPr>
        <p:spPr>
          <a:xfrm>
            <a:off x="2574067" y="0"/>
            <a:ext cx="2933115" cy="1125414"/>
          </a:xfrm>
          <a:prstGeom prst="wedgeEllipseCallout">
            <a:avLst>
              <a:gd name="adj1" fmla="val 109637"/>
              <a:gd name="adj2" fmla="val 1130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u="sng" dirty="0" smtClean="0"/>
              <a:t>Sadece Ek-1 varsa; </a:t>
            </a:r>
            <a:r>
              <a:rPr lang="tr-TR" sz="1400" dirty="0" smtClean="0"/>
              <a:t>Sayısallaştırma Yönetmeliği ve 2012/15 sayılı genelge kapsamında değerlendirilmeli</a:t>
            </a:r>
            <a:endParaRPr lang="tr-TR" sz="1400" dirty="0"/>
          </a:p>
        </p:txBody>
      </p:sp>
      <p:sp>
        <p:nvSpPr>
          <p:cNvPr id="11" name="10 Oval"/>
          <p:cNvSpPr/>
          <p:nvPr/>
        </p:nvSpPr>
        <p:spPr>
          <a:xfrm>
            <a:off x="125128" y="442763"/>
            <a:ext cx="2028987" cy="81453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Hatalı  Değerlendirme Çizelgesi</a:t>
            </a:r>
            <a:endParaRPr lang="tr-TR" sz="1400" dirty="0"/>
          </a:p>
        </p:txBody>
      </p:sp>
      <p:sp>
        <p:nvSpPr>
          <p:cNvPr id="12" name="11 Dikdörtgen"/>
          <p:cNvSpPr/>
          <p:nvPr/>
        </p:nvSpPr>
        <p:spPr>
          <a:xfrm>
            <a:off x="7007192" y="1645920"/>
            <a:ext cx="308008" cy="30319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Dikdörtgen"/>
          <p:cNvSpPr/>
          <p:nvPr/>
        </p:nvSpPr>
        <p:spPr>
          <a:xfrm>
            <a:off x="593884" y="2806875"/>
            <a:ext cx="4334331" cy="5271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1600" dirty="0" smtClean="0"/>
              <a:t>Kadastro güncelleme çalışmaları 22/a çalışmaları ile birlikte mevzuatınca eş zamanlı değerlendirilir.</a:t>
            </a:r>
            <a:endParaRPr lang="tr-TR" sz="1600" dirty="0"/>
          </a:p>
        </p:txBody>
      </p:sp>
      <p:sp>
        <p:nvSpPr>
          <p:cNvPr id="14" name="13 Dikdörtgen"/>
          <p:cNvSpPr/>
          <p:nvPr/>
        </p:nvSpPr>
        <p:spPr>
          <a:xfrm>
            <a:off x="5507182" y="3969327"/>
            <a:ext cx="228600" cy="2743200"/>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Oval"/>
          <p:cNvSpPr/>
          <p:nvPr/>
        </p:nvSpPr>
        <p:spPr>
          <a:xfrm>
            <a:off x="6283474" y="5198336"/>
            <a:ext cx="2163840" cy="81453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u="sng" dirty="0" smtClean="0"/>
              <a:t>Kadastro Yapım </a:t>
            </a:r>
            <a:r>
              <a:rPr lang="tr-TR" sz="1400" dirty="0" smtClean="0"/>
              <a:t>yılı kamu zararı yönünden önemli</a:t>
            </a:r>
            <a:endParaRPr lang="tr-TR" sz="1400" dirty="0"/>
          </a:p>
        </p:txBody>
      </p:sp>
      <p:cxnSp>
        <p:nvCxnSpPr>
          <p:cNvPr id="17" name="16 Düz Ok Bağlayıcısı"/>
          <p:cNvCxnSpPr/>
          <p:nvPr/>
        </p:nvCxnSpPr>
        <p:spPr>
          <a:xfrm flipV="1">
            <a:off x="5652655" y="5611091"/>
            <a:ext cx="498763" cy="1039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7" name="Picture 3"/>
          <p:cNvPicPr>
            <a:picLocks noChangeAspect="1" noChangeArrowheads="1"/>
          </p:cNvPicPr>
          <p:nvPr/>
        </p:nvPicPr>
        <p:blipFill>
          <a:blip r:embed="rId2" cstate="print"/>
          <a:srcRect/>
          <a:stretch>
            <a:fillRect/>
          </a:stretch>
        </p:blipFill>
        <p:spPr bwMode="auto">
          <a:xfrm>
            <a:off x="210039" y="1289308"/>
            <a:ext cx="6437313" cy="5568692"/>
          </a:xfrm>
          <a:prstGeom prst="rect">
            <a:avLst/>
          </a:prstGeom>
          <a:noFill/>
          <a:ln w="9525">
            <a:noFill/>
            <a:miter lim="800000"/>
            <a:headEnd/>
            <a:tailEnd/>
          </a:ln>
          <a:effectLst/>
        </p:spPr>
      </p:pic>
      <p:graphicFrame>
        <p:nvGraphicFramePr>
          <p:cNvPr id="9" name="8 Diyagram"/>
          <p:cNvGraphicFramePr/>
          <p:nvPr/>
        </p:nvGraphicFramePr>
        <p:xfrm>
          <a:off x="6794500" y="812800"/>
          <a:ext cx="2133600"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Dikdörtgen"/>
          <p:cNvSpPr/>
          <p:nvPr/>
        </p:nvSpPr>
        <p:spPr>
          <a:xfrm>
            <a:off x="4660294" y="2194560"/>
            <a:ext cx="721895" cy="4446872"/>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Metin kutusu"/>
          <p:cNvSpPr txBox="1"/>
          <p:nvPr/>
        </p:nvSpPr>
        <p:spPr>
          <a:xfrm>
            <a:off x="772706" y="272533"/>
            <a:ext cx="7572224"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tr-TR" b="1" dirty="0" smtClean="0"/>
              <a:t>Çalışma yapılacak taşınmazların belirlenmesinde parsel sayılarının önemi</a:t>
            </a:r>
            <a:endParaRPr lang="tr-TR" b="1" dirty="0"/>
          </a:p>
        </p:txBody>
      </p:sp>
      <p:sp>
        <p:nvSpPr>
          <p:cNvPr id="8" name="7 Dikdörtgen"/>
          <p:cNvSpPr/>
          <p:nvPr/>
        </p:nvSpPr>
        <p:spPr>
          <a:xfrm>
            <a:off x="6796454" y="2400301"/>
            <a:ext cx="2057400" cy="138918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Uygulamalar arası geçişlerin mümkün olduğu gözetilerek ölçü işlemleri detaylı yapılmalı</a:t>
            </a:r>
            <a:endParaRPr lang="tr-TR" sz="1600" dirty="0"/>
          </a:p>
        </p:txBody>
      </p:sp>
      <p:sp>
        <p:nvSpPr>
          <p:cNvPr id="10" name="9 Dikdörtgen"/>
          <p:cNvSpPr/>
          <p:nvPr/>
        </p:nvSpPr>
        <p:spPr>
          <a:xfrm>
            <a:off x="6737837" y="3941885"/>
            <a:ext cx="2159977" cy="146538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Kadastro yönüyle çalışma yapılacak alanda yaklaşık parsel sayısı  (keşifte miktar artışı – azalışı)??</a:t>
            </a:r>
            <a:endParaRPr lang="tr-TR" sz="1600" dirty="0"/>
          </a:p>
        </p:txBody>
      </p:sp>
      <p:sp>
        <p:nvSpPr>
          <p:cNvPr id="11" name="10 Dikdörtgen"/>
          <p:cNvSpPr/>
          <p:nvPr/>
        </p:nvSpPr>
        <p:spPr>
          <a:xfrm>
            <a:off x="6723183" y="5642919"/>
            <a:ext cx="2159977" cy="110386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Yüklenici firma ile yaşanacak idari sorunlar (süre uzatımı gibi)</a:t>
            </a:r>
            <a:endParaRPr lang="tr-TR" sz="1600" dirty="0"/>
          </a:p>
        </p:txBody>
      </p:sp>
    </p:spTree>
  </p:cSld>
  <p:clrMapOvr>
    <a:masterClrMapping/>
  </p:clrMapOvr>
  <p:transition>
    <p:pull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1 Metin kutusu"/>
          <p:cNvSpPr txBox="1">
            <a:spLocks noChangeArrowheads="1"/>
          </p:cNvSpPr>
          <p:nvPr/>
        </p:nvSpPr>
        <p:spPr bwMode="auto">
          <a:xfrm>
            <a:off x="357188" y="928688"/>
            <a:ext cx="8643937" cy="5078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2800" b="1">
                <a:latin typeface="Arial" panose="020B0604020202020204" pitchFamily="34" charset="0"/>
              </a:rPr>
              <a:t> </a:t>
            </a:r>
            <a:endParaRPr lang="tr-TR" sz="2800" b="1" u="sng">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400">
              <a:latin typeface="Arial" panose="020B0604020202020204" pitchFamily="34" charset="0"/>
            </a:endParaRPr>
          </a:p>
          <a:p>
            <a:pPr eaLnBrk="1" hangingPunct="1">
              <a:spcBef>
                <a:spcPct val="0"/>
              </a:spcBef>
            </a:pPr>
            <a:endParaRPr lang="tr-TR" sz="2400">
              <a:latin typeface="Arial" panose="020B0604020202020204" pitchFamily="34" charset="0"/>
            </a:endParaRPr>
          </a:p>
          <a:p>
            <a:pPr eaLnBrk="1" hangingPunct="1">
              <a:spcBef>
                <a:spcPct val="0"/>
              </a:spcBef>
            </a:pPr>
            <a:endParaRPr lang="tr-TR" sz="2400">
              <a:latin typeface="Arial" panose="020B0604020202020204" pitchFamily="34" charset="0"/>
            </a:endParaRPr>
          </a:p>
        </p:txBody>
      </p:sp>
      <p:sp>
        <p:nvSpPr>
          <p:cNvPr id="9" name="8 Dikdörtgen"/>
          <p:cNvSpPr/>
          <p:nvPr/>
        </p:nvSpPr>
        <p:spPr>
          <a:xfrm>
            <a:off x="357188" y="912813"/>
            <a:ext cx="5849937" cy="57150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tr-TR" sz="2400" b="1" dirty="0">
                <a:solidFill>
                  <a:schemeClr val="tx1"/>
                </a:solidFill>
                <a:cs typeface="Arial" charset="0"/>
              </a:rPr>
              <a:t>Davalı taşınmazların listesinin alınması,</a:t>
            </a:r>
          </a:p>
        </p:txBody>
      </p:sp>
      <p:sp>
        <p:nvSpPr>
          <p:cNvPr id="10" name="9 Dikdörtgen"/>
          <p:cNvSpPr/>
          <p:nvPr/>
        </p:nvSpPr>
        <p:spPr>
          <a:xfrm>
            <a:off x="357188" y="2000250"/>
            <a:ext cx="4857750" cy="57150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tr-TR" sz="2400" b="1" dirty="0">
                <a:solidFill>
                  <a:schemeClr val="tx1"/>
                </a:solidFill>
                <a:cs typeface="Arial" charset="0"/>
              </a:rPr>
              <a:t>Belirtmelerin yapılması</a:t>
            </a:r>
            <a:r>
              <a:rPr lang="tr-TR" sz="2400" dirty="0">
                <a:solidFill>
                  <a:schemeClr val="tx1"/>
                </a:solidFill>
                <a:cs typeface="Arial" charset="0"/>
              </a:rPr>
              <a:t>,</a:t>
            </a:r>
          </a:p>
        </p:txBody>
      </p:sp>
      <p:sp>
        <p:nvSpPr>
          <p:cNvPr id="11" name="10 Dikdörtgen"/>
          <p:cNvSpPr/>
          <p:nvPr/>
        </p:nvSpPr>
        <p:spPr>
          <a:xfrm>
            <a:off x="3122613" y="3794125"/>
            <a:ext cx="3806825" cy="57150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tr-TR" sz="2400" b="1" dirty="0">
                <a:solidFill>
                  <a:schemeClr val="tx1"/>
                </a:solidFill>
                <a:cs typeface="Arial" charset="0"/>
              </a:rPr>
              <a:t>Personel görevlendirilmesi,</a:t>
            </a:r>
          </a:p>
        </p:txBody>
      </p:sp>
      <p:pic>
        <p:nvPicPr>
          <p:cNvPr id="35846" name="Picture 2" descr="mahkemeye başvuru sembol ile ilgili gö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29375" y="630238"/>
            <a:ext cx="182403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7" name="Picture 8" descr="İlgili resim"/>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5373688"/>
            <a:ext cx="1285875" cy="963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6" name="15 Düz Ok Bağlayıcısı"/>
          <p:cNvCxnSpPr>
            <a:stCxn id="13" idx="3"/>
            <a:endCxn id="17" idx="1"/>
          </p:cNvCxnSpPr>
          <p:nvPr/>
        </p:nvCxnSpPr>
        <p:spPr>
          <a:xfrm flipV="1">
            <a:off x="6643688" y="4543425"/>
            <a:ext cx="531812" cy="600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6 Metin kutusu"/>
          <p:cNvSpPr txBox="1"/>
          <p:nvPr/>
        </p:nvSpPr>
        <p:spPr>
          <a:xfrm>
            <a:off x="7175500" y="4357688"/>
            <a:ext cx="1468438" cy="369887"/>
          </a:xfrm>
          <a:prstGeom prst="rect">
            <a:avLst/>
          </a:prstGeom>
          <a:solidFill>
            <a:srgbClr val="92D050"/>
          </a:solidFill>
          <a:ln w="63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eaLnBrk="1" hangingPunct="1">
              <a:defRPr/>
            </a:pPr>
            <a:r>
              <a:rPr lang="tr-TR" dirty="0">
                <a:solidFill>
                  <a:schemeClr val="tx1"/>
                </a:solidFill>
                <a:latin typeface="Arial" pitchFamily="34" charset="0"/>
                <a:cs typeface="Arial" pitchFamily="34" charset="0"/>
              </a:rPr>
              <a:t>Muhtarlıklar</a:t>
            </a:r>
          </a:p>
        </p:txBody>
      </p:sp>
      <p:sp>
        <p:nvSpPr>
          <p:cNvPr id="35850" name="17 Metin kutusu"/>
          <p:cNvSpPr txBox="1">
            <a:spLocks noChangeArrowheads="1"/>
          </p:cNvSpPr>
          <p:nvPr/>
        </p:nvSpPr>
        <p:spPr bwMode="auto">
          <a:xfrm>
            <a:off x="7175500" y="4714875"/>
            <a:ext cx="1468438" cy="369888"/>
          </a:xfrm>
          <a:prstGeom prst="rect">
            <a:avLst/>
          </a:prstGeom>
          <a:solidFill>
            <a:srgbClr val="92D05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Belediyeler</a:t>
            </a:r>
          </a:p>
        </p:txBody>
      </p:sp>
      <p:cxnSp>
        <p:nvCxnSpPr>
          <p:cNvPr id="20" name="19 Düz Ok Bağlayıcısı"/>
          <p:cNvCxnSpPr>
            <a:stCxn id="13" idx="3"/>
            <a:endCxn id="35850" idx="1"/>
          </p:cNvCxnSpPr>
          <p:nvPr/>
        </p:nvCxnSpPr>
        <p:spPr>
          <a:xfrm flipV="1">
            <a:off x="6643688" y="4900613"/>
            <a:ext cx="531812" cy="2428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a:stCxn id="13" idx="3"/>
            <a:endCxn id="35854" idx="1"/>
          </p:cNvCxnSpPr>
          <p:nvPr/>
        </p:nvCxnSpPr>
        <p:spPr>
          <a:xfrm>
            <a:off x="6643688" y="5143501"/>
            <a:ext cx="531812" cy="978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Düz Ok Bağlayıcısı"/>
          <p:cNvCxnSpPr>
            <a:stCxn id="13" idx="3"/>
            <a:endCxn id="35855" idx="1"/>
          </p:cNvCxnSpPr>
          <p:nvPr/>
        </p:nvCxnSpPr>
        <p:spPr>
          <a:xfrm>
            <a:off x="6643688" y="5143500"/>
            <a:ext cx="531812" cy="471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854" name="24 Metin kutusu"/>
          <p:cNvSpPr txBox="1">
            <a:spLocks noChangeArrowheads="1"/>
          </p:cNvSpPr>
          <p:nvPr/>
        </p:nvSpPr>
        <p:spPr bwMode="auto">
          <a:xfrm>
            <a:off x="7175500" y="5072063"/>
            <a:ext cx="1468438" cy="338554"/>
          </a:xfrm>
          <a:prstGeom prst="rect">
            <a:avLst/>
          </a:prstGeom>
          <a:solidFill>
            <a:srgbClr val="92D05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600" dirty="0" smtClean="0">
                <a:latin typeface="Arial" panose="020B0604020202020204" pitchFamily="34" charset="0"/>
              </a:rPr>
              <a:t>Tarım Orman</a:t>
            </a:r>
            <a:endParaRPr lang="tr-TR" sz="1600" dirty="0">
              <a:latin typeface="Arial" panose="020B0604020202020204" pitchFamily="34" charset="0"/>
            </a:endParaRPr>
          </a:p>
        </p:txBody>
      </p:sp>
      <p:sp>
        <p:nvSpPr>
          <p:cNvPr id="35855" name="25 Metin kutusu"/>
          <p:cNvSpPr txBox="1">
            <a:spLocks noChangeArrowheads="1"/>
          </p:cNvSpPr>
          <p:nvPr/>
        </p:nvSpPr>
        <p:spPr bwMode="auto">
          <a:xfrm>
            <a:off x="7175500" y="5429250"/>
            <a:ext cx="1468438" cy="369888"/>
          </a:xfrm>
          <a:prstGeom prst="rect">
            <a:avLst/>
          </a:prstGeom>
          <a:solidFill>
            <a:srgbClr val="92D05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Maliye </a:t>
            </a:r>
          </a:p>
        </p:txBody>
      </p:sp>
      <p:sp>
        <p:nvSpPr>
          <p:cNvPr id="35856" name="27 Metin kutusu"/>
          <p:cNvSpPr txBox="1">
            <a:spLocks noChangeArrowheads="1"/>
          </p:cNvSpPr>
          <p:nvPr/>
        </p:nvSpPr>
        <p:spPr bwMode="auto">
          <a:xfrm>
            <a:off x="5000625" y="5929313"/>
            <a:ext cx="2928938" cy="369887"/>
          </a:xfrm>
          <a:prstGeom prst="rect">
            <a:avLst/>
          </a:prstGeom>
          <a:solidFill>
            <a:srgbClr val="92D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b="1" dirty="0">
                <a:latin typeface="Arial" panose="020B0604020202020204" pitchFamily="34" charset="0"/>
              </a:rPr>
              <a:t>Varsa diğer kurumlar…</a:t>
            </a:r>
          </a:p>
        </p:txBody>
      </p:sp>
      <p:sp>
        <p:nvSpPr>
          <p:cNvPr id="13" name="12 Dikdörtgen"/>
          <p:cNvSpPr/>
          <p:nvPr/>
        </p:nvSpPr>
        <p:spPr>
          <a:xfrm>
            <a:off x="3143250" y="4786313"/>
            <a:ext cx="3500438" cy="714375"/>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tr-TR" sz="2400" b="1" dirty="0">
                <a:solidFill>
                  <a:schemeClr val="tx1"/>
                </a:solidFill>
                <a:cs typeface="Arial" charset="0"/>
              </a:rPr>
              <a:t> İlan ve Duyuruların </a:t>
            </a:r>
            <a:r>
              <a:rPr lang="tr-TR" sz="2400" b="1" dirty="0" smtClean="0">
                <a:solidFill>
                  <a:schemeClr val="tx1"/>
                </a:solidFill>
                <a:cs typeface="Arial" charset="0"/>
              </a:rPr>
              <a:t>yapılması</a:t>
            </a:r>
            <a:endParaRPr lang="tr-TR" sz="2400" b="1" dirty="0">
              <a:solidFill>
                <a:schemeClr val="tx1"/>
              </a:solidFill>
              <a:cs typeface="Arial" charset="0"/>
            </a:endParaRPr>
          </a:p>
        </p:txBody>
      </p:sp>
      <p:sp>
        <p:nvSpPr>
          <p:cNvPr id="35858" name="AutoShape 2" descr="tapu kütüğü ile ilgili görsel sonucu">
            <a:hlinkClick r:id="rId4"/>
          </p:cNvPr>
          <p:cNvSpPr>
            <a:spLocks noChangeAspect="1" noChangeArrowheads="1"/>
          </p:cNvSpPr>
          <p:nvPr/>
        </p:nvSpPr>
        <p:spPr bwMode="auto">
          <a:xfrm>
            <a:off x="38100" y="-723900"/>
            <a:ext cx="3028950"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35859" name="AutoShape 4" descr="tapu kütüğü ile ilgili görsel sonucu">
            <a:hlinkClick r:id="rId5"/>
          </p:cNvPr>
          <p:cNvSpPr>
            <a:spLocks noChangeAspect="1" noChangeArrowheads="1"/>
          </p:cNvSpPr>
          <p:nvPr/>
        </p:nvSpPr>
        <p:spPr bwMode="auto">
          <a:xfrm>
            <a:off x="38100" y="-776288"/>
            <a:ext cx="2381250" cy="161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35860" name="AutoShape 6" descr="tapu kütüğü ile ilgili görsel sonucu">
            <a:hlinkClick r:id="rId5"/>
          </p:cNvPr>
          <p:cNvSpPr>
            <a:spLocks noChangeAspect="1" noChangeArrowheads="1"/>
          </p:cNvSpPr>
          <p:nvPr/>
        </p:nvSpPr>
        <p:spPr bwMode="auto">
          <a:xfrm>
            <a:off x="38100" y="-776288"/>
            <a:ext cx="2381250" cy="161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pic>
        <p:nvPicPr>
          <p:cNvPr id="280584" name="Picture 8"/>
          <p:cNvPicPr>
            <a:picLocks noChangeAspect="1" noChangeArrowheads="1"/>
          </p:cNvPicPr>
          <p:nvPr/>
        </p:nvPicPr>
        <p:blipFill>
          <a:blip r:embed="rId6" cstate="print"/>
          <a:srcRect/>
          <a:stretch>
            <a:fillRect/>
          </a:stretch>
        </p:blipFill>
        <p:spPr bwMode="auto">
          <a:xfrm>
            <a:off x="5500688" y="2000250"/>
            <a:ext cx="2162175" cy="1285875"/>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graphicFrame>
        <p:nvGraphicFramePr>
          <p:cNvPr id="29" name="3 İçerik Yer Tutucusu"/>
          <p:cNvGraphicFramePr>
            <a:graphicFrameLocks noGrp="1"/>
          </p:cNvGraphicFramePr>
          <p:nvPr>
            <p:ph idx="4294967295"/>
          </p:nvPr>
        </p:nvGraphicFramePr>
        <p:xfrm>
          <a:off x="0" y="3143250"/>
          <a:ext cx="2786063" cy="23050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5863" name="Picture 2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804025" y="2924175"/>
            <a:ext cx="2160588" cy="5762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5864" name="41 Metin kutusu"/>
          <p:cNvSpPr txBox="1">
            <a:spLocks noChangeArrowheads="1"/>
          </p:cNvSpPr>
          <p:nvPr/>
        </p:nvSpPr>
        <p:spPr bwMode="auto">
          <a:xfrm>
            <a:off x="6588125" y="1773238"/>
            <a:ext cx="1079500"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800" b="1">
                <a:latin typeface="Arial" panose="020B0604020202020204" pitchFamily="34" charset="0"/>
              </a:rPr>
              <a:t>TAPU KÜTÜĞÜ</a:t>
            </a:r>
          </a:p>
        </p:txBody>
      </p:sp>
      <p:sp>
        <p:nvSpPr>
          <p:cNvPr id="35865" name="42 Metin kutusu"/>
          <p:cNvSpPr txBox="1">
            <a:spLocks noChangeArrowheads="1"/>
          </p:cNvSpPr>
          <p:nvPr/>
        </p:nvSpPr>
        <p:spPr bwMode="auto">
          <a:xfrm>
            <a:off x="8027988" y="2709863"/>
            <a:ext cx="1081087" cy="214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800" b="1">
                <a:latin typeface="Arial" panose="020B0604020202020204" pitchFamily="34" charset="0"/>
              </a:rPr>
              <a:t>FEN KLASÖRÜ</a:t>
            </a:r>
          </a:p>
        </p:txBody>
      </p:sp>
      <p:sp>
        <p:nvSpPr>
          <p:cNvPr id="35866" name="25 Metin kutusu"/>
          <p:cNvSpPr txBox="1">
            <a:spLocks noChangeArrowheads="1"/>
          </p:cNvSpPr>
          <p:nvPr/>
        </p:nvSpPr>
        <p:spPr bwMode="auto">
          <a:xfrm>
            <a:off x="7175500" y="3643313"/>
            <a:ext cx="1468438" cy="369887"/>
          </a:xfrm>
          <a:prstGeom prst="rect">
            <a:avLst/>
          </a:prstGeom>
          <a:solidFill>
            <a:srgbClr val="92D05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Mülki Amir</a:t>
            </a:r>
          </a:p>
        </p:txBody>
      </p:sp>
      <p:sp>
        <p:nvSpPr>
          <p:cNvPr id="35867" name="25 Metin kutusu"/>
          <p:cNvSpPr txBox="1">
            <a:spLocks noChangeArrowheads="1"/>
          </p:cNvSpPr>
          <p:nvPr/>
        </p:nvSpPr>
        <p:spPr bwMode="auto">
          <a:xfrm>
            <a:off x="7175500" y="4000500"/>
            <a:ext cx="1468438" cy="369888"/>
          </a:xfrm>
          <a:prstGeom prst="rect">
            <a:avLst/>
          </a:prstGeom>
          <a:solidFill>
            <a:srgbClr val="92D050"/>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Mahkemeler</a:t>
            </a:r>
          </a:p>
        </p:txBody>
      </p:sp>
      <p:cxnSp>
        <p:nvCxnSpPr>
          <p:cNvPr id="32" name="31 Düz Ok Bağlayıcısı"/>
          <p:cNvCxnSpPr>
            <a:stCxn id="13" idx="3"/>
            <a:endCxn id="35866" idx="1"/>
          </p:cNvCxnSpPr>
          <p:nvPr/>
        </p:nvCxnSpPr>
        <p:spPr>
          <a:xfrm flipV="1">
            <a:off x="6643688" y="3829050"/>
            <a:ext cx="531812" cy="1314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32 Düz Ok Bağlayıcısı"/>
          <p:cNvCxnSpPr>
            <a:stCxn id="13" idx="3"/>
            <a:endCxn id="35867" idx="1"/>
          </p:cNvCxnSpPr>
          <p:nvPr/>
        </p:nvCxnSpPr>
        <p:spPr>
          <a:xfrm flipV="1">
            <a:off x="6643688" y="4186238"/>
            <a:ext cx="531812" cy="9572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5870" name="Picture 2" descr="mÃ¼dÃ¼rlÃ¼k Ã§alÄ±ÅanlarÄ± ile ilgili gÃ¶rsel sonucu"/>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42938" y="3786188"/>
            <a:ext cx="1857375"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 name="33 Dikdörtgen"/>
          <p:cNvSpPr/>
          <p:nvPr/>
        </p:nvSpPr>
        <p:spPr>
          <a:xfrm>
            <a:off x="577516" y="0"/>
            <a:ext cx="7584707" cy="74114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2400" dirty="0" smtClean="0"/>
              <a:t>HAZIRLIK ÇALIŞMALARI</a:t>
            </a:r>
            <a:endParaRPr lang="tr-TR" sz="2400" dirty="0"/>
          </a:p>
        </p:txBody>
      </p:sp>
    </p:spTree>
    <p:extLst>
      <p:ext uri="{BB962C8B-B14F-4D97-AF65-F5344CB8AC3E}">
        <p14:creationId xmlns:p14="http://schemas.microsoft.com/office/powerpoint/2010/main" xmlns="" val="1596847861"/>
      </p:ext>
    </p:extLst>
  </p:cSld>
  <p:clrMapOvr>
    <a:masterClrMapping/>
  </p:clrMapOvr>
  <p:transition>
    <p:pull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Line 6"/>
          <p:cNvSpPr>
            <a:spLocks noChangeShapeType="1"/>
          </p:cNvSpPr>
          <p:nvPr/>
        </p:nvSpPr>
        <p:spPr bwMode="auto">
          <a:xfrm>
            <a:off x="4572000" y="837011"/>
            <a:ext cx="0" cy="377428"/>
          </a:xfrm>
          <a:prstGeom prst="line">
            <a:avLst/>
          </a:prstGeom>
          <a:noFill/>
          <a:ln w="12700">
            <a:solidFill>
              <a:schemeClr val="tx1"/>
            </a:solidFill>
            <a:round/>
            <a:headEnd/>
            <a:tailEnd type="triangle" w="med" len="med"/>
          </a:ln>
        </p:spPr>
        <p:txBody>
          <a:bodyPr wrap="none" anchor="ctr"/>
          <a:lstStyle/>
          <a:p>
            <a:endParaRPr lang="tr-TR" sz="1800" smtClean="0">
              <a:solidFill>
                <a:srgbClr val="000000"/>
              </a:solidFill>
              <a:latin typeface="Arial" charset="0"/>
              <a:cs typeface="+mn-cs"/>
            </a:endParaRPr>
          </a:p>
        </p:txBody>
      </p:sp>
      <p:sp>
        <p:nvSpPr>
          <p:cNvPr id="39943" name="AutoShape 7"/>
          <p:cNvSpPr>
            <a:spLocks noChangeArrowheads="1"/>
          </p:cNvSpPr>
          <p:nvPr/>
        </p:nvSpPr>
        <p:spPr bwMode="auto">
          <a:xfrm>
            <a:off x="3435454" y="687966"/>
            <a:ext cx="2501112" cy="377429"/>
          </a:xfrm>
          <a:prstGeom prst="flowChartProcess">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tr-TR" sz="1800" smtClean="0">
              <a:solidFill>
                <a:srgbClr val="000000"/>
              </a:solidFill>
              <a:latin typeface="Arial" charset="0"/>
              <a:cs typeface="+mn-cs"/>
            </a:endParaRPr>
          </a:p>
        </p:txBody>
      </p:sp>
      <p:sp>
        <p:nvSpPr>
          <p:cNvPr id="39944" name="Text Box 8"/>
          <p:cNvSpPr txBox="1">
            <a:spLocks noChangeArrowheads="1"/>
          </p:cNvSpPr>
          <p:nvPr/>
        </p:nvSpPr>
        <p:spPr bwMode="auto">
          <a:xfrm>
            <a:off x="3474221" y="701822"/>
            <a:ext cx="2406073" cy="367324"/>
          </a:xfrm>
          <a:prstGeom prst="rect">
            <a:avLst/>
          </a:prstGeom>
          <a:noFill/>
          <a:ln w="9525" algn="ctr">
            <a:noFill/>
            <a:miter lim="800000"/>
            <a:headEnd/>
            <a:tailEnd/>
          </a:ln>
        </p:spPr>
        <p:txBody>
          <a:bodyPr wrap="square">
            <a:spAutoFit/>
          </a:bodyPr>
          <a:lstStyle/>
          <a:p>
            <a:pPr algn="just">
              <a:spcBef>
                <a:spcPct val="50000"/>
              </a:spcBef>
            </a:pPr>
            <a:r>
              <a:rPr lang="tr-TR" sz="1600" b="1" dirty="0" err="1" smtClean="0">
                <a:solidFill>
                  <a:srgbClr val="000000"/>
                </a:solidFill>
                <a:latin typeface="Arial" charset="0"/>
                <a:cs typeface="+mn-cs"/>
              </a:rPr>
              <a:t>Jeod</a:t>
            </a:r>
            <a:r>
              <a:rPr lang="tr-TR" b="1" dirty="0" err="1" smtClean="0">
                <a:solidFill>
                  <a:srgbClr val="000000"/>
                </a:solidFill>
                <a:latin typeface="Arial" charset="0"/>
                <a:cs typeface="+mn-cs"/>
              </a:rPr>
              <a:t>ezik</a:t>
            </a:r>
            <a:r>
              <a:rPr lang="tr-TR" b="1" dirty="0" smtClean="0">
                <a:solidFill>
                  <a:srgbClr val="000000"/>
                </a:solidFill>
                <a:latin typeface="Arial" charset="0"/>
                <a:cs typeface="+mn-cs"/>
              </a:rPr>
              <a:t>  Çalışmalar</a:t>
            </a:r>
          </a:p>
        </p:txBody>
      </p:sp>
      <p:sp>
        <p:nvSpPr>
          <p:cNvPr id="39945" name="Line 9"/>
          <p:cNvSpPr>
            <a:spLocks noChangeShapeType="1"/>
          </p:cNvSpPr>
          <p:nvPr/>
        </p:nvSpPr>
        <p:spPr bwMode="auto">
          <a:xfrm>
            <a:off x="2438401" y="914400"/>
            <a:ext cx="940571" cy="4113"/>
          </a:xfrm>
          <a:prstGeom prst="line">
            <a:avLst/>
          </a:prstGeom>
          <a:noFill/>
          <a:ln w="9525">
            <a:solidFill>
              <a:schemeClr val="tx1"/>
            </a:solidFill>
            <a:round/>
            <a:headEnd/>
            <a:tailEnd type="triangle" w="med" len="med"/>
          </a:ln>
        </p:spPr>
        <p:txBody>
          <a:bodyPr wrap="none" anchor="ctr"/>
          <a:lstStyle/>
          <a:p>
            <a:endParaRPr lang="tr-TR" sz="1800" smtClean="0">
              <a:solidFill>
                <a:srgbClr val="000000"/>
              </a:solidFill>
              <a:latin typeface="Arial" charset="0"/>
              <a:cs typeface="+mn-cs"/>
            </a:endParaRPr>
          </a:p>
        </p:txBody>
      </p:sp>
      <p:sp>
        <p:nvSpPr>
          <p:cNvPr id="39946" name="AutoShape 10"/>
          <p:cNvSpPr>
            <a:spLocks noChangeArrowheads="1"/>
          </p:cNvSpPr>
          <p:nvPr/>
        </p:nvSpPr>
        <p:spPr bwMode="auto">
          <a:xfrm>
            <a:off x="593438" y="701820"/>
            <a:ext cx="1824567" cy="377429"/>
          </a:xfrm>
          <a:prstGeom prst="flowChartProcess">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tr-TR" sz="1800" smtClean="0">
              <a:solidFill>
                <a:srgbClr val="000000"/>
              </a:solidFill>
              <a:latin typeface="Arial" charset="0"/>
              <a:cs typeface="+mn-cs"/>
            </a:endParaRPr>
          </a:p>
        </p:txBody>
      </p:sp>
      <p:sp>
        <p:nvSpPr>
          <p:cNvPr id="39947" name="Text Box 11"/>
          <p:cNvSpPr txBox="1">
            <a:spLocks noChangeArrowheads="1"/>
          </p:cNvSpPr>
          <p:nvPr/>
        </p:nvSpPr>
        <p:spPr bwMode="auto">
          <a:xfrm>
            <a:off x="444502" y="715675"/>
            <a:ext cx="2112433" cy="338554"/>
          </a:xfrm>
          <a:prstGeom prst="rect">
            <a:avLst/>
          </a:prstGeom>
          <a:noFill/>
          <a:ln w="9525" algn="ctr">
            <a:noFill/>
            <a:miter lim="800000"/>
            <a:headEnd/>
            <a:tailEnd/>
          </a:ln>
        </p:spPr>
        <p:txBody>
          <a:bodyPr>
            <a:spAutoFit/>
          </a:bodyPr>
          <a:lstStyle/>
          <a:p>
            <a:pPr algn="ctr">
              <a:spcBef>
                <a:spcPct val="50000"/>
              </a:spcBef>
            </a:pPr>
            <a:r>
              <a:rPr lang="tr-TR" sz="1400" b="1" dirty="0" smtClean="0">
                <a:solidFill>
                  <a:srgbClr val="000000"/>
                </a:solidFill>
                <a:latin typeface="Arial" charset="0"/>
                <a:cs typeface="+mn-cs"/>
              </a:rPr>
              <a:t>Nirengi  </a:t>
            </a:r>
            <a:r>
              <a:rPr lang="tr-TR" sz="1600" b="1" dirty="0" smtClean="0">
                <a:solidFill>
                  <a:srgbClr val="000000"/>
                </a:solidFill>
                <a:latin typeface="Arial" charset="0"/>
                <a:cs typeface="+mn-cs"/>
              </a:rPr>
              <a:t>Çalışmaları</a:t>
            </a:r>
          </a:p>
        </p:txBody>
      </p:sp>
      <p:sp>
        <p:nvSpPr>
          <p:cNvPr id="39948" name="Line 12"/>
          <p:cNvSpPr>
            <a:spLocks noChangeShapeType="1"/>
          </p:cNvSpPr>
          <p:nvPr/>
        </p:nvSpPr>
        <p:spPr bwMode="auto">
          <a:xfrm flipH="1">
            <a:off x="5668050" y="904658"/>
            <a:ext cx="865717" cy="0"/>
          </a:xfrm>
          <a:prstGeom prst="line">
            <a:avLst/>
          </a:prstGeom>
          <a:noFill/>
          <a:ln w="9525">
            <a:solidFill>
              <a:schemeClr val="tx1"/>
            </a:solidFill>
            <a:round/>
            <a:headEnd/>
            <a:tailEnd type="triangle" w="med" len="med"/>
          </a:ln>
        </p:spPr>
        <p:txBody>
          <a:bodyPr wrap="none" anchor="ctr"/>
          <a:lstStyle/>
          <a:p>
            <a:endParaRPr lang="tr-TR" sz="1800" smtClean="0">
              <a:solidFill>
                <a:srgbClr val="000000"/>
              </a:solidFill>
              <a:latin typeface="Arial" charset="0"/>
              <a:cs typeface="+mn-cs"/>
            </a:endParaRPr>
          </a:p>
        </p:txBody>
      </p:sp>
      <p:sp>
        <p:nvSpPr>
          <p:cNvPr id="39949" name="AutoShape 13"/>
          <p:cNvSpPr>
            <a:spLocks noChangeArrowheads="1"/>
          </p:cNvSpPr>
          <p:nvPr/>
        </p:nvSpPr>
        <p:spPr bwMode="auto">
          <a:xfrm>
            <a:off x="6505675" y="660256"/>
            <a:ext cx="2305049" cy="377429"/>
          </a:xfrm>
          <a:prstGeom prst="flowChartProcess">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tr-TR" dirty="0" smtClean="0">
              <a:solidFill>
                <a:srgbClr val="000000"/>
              </a:solidFill>
              <a:latin typeface="Arial" charset="0"/>
              <a:cs typeface="+mn-cs"/>
            </a:endParaRPr>
          </a:p>
        </p:txBody>
      </p:sp>
      <p:sp>
        <p:nvSpPr>
          <p:cNvPr id="39950" name="Text Box 14"/>
          <p:cNvSpPr txBox="1">
            <a:spLocks noChangeArrowheads="1"/>
          </p:cNvSpPr>
          <p:nvPr/>
        </p:nvSpPr>
        <p:spPr bwMode="auto">
          <a:xfrm>
            <a:off x="6533768" y="687967"/>
            <a:ext cx="2328878" cy="338975"/>
          </a:xfrm>
          <a:prstGeom prst="rect">
            <a:avLst/>
          </a:prstGeom>
          <a:noFill/>
          <a:ln w="9525" algn="ctr">
            <a:noFill/>
            <a:miter lim="800000"/>
            <a:headEnd/>
            <a:tailEnd/>
          </a:ln>
        </p:spPr>
        <p:txBody>
          <a:bodyPr wrap="square">
            <a:spAutoFit/>
          </a:bodyPr>
          <a:lstStyle/>
          <a:p>
            <a:pPr algn="ctr">
              <a:spcBef>
                <a:spcPct val="50000"/>
              </a:spcBef>
            </a:pPr>
            <a:r>
              <a:rPr lang="tr-TR" sz="1600" b="1" dirty="0" smtClean="0">
                <a:solidFill>
                  <a:srgbClr val="000000"/>
                </a:solidFill>
                <a:latin typeface="Arial" charset="0"/>
                <a:cs typeface="+mn-cs"/>
              </a:rPr>
              <a:t>Poligon  Çalışmaları</a:t>
            </a:r>
          </a:p>
        </p:txBody>
      </p:sp>
      <p:sp>
        <p:nvSpPr>
          <p:cNvPr id="39954" name="Text Box 18"/>
          <p:cNvSpPr txBox="1">
            <a:spLocks noChangeArrowheads="1"/>
          </p:cNvSpPr>
          <p:nvPr/>
        </p:nvSpPr>
        <p:spPr bwMode="auto">
          <a:xfrm>
            <a:off x="1017350" y="3574896"/>
            <a:ext cx="6762083" cy="2062103"/>
          </a:xfrm>
          <a:prstGeom prst="rect">
            <a:avLst/>
          </a:prstGeom>
          <a:noFill/>
          <a:ln w="9525" algn="ctr">
            <a:solidFill>
              <a:schemeClr val="tx1"/>
            </a:solidFill>
            <a:miter lim="800000"/>
            <a:headEnd/>
            <a:tailEnd/>
          </a:ln>
        </p:spPr>
        <p:txBody>
          <a:bodyPr wrap="square">
            <a:spAutoFit/>
          </a:bodyPr>
          <a:lstStyle/>
          <a:p>
            <a:pPr marL="447675" indent="-447675">
              <a:spcBef>
                <a:spcPct val="50000"/>
              </a:spcBef>
            </a:pPr>
            <a:r>
              <a:rPr lang="tr-TR" sz="1600" b="1" dirty="0" smtClean="0">
                <a:solidFill>
                  <a:srgbClr val="000000"/>
                </a:solidFill>
                <a:latin typeface="Arial" charset="0"/>
                <a:cs typeface="+mn-cs"/>
              </a:rPr>
              <a:t>Bilgi, Belge ve Paftaların Elektronik Ortama Aktarılması</a:t>
            </a:r>
          </a:p>
          <a:p>
            <a:pPr marL="447675" indent="-447675"/>
            <a:r>
              <a:rPr lang="tr-TR" sz="1600" b="1" i="1" dirty="0" smtClean="0">
                <a:solidFill>
                  <a:srgbClr val="000000"/>
                </a:solidFill>
                <a:latin typeface="Arial" charset="0"/>
                <a:cs typeface="+mn-cs"/>
              </a:rPr>
              <a:t>    </a:t>
            </a:r>
            <a:r>
              <a:rPr lang="tr-TR" sz="1600" b="1" i="1" dirty="0" smtClean="0">
                <a:solidFill>
                  <a:srgbClr val="FF0000"/>
                </a:solidFill>
                <a:latin typeface="Arial" charset="0"/>
                <a:cs typeface="+mn-cs"/>
              </a:rPr>
              <a:t>a)Kadastro Paftalarının </a:t>
            </a:r>
            <a:r>
              <a:rPr lang="tr-TR" sz="1600" b="1" i="1" dirty="0" err="1" smtClean="0">
                <a:solidFill>
                  <a:srgbClr val="FF0000"/>
                </a:solidFill>
                <a:latin typeface="Arial" charset="0"/>
                <a:cs typeface="+mn-cs"/>
              </a:rPr>
              <a:t>Raster</a:t>
            </a:r>
            <a:r>
              <a:rPr lang="tr-TR" sz="1600" b="1" i="1" dirty="0" smtClean="0">
                <a:solidFill>
                  <a:srgbClr val="FF0000"/>
                </a:solidFill>
                <a:latin typeface="Arial" charset="0"/>
                <a:cs typeface="+mn-cs"/>
              </a:rPr>
              <a:t> Görüntüleri,</a:t>
            </a:r>
          </a:p>
          <a:p>
            <a:pPr marL="447675" indent="-447675"/>
            <a:r>
              <a:rPr lang="tr-TR" sz="1600" b="1" i="1" dirty="0" smtClean="0">
                <a:solidFill>
                  <a:srgbClr val="FF0000"/>
                </a:solidFill>
                <a:latin typeface="Arial" charset="0"/>
                <a:cs typeface="+mn-cs"/>
              </a:rPr>
              <a:t>    b)Kadastro Ölçü Değerlerinden Elde Edilen Sayısal  Veriler,</a:t>
            </a:r>
          </a:p>
          <a:p>
            <a:pPr marL="447675" indent="-447675"/>
            <a:r>
              <a:rPr lang="tr-TR" sz="1600" b="1" i="1" dirty="0" smtClean="0">
                <a:solidFill>
                  <a:srgbClr val="FF0000"/>
                </a:solidFill>
                <a:latin typeface="Arial" charset="0"/>
                <a:cs typeface="+mn-cs"/>
              </a:rPr>
              <a:t>    c)</a:t>
            </a:r>
            <a:r>
              <a:rPr lang="tr-TR" sz="1600" b="1" i="1" dirty="0" err="1" smtClean="0">
                <a:solidFill>
                  <a:srgbClr val="FF0000"/>
                </a:solidFill>
                <a:latin typeface="Arial" charset="0"/>
                <a:cs typeface="+mn-cs"/>
              </a:rPr>
              <a:t>Fotogrametrik</a:t>
            </a:r>
            <a:r>
              <a:rPr lang="tr-TR" sz="1600" b="1" i="1" dirty="0" smtClean="0">
                <a:solidFill>
                  <a:srgbClr val="FF0000"/>
                </a:solidFill>
                <a:latin typeface="Arial" charset="0"/>
                <a:cs typeface="+mn-cs"/>
              </a:rPr>
              <a:t> Harita,</a:t>
            </a:r>
          </a:p>
          <a:p>
            <a:pPr marL="447675" indent="-447675"/>
            <a:r>
              <a:rPr lang="tr-TR" sz="1600" b="1" i="1" dirty="0" smtClean="0">
                <a:solidFill>
                  <a:srgbClr val="FF0000"/>
                </a:solidFill>
                <a:latin typeface="Arial" charset="0"/>
                <a:cs typeface="+mn-cs"/>
              </a:rPr>
              <a:t>    d)Halihazır Harita,</a:t>
            </a:r>
          </a:p>
          <a:p>
            <a:pPr marL="447675" indent="-447675"/>
            <a:r>
              <a:rPr lang="tr-TR" sz="1600" b="1" i="1" dirty="0" smtClean="0">
                <a:solidFill>
                  <a:srgbClr val="FF0000"/>
                </a:solidFill>
                <a:latin typeface="Arial" charset="0"/>
                <a:cs typeface="+mn-cs"/>
              </a:rPr>
              <a:t>    e)</a:t>
            </a:r>
            <a:r>
              <a:rPr lang="tr-TR" sz="1600" b="1" i="1" dirty="0" err="1" smtClean="0">
                <a:solidFill>
                  <a:srgbClr val="FF0000"/>
                </a:solidFill>
                <a:latin typeface="Arial" charset="0"/>
                <a:cs typeface="+mn-cs"/>
              </a:rPr>
              <a:t>Ortofoto</a:t>
            </a:r>
            <a:r>
              <a:rPr lang="tr-TR" sz="1600" b="1" i="1" dirty="0" smtClean="0">
                <a:solidFill>
                  <a:srgbClr val="FF0000"/>
                </a:solidFill>
                <a:latin typeface="Arial" charset="0"/>
                <a:cs typeface="+mn-cs"/>
              </a:rPr>
              <a:t>,</a:t>
            </a:r>
          </a:p>
          <a:p>
            <a:pPr marL="447675" indent="-447675"/>
            <a:r>
              <a:rPr lang="tr-TR" sz="1600" b="1" i="1" dirty="0" smtClean="0">
                <a:solidFill>
                  <a:srgbClr val="FF0000"/>
                </a:solidFill>
                <a:latin typeface="Arial" charset="0"/>
                <a:cs typeface="+mn-cs"/>
              </a:rPr>
              <a:t>    f)Diğer Amaçlı Haritalar,</a:t>
            </a:r>
          </a:p>
          <a:p>
            <a:pPr marL="447675" indent="-447675"/>
            <a:r>
              <a:rPr lang="tr-TR" sz="1100" b="1" i="1" dirty="0" smtClean="0">
                <a:solidFill>
                  <a:srgbClr val="FF0000"/>
                </a:solidFill>
                <a:latin typeface="Arial" charset="0"/>
                <a:cs typeface="+mn-cs"/>
              </a:rPr>
              <a:t>    </a:t>
            </a:r>
            <a:r>
              <a:rPr lang="tr-TR" sz="1600" b="1" i="1" dirty="0" smtClean="0">
                <a:solidFill>
                  <a:srgbClr val="FF0000"/>
                </a:solidFill>
                <a:latin typeface="Arial" charset="0"/>
                <a:cs typeface="+mn-cs"/>
              </a:rPr>
              <a:t>g)</a:t>
            </a:r>
            <a:r>
              <a:rPr lang="tr-TR" sz="1600" b="1" i="1" dirty="0" err="1" smtClean="0">
                <a:solidFill>
                  <a:srgbClr val="FF0000"/>
                </a:solidFill>
                <a:latin typeface="Arial" charset="0"/>
                <a:cs typeface="+mn-cs"/>
              </a:rPr>
              <a:t>Jeodezik</a:t>
            </a:r>
            <a:r>
              <a:rPr lang="tr-TR" sz="1600" b="1" i="1" dirty="0" smtClean="0">
                <a:solidFill>
                  <a:srgbClr val="FF0000"/>
                </a:solidFill>
                <a:latin typeface="Arial" charset="0"/>
                <a:cs typeface="+mn-cs"/>
              </a:rPr>
              <a:t> Noktalara Ait Veriler, v.b.</a:t>
            </a:r>
            <a:endParaRPr lang="tr-TR" sz="1600" b="1" dirty="0" smtClean="0">
              <a:solidFill>
                <a:srgbClr val="000000"/>
              </a:solidFill>
              <a:latin typeface="Arial" charset="0"/>
              <a:cs typeface="+mn-cs"/>
            </a:endParaRPr>
          </a:p>
        </p:txBody>
      </p:sp>
      <p:pic>
        <p:nvPicPr>
          <p:cNvPr id="39957" name="Picture 21" descr="j0285750"/>
          <p:cNvPicPr>
            <a:picLocks noChangeAspect="1" noChangeArrowheads="1"/>
          </p:cNvPicPr>
          <p:nvPr/>
        </p:nvPicPr>
        <p:blipFill>
          <a:blip r:embed="rId3" cstate="print"/>
          <a:srcRect/>
          <a:stretch>
            <a:fillRect/>
          </a:stretch>
        </p:blipFill>
        <p:spPr bwMode="auto">
          <a:xfrm>
            <a:off x="5773738" y="4440114"/>
            <a:ext cx="1568451" cy="747347"/>
          </a:xfrm>
          <a:prstGeom prst="rect">
            <a:avLst/>
          </a:prstGeom>
          <a:noFill/>
          <a:ln w="9525">
            <a:noFill/>
            <a:miter lim="800000"/>
            <a:headEnd/>
            <a:tailEnd/>
          </a:ln>
        </p:spPr>
      </p:pic>
      <p:pic>
        <p:nvPicPr>
          <p:cNvPr id="51202" name="Picture 2"/>
          <p:cNvPicPr>
            <a:picLocks noChangeAspect="1" noChangeArrowheads="1"/>
          </p:cNvPicPr>
          <p:nvPr/>
        </p:nvPicPr>
        <p:blipFill>
          <a:blip r:embed="rId4" cstate="print"/>
          <a:srcRect/>
          <a:stretch>
            <a:fillRect/>
          </a:stretch>
        </p:blipFill>
        <p:spPr bwMode="auto">
          <a:xfrm>
            <a:off x="1692381" y="1449028"/>
            <a:ext cx="5924550" cy="1984664"/>
          </a:xfrm>
          <a:prstGeom prst="rect">
            <a:avLst/>
          </a:prstGeom>
          <a:noFill/>
          <a:ln w="9525">
            <a:noFill/>
            <a:miter lim="800000"/>
            <a:headEnd/>
            <a:tailEnd/>
          </a:ln>
        </p:spPr>
      </p:pic>
      <p:sp>
        <p:nvSpPr>
          <p:cNvPr id="14" name="13 Metin kutusu"/>
          <p:cNvSpPr txBox="1"/>
          <p:nvPr/>
        </p:nvSpPr>
        <p:spPr>
          <a:xfrm>
            <a:off x="3599847" y="2781701"/>
            <a:ext cx="770021" cy="27699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200" dirty="0" smtClean="0">
                <a:solidFill>
                  <a:srgbClr val="FF0000"/>
                </a:solidFill>
              </a:rPr>
              <a:t>TUREF</a:t>
            </a:r>
            <a:endParaRPr lang="tr-TR" sz="1200"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815926" y="506437"/>
            <a:ext cx="2377440" cy="9425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3402/22-a Yönüyle İşleme Tabi Parsellerde</a:t>
            </a:r>
            <a:endParaRPr lang="tr-TR" dirty="0">
              <a:solidFill>
                <a:schemeClr val="tx1"/>
              </a:solidFill>
            </a:endParaRPr>
          </a:p>
        </p:txBody>
      </p:sp>
      <p:sp>
        <p:nvSpPr>
          <p:cNvPr id="4" name="3 Dikdörtgen"/>
          <p:cNvSpPr/>
          <p:nvPr/>
        </p:nvSpPr>
        <p:spPr>
          <a:xfrm>
            <a:off x="6243711" y="532228"/>
            <a:ext cx="2377440" cy="9425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3402/Ek-1 Yönüyle İşleme Tabi Parsellerde</a:t>
            </a:r>
            <a:endParaRPr lang="tr-TR" dirty="0">
              <a:solidFill>
                <a:schemeClr val="tx1"/>
              </a:solidFill>
            </a:endParaRPr>
          </a:p>
        </p:txBody>
      </p:sp>
      <p:sp>
        <p:nvSpPr>
          <p:cNvPr id="5" name="4 Dikdörtgen"/>
          <p:cNvSpPr/>
          <p:nvPr/>
        </p:nvSpPr>
        <p:spPr>
          <a:xfrm>
            <a:off x="3500510" y="504093"/>
            <a:ext cx="2377440" cy="9425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Kadastro Yönüyle İşleme Tabi Parsellerde </a:t>
            </a:r>
            <a:endParaRPr lang="tr-TR" dirty="0">
              <a:solidFill>
                <a:schemeClr val="tx1"/>
              </a:solidFill>
            </a:endParaRPr>
          </a:p>
        </p:txBody>
      </p:sp>
      <p:cxnSp>
        <p:nvCxnSpPr>
          <p:cNvPr id="7" name="6 Düz Ok Bağlayıcısı"/>
          <p:cNvCxnSpPr/>
          <p:nvPr/>
        </p:nvCxnSpPr>
        <p:spPr>
          <a:xfrm>
            <a:off x="1674055" y="1533378"/>
            <a:ext cx="970671" cy="71745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8 Düz Ok Bağlayıcısı"/>
          <p:cNvCxnSpPr/>
          <p:nvPr/>
        </p:nvCxnSpPr>
        <p:spPr>
          <a:xfrm rot="10800000" flipV="1">
            <a:off x="3643532" y="1519311"/>
            <a:ext cx="759656" cy="7315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9 Dikdörtgen"/>
          <p:cNvSpPr/>
          <p:nvPr/>
        </p:nvSpPr>
        <p:spPr>
          <a:xfrm>
            <a:off x="856736" y="2347784"/>
            <a:ext cx="4036540" cy="109880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3402 S.K. 3. maddesine göre kadastro güncelleme ekibi oluşturulur. (İhale ya da İhalesiz iş durumuna göre personel durumu değişir.) </a:t>
            </a:r>
            <a:endParaRPr lang="tr-TR" dirty="0">
              <a:solidFill>
                <a:schemeClr val="tx1"/>
              </a:solidFill>
            </a:endParaRPr>
          </a:p>
        </p:txBody>
      </p:sp>
      <p:sp>
        <p:nvSpPr>
          <p:cNvPr id="12" name="11 Oval"/>
          <p:cNvSpPr/>
          <p:nvPr/>
        </p:nvSpPr>
        <p:spPr>
          <a:xfrm>
            <a:off x="2152358" y="3502856"/>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2 Kadastro Teknisyeni/ Tekniker</a:t>
            </a:r>
            <a:endParaRPr lang="tr-TR" sz="1400" dirty="0"/>
          </a:p>
        </p:txBody>
      </p:sp>
      <p:sp>
        <p:nvSpPr>
          <p:cNvPr id="15" name="14 Oval"/>
          <p:cNvSpPr/>
          <p:nvPr/>
        </p:nvSpPr>
        <p:spPr>
          <a:xfrm>
            <a:off x="2192217" y="4682198"/>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Muhtar</a:t>
            </a:r>
            <a:endParaRPr lang="tr-TR" sz="1400" dirty="0"/>
          </a:p>
        </p:txBody>
      </p:sp>
      <p:sp>
        <p:nvSpPr>
          <p:cNvPr id="16" name="15 Oval"/>
          <p:cNvSpPr/>
          <p:nvPr/>
        </p:nvSpPr>
        <p:spPr>
          <a:xfrm>
            <a:off x="2218008" y="5791201"/>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3 bilirkişi</a:t>
            </a:r>
            <a:endParaRPr lang="tr-TR" sz="1400" dirty="0"/>
          </a:p>
        </p:txBody>
      </p:sp>
      <p:sp>
        <p:nvSpPr>
          <p:cNvPr id="17" name="16 Metin kutusu"/>
          <p:cNvSpPr txBox="1"/>
          <p:nvPr/>
        </p:nvSpPr>
        <p:spPr>
          <a:xfrm>
            <a:off x="2841674" y="4164036"/>
            <a:ext cx="436099" cy="584775"/>
          </a:xfrm>
          <a:prstGeom prst="rect">
            <a:avLst/>
          </a:prstGeom>
          <a:noFill/>
        </p:spPr>
        <p:txBody>
          <a:bodyPr wrap="square" rtlCol="0">
            <a:spAutoFit/>
          </a:bodyPr>
          <a:lstStyle/>
          <a:p>
            <a:r>
              <a:rPr lang="tr-TR" sz="3200" dirty="0" smtClean="0"/>
              <a:t>+</a:t>
            </a:r>
            <a:endParaRPr lang="tr-TR" sz="3200" dirty="0"/>
          </a:p>
        </p:txBody>
      </p:sp>
      <p:sp>
        <p:nvSpPr>
          <p:cNvPr id="18" name="17 Metin kutusu"/>
          <p:cNvSpPr txBox="1"/>
          <p:nvPr/>
        </p:nvSpPr>
        <p:spPr>
          <a:xfrm>
            <a:off x="2853397" y="5343377"/>
            <a:ext cx="436099" cy="584775"/>
          </a:xfrm>
          <a:prstGeom prst="rect">
            <a:avLst/>
          </a:prstGeom>
          <a:noFill/>
        </p:spPr>
        <p:txBody>
          <a:bodyPr wrap="square" rtlCol="0">
            <a:spAutoFit/>
          </a:bodyPr>
          <a:lstStyle/>
          <a:p>
            <a:r>
              <a:rPr lang="tr-TR" sz="3200" dirty="0" smtClean="0"/>
              <a:t>+</a:t>
            </a:r>
            <a:endParaRPr lang="tr-TR" sz="3200" dirty="0"/>
          </a:p>
        </p:txBody>
      </p:sp>
      <p:sp>
        <p:nvSpPr>
          <p:cNvPr id="19" name="18 Dikdörtgen"/>
          <p:cNvSpPr/>
          <p:nvPr/>
        </p:nvSpPr>
        <p:spPr>
          <a:xfrm>
            <a:off x="6269502" y="2246140"/>
            <a:ext cx="2377440" cy="108555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Sayısallaştırma ekibi</a:t>
            </a:r>
            <a:endParaRPr lang="tr-TR" dirty="0">
              <a:solidFill>
                <a:schemeClr val="tx1"/>
              </a:solidFill>
            </a:endParaRPr>
          </a:p>
        </p:txBody>
      </p:sp>
      <p:cxnSp>
        <p:nvCxnSpPr>
          <p:cNvPr id="21" name="20 Düz Ok Bağlayıcısı"/>
          <p:cNvCxnSpPr>
            <a:stCxn id="4" idx="2"/>
          </p:cNvCxnSpPr>
          <p:nvPr/>
        </p:nvCxnSpPr>
        <p:spPr>
          <a:xfrm rot="5400000">
            <a:off x="7077223" y="1797148"/>
            <a:ext cx="677593" cy="32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22 Düz Ok Bağlayıcısı"/>
          <p:cNvCxnSpPr/>
          <p:nvPr/>
        </p:nvCxnSpPr>
        <p:spPr>
          <a:xfrm flipV="1">
            <a:off x="4009292" y="3938954"/>
            <a:ext cx="2250831" cy="140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4" name="23 Oval"/>
          <p:cNvSpPr/>
          <p:nvPr/>
        </p:nvSpPr>
        <p:spPr>
          <a:xfrm>
            <a:off x="6398457" y="3514579"/>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Kadastro Teknisyeni/ Tekniker</a:t>
            </a:r>
            <a:endParaRPr lang="tr-TR" sz="1400" dirty="0"/>
          </a:p>
        </p:txBody>
      </p:sp>
      <p:sp>
        <p:nvSpPr>
          <p:cNvPr id="25" name="24 Metin kutusu"/>
          <p:cNvSpPr txBox="1"/>
          <p:nvPr/>
        </p:nvSpPr>
        <p:spPr>
          <a:xfrm>
            <a:off x="7059637" y="4330504"/>
            <a:ext cx="436099" cy="584775"/>
          </a:xfrm>
          <a:prstGeom prst="rect">
            <a:avLst/>
          </a:prstGeom>
          <a:noFill/>
        </p:spPr>
        <p:txBody>
          <a:bodyPr wrap="square" rtlCol="0">
            <a:spAutoFit/>
          </a:bodyPr>
          <a:lstStyle/>
          <a:p>
            <a:r>
              <a:rPr lang="tr-TR" sz="3200" dirty="0" smtClean="0"/>
              <a:t>+</a:t>
            </a:r>
            <a:endParaRPr lang="tr-TR" sz="3200" dirty="0"/>
          </a:p>
        </p:txBody>
      </p:sp>
      <p:sp>
        <p:nvSpPr>
          <p:cNvPr id="26" name="25 Oval"/>
          <p:cNvSpPr/>
          <p:nvPr/>
        </p:nvSpPr>
        <p:spPr>
          <a:xfrm>
            <a:off x="6452384" y="4778327"/>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Mühendis/ Kontrol memuru</a:t>
            </a:r>
            <a:endParaRPr lang="tr-TR" sz="1600" dirty="0"/>
          </a:p>
        </p:txBody>
      </p:sp>
      <p:sp>
        <p:nvSpPr>
          <p:cNvPr id="27" name="26 Oval"/>
          <p:cNvSpPr/>
          <p:nvPr/>
        </p:nvSpPr>
        <p:spPr>
          <a:xfrm>
            <a:off x="6421903" y="6028006"/>
            <a:ext cx="1786596" cy="829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Kontrol Mühendisi</a:t>
            </a:r>
            <a:endParaRPr lang="tr-TR" sz="1600" dirty="0"/>
          </a:p>
        </p:txBody>
      </p:sp>
      <p:sp>
        <p:nvSpPr>
          <p:cNvPr id="28" name="27 Metin kutusu"/>
          <p:cNvSpPr txBox="1"/>
          <p:nvPr/>
        </p:nvSpPr>
        <p:spPr>
          <a:xfrm>
            <a:off x="7113564" y="5467643"/>
            <a:ext cx="436099" cy="584775"/>
          </a:xfrm>
          <a:prstGeom prst="rect">
            <a:avLst/>
          </a:prstGeom>
          <a:noFill/>
        </p:spPr>
        <p:txBody>
          <a:bodyPr wrap="square" rtlCol="0">
            <a:spAutoFit/>
          </a:bodyPr>
          <a:lstStyle/>
          <a:p>
            <a:r>
              <a:rPr lang="tr-TR" sz="3200" dirty="0" smtClean="0"/>
              <a:t>+</a:t>
            </a:r>
            <a:endParaRPr lang="tr-TR" sz="3200" dirty="0"/>
          </a:p>
        </p:txBody>
      </p:sp>
      <p:sp>
        <p:nvSpPr>
          <p:cNvPr id="33" name="32 Metin kutusu"/>
          <p:cNvSpPr txBox="1"/>
          <p:nvPr/>
        </p:nvSpPr>
        <p:spPr>
          <a:xfrm>
            <a:off x="4628271" y="5345723"/>
            <a:ext cx="1195754" cy="95410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tr-TR" sz="1400" dirty="0" smtClean="0"/>
              <a:t>Güncelleme biriminin kontrolünden sorumlu</a:t>
            </a:r>
            <a:endParaRPr lang="tr-TR" sz="1400" dirty="0"/>
          </a:p>
        </p:txBody>
      </p:sp>
      <p:cxnSp>
        <p:nvCxnSpPr>
          <p:cNvPr id="35" name="34 Düz Ok Bağlayıcısı"/>
          <p:cNvCxnSpPr/>
          <p:nvPr/>
        </p:nvCxnSpPr>
        <p:spPr>
          <a:xfrm flipV="1">
            <a:off x="5922498" y="5303520"/>
            <a:ext cx="436099" cy="3094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36 Düz Ok Bağlayıcısı"/>
          <p:cNvCxnSpPr/>
          <p:nvPr/>
        </p:nvCxnSpPr>
        <p:spPr>
          <a:xfrm>
            <a:off x="5908431" y="5866228"/>
            <a:ext cx="450166" cy="39389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8" name="37 Dikdörtgen"/>
          <p:cNvSpPr/>
          <p:nvPr/>
        </p:nvSpPr>
        <p:spPr>
          <a:xfrm>
            <a:off x="1810894" y="0"/>
            <a:ext cx="5855898" cy="461665"/>
          </a:xfrm>
          <a:prstGeom prst="rect">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none">
            <a:spAutoFit/>
          </a:bodyPr>
          <a:lstStyle/>
          <a:p>
            <a:pPr algn="ctr"/>
            <a:r>
              <a:rPr lang="tr-TR" sz="2400" b="1" dirty="0" smtClean="0">
                <a:solidFill>
                  <a:srgbClr val="7030A0"/>
                </a:solidFill>
              </a:rPr>
              <a:t>Kadastro Güncelleme Ekibinin Oluşturulması</a:t>
            </a:r>
            <a:endParaRPr lang="tr-TR" sz="2400" b="1" dirty="0">
              <a:solidFill>
                <a:srgbClr val="7030A0"/>
              </a:solidFill>
            </a:endParaRPr>
          </a:p>
        </p:txBody>
      </p:sp>
      <p:sp>
        <p:nvSpPr>
          <p:cNvPr id="39" name="38 Metin kutusu"/>
          <p:cNvSpPr txBox="1"/>
          <p:nvPr/>
        </p:nvSpPr>
        <p:spPr>
          <a:xfrm>
            <a:off x="4135902" y="3516923"/>
            <a:ext cx="1997612"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1600" dirty="0" smtClean="0"/>
              <a:t>Ek-1 var ise dahil olur</a:t>
            </a:r>
            <a:endParaRPr lang="tr-TR" sz="1600" dirty="0"/>
          </a:p>
        </p:txBody>
      </p:sp>
    </p:spTree>
  </p:cSld>
  <p:clrMapOvr>
    <a:masterClrMapping/>
  </p:clrMapOvr>
  <p:transition>
    <p:pull dir="l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8979" y="182880"/>
            <a:ext cx="7793502" cy="461665"/>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tr-TR" sz="2400" b="1" dirty="0" smtClean="0">
                <a:solidFill>
                  <a:schemeClr val="bg1"/>
                </a:solidFill>
              </a:rPr>
              <a:t>Kadastro Güncelleme Alanının İlanı</a:t>
            </a:r>
            <a:endParaRPr lang="tr-TR" sz="2400" b="1" dirty="0">
              <a:solidFill>
                <a:schemeClr val="bg1"/>
              </a:solidFill>
            </a:endParaRPr>
          </a:p>
        </p:txBody>
      </p:sp>
      <p:sp>
        <p:nvSpPr>
          <p:cNvPr id="12" name="11 Dikdörtgen"/>
          <p:cNvSpPr/>
          <p:nvPr/>
        </p:nvSpPr>
        <p:spPr>
          <a:xfrm>
            <a:off x="2775145" y="746542"/>
            <a:ext cx="3500438" cy="714375"/>
          </a:xfrm>
          <a:prstGeom prst="rect">
            <a:avLst/>
          </a:prstGeom>
          <a:solidFill>
            <a:srgbClr val="FFC000"/>
          </a:solidFill>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eaLnBrk="1" hangingPunct="1">
              <a:defRPr/>
            </a:pPr>
            <a:r>
              <a:rPr lang="tr-TR" sz="2400" b="1" dirty="0" smtClean="0">
                <a:solidFill>
                  <a:schemeClr val="tx1"/>
                </a:solidFill>
                <a:cs typeface="Arial" charset="0"/>
              </a:rPr>
              <a:t>Çalışmalara başlanmadan en az 15 gün önce</a:t>
            </a:r>
            <a:endParaRPr lang="tr-TR" sz="2400" b="1" dirty="0">
              <a:solidFill>
                <a:schemeClr val="tx1"/>
              </a:solidFill>
              <a:cs typeface="Arial" charset="0"/>
            </a:endParaRPr>
          </a:p>
        </p:txBody>
      </p:sp>
      <p:sp>
        <p:nvSpPr>
          <p:cNvPr id="13" name="25 Metin kutusu"/>
          <p:cNvSpPr txBox="1">
            <a:spLocks noChangeArrowheads="1"/>
          </p:cNvSpPr>
          <p:nvPr/>
        </p:nvSpPr>
        <p:spPr bwMode="auto">
          <a:xfrm>
            <a:off x="744219" y="1699628"/>
            <a:ext cx="2238131" cy="646331"/>
          </a:xfrm>
          <a:prstGeom prst="rect">
            <a:avLst/>
          </a:prstGeom>
          <a:solidFill>
            <a:srgbClr val="92D05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Kadastro Çalışma Alanında</a:t>
            </a:r>
            <a:endParaRPr lang="tr-TR" sz="1800" dirty="0">
              <a:latin typeface="Arial" panose="020B0604020202020204" pitchFamily="34" charset="0"/>
            </a:endParaRPr>
          </a:p>
        </p:txBody>
      </p:sp>
      <p:sp>
        <p:nvSpPr>
          <p:cNvPr id="14" name="25 Metin kutusu"/>
          <p:cNvSpPr txBox="1">
            <a:spLocks noChangeArrowheads="1"/>
          </p:cNvSpPr>
          <p:nvPr/>
        </p:nvSpPr>
        <p:spPr bwMode="auto">
          <a:xfrm>
            <a:off x="3431150" y="1699627"/>
            <a:ext cx="2195927" cy="646331"/>
          </a:xfrm>
          <a:prstGeom prst="rect">
            <a:avLst/>
          </a:prstGeom>
          <a:solidFill>
            <a:srgbClr val="92D05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Kadastro Bölgesi Merkezinde</a:t>
            </a:r>
            <a:endParaRPr lang="tr-TR" sz="1800" dirty="0">
              <a:latin typeface="Arial" panose="020B0604020202020204" pitchFamily="34" charset="0"/>
            </a:endParaRPr>
          </a:p>
        </p:txBody>
      </p:sp>
      <p:sp>
        <p:nvSpPr>
          <p:cNvPr id="15" name="25 Metin kutusu"/>
          <p:cNvSpPr txBox="1">
            <a:spLocks noChangeArrowheads="1"/>
          </p:cNvSpPr>
          <p:nvPr/>
        </p:nvSpPr>
        <p:spPr bwMode="auto">
          <a:xfrm>
            <a:off x="6146215" y="1727764"/>
            <a:ext cx="2575755" cy="646331"/>
          </a:xfrm>
          <a:prstGeom prst="rect">
            <a:avLst/>
          </a:prstGeom>
          <a:solidFill>
            <a:srgbClr val="92D05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Bölgenin Bağlı Olduğu İl Merkezinde</a:t>
            </a:r>
            <a:endParaRPr lang="tr-TR" sz="1800" dirty="0">
              <a:latin typeface="Arial" panose="020B0604020202020204" pitchFamily="34" charset="0"/>
            </a:endParaRPr>
          </a:p>
        </p:txBody>
      </p:sp>
      <p:sp>
        <p:nvSpPr>
          <p:cNvPr id="16" name="25 Metin kutusu"/>
          <p:cNvSpPr txBox="1">
            <a:spLocks noChangeArrowheads="1"/>
          </p:cNvSpPr>
          <p:nvPr/>
        </p:nvSpPr>
        <p:spPr bwMode="auto">
          <a:xfrm>
            <a:off x="745588" y="3013416"/>
            <a:ext cx="7934179" cy="369332"/>
          </a:xfrm>
          <a:prstGeom prst="rect">
            <a:avLst/>
          </a:prstGeom>
          <a:solidFill>
            <a:srgbClr val="92D05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Alışılmış Vasıtalarla Duyurulur.</a:t>
            </a:r>
            <a:endParaRPr lang="tr-TR" sz="1800" dirty="0">
              <a:latin typeface="Arial" panose="020B0604020202020204" pitchFamily="34" charset="0"/>
            </a:endParaRPr>
          </a:p>
        </p:txBody>
      </p:sp>
      <p:cxnSp>
        <p:nvCxnSpPr>
          <p:cNvPr id="18" name="17 Düz Ok Bağlayıcısı"/>
          <p:cNvCxnSpPr/>
          <p:nvPr/>
        </p:nvCxnSpPr>
        <p:spPr>
          <a:xfrm rot="5400000">
            <a:off x="1701397" y="2729132"/>
            <a:ext cx="450960"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20 Düz Ok Bağlayıcısı"/>
          <p:cNvCxnSpPr/>
          <p:nvPr/>
        </p:nvCxnSpPr>
        <p:spPr>
          <a:xfrm rot="5400000">
            <a:off x="4132763" y="2698652"/>
            <a:ext cx="450960"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21 Düz Ok Bağlayıcısı"/>
          <p:cNvCxnSpPr/>
          <p:nvPr/>
        </p:nvCxnSpPr>
        <p:spPr>
          <a:xfrm rot="5400000">
            <a:off x="7157317" y="2684584"/>
            <a:ext cx="450960"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3" name="25 Metin kutusu"/>
          <p:cNvSpPr txBox="1">
            <a:spLocks noChangeArrowheads="1"/>
          </p:cNvSpPr>
          <p:nvPr/>
        </p:nvSpPr>
        <p:spPr bwMode="auto">
          <a:xfrm>
            <a:off x="743243" y="3475306"/>
            <a:ext cx="7934179" cy="369332"/>
          </a:xfrm>
          <a:prstGeom prst="rect">
            <a:avLst/>
          </a:prstGeom>
          <a:solidFill>
            <a:srgbClr val="92D050"/>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Varsa, Yerel Gazete İle İlan Edilir, İlana Dair Tutanak Düzenlenir.</a:t>
            </a:r>
            <a:endParaRPr lang="tr-TR" sz="1800" dirty="0">
              <a:latin typeface="Arial" panose="020B0604020202020204" pitchFamily="34" charset="0"/>
            </a:endParaRPr>
          </a:p>
        </p:txBody>
      </p:sp>
      <p:sp>
        <p:nvSpPr>
          <p:cNvPr id="17" name="25 Metin kutusu"/>
          <p:cNvSpPr txBox="1">
            <a:spLocks noChangeArrowheads="1"/>
          </p:cNvSpPr>
          <p:nvPr/>
        </p:nvSpPr>
        <p:spPr bwMode="auto">
          <a:xfrm>
            <a:off x="1386038" y="4277594"/>
            <a:ext cx="6756935" cy="12003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solidFill>
                  <a:schemeClr val="bg1"/>
                </a:solidFill>
                <a:latin typeface="Arial" panose="020B0604020202020204" pitchFamily="34" charset="0"/>
              </a:rPr>
              <a:t>Kısmi olarak 22-a çalışması yapılacak alanın bulunduğu köy veya mahalle biriminde kadastro yönüyle işleme tabi alan ve  diğer çalışmalar var ise, çalışma alanı bazında iş programı ve  ilanların yapılması gerekir.</a:t>
            </a:r>
            <a:endParaRPr lang="tr-TR" sz="1800" dirty="0">
              <a:solidFill>
                <a:schemeClr val="bg1"/>
              </a:solidFill>
              <a:latin typeface="Arial" panose="020B0604020202020204" pitchFamily="34" charset="0"/>
            </a:endParaRPr>
          </a:p>
        </p:txBody>
      </p:sp>
    </p:spTree>
  </p:cSld>
  <p:clrMapOvr>
    <a:masterClrMapping/>
  </p:clrMapOvr>
  <p:transition>
    <p:pull dir="l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453932" y="594142"/>
            <a:ext cx="3500438" cy="714375"/>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tr-TR" sz="2400" b="1" dirty="0">
                <a:solidFill>
                  <a:schemeClr val="tx1"/>
                </a:solidFill>
                <a:cs typeface="Arial" charset="0"/>
              </a:rPr>
              <a:t> İlan ve Duyuruların </a:t>
            </a:r>
            <a:r>
              <a:rPr lang="tr-TR" sz="2400" b="1" dirty="0" smtClean="0">
                <a:solidFill>
                  <a:schemeClr val="tx1"/>
                </a:solidFill>
                <a:cs typeface="Arial" charset="0"/>
              </a:rPr>
              <a:t>Yapılması</a:t>
            </a:r>
            <a:endParaRPr lang="tr-TR" sz="2400" b="1" dirty="0">
              <a:solidFill>
                <a:schemeClr val="tx1"/>
              </a:solidFill>
              <a:cs typeface="Arial" charset="0"/>
            </a:endParaRPr>
          </a:p>
        </p:txBody>
      </p:sp>
      <p:graphicFrame>
        <p:nvGraphicFramePr>
          <p:cNvPr id="11" name="10 Diyagram"/>
          <p:cNvGraphicFramePr/>
          <p:nvPr/>
        </p:nvGraphicFramePr>
        <p:xfrm>
          <a:off x="553329" y="1485705"/>
          <a:ext cx="3976467" cy="51261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8611" name="Picture 3"/>
          <p:cNvPicPr>
            <a:picLocks noChangeAspect="1" noChangeArrowheads="1"/>
          </p:cNvPicPr>
          <p:nvPr/>
        </p:nvPicPr>
        <p:blipFill>
          <a:blip r:embed="rId6" cstate="print"/>
          <a:srcRect/>
          <a:stretch>
            <a:fillRect/>
          </a:stretch>
        </p:blipFill>
        <p:spPr bwMode="auto">
          <a:xfrm>
            <a:off x="3930494" y="1679478"/>
            <a:ext cx="4871754" cy="4411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pull dir="l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4"/>
          <p:cNvSpPr txBox="1">
            <a:spLocks noChangeArrowheads="1"/>
          </p:cNvSpPr>
          <p:nvPr/>
        </p:nvSpPr>
        <p:spPr bwMode="auto">
          <a:xfrm>
            <a:off x="5106572" y="850189"/>
            <a:ext cx="2879560" cy="1569660"/>
          </a:xfrm>
          <a:prstGeom prst="rect">
            <a:avLst/>
          </a:prstGeom>
          <a:solidFill>
            <a:srgbClr val="FFC000"/>
          </a:solidFill>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TAPULAMA / KADASTRO </a:t>
            </a:r>
          </a:p>
          <a:p>
            <a:pPr marL="1588" lvl="1" algn="ctr">
              <a:defRPr/>
            </a:pPr>
            <a:r>
              <a:rPr lang="tr-TR" sz="1600" dirty="0">
                <a:ln w="10541" cmpd="sng">
                  <a:solidFill>
                    <a:srgbClr val="7D7D7D">
                      <a:tint val="100000"/>
                      <a:shade val="100000"/>
                      <a:satMod val="110000"/>
                    </a:srgbClr>
                  </a:solidFill>
                  <a:prstDash val="solid"/>
                </a:ln>
                <a:solidFill>
                  <a:srgbClr val="002060"/>
                </a:solidFill>
              </a:rPr>
              <a:t>ÖNCESİ</a:t>
            </a:r>
            <a:r>
              <a:rPr lang="tr-TR" sz="1600" dirty="0">
                <a:ln w="10541" cmpd="sng">
                  <a:solidFill>
                    <a:schemeClr val="accent1">
                      <a:shade val="88000"/>
                      <a:satMod val="110000"/>
                    </a:schemeClr>
                  </a:solidFill>
                  <a:prstDash val="solid"/>
                </a:ln>
                <a:solidFill>
                  <a:srgbClr val="002060"/>
                </a:solidFill>
              </a:rPr>
              <a:t> </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İLE </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TAPULAMA / KADASTRO </a:t>
            </a:r>
          </a:p>
          <a:p>
            <a:pPr marL="1588" lvl="1" algn="ctr">
              <a:defRPr/>
            </a:pPr>
            <a:r>
              <a:rPr lang="tr-TR" sz="1600" dirty="0">
                <a:ln w="10541" cmpd="sng">
                  <a:solidFill>
                    <a:srgbClr val="7D7D7D">
                      <a:tint val="100000"/>
                      <a:shade val="100000"/>
                      <a:satMod val="110000"/>
                    </a:srgbClr>
                  </a:solidFill>
                  <a:prstDash val="solid"/>
                </a:ln>
                <a:solidFill>
                  <a:srgbClr val="002060"/>
                </a:solidFill>
              </a:rPr>
              <a:t>YAPIMINDAKİ</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BİLGİ ve BELGELER</a:t>
            </a:r>
          </a:p>
        </p:txBody>
      </p:sp>
      <p:sp>
        <p:nvSpPr>
          <p:cNvPr id="5" name="AutoShape 41"/>
          <p:cNvSpPr>
            <a:spLocks noChangeArrowheads="1"/>
          </p:cNvSpPr>
          <p:nvPr/>
        </p:nvSpPr>
        <p:spPr bwMode="auto">
          <a:xfrm>
            <a:off x="107950" y="1143000"/>
            <a:ext cx="4265613" cy="1727200"/>
          </a:xfrm>
          <a:prstGeom prst="foldedCorner">
            <a:avLst>
              <a:gd name="adj" fmla="val 125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6" name="Text Box 45"/>
          <p:cNvSpPr txBox="1">
            <a:spLocks noChangeArrowheads="1"/>
          </p:cNvSpPr>
          <p:nvPr/>
        </p:nvSpPr>
        <p:spPr bwMode="auto">
          <a:xfrm>
            <a:off x="107950" y="1143000"/>
            <a:ext cx="2741613" cy="369888"/>
          </a:xfrm>
          <a:prstGeom prst="rect">
            <a:avLst/>
          </a:prstGeom>
          <a:noFill/>
          <a:ln w="9525">
            <a:noFill/>
            <a:miter lim="800000"/>
            <a:headEnd/>
            <a:tailEnd/>
          </a:ln>
        </p:spPr>
        <p:txBody>
          <a:bodyPr>
            <a:spAutoFit/>
          </a:bodyPr>
          <a:lstStyle/>
          <a:p>
            <a:pPr>
              <a:spcBef>
                <a:spcPct val="50000"/>
              </a:spcBef>
            </a:pPr>
            <a:r>
              <a:rPr kumimoji="1" lang="tr-TR" altLang="tr-TR" b="1" dirty="0">
                <a:latin typeface="Times New Roman" pitchFamily="18" charset="0"/>
              </a:rPr>
              <a:t>FEN </a:t>
            </a:r>
            <a:r>
              <a:rPr kumimoji="1" lang="tr-TR" altLang="tr-TR" b="1" dirty="0" smtClean="0">
                <a:latin typeface="Times New Roman" pitchFamily="18" charset="0"/>
              </a:rPr>
              <a:t>KLASÖRÜ,</a:t>
            </a:r>
            <a:endParaRPr kumimoji="1" lang="tr-TR" altLang="tr-TR" b="1" dirty="0">
              <a:latin typeface="Times New Roman" pitchFamily="18" charset="0"/>
            </a:endParaRPr>
          </a:p>
        </p:txBody>
      </p:sp>
      <p:sp>
        <p:nvSpPr>
          <p:cNvPr id="7" name="AutoShape 43"/>
          <p:cNvSpPr>
            <a:spLocks noChangeArrowheads="1"/>
          </p:cNvSpPr>
          <p:nvPr/>
        </p:nvSpPr>
        <p:spPr bwMode="auto">
          <a:xfrm>
            <a:off x="214313" y="1714500"/>
            <a:ext cx="4265612" cy="1727200"/>
          </a:xfrm>
          <a:prstGeom prst="foldedCorner">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8" name="Text Box 5"/>
          <p:cNvSpPr txBox="1">
            <a:spLocks noChangeArrowheads="1"/>
          </p:cNvSpPr>
          <p:nvPr/>
        </p:nvSpPr>
        <p:spPr bwMode="auto">
          <a:xfrm>
            <a:off x="214313" y="1714500"/>
            <a:ext cx="4446587" cy="369888"/>
          </a:xfrm>
          <a:prstGeom prst="rect">
            <a:avLst/>
          </a:prstGeom>
          <a:noFill/>
          <a:ln w="9525">
            <a:noFill/>
            <a:miter lim="800000"/>
            <a:headEnd/>
            <a:tailEnd/>
          </a:ln>
        </p:spPr>
        <p:txBody>
          <a:bodyPr>
            <a:spAutoFit/>
          </a:bodyPr>
          <a:lstStyle/>
          <a:p>
            <a:r>
              <a:rPr kumimoji="1" lang="tr-TR" altLang="tr-TR" b="1" dirty="0">
                <a:latin typeface="Times New Roman" pitchFamily="18" charset="0"/>
              </a:rPr>
              <a:t>TAPU KAYITLARI</a:t>
            </a:r>
            <a:r>
              <a:rPr kumimoji="1" lang="tr-TR" altLang="tr-TR" dirty="0">
                <a:latin typeface="Times New Roman" pitchFamily="18" charset="0"/>
              </a:rPr>
              <a:t>, </a:t>
            </a:r>
          </a:p>
        </p:txBody>
      </p:sp>
      <p:sp>
        <p:nvSpPr>
          <p:cNvPr id="9" name="AutoShape 43"/>
          <p:cNvSpPr>
            <a:spLocks noChangeArrowheads="1"/>
          </p:cNvSpPr>
          <p:nvPr/>
        </p:nvSpPr>
        <p:spPr bwMode="auto">
          <a:xfrm>
            <a:off x="374650" y="2284413"/>
            <a:ext cx="4265613" cy="1727200"/>
          </a:xfrm>
          <a:prstGeom prst="foldedCorner">
            <a:avLst>
              <a:gd name="adj" fmla="val 125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10" name="Text Box 5"/>
          <p:cNvSpPr txBox="1">
            <a:spLocks noChangeArrowheads="1"/>
          </p:cNvSpPr>
          <p:nvPr/>
        </p:nvSpPr>
        <p:spPr bwMode="auto">
          <a:xfrm>
            <a:off x="374650" y="2286000"/>
            <a:ext cx="4446588" cy="369888"/>
          </a:xfrm>
          <a:prstGeom prst="rect">
            <a:avLst/>
          </a:prstGeom>
          <a:noFill/>
          <a:ln w="9525">
            <a:noFill/>
            <a:miter lim="800000"/>
            <a:headEnd/>
            <a:tailEnd/>
          </a:ln>
        </p:spPr>
        <p:txBody>
          <a:bodyPr>
            <a:spAutoFit/>
          </a:bodyPr>
          <a:lstStyle/>
          <a:p>
            <a:r>
              <a:rPr kumimoji="1" lang="tr-TR" altLang="tr-TR" b="1">
                <a:latin typeface="Times New Roman" pitchFamily="18" charset="0"/>
              </a:rPr>
              <a:t>SENETSİZ DEFTERLERİ</a:t>
            </a:r>
            <a:r>
              <a:rPr kumimoji="1" lang="tr-TR" altLang="tr-TR">
                <a:latin typeface="Times New Roman" pitchFamily="18" charset="0"/>
              </a:rPr>
              <a:t>, </a:t>
            </a:r>
          </a:p>
        </p:txBody>
      </p:sp>
      <p:sp>
        <p:nvSpPr>
          <p:cNvPr id="11" name="AutoShape 18"/>
          <p:cNvSpPr>
            <a:spLocks noChangeArrowheads="1"/>
          </p:cNvSpPr>
          <p:nvPr/>
        </p:nvSpPr>
        <p:spPr bwMode="auto">
          <a:xfrm>
            <a:off x="536575" y="2874963"/>
            <a:ext cx="4265613" cy="1727200"/>
          </a:xfrm>
          <a:prstGeom prst="foldedCorner">
            <a:avLst>
              <a:gd name="adj" fmla="val 125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12" name="Text Box 5"/>
          <p:cNvSpPr txBox="1">
            <a:spLocks noChangeArrowheads="1"/>
          </p:cNvSpPr>
          <p:nvPr/>
        </p:nvSpPr>
        <p:spPr bwMode="auto">
          <a:xfrm>
            <a:off x="536575" y="2857500"/>
            <a:ext cx="4446588" cy="369888"/>
          </a:xfrm>
          <a:prstGeom prst="rect">
            <a:avLst/>
          </a:prstGeom>
          <a:noFill/>
          <a:ln w="9525">
            <a:noFill/>
            <a:miter lim="800000"/>
            <a:headEnd/>
            <a:tailEnd/>
          </a:ln>
        </p:spPr>
        <p:txBody>
          <a:bodyPr>
            <a:spAutoFit/>
          </a:bodyPr>
          <a:lstStyle/>
          <a:p>
            <a:r>
              <a:rPr kumimoji="1" lang="tr-TR" altLang="tr-TR" b="1">
                <a:latin typeface="Times New Roman" pitchFamily="18" charset="0"/>
              </a:rPr>
              <a:t>KAYIT VE İKTİSAP MİKTARLARI</a:t>
            </a:r>
          </a:p>
        </p:txBody>
      </p:sp>
      <p:sp>
        <p:nvSpPr>
          <p:cNvPr id="13" name="AutoShape 20"/>
          <p:cNvSpPr>
            <a:spLocks noChangeArrowheads="1"/>
          </p:cNvSpPr>
          <p:nvPr/>
        </p:nvSpPr>
        <p:spPr bwMode="auto">
          <a:xfrm>
            <a:off x="642938" y="3414713"/>
            <a:ext cx="4265612" cy="1727200"/>
          </a:xfrm>
          <a:prstGeom prst="foldedCorner">
            <a:avLst>
              <a:gd name="adj" fmla="val 12500"/>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14" name="Text Box 17"/>
          <p:cNvSpPr txBox="1">
            <a:spLocks noChangeArrowheads="1"/>
          </p:cNvSpPr>
          <p:nvPr/>
        </p:nvSpPr>
        <p:spPr bwMode="auto">
          <a:xfrm>
            <a:off x="642938" y="3416300"/>
            <a:ext cx="1922462" cy="646113"/>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HAVA FOTOĞRAFI</a:t>
            </a:r>
          </a:p>
        </p:txBody>
      </p:sp>
      <p:sp>
        <p:nvSpPr>
          <p:cNvPr id="15" name="AutoShape 18"/>
          <p:cNvSpPr>
            <a:spLocks noChangeArrowheads="1"/>
          </p:cNvSpPr>
          <p:nvPr/>
        </p:nvSpPr>
        <p:spPr bwMode="auto">
          <a:xfrm>
            <a:off x="803275" y="3998913"/>
            <a:ext cx="4265613" cy="1727200"/>
          </a:xfrm>
          <a:prstGeom prst="foldedCorner">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16" name="Text Box 11"/>
          <p:cNvSpPr txBox="1">
            <a:spLocks noChangeArrowheads="1"/>
          </p:cNvSpPr>
          <p:nvPr/>
        </p:nvSpPr>
        <p:spPr bwMode="auto">
          <a:xfrm>
            <a:off x="803275" y="3983038"/>
            <a:ext cx="4254500" cy="615553"/>
          </a:xfrm>
          <a:prstGeom prst="rect">
            <a:avLst/>
          </a:prstGeom>
          <a:noFill/>
          <a:ln w="9525">
            <a:noFill/>
            <a:miter lim="800000"/>
            <a:headEnd/>
            <a:tailEnd/>
          </a:ln>
        </p:spPr>
        <p:txBody>
          <a:bodyPr>
            <a:spAutoFit/>
          </a:bodyPr>
          <a:lstStyle/>
          <a:p>
            <a:pPr>
              <a:spcBef>
                <a:spcPct val="50000"/>
              </a:spcBef>
            </a:pPr>
            <a:r>
              <a:rPr kumimoji="1" lang="tr-TR" altLang="tr-TR" b="1" dirty="0">
                <a:latin typeface="Times New Roman" pitchFamily="18" charset="0"/>
              </a:rPr>
              <a:t>FOTOGRAMETRİK HARİTA (ST) </a:t>
            </a:r>
            <a:r>
              <a:rPr kumimoji="1" lang="tr-TR" altLang="tr-TR" sz="1600" dirty="0">
                <a:latin typeface="Times New Roman" pitchFamily="18" charset="0"/>
              </a:rPr>
              <a:t>Kıymetlendirilmemiş</a:t>
            </a:r>
          </a:p>
        </p:txBody>
      </p:sp>
      <p:sp>
        <p:nvSpPr>
          <p:cNvPr id="17" name="16 Dikdörtgen"/>
          <p:cNvSpPr/>
          <p:nvPr/>
        </p:nvSpPr>
        <p:spPr>
          <a:xfrm>
            <a:off x="1934678" y="173255"/>
            <a:ext cx="5929162" cy="32725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2400" dirty="0" smtClean="0"/>
              <a:t>Teknik Bilgi ve Belgelerin Temini</a:t>
            </a:r>
            <a:endParaRPr lang="tr-TR" sz="2400" dirty="0"/>
          </a:p>
        </p:txBody>
      </p:sp>
    </p:spTree>
  </p:cSld>
  <p:clrMapOvr>
    <a:masterClrMapping/>
  </p:clrMapOvr>
  <p:transition>
    <p:pull dir="l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934678" y="173255"/>
            <a:ext cx="5929162" cy="32725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2400" dirty="0" smtClean="0"/>
              <a:t>Teknik Bilgi ve Belgelerin Temini</a:t>
            </a:r>
            <a:endParaRPr lang="tr-TR" sz="2400" dirty="0"/>
          </a:p>
        </p:txBody>
      </p:sp>
      <p:sp>
        <p:nvSpPr>
          <p:cNvPr id="4" name="AutoShape 2"/>
          <p:cNvSpPr>
            <a:spLocks noChangeArrowheads="1"/>
          </p:cNvSpPr>
          <p:nvPr/>
        </p:nvSpPr>
        <p:spPr bwMode="auto">
          <a:xfrm>
            <a:off x="80963" y="1143000"/>
            <a:ext cx="3722687" cy="1824038"/>
          </a:xfrm>
          <a:prstGeom prst="foldedCorner">
            <a:avLst>
              <a:gd name="adj" fmla="val 12500"/>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5" name="AutoShape 4"/>
          <p:cNvSpPr>
            <a:spLocks noChangeArrowheads="1"/>
          </p:cNvSpPr>
          <p:nvPr/>
        </p:nvSpPr>
        <p:spPr bwMode="auto">
          <a:xfrm>
            <a:off x="268288" y="1846263"/>
            <a:ext cx="3911600" cy="1824037"/>
          </a:xfrm>
          <a:prstGeom prst="foldedCorner">
            <a:avLst>
              <a:gd name="adj" fmla="val 125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6" name="AutoShape 6"/>
          <p:cNvSpPr>
            <a:spLocks noChangeArrowheads="1"/>
          </p:cNvSpPr>
          <p:nvPr/>
        </p:nvSpPr>
        <p:spPr bwMode="auto">
          <a:xfrm>
            <a:off x="536575" y="2513013"/>
            <a:ext cx="4017963" cy="1824037"/>
          </a:xfrm>
          <a:prstGeom prst="foldedCorner">
            <a:avLst>
              <a:gd name="adj" fmla="val 125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7" name="AutoShape 8"/>
          <p:cNvSpPr>
            <a:spLocks noChangeArrowheads="1"/>
          </p:cNvSpPr>
          <p:nvPr/>
        </p:nvSpPr>
        <p:spPr bwMode="auto">
          <a:xfrm>
            <a:off x="642938" y="3179763"/>
            <a:ext cx="4232275" cy="1824037"/>
          </a:xfrm>
          <a:prstGeom prst="foldedCorner">
            <a:avLst>
              <a:gd name="adj" fmla="val 125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8" name="Text Box 15"/>
          <p:cNvSpPr txBox="1">
            <a:spLocks noChangeArrowheads="1"/>
          </p:cNvSpPr>
          <p:nvPr/>
        </p:nvSpPr>
        <p:spPr bwMode="auto">
          <a:xfrm>
            <a:off x="87313" y="1166813"/>
            <a:ext cx="2430462" cy="646112"/>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HALİHAZIR HARİTALAR</a:t>
            </a:r>
          </a:p>
        </p:txBody>
      </p:sp>
      <p:sp>
        <p:nvSpPr>
          <p:cNvPr id="9" name="Text Box 42"/>
          <p:cNvSpPr txBox="1">
            <a:spLocks noChangeArrowheads="1"/>
          </p:cNvSpPr>
          <p:nvPr/>
        </p:nvSpPr>
        <p:spPr bwMode="auto">
          <a:xfrm>
            <a:off x="268288" y="1846263"/>
            <a:ext cx="3376612" cy="368300"/>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DEĞİŞİKLİK BELGELERİ</a:t>
            </a:r>
          </a:p>
        </p:txBody>
      </p:sp>
      <p:sp>
        <p:nvSpPr>
          <p:cNvPr id="10" name="Text Box 45"/>
          <p:cNvSpPr txBox="1">
            <a:spLocks noChangeArrowheads="1"/>
          </p:cNvSpPr>
          <p:nvPr/>
        </p:nvSpPr>
        <p:spPr bwMode="auto">
          <a:xfrm>
            <a:off x="642938" y="3179763"/>
            <a:ext cx="4189412" cy="368300"/>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MAHKEME BİLGİ ve BELGELERİ</a:t>
            </a:r>
          </a:p>
        </p:txBody>
      </p:sp>
      <p:sp>
        <p:nvSpPr>
          <p:cNvPr id="16" name="Text Box 24"/>
          <p:cNvSpPr txBox="1">
            <a:spLocks noChangeArrowheads="1"/>
          </p:cNvSpPr>
          <p:nvPr/>
        </p:nvSpPr>
        <p:spPr bwMode="auto">
          <a:xfrm>
            <a:off x="5246181" y="732415"/>
            <a:ext cx="3244676" cy="830997"/>
          </a:xfrm>
          <a:prstGeom prst="rect">
            <a:avLst/>
          </a:prstGeom>
          <a:solidFill>
            <a:srgbClr val="FFC000"/>
          </a:solidFill>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TAPULAMA / KADASTRO </a:t>
            </a:r>
          </a:p>
          <a:p>
            <a:pPr marL="1588" lvl="1" algn="ctr">
              <a:defRPr/>
            </a:pPr>
            <a:r>
              <a:rPr lang="tr-TR" sz="1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SONRASI </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BİLGİ ve BELGELER</a:t>
            </a:r>
          </a:p>
        </p:txBody>
      </p:sp>
      <p:sp>
        <p:nvSpPr>
          <p:cNvPr id="17" name="Text Box 42"/>
          <p:cNvSpPr txBox="1">
            <a:spLocks noChangeArrowheads="1"/>
          </p:cNvSpPr>
          <p:nvPr/>
        </p:nvSpPr>
        <p:spPr bwMode="auto">
          <a:xfrm>
            <a:off x="534988" y="2513013"/>
            <a:ext cx="4286250" cy="368300"/>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APLİKASYON KROKİLERİ</a:t>
            </a:r>
          </a:p>
        </p:txBody>
      </p:sp>
      <p:sp>
        <p:nvSpPr>
          <p:cNvPr id="18" name="AutoShape 8"/>
          <p:cNvSpPr>
            <a:spLocks noChangeArrowheads="1"/>
          </p:cNvSpPr>
          <p:nvPr/>
        </p:nvSpPr>
        <p:spPr bwMode="auto">
          <a:xfrm>
            <a:off x="812531" y="3768039"/>
            <a:ext cx="4232275" cy="1824037"/>
          </a:xfrm>
          <a:prstGeom prst="foldedCorner">
            <a:avLst>
              <a:gd name="adj" fmla="val 12500"/>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19" name="Text Box 13"/>
          <p:cNvSpPr txBox="1">
            <a:spLocks noChangeArrowheads="1"/>
          </p:cNvSpPr>
          <p:nvPr/>
        </p:nvSpPr>
        <p:spPr bwMode="auto">
          <a:xfrm>
            <a:off x="929289" y="3780329"/>
            <a:ext cx="4448175" cy="646113"/>
          </a:xfrm>
          <a:prstGeom prst="rect">
            <a:avLst/>
          </a:prstGeom>
          <a:noFill/>
          <a:ln w="9525">
            <a:noFill/>
            <a:miter lim="800000"/>
            <a:headEnd/>
            <a:tailEnd/>
          </a:ln>
        </p:spPr>
        <p:txBody>
          <a:bodyPr>
            <a:spAutoFit/>
          </a:bodyPr>
          <a:lstStyle/>
          <a:p>
            <a:r>
              <a:rPr kumimoji="1" lang="tr-TR" altLang="tr-TR" b="1" dirty="0">
                <a:latin typeface="Times New Roman" pitchFamily="18" charset="0"/>
              </a:rPr>
              <a:t>DİĞER KURUMLARA  AİT HARİTA ve TUTANAKLAR</a:t>
            </a:r>
          </a:p>
        </p:txBody>
      </p:sp>
      <p:sp>
        <p:nvSpPr>
          <p:cNvPr id="20" name="Text Box 42"/>
          <p:cNvSpPr txBox="1">
            <a:spLocks noChangeArrowheads="1"/>
          </p:cNvSpPr>
          <p:nvPr/>
        </p:nvSpPr>
        <p:spPr bwMode="auto">
          <a:xfrm>
            <a:off x="1253261" y="4763843"/>
            <a:ext cx="588963" cy="260350"/>
          </a:xfrm>
          <a:prstGeom prst="rect">
            <a:avLst/>
          </a:prstGeom>
          <a:noFill/>
          <a:ln w="9525">
            <a:noFill/>
            <a:miter lim="800000"/>
            <a:headEnd/>
            <a:tailEnd/>
          </a:ln>
        </p:spPr>
        <p:txBody>
          <a:bodyPr>
            <a:spAutoFit/>
          </a:bodyPr>
          <a:lstStyle/>
          <a:p>
            <a:pPr>
              <a:spcBef>
                <a:spcPct val="50000"/>
              </a:spcBef>
            </a:pPr>
            <a:r>
              <a:rPr kumimoji="1" lang="tr-TR" altLang="tr-TR" sz="1100" b="1" dirty="0">
                <a:latin typeface="Times New Roman" pitchFamily="18" charset="0"/>
              </a:rPr>
              <a:t>İMAR</a:t>
            </a:r>
          </a:p>
        </p:txBody>
      </p:sp>
      <p:sp>
        <p:nvSpPr>
          <p:cNvPr id="21" name="Text Box 42"/>
          <p:cNvSpPr txBox="1">
            <a:spLocks noChangeArrowheads="1"/>
          </p:cNvSpPr>
          <p:nvPr/>
        </p:nvSpPr>
        <p:spPr bwMode="auto">
          <a:xfrm>
            <a:off x="1134857" y="4522529"/>
            <a:ext cx="750888" cy="260350"/>
          </a:xfrm>
          <a:prstGeom prst="rect">
            <a:avLst/>
          </a:prstGeom>
          <a:noFill/>
          <a:ln w="9525">
            <a:noFill/>
            <a:miter lim="800000"/>
            <a:headEnd/>
            <a:tailEnd/>
          </a:ln>
        </p:spPr>
        <p:txBody>
          <a:bodyPr>
            <a:spAutoFit/>
          </a:bodyPr>
          <a:lstStyle/>
          <a:p>
            <a:pPr algn="ctr">
              <a:spcBef>
                <a:spcPct val="50000"/>
              </a:spcBef>
            </a:pPr>
            <a:r>
              <a:rPr kumimoji="1" lang="tr-TR" altLang="tr-TR" sz="1100" b="1" dirty="0">
                <a:latin typeface="Times New Roman" pitchFamily="18" charset="0"/>
              </a:rPr>
              <a:t>ORMAN</a:t>
            </a:r>
          </a:p>
        </p:txBody>
      </p:sp>
      <p:sp>
        <p:nvSpPr>
          <p:cNvPr id="22" name="Text Box 42"/>
          <p:cNvSpPr txBox="1">
            <a:spLocks noChangeArrowheads="1"/>
          </p:cNvSpPr>
          <p:nvPr/>
        </p:nvSpPr>
        <p:spPr bwMode="auto">
          <a:xfrm>
            <a:off x="1133731" y="5012218"/>
            <a:ext cx="1609725" cy="430212"/>
          </a:xfrm>
          <a:prstGeom prst="rect">
            <a:avLst/>
          </a:prstGeom>
          <a:noFill/>
          <a:ln w="9525">
            <a:noFill/>
            <a:miter lim="800000"/>
            <a:headEnd/>
            <a:tailEnd/>
          </a:ln>
        </p:spPr>
        <p:txBody>
          <a:bodyPr>
            <a:spAutoFit/>
          </a:bodyPr>
          <a:lstStyle/>
          <a:p>
            <a:pPr>
              <a:spcBef>
                <a:spcPct val="50000"/>
              </a:spcBef>
            </a:pPr>
            <a:r>
              <a:rPr kumimoji="1" lang="tr-TR" altLang="tr-TR" sz="1100" b="1" dirty="0">
                <a:latin typeface="Times New Roman" pitchFamily="18" charset="0"/>
              </a:rPr>
              <a:t>KAMULAŞTIRMA </a:t>
            </a:r>
            <a:r>
              <a:rPr kumimoji="1" lang="tr-TR" altLang="tr-TR" sz="1100" dirty="0">
                <a:latin typeface="Times New Roman" pitchFamily="18" charset="0"/>
              </a:rPr>
              <a:t>…..v.b.</a:t>
            </a:r>
          </a:p>
        </p:txBody>
      </p:sp>
    </p:spTree>
  </p:cSld>
  <p:clrMapOvr>
    <a:masterClrMapping/>
  </p:clrMapOvr>
  <p:transition>
    <p:pull dir="l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934678" y="173255"/>
            <a:ext cx="5929162" cy="327259"/>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2400" dirty="0" smtClean="0"/>
              <a:t>Teknik Bilgi ve Belgelerin Temini</a:t>
            </a:r>
            <a:endParaRPr lang="tr-TR" sz="2400" dirty="0"/>
          </a:p>
        </p:txBody>
      </p:sp>
      <p:sp>
        <p:nvSpPr>
          <p:cNvPr id="23" name="AutoShape 2"/>
          <p:cNvSpPr>
            <a:spLocks noChangeArrowheads="1"/>
          </p:cNvSpPr>
          <p:nvPr/>
        </p:nvSpPr>
        <p:spPr bwMode="auto">
          <a:xfrm>
            <a:off x="0" y="692834"/>
            <a:ext cx="4267200" cy="1727200"/>
          </a:xfrm>
          <a:prstGeom prst="foldedCorner">
            <a:avLst>
              <a:gd name="adj" fmla="val 12500"/>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24" name="Text Box 3"/>
          <p:cNvSpPr txBox="1">
            <a:spLocks noChangeArrowheads="1"/>
          </p:cNvSpPr>
          <p:nvPr/>
        </p:nvSpPr>
        <p:spPr bwMode="auto">
          <a:xfrm>
            <a:off x="0" y="692834"/>
            <a:ext cx="4267200" cy="677863"/>
          </a:xfrm>
          <a:prstGeom prst="rect">
            <a:avLst/>
          </a:prstGeom>
          <a:noFill/>
          <a:ln w="9525">
            <a:noFill/>
            <a:miter lim="800000"/>
            <a:headEnd/>
            <a:tailEnd/>
          </a:ln>
        </p:spPr>
        <p:txBody>
          <a:bodyPr>
            <a:spAutoFit/>
          </a:bodyPr>
          <a:lstStyle/>
          <a:p>
            <a:pPr>
              <a:spcBef>
                <a:spcPct val="50000"/>
              </a:spcBef>
            </a:pPr>
            <a:r>
              <a:rPr kumimoji="1" lang="tr-TR" altLang="tr-TR" sz="2000" b="1" u="sng">
                <a:solidFill>
                  <a:srgbClr val="FF0000"/>
                </a:solidFill>
                <a:latin typeface="Times New Roman" pitchFamily="18" charset="0"/>
              </a:rPr>
              <a:t>KADASTRO PAFTASI </a:t>
            </a:r>
            <a:r>
              <a:rPr kumimoji="1" lang="tr-TR" altLang="tr-TR" b="1">
                <a:latin typeface="Times New Roman" pitchFamily="18" charset="0"/>
              </a:rPr>
              <a:t>ve KOPYASI/OZALİTİ</a:t>
            </a:r>
          </a:p>
        </p:txBody>
      </p:sp>
      <p:sp>
        <p:nvSpPr>
          <p:cNvPr id="25" name="AutoShape 4"/>
          <p:cNvSpPr>
            <a:spLocks noChangeArrowheads="1"/>
          </p:cNvSpPr>
          <p:nvPr/>
        </p:nvSpPr>
        <p:spPr bwMode="auto">
          <a:xfrm>
            <a:off x="428772" y="1318139"/>
            <a:ext cx="4267200" cy="1727200"/>
          </a:xfrm>
          <a:prstGeom prst="foldedCorner">
            <a:avLst>
              <a:gd name="adj" fmla="val 125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26" name="Text Box 24"/>
          <p:cNvSpPr txBox="1">
            <a:spLocks noChangeArrowheads="1"/>
          </p:cNvSpPr>
          <p:nvPr/>
        </p:nvSpPr>
        <p:spPr bwMode="auto">
          <a:xfrm>
            <a:off x="6225512" y="996048"/>
            <a:ext cx="2089562" cy="2308324"/>
          </a:xfrm>
          <a:prstGeom prst="rect">
            <a:avLst/>
          </a:prstGeom>
          <a:solidFill>
            <a:srgbClr val="FFC000"/>
          </a:solidFill>
          <a:ln>
            <a:headEnd/>
            <a:tailEnd/>
          </a:ln>
        </p:spPr>
        <p:style>
          <a:lnRef idx="1">
            <a:schemeClr val="accent2"/>
          </a:lnRef>
          <a:fillRef idx="2">
            <a:schemeClr val="accent2"/>
          </a:fillRef>
          <a:effectRef idx="1">
            <a:schemeClr val="accent2"/>
          </a:effectRef>
          <a:fontRef idx="minor">
            <a:schemeClr val="dk1"/>
          </a:fontRef>
        </p:style>
        <p:txBody>
          <a:bodyPr>
            <a:spAutoFit/>
          </a:bodyPr>
          <a:lstStyle/>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TAPULAMA / KADASTRO </a:t>
            </a:r>
          </a:p>
          <a:p>
            <a:pPr marL="1588" lvl="1" algn="ctr">
              <a:defRPr/>
            </a:pPr>
            <a:r>
              <a:rPr lang="tr-TR" sz="1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ÖNCESİ</a:t>
            </a: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İLE </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TAPULAMA / KADASTRO </a:t>
            </a:r>
          </a:p>
          <a:p>
            <a:pPr marL="1588" lvl="1" algn="ctr">
              <a:defRPr/>
            </a:pPr>
            <a:r>
              <a:rPr lang="tr-TR" sz="1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YAPIMINDAKİ</a:t>
            </a:r>
          </a:p>
          <a:p>
            <a:pPr marL="1588" lvl="1" algn="ctr">
              <a:defRPr/>
            </a:pPr>
            <a:r>
              <a:rPr lang="tr-T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BİLGİ ve BELGELER</a:t>
            </a:r>
          </a:p>
        </p:txBody>
      </p:sp>
      <p:sp>
        <p:nvSpPr>
          <p:cNvPr id="27" name="Text Box 9"/>
          <p:cNvSpPr txBox="1">
            <a:spLocks noChangeArrowheads="1"/>
          </p:cNvSpPr>
          <p:nvPr/>
        </p:nvSpPr>
        <p:spPr bwMode="auto">
          <a:xfrm>
            <a:off x="667922" y="1318139"/>
            <a:ext cx="3911600" cy="646112"/>
          </a:xfrm>
          <a:prstGeom prst="rect">
            <a:avLst/>
          </a:prstGeom>
          <a:noFill/>
          <a:ln w="9525">
            <a:noFill/>
            <a:miter lim="800000"/>
            <a:headEnd/>
            <a:tailEnd/>
          </a:ln>
        </p:spPr>
        <p:txBody>
          <a:bodyPr>
            <a:spAutoFit/>
          </a:bodyPr>
          <a:lstStyle/>
          <a:p>
            <a:pPr>
              <a:spcBef>
                <a:spcPct val="50000"/>
              </a:spcBef>
            </a:pPr>
            <a:r>
              <a:rPr kumimoji="1" lang="tr-TR" altLang="tr-TR" b="1" dirty="0">
                <a:latin typeface="Times New Roman" pitchFamily="18" charset="0"/>
              </a:rPr>
              <a:t>NİRENGİ, POLİGON HESAPLARI VE KOORDİNATLARI</a:t>
            </a:r>
          </a:p>
        </p:txBody>
      </p:sp>
      <p:sp>
        <p:nvSpPr>
          <p:cNvPr id="28" name="AutoShape 6"/>
          <p:cNvSpPr>
            <a:spLocks noChangeArrowheads="1"/>
          </p:cNvSpPr>
          <p:nvPr/>
        </p:nvSpPr>
        <p:spPr bwMode="auto">
          <a:xfrm>
            <a:off x="797828" y="1951673"/>
            <a:ext cx="4265613" cy="1727200"/>
          </a:xfrm>
          <a:prstGeom prst="foldedCorner">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29" name="Text Box 9"/>
          <p:cNvSpPr txBox="1">
            <a:spLocks noChangeArrowheads="1"/>
          </p:cNvSpPr>
          <p:nvPr/>
        </p:nvSpPr>
        <p:spPr bwMode="auto">
          <a:xfrm>
            <a:off x="1149521" y="2059452"/>
            <a:ext cx="3108325" cy="646113"/>
          </a:xfrm>
          <a:prstGeom prst="rect">
            <a:avLst/>
          </a:prstGeom>
          <a:noFill/>
          <a:ln w="9525">
            <a:noFill/>
            <a:miter lim="800000"/>
            <a:headEnd/>
            <a:tailEnd/>
          </a:ln>
        </p:spPr>
        <p:txBody>
          <a:bodyPr>
            <a:spAutoFit/>
          </a:bodyPr>
          <a:lstStyle/>
          <a:p>
            <a:pPr>
              <a:spcBef>
                <a:spcPct val="50000"/>
              </a:spcBef>
            </a:pPr>
            <a:r>
              <a:rPr kumimoji="1" lang="tr-TR" altLang="tr-TR" b="1" dirty="0">
                <a:latin typeface="Times New Roman" pitchFamily="18" charset="0"/>
              </a:rPr>
              <a:t>NİRENGİ, POLİGON RÖPERLERİ</a:t>
            </a:r>
          </a:p>
        </p:txBody>
      </p:sp>
      <p:sp>
        <p:nvSpPr>
          <p:cNvPr id="30" name="AutoShape 8"/>
          <p:cNvSpPr>
            <a:spLocks noChangeArrowheads="1"/>
          </p:cNvSpPr>
          <p:nvPr/>
        </p:nvSpPr>
        <p:spPr bwMode="auto">
          <a:xfrm>
            <a:off x="1102726" y="2624871"/>
            <a:ext cx="4265613" cy="1727200"/>
          </a:xfrm>
          <a:prstGeom prst="foldedCorner">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32" name="AutoShape 10"/>
          <p:cNvSpPr>
            <a:spLocks noChangeArrowheads="1"/>
          </p:cNvSpPr>
          <p:nvPr/>
        </p:nvSpPr>
        <p:spPr bwMode="auto">
          <a:xfrm>
            <a:off x="1490443" y="3401549"/>
            <a:ext cx="4267200" cy="1727200"/>
          </a:xfrm>
          <a:prstGeom prst="foldedCorner">
            <a:avLst>
              <a:gd name="adj" fmla="val 125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33" name="Text Box 7"/>
          <p:cNvSpPr txBox="1">
            <a:spLocks noChangeArrowheads="1"/>
          </p:cNvSpPr>
          <p:nvPr/>
        </p:nvSpPr>
        <p:spPr bwMode="auto">
          <a:xfrm>
            <a:off x="1490443" y="3409486"/>
            <a:ext cx="3965575" cy="646113"/>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TAPULAMA VE TESİS KADASTRO ÖLÇÜLERİ VE KOORDİNATLARI</a:t>
            </a:r>
          </a:p>
        </p:txBody>
      </p:sp>
      <p:sp>
        <p:nvSpPr>
          <p:cNvPr id="34" name="AutoShape 12"/>
          <p:cNvSpPr>
            <a:spLocks noChangeArrowheads="1"/>
          </p:cNvSpPr>
          <p:nvPr/>
        </p:nvSpPr>
        <p:spPr bwMode="auto">
          <a:xfrm>
            <a:off x="1704755" y="4163549"/>
            <a:ext cx="4265613" cy="1727200"/>
          </a:xfrm>
          <a:prstGeom prst="foldedCorner">
            <a:avLst>
              <a:gd name="adj" fmla="val 125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35" name="Text Box 7"/>
          <p:cNvSpPr txBox="1">
            <a:spLocks noChangeArrowheads="1"/>
          </p:cNvSpPr>
          <p:nvPr/>
        </p:nvSpPr>
        <p:spPr bwMode="auto">
          <a:xfrm>
            <a:off x="1704755" y="4158786"/>
            <a:ext cx="4246563" cy="646113"/>
          </a:xfrm>
          <a:prstGeom prst="rect">
            <a:avLst/>
          </a:prstGeom>
          <a:noFill/>
          <a:ln w="9525">
            <a:noFill/>
            <a:miter lim="800000"/>
            <a:headEnd/>
            <a:tailEnd/>
          </a:ln>
        </p:spPr>
        <p:txBody>
          <a:bodyPr>
            <a:spAutoFit/>
          </a:bodyPr>
          <a:lstStyle/>
          <a:p>
            <a:pPr>
              <a:spcBef>
                <a:spcPct val="50000"/>
              </a:spcBef>
            </a:pPr>
            <a:r>
              <a:rPr kumimoji="1" lang="tr-TR" altLang="tr-TR" b="1">
                <a:latin typeface="Times New Roman" pitchFamily="18" charset="0"/>
              </a:rPr>
              <a:t>TAPULAMA VE TESİS KADASTRO TUTANAKLARI</a:t>
            </a:r>
          </a:p>
        </p:txBody>
      </p:sp>
      <p:sp>
        <p:nvSpPr>
          <p:cNvPr id="36" name="AutoShape 14"/>
          <p:cNvSpPr>
            <a:spLocks noChangeArrowheads="1"/>
          </p:cNvSpPr>
          <p:nvPr/>
        </p:nvSpPr>
        <p:spPr bwMode="auto">
          <a:xfrm>
            <a:off x="2190236" y="4863514"/>
            <a:ext cx="4265613" cy="1727200"/>
          </a:xfrm>
          <a:prstGeom prst="foldedCorner">
            <a:avLst>
              <a:gd name="adj" fmla="val 12500"/>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tr-TR" altLang="tr-TR">
              <a:solidFill>
                <a:srgbClr val="000000"/>
              </a:solidFill>
              <a:latin typeface="Calibri" pitchFamily="34" charset="0"/>
            </a:endParaRPr>
          </a:p>
        </p:txBody>
      </p:sp>
      <p:sp>
        <p:nvSpPr>
          <p:cNvPr id="37" name="Text Box 9"/>
          <p:cNvSpPr txBox="1">
            <a:spLocks noChangeArrowheads="1"/>
          </p:cNvSpPr>
          <p:nvPr/>
        </p:nvSpPr>
        <p:spPr bwMode="auto">
          <a:xfrm>
            <a:off x="2610681" y="4807243"/>
            <a:ext cx="4125912" cy="368300"/>
          </a:xfrm>
          <a:prstGeom prst="rect">
            <a:avLst/>
          </a:prstGeom>
          <a:noFill/>
          <a:ln w="9525">
            <a:noFill/>
            <a:miter lim="800000"/>
            <a:headEnd/>
            <a:tailEnd/>
          </a:ln>
        </p:spPr>
        <p:txBody>
          <a:bodyPr>
            <a:spAutoFit/>
          </a:bodyPr>
          <a:lstStyle/>
          <a:p>
            <a:pPr>
              <a:spcBef>
                <a:spcPct val="50000"/>
              </a:spcBef>
            </a:pPr>
            <a:r>
              <a:rPr kumimoji="1" lang="tr-TR" altLang="tr-TR" b="1" dirty="0">
                <a:latin typeface="Times New Roman" pitchFamily="18" charset="0"/>
              </a:rPr>
              <a:t>YÜZÖLÇÜMÜ HESAPLARI</a:t>
            </a:r>
          </a:p>
        </p:txBody>
      </p:sp>
      <p:sp>
        <p:nvSpPr>
          <p:cNvPr id="18" name="17 Dikdörtgen"/>
          <p:cNvSpPr/>
          <p:nvPr/>
        </p:nvSpPr>
        <p:spPr>
          <a:xfrm>
            <a:off x="1169469" y="2672698"/>
            <a:ext cx="4572000" cy="646331"/>
          </a:xfrm>
          <a:prstGeom prst="rect">
            <a:avLst/>
          </a:prstGeom>
        </p:spPr>
        <p:txBody>
          <a:bodyPr>
            <a:spAutoFit/>
          </a:bodyPr>
          <a:lstStyle/>
          <a:p>
            <a:pPr>
              <a:spcBef>
                <a:spcPct val="50000"/>
              </a:spcBef>
            </a:pPr>
            <a:r>
              <a:rPr kumimoji="1" lang="tr-TR" altLang="tr-TR" b="1" dirty="0" smtClean="0">
                <a:latin typeface="Times New Roman" pitchFamily="18" charset="0"/>
              </a:rPr>
              <a:t>SINIRLANDIRMA ve ÖLÇÜ KROKİSİ  (TESİS)</a:t>
            </a:r>
            <a:endParaRPr kumimoji="1" lang="tr-TR" altLang="tr-TR" b="1" dirty="0">
              <a:latin typeface="Times New Roman" pitchFamily="18" charset="0"/>
            </a:endParaRPr>
          </a:p>
        </p:txBody>
      </p:sp>
    </p:spTree>
  </p:cSld>
  <p:clrMapOvr>
    <a:masterClrMapping/>
  </p:clrMapOvr>
  <p:transition>
    <p:pull dir="l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kadastro mahkemesi ile ilgili gÃ¶rsel sonucu"/>
          <p:cNvPicPr>
            <a:picLocks noChangeAspect="1" noChangeArrowheads="1"/>
          </p:cNvPicPr>
          <p:nvPr/>
        </p:nvPicPr>
        <p:blipFill>
          <a:blip r:embed="rId3" cstate="print"/>
          <a:srcRect/>
          <a:stretch>
            <a:fillRect/>
          </a:stretch>
        </p:blipFill>
        <p:spPr bwMode="auto">
          <a:xfrm>
            <a:off x="268117" y="748225"/>
            <a:ext cx="4102909" cy="2149719"/>
          </a:xfrm>
          <a:prstGeom prst="rect">
            <a:avLst/>
          </a:prstGeom>
          <a:noFill/>
        </p:spPr>
      </p:pic>
      <p:sp>
        <p:nvSpPr>
          <p:cNvPr id="46" name="45 Metin kutusu"/>
          <p:cNvSpPr txBox="1"/>
          <p:nvPr/>
        </p:nvSpPr>
        <p:spPr>
          <a:xfrm>
            <a:off x="323558" y="168813"/>
            <a:ext cx="8623495" cy="5847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3200" dirty="0" smtClean="0">
                <a:solidFill>
                  <a:srgbClr val="FF0000"/>
                </a:solidFill>
              </a:rPr>
              <a:t>Dava Listelerinin İstenmesi</a:t>
            </a:r>
            <a:endParaRPr lang="tr-TR" sz="3200" dirty="0">
              <a:solidFill>
                <a:srgbClr val="FF0000"/>
              </a:solidFill>
            </a:endParaRPr>
          </a:p>
        </p:txBody>
      </p:sp>
      <p:sp>
        <p:nvSpPr>
          <p:cNvPr id="8" name="7 Dikdörtgen"/>
          <p:cNvSpPr/>
          <p:nvPr/>
        </p:nvSpPr>
        <p:spPr>
          <a:xfrm>
            <a:off x="4797083" y="1505243"/>
            <a:ext cx="3938954" cy="119575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9" name="8 Metin kutusu"/>
          <p:cNvSpPr txBox="1"/>
          <p:nvPr/>
        </p:nvSpPr>
        <p:spPr>
          <a:xfrm>
            <a:off x="4839286" y="1702191"/>
            <a:ext cx="3840480" cy="923330"/>
          </a:xfrm>
          <a:prstGeom prst="rect">
            <a:avLst/>
          </a:prstGeom>
          <a:noFill/>
        </p:spPr>
        <p:txBody>
          <a:bodyPr wrap="square" rtlCol="0">
            <a:spAutoFit/>
          </a:bodyPr>
          <a:lstStyle/>
          <a:p>
            <a:pPr algn="just"/>
            <a:r>
              <a:rPr lang="tr-TR" dirty="0" smtClean="0"/>
              <a:t>ÇALIŞMALARA BAŞLANILMADAN ÖNCE KADASTRO MÜDÜRÜ TARAFINDAN YAZI İLE TEMİN EDİLİR. </a:t>
            </a:r>
            <a:endParaRPr lang="tr-TR" dirty="0"/>
          </a:p>
        </p:txBody>
      </p:sp>
      <p:sp>
        <p:nvSpPr>
          <p:cNvPr id="11" name="10 Dikdörtgen"/>
          <p:cNvSpPr/>
          <p:nvPr/>
        </p:nvSpPr>
        <p:spPr>
          <a:xfrm>
            <a:off x="506437" y="3123028"/>
            <a:ext cx="3882683" cy="15333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Çalışma alanı içerisinde kalan taşınmazlara yönelik mahalli hukuk ve kadastro  mahkemelerinde devam eden davalar ile hükme bağlanmış olup da henüz kesinleşmeyen davaların listesi,</a:t>
            </a:r>
            <a:endParaRPr lang="tr-TR" sz="1600" dirty="0"/>
          </a:p>
        </p:txBody>
      </p:sp>
      <p:sp>
        <p:nvSpPr>
          <p:cNvPr id="12" name="11 Dikdörtgen"/>
          <p:cNvSpPr/>
          <p:nvPr/>
        </p:nvSpPr>
        <p:spPr>
          <a:xfrm>
            <a:off x="4583723" y="3120684"/>
            <a:ext cx="3882683" cy="15333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600" dirty="0" smtClean="0">
                <a:solidFill>
                  <a:srgbClr val="FFFF00"/>
                </a:solidFill>
              </a:rPr>
              <a:t>Kadastro yönüyle işleme tabi alana ilişkin </a:t>
            </a:r>
            <a:r>
              <a:rPr lang="tr-TR" sz="1600" dirty="0" smtClean="0"/>
              <a:t>tescil davası (tespit dışı kalan yerlerde tescil davası) açılan yerler ile bu alana bitişik parsellerin sınırlarına yönelik yargıya intikal etmiş ve halen devam eden bir dava bulunup bulunmadığı,</a:t>
            </a:r>
            <a:endParaRPr lang="tr-TR" sz="1600" dirty="0"/>
          </a:p>
        </p:txBody>
      </p:sp>
      <p:sp>
        <p:nvSpPr>
          <p:cNvPr id="17" name="16 Dikdörtgen"/>
          <p:cNvSpPr/>
          <p:nvPr/>
        </p:nvSpPr>
        <p:spPr>
          <a:xfrm>
            <a:off x="2614246" y="4766604"/>
            <a:ext cx="3882683" cy="15333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tr-TR" sz="1600" dirty="0" smtClean="0">
                <a:solidFill>
                  <a:srgbClr val="FF0000"/>
                </a:solidFill>
              </a:rPr>
              <a:t>Mahalli mahkemelerce, </a:t>
            </a:r>
            <a:r>
              <a:rPr lang="tr-TR" sz="1600" dirty="0" smtClean="0"/>
              <a:t>kadastro müdürlüğü tarafından köy veya mahalle ismi bildirilmek suretiyle istenilen dava listeleri fiziki ya da elektronik ortamda kadastro müdürlüğü yetkili personelinin incelemesine açılır.</a:t>
            </a:r>
            <a:endParaRPr lang="tr-TR" sz="1600" dirty="0"/>
          </a:p>
        </p:txBody>
      </p:sp>
      <p:sp>
        <p:nvSpPr>
          <p:cNvPr id="20" name="19 Sola Bükülü Ok"/>
          <p:cNvSpPr/>
          <p:nvPr/>
        </p:nvSpPr>
        <p:spPr>
          <a:xfrm>
            <a:off x="6710289" y="4811151"/>
            <a:ext cx="618979" cy="56270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1" name="20 Sağa Bükülü Ok"/>
          <p:cNvSpPr/>
          <p:nvPr/>
        </p:nvSpPr>
        <p:spPr>
          <a:xfrm>
            <a:off x="1772529" y="4754880"/>
            <a:ext cx="618979" cy="61897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
          <p:cNvSpPr>
            <a:spLocks noChangeArrowheads="1"/>
          </p:cNvSpPr>
          <p:nvPr/>
        </p:nvSpPr>
        <p:spPr bwMode="auto">
          <a:xfrm>
            <a:off x="568037" y="1143775"/>
            <a:ext cx="8260195" cy="5016758"/>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indent="342900" algn="just">
              <a:defRPr/>
            </a:pPr>
            <a:r>
              <a:rPr lang="tr-TR" sz="2000" dirty="0">
                <a:solidFill>
                  <a:srgbClr val="000000"/>
                </a:solidFill>
                <a:cs typeface="Arial" charset="0"/>
              </a:rPr>
              <a:t>Tapu kütüğünde davalı bulunan, dosya numarası bulunmayan ve mahkemelerden alınan davalı parseller listesinde de bulunmayan parseller için;</a:t>
            </a:r>
          </a:p>
          <a:p>
            <a:pPr indent="342900" algn="just">
              <a:defRPr/>
            </a:pPr>
            <a:r>
              <a:rPr lang="tr-TR" sz="2000" dirty="0" smtClean="0">
                <a:solidFill>
                  <a:srgbClr val="000000"/>
                </a:solidFill>
                <a:cs typeface="Arial" charset="0"/>
              </a:rPr>
              <a:t>Çalışma kapsamındaki parsellerden </a:t>
            </a:r>
            <a:r>
              <a:rPr lang="tr-TR" sz="2000" dirty="0">
                <a:solidFill>
                  <a:srgbClr val="000000"/>
                </a:solidFill>
                <a:cs typeface="Arial" charset="0"/>
              </a:rPr>
              <a:t>davalı olanlarda davanın mahiyetinin, sınıra mı? yüzölçümüne mi? yoksa malike mi? yönelik olduğu hususu araştırılarak değerlendirilmeli, tapu kütüğünde davalı bulunan, dosya numarası bulunmayan ve mahkemelerden alınan davalı parseller listesinde de bulunmayan parseller için; </a:t>
            </a:r>
            <a:r>
              <a:rPr lang="tr-TR" sz="2000" dirty="0">
                <a:solidFill>
                  <a:srgbClr val="FF0000"/>
                </a:solidFill>
                <a:cs typeface="Arial" charset="0"/>
              </a:rPr>
              <a:t>kadastro tutanağı, komşu parsellerin kadastro tutanakları, tapuya devir listesi</a:t>
            </a:r>
            <a:r>
              <a:rPr lang="tr-TR" sz="2000" dirty="0">
                <a:solidFill>
                  <a:srgbClr val="000000"/>
                </a:solidFill>
                <a:cs typeface="Arial" charset="0"/>
              </a:rPr>
              <a:t> (bu listede belirtilen ilgili evraklar) etraflıca incelenmeli, </a:t>
            </a:r>
            <a:endParaRPr lang="tr-TR" sz="2000" dirty="0">
              <a:cs typeface="Arial" charset="0"/>
            </a:endParaRPr>
          </a:p>
          <a:p>
            <a:pPr indent="342900" algn="just">
              <a:defRPr/>
            </a:pPr>
            <a:r>
              <a:rPr lang="tr-TR" sz="2000" dirty="0">
                <a:solidFill>
                  <a:srgbClr val="000000"/>
                </a:solidFill>
                <a:cs typeface="Arial" charset="0"/>
              </a:rPr>
              <a:t>Ayrıca, muhtar ve bilirkişilerden davalı </a:t>
            </a:r>
            <a:r>
              <a:rPr lang="tr-TR" sz="2000" dirty="0">
                <a:solidFill>
                  <a:srgbClr val="FF0000"/>
                </a:solidFill>
                <a:cs typeface="Arial" charset="0"/>
              </a:rPr>
              <a:t>parselin ilgililerinin tespiti</a:t>
            </a:r>
            <a:r>
              <a:rPr lang="tr-TR" sz="2000" dirty="0">
                <a:solidFill>
                  <a:srgbClr val="000000"/>
                </a:solidFill>
                <a:cs typeface="Arial" charset="0"/>
              </a:rPr>
              <a:t> halinde ilgililerinden ve komşu parsel maliklerinden davaya yönelik bilgi </a:t>
            </a:r>
            <a:r>
              <a:rPr lang="tr-TR" sz="2000" dirty="0" smtClean="0">
                <a:solidFill>
                  <a:srgbClr val="000000"/>
                </a:solidFill>
                <a:cs typeface="Arial" charset="0"/>
              </a:rPr>
              <a:t>araştırılmalıdır.</a:t>
            </a:r>
          </a:p>
          <a:p>
            <a:pPr indent="342900" algn="just">
              <a:defRPr/>
            </a:pPr>
            <a:r>
              <a:rPr lang="tr-TR" sz="2000" dirty="0" smtClean="0">
                <a:solidFill>
                  <a:srgbClr val="000000"/>
                </a:solidFill>
                <a:cs typeface="Arial" charset="0"/>
              </a:rPr>
              <a:t> </a:t>
            </a:r>
            <a:r>
              <a:rPr lang="tr-TR" sz="2000" b="1" dirty="0" smtClean="0">
                <a:solidFill>
                  <a:srgbClr val="FF0000"/>
                </a:solidFill>
                <a:cs typeface="Arial" charset="0"/>
              </a:rPr>
              <a:t>Araştırma sonucunda çözüme kavuşturulamayan (davalı olduğu sonucuna varılan) parsellerde davalı olarak çalışmaya devam edilmeli, çalışma kapsamı dışına çıkarılmamalıdır.</a:t>
            </a:r>
            <a:endParaRPr lang="tr-TR" sz="2000" b="1" dirty="0">
              <a:solidFill>
                <a:srgbClr val="FF0000"/>
              </a:solidFill>
              <a:cs typeface="Arial" charset="0"/>
            </a:endParaRPr>
          </a:p>
        </p:txBody>
      </p:sp>
      <p:sp>
        <p:nvSpPr>
          <p:cNvPr id="6" name="1 Dikdörtgen"/>
          <p:cNvSpPr>
            <a:spLocks noChangeArrowheads="1"/>
          </p:cNvSpPr>
          <p:nvPr/>
        </p:nvSpPr>
        <p:spPr bwMode="auto">
          <a:xfrm>
            <a:off x="385011" y="451364"/>
            <a:ext cx="3099334" cy="523220"/>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wrap="square">
            <a:spAutoFit/>
          </a:bodyPr>
          <a:lstStyle>
            <a:lvl1pPr indent="342900">
              <a:spcBef>
                <a:spcPct val="20000"/>
              </a:spcBef>
              <a:buFont typeface="Arial" panose="020B0604020202020204" pitchFamily="34" charset="0"/>
              <a:buChar char="•"/>
              <a:tabLst>
                <a:tab pos="3429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3429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3429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3429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3429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3429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3429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3429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342900" algn="l"/>
              </a:tabLst>
              <a:defRPr sz="2000">
                <a:solidFill>
                  <a:schemeClr val="tx1"/>
                </a:solidFill>
                <a:latin typeface="Calibri" panose="020F0502020204030204" pitchFamily="34" charset="0"/>
              </a:defRPr>
            </a:lvl9pPr>
          </a:lstStyle>
          <a:p>
            <a:pPr algn="ctr">
              <a:spcBef>
                <a:spcPct val="0"/>
              </a:spcBef>
              <a:buFontTx/>
              <a:buNone/>
            </a:pPr>
            <a:r>
              <a:rPr lang="tr-TR" sz="2800" dirty="0" smtClean="0">
                <a:solidFill>
                  <a:schemeClr val="bg1"/>
                </a:solidFill>
                <a:latin typeface="+mn-lt"/>
              </a:rPr>
              <a:t>ANCAK;</a:t>
            </a:r>
            <a:endParaRPr lang="tr-TR" sz="2800" dirty="0">
              <a:solidFill>
                <a:schemeClr val="bg1"/>
              </a:solidFill>
              <a:latin typeface="+mn-lt"/>
            </a:endParaRPr>
          </a:p>
        </p:txBody>
      </p:sp>
    </p:spTree>
    <p:extLst>
      <p:ext uri="{BB962C8B-B14F-4D97-AF65-F5344CB8AC3E}">
        <p14:creationId xmlns:p14="http://schemas.microsoft.com/office/powerpoint/2010/main" xmlns="" val="1370021159"/>
      </p:ext>
    </p:extLst>
  </p:cSld>
  <p:clrMapOvr>
    <a:masterClrMapping/>
  </p:clrMapOvr>
  <p:transition>
    <p:pull dir="l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48267" y="0"/>
            <a:ext cx="7512148" cy="461665"/>
          </a:xfrm>
          <a:prstGeom prst="rect">
            <a:avLst/>
          </a:prstGeom>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2400" dirty="0" smtClean="0">
                <a:solidFill>
                  <a:srgbClr val="FF0000"/>
                </a:solidFill>
              </a:rPr>
              <a:t>Tapu Kütüğüne ve Fen Klasörüne Belirtme Yapılması</a:t>
            </a:r>
            <a:endParaRPr lang="tr-TR" sz="2400" dirty="0">
              <a:solidFill>
                <a:srgbClr val="FF0000"/>
              </a:solidFill>
            </a:endParaRPr>
          </a:p>
        </p:txBody>
      </p:sp>
      <p:pic>
        <p:nvPicPr>
          <p:cNvPr id="5" name="Picture 2" descr="https://im0-tub-tr.yandex.net/i?id=9fc5f28a6c0fb8bda3a654f43f317290&amp;n=13"/>
          <p:cNvPicPr>
            <a:picLocks noChangeAspect="1" noChangeArrowheads="1"/>
          </p:cNvPicPr>
          <p:nvPr/>
        </p:nvPicPr>
        <p:blipFill>
          <a:blip r:embed="rId2" cstate="print"/>
          <a:srcRect/>
          <a:stretch>
            <a:fillRect/>
          </a:stretch>
        </p:blipFill>
        <p:spPr bwMode="auto">
          <a:xfrm>
            <a:off x="1098677" y="3234107"/>
            <a:ext cx="6666938" cy="3264023"/>
          </a:xfrm>
          <a:prstGeom prst="rect">
            <a:avLst/>
          </a:prstGeom>
          <a:noFill/>
        </p:spPr>
      </p:pic>
      <p:sp>
        <p:nvSpPr>
          <p:cNvPr id="6" name="5 Metin kutusu"/>
          <p:cNvSpPr txBox="1"/>
          <p:nvPr/>
        </p:nvSpPr>
        <p:spPr>
          <a:xfrm>
            <a:off x="4720493" y="3769919"/>
            <a:ext cx="1561513" cy="646331"/>
          </a:xfrm>
          <a:prstGeom prst="rect">
            <a:avLst/>
          </a:prstGeom>
          <a:noFill/>
        </p:spPr>
        <p:txBody>
          <a:bodyPr wrap="square" rtlCol="0">
            <a:spAutoFit/>
          </a:bodyPr>
          <a:lstStyle/>
          <a:p>
            <a:r>
              <a:rPr lang="tr-TR" sz="900" b="1" i="1" dirty="0" smtClean="0">
                <a:solidFill>
                  <a:srgbClr val="FF0000"/>
                </a:solidFill>
              </a:rPr>
              <a:t>3402 sayılı Kanunun 22 </a:t>
            </a:r>
            <a:r>
              <a:rPr lang="tr-TR" sz="900" b="1" i="1" dirty="0" err="1" smtClean="0">
                <a:solidFill>
                  <a:srgbClr val="FF0000"/>
                </a:solidFill>
              </a:rPr>
              <a:t>nci</a:t>
            </a:r>
            <a:r>
              <a:rPr lang="tr-TR" sz="900" b="1" i="1" dirty="0" smtClean="0">
                <a:solidFill>
                  <a:srgbClr val="FF0000"/>
                </a:solidFill>
              </a:rPr>
              <a:t> maddesi  kapsamında kadastro güncelleme çalışmalarına tabidir</a:t>
            </a:r>
            <a:endParaRPr lang="tr-TR" sz="900" dirty="0"/>
          </a:p>
        </p:txBody>
      </p:sp>
      <p:sp>
        <p:nvSpPr>
          <p:cNvPr id="7" name="6 Oval"/>
          <p:cNvSpPr/>
          <p:nvPr/>
        </p:nvSpPr>
        <p:spPr>
          <a:xfrm>
            <a:off x="6362299" y="4672224"/>
            <a:ext cx="2781701" cy="109728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Ek-1 ve 22/a arası geçişlerde çalışmaya göre belirtmeler revize edilir.</a:t>
            </a:r>
            <a:endParaRPr lang="tr-TR" sz="1400" dirty="0"/>
          </a:p>
        </p:txBody>
      </p:sp>
      <p:sp>
        <p:nvSpPr>
          <p:cNvPr id="8" name="7 Dikdörtgen"/>
          <p:cNvSpPr/>
          <p:nvPr/>
        </p:nvSpPr>
        <p:spPr>
          <a:xfrm>
            <a:off x="3038622" y="661182"/>
            <a:ext cx="3319975" cy="4783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İş Programına Alındıktan Sonra</a:t>
            </a:r>
            <a:endParaRPr lang="tr-TR" dirty="0"/>
          </a:p>
        </p:txBody>
      </p:sp>
      <p:sp>
        <p:nvSpPr>
          <p:cNvPr id="9" name="8 Dikdörtgen"/>
          <p:cNvSpPr/>
          <p:nvPr/>
        </p:nvSpPr>
        <p:spPr>
          <a:xfrm>
            <a:off x="1148304" y="1237958"/>
            <a:ext cx="2059130" cy="813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22/a  (Ek-2a Listesi)</a:t>
            </a:r>
            <a:endParaRPr lang="tr-TR" dirty="0"/>
          </a:p>
        </p:txBody>
      </p:sp>
      <p:sp>
        <p:nvSpPr>
          <p:cNvPr id="10" name="9 Dikdörtgen"/>
          <p:cNvSpPr/>
          <p:nvPr/>
        </p:nvSpPr>
        <p:spPr>
          <a:xfrm>
            <a:off x="6156960" y="1277816"/>
            <a:ext cx="1988233" cy="813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Ek-1  (Ek-2b Listesi)</a:t>
            </a:r>
            <a:endParaRPr lang="tr-TR" dirty="0"/>
          </a:p>
        </p:txBody>
      </p:sp>
      <p:sp>
        <p:nvSpPr>
          <p:cNvPr id="11" name="10 Dikdörtgen"/>
          <p:cNvSpPr/>
          <p:nvPr/>
        </p:nvSpPr>
        <p:spPr>
          <a:xfrm>
            <a:off x="436098" y="2220352"/>
            <a:ext cx="3555331" cy="813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2"/>
                </a:solidFill>
              </a:rPr>
              <a:t>"</a:t>
            </a:r>
            <a:r>
              <a:rPr lang="tr-TR" b="1" i="1" dirty="0" smtClean="0">
                <a:solidFill>
                  <a:schemeClr val="bg2"/>
                </a:solidFill>
              </a:rPr>
              <a:t>3402 sayılı Kanunun 22 </a:t>
            </a:r>
            <a:r>
              <a:rPr lang="tr-TR" b="1" i="1" dirty="0" err="1" smtClean="0">
                <a:solidFill>
                  <a:schemeClr val="bg2"/>
                </a:solidFill>
              </a:rPr>
              <a:t>nci</a:t>
            </a:r>
            <a:r>
              <a:rPr lang="tr-TR" b="1" i="1" dirty="0" smtClean="0">
                <a:solidFill>
                  <a:schemeClr val="bg2"/>
                </a:solidFill>
              </a:rPr>
              <a:t> maddesi  kapsamında kadastro güncelleme çalışmalarına tabidir.“</a:t>
            </a:r>
            <a:endParaRPr lang="tr-TR" dirty="0">
              <a:solidFill>
                <a:schemeClr val="bg2"/>
              </a:solidFill>
            </a:endParaRPr>
          </a:p>
        </p:txBody>
      </p:sp>
      <p:sp>
        <p:nvSpPr>
          <p:cNvPr id="12" name="11 Dikdörtgen"/>
          <p:cNvSpPr/>
          <p:nvPr/>
        </p:nvSpPr>
        <p:spPr>
          <a:xfrm>
            <a:off x="5334670" y="2227609"/>
            <a:ext cx="3555331" cy="813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i="1" dirty="0" smtClean="0">
                <a:solidFill>
                  <a:schemeClr val="bg2"/>
                </a:solidFill>
              </a:rPr>
              <a:t>"3402 sayılı Kanunun Ek-1 inci maddesine göre sayısallaştırma çalışmalarına tabidir. "</a:t>
            </a:r>
            <a:endParaRPr lang="tr-TR" dirty="0">
              <a:solidFill>
                <a:schemeClr val="bg2"/>
              </a:solidFill>
            </a:endParaRP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770" decel="100000"/>
                                        <p:tgtEl>
                                          <p:spTgt spid="6">
                                            <p:txEl>
                                              <p:pRg st="0" end="0"/>
                                            </p:txEl>
                                          </p:spTgt>
                                        </p:tgtEl>
                                      </p:cBhvr>
                                    </p:animEffect>
                                    <p:animScale>
                                      <p:cBhvr>
                                        <p:cTn id="8" dur="770" decel="100000"/>
                                        <p:tgtEl>
                                          <p:spTgt spid="6">
                                            <p:txEl>
                                              <p:pRg st="0" end="0"/>
                                            </p:txEl>
                                          </p:spTgt>
                                        </p:tgtEl>
                                      </p:cBhvr>
                                      <p:from x="10000" y="10000"/>
                                      <p:to x="200000" y="450000"/>
                                    </p:animScale>
                                    <p:animScale>
                                      <p:cBhvr>
                                        <p:cTn id="9" dur="1230" accel="100000" fill="hold">
                                          <p:stCondLst>
                                            <p:cond delay="770"/>
                                          </p:stCondLst>
                                        </p:cTn>
                                        <p:tgtEl>
                                          <p:spTgt spid="6">
                                            <p:txEl>
                                              <p:pRg st="0" end="0"/>
                                            </p:txEl>
                                          </p:spTgt>
                                        </p:tgtEl>
                                      </p:cBhvr>
                                      <p:from x="200000" y="450000"/>
                                      <p:to x="100000" y="100000"/>
                                    </p:animScale>
                                    <p:set>
                                      <p:cBhvr>
                                        <p:cTn id="10" dur="770" fill="hold"/>
                                        <p:tgtEl>
                                          <p:spTgt spid="6">
                                            <p:txEl>
                                              <p:pRg st="0" end="0"/>
                                            </p:txEl>
                                          </p:spTgt>
                                        </p:tgtEl>
                                        <p:attrNameLst>
                                          <p:attrName>ppt_x</p:attrName>
                                        </p:attrNameLst>
                                      </p:cBhvr>
                                      <p:to>
                                        <p:strVal val="(0.5)"/>
                                      </p:to>
                                    </p:set>
                                    <p:anim from="(0.5)" to="(#ppt_x)" calcmode="lin" valueType="num">
                                      <p:cBhvr>
                                        <p:cTn id="11" dur="1230" accel="100000" fill="hold">
                                          <p:stCondLst>
                                            <p:cond delay="770"/>
                                          </p:stCondLst>
                                        </p:cTn>
                                        <p:tgtEl>
                                          <p:spTgt spid="6">
                                            <p:txEl>
                                              <p:pRg st="0" end="0"/>
                                            </p:txEl>
                                          </p:spTgt>
                                        </p:tgtEl>
                                        <p:attrNameLst>
                                          <p:attrName>ppt_x</p:attrName>
                                        </p:attrNameLst>
                                      </p:cBhvr>
                                    </p:anim>
                                    <p:set>
                                      <p:cBhvr>
                                        <p:cTn id="12" dur="770" fill="hold"/>
                                        <p:tgtEl>
                                          <p:spTgt spid="6">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6">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12170" y="769256"/>
            <a:ext cx="3095174" cy="175432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tr-TR" b="1" i="1" dirty="0" smtClean="0">
                <a:solidFill>
                  <a:srgbClr val="002060"/>
                </a:solidFill>
              </a:rPr>
              <a:t>	</a:t>
            </a:r>
            <a:endParaRPr lang="tr-TR" dirty="0" smtClean="0">
              <a:solidFill>
                <a:srgbClr val="FF0000"/>
              </a:solidFill>
            </a:endParaRPr>
          </a:p>
          <a:p>
            <a:r>
              <a:rPr lang="tr-TR" b="1" dirty="0" smtClean="0">
                <a:solidFill>
                  <a:srgbClr val="002060"/>
                </a:solidFill>
              </a:rPr>
              <a:t>Belirtmelerin yapıldığına dair tapu müdürlüğünce kadastro müdürlüğüne bilgi verilir.</a:t>
            </a:r>
          </a:p>
          <a:p>
            <a:pPr algn="just"/>
            <a:endParaRPr lang="tr-TR" b="1" dirty="0" smtClean="0">
              <a:solidFill>
                <a:srgbClr val="002060"/>
              </a:solidFill>
            </a:endParaRPr>
          </a:p>
          <a:p>
            <a:pPr algn="just"/>
            <a:endParaRPr lang="tr-TR" b="1" dirty="0" smtClean="0">
              <a:solidFill>
                <a:srgbClr val="002060"/>
              </a:solidFill>
            </a:endParaRPr>
          </a:p>
        </p:txBody>
      </p:sp>
      <p:sp>
        <p:nvSpPr>
          <p:cNvPr id="3" name="2 Dikdörtgen"/>
          <p:cNvSpPr/>
          <p:nvPr/>
        </p:nvSpPr>
        <p:spPr>
          <a:xfrm>
            <a:off x="562708" y="193823"/>
            <a:ext cx="8018583" cy="369332"/>
          </a:xfrm>
          <a:prstGeom prst="rect">
            <a:avLst/>
          </a:prstGeom>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tr-TR" dirty="0" smtClean="0">
                <a:solidFill>
                  <a:srgbClr val="FF0000"/>
                </a:solidFill>
              </a:rPr>
              <a:t>Belirtme Konulan Taşınmazlarda Akit ve Tescil İşlemleri</a:t>
            </a:r>
            <a:endParaRPr lang="tr-TR" dirty="0"/>
          </a:p>
        </p:txBody>
      </p:sp>
      <p:pic>
        <p:nvPicPr>
          <p:cNvPr id="70658" name="Picture 2"/>
          <p:cNvPicPr>
            <a:picLocks noChangeAspect="1" noChangeArrowheads="1"/>
          </p:cNvPicPr>
          <p:nvPr/>
        </p:nvPicPr>
        <p:blipFill>
          <a:blip r:embed="rId2" cstate="print"/>
          <a:srcRect/>
          <a:stretch>
            <a:fillRect/>
          </a:stretch>
        </p:blipFill>
        <p:spPr bwMode="auto">
          <a:xfrm>
            <a:off x="3984129" y="725267"/>
            <a:ext cx="4840556" cy="404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4 Dikdörtgen"/>
          <p:cNvSpPr/>
          <p:nvPr/>
        </p:nvSpPr>
        <p:spPr>
          <a:xfrm>
            <a:off x="618868" y="5197792"/>
            <a:ext cx="7458221" cy="1477328"/>
          </a:xfrm>
          <a:prstGeom prst="rect">
            <a:avLst/>
          </a:prstGeom>
          <a:ln>
            <a:noFill/>
          </a:ln>
          <a:effectLst>
            <a:glow rad="2286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tr-TR" dirty="0" smtClean="0"/>
              <a:t>*</a:t>
            </a:r>
            <a:r>
              <a:rPr lang="tr-TR" b="1" dirty="0" smtClean="0">
                <a:solidFill>
                  <a:srgbClr val="002060"/>
                </a:solidFill>
              </a:rPr>
              <a:t>Belirtme bulunan taşınmazlarda, taşınmazın kendisini tanımlayan ada/parsel numarası, niteliği ve yüzölçümü ile tapu kütüğüne tescil edildiği cilt ve sayfa numaralarında yapılan değişiklikler ve arza bağlı irtifak hakları gibi paftasında değişiklik yapılmasını gerektiren tescil terkin ve değişiklik işlemleri </a:t>
            </a:r>
            <a:r>
              <a:rPr lang="tr-TR" b="1" i="1" dirty="0" smtClean="0">
                <a:solidFill>
                  <a:srgbClr val="FF0000"/>
                </a:solidFill>
              </a:rPr>
              <a:t>tapu müdürlüğü tarafından kadastro müdürlüğüne bildirilir.</a:t>
            </a:r>
            <a:endParaRPr lang="tr-TR" b="1" i="1" dirty="0">
              <a:solidFill>
                <a:srgbClr val="FF0000"/>
              </a:solidFill>
            </a:endParaRPr>
          </a:p>
        </p:txBody>
      </p:sp>
      <p:cxnSp>
        <p:nvCxnSpPr>
          <p:cNvPr id="7" name="6 Düz Ok Bağlayıcısı"/>
          <p:cNvCxnSpPr/>
          <p:nvPr/>
        </p:nvCxnSpPr>
        <p:spPr>
          <a:xfrm>
            <a:off x="3291840" y="2661016"/>
            <a:ext cx="492369" cy="3798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Metin kutusu"/>
          <p:cNvSpPr txBox="1"/>
          <p:nvPr/>
        </p:nvSpPr>
        <p:spPr>
          <a:xfrm>
            <a:off x="1308295" y="211015"/>
            <a:ext cx="6386733" cy="523220"/>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tr-TR" sz="2800" dirty="0" smtClean="0">
                <a:solidFill>
                  <a:srgbClr val="FF0000"/>
                </a:solidFill>
              </a:rPr>
              <a:t>Yetki Belgelerinin Düzenlenmesi</a:t>
            </a:r>
            <a:endParaRPr lang="tr-TR" sz="2800" dirty="0">
              <a:solidFill>
                <a:srgbClr val="FF0000"/>
              </a:solidFill>
            </a:endParaRPr>
          </a:p>
        </p:txBody>
      </p:sp>
      <p:pic>
        <p:nvPicPr>
          <p:cNvPr id="207874" name="Picture 2" descr="adsız"/>
          <p:cNvPicPr>
            <a:picLocks noChangeAspect="1" noChangeArrowheads="1"/>
          </p:cNvPicPr>
          <p:nvPr/>
        </p:nvPicPr>
        <p:blipFill>
          <a:blip r:embed="rId3" cstate="print"/>
          <a:srcRect/>
          <a:stretch>
            <a:fillRect/>
          </a:stretch>
        </p:blipFill>
        <p:spPr bwMode="auto">
          <a:xfrm>
            <a:off x="773724" y="928468"/>
            <a:ext cx="3010486" cy="4273162"/>
          </a:xfrm>
          <a:prstGeom prst="rect">
            <a:avLst/>
          </a:prstGeom>
          <a:noFill/>
          <a:ln w="9525">
            <a:noFill/>
            <a:miter lim="800000"/>
            <a:headEnd/>
            <a:tailEnd/>
          </a:ln>
        </p:spPr>
      </p:pic>
      <p:cxnSp>
        <p:nvCxnSpPr>
          <p:cNvPr id="13" name="12 Düz Ok Bağlayıcısı"/>
          <p:cNvCxnSpPr>
            <a:endCxn id="207876" idx="1"/>
          </p:cNvCxnSpPr>
          <p:nvPr/>
        </p:nvCxnSpPr>
        <p:spPr>
          <a:xfrm flipV="1">
            <a:off x="3868615" y="2992903"/>
            <a:ext cx="1492568" cy="351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4" name="13 Metin kutusu"/>
          <p:cNvSpPr txBox="1"/>
          <p:nvPr/>
        </p:nvSpPr>
        <p:spPr>
          <a:xfrm>
            <a:off x="3910818" y="2546252"/>
            <a:ext cx="1392702" cy="369332"/>
          </a:xfrm>
          <a:prstGeom prst="rect">
            <a:avLst/>
          </a:prstGeom>
          <a:noFill/>
        </p:spPr>
        <p:txBody>
          <a:bodyPr wrap="square" rtlCol="0">
            <a:spAutoFit/>
          </a:bodyPr>
          <a:lstStyle/>
          <a:p>
            <a:r>
              <a:rPr lang="tr-TR" dirty="0" smtClean="0"/>
              <a:t>Ön-Arka Yüz</a:t>
            </a:r>
            <a:endParaRPr lang="tr-TR" dirty="0"/>
          </a:p>
        </p:txBody>
      </p:sp>
      <p:sp>
        <p:nvSpPr>
          <p:cNvPr id="15" name="14 Metin kutusu"/>
          <p:cNvSpPr txBox="1"/>
          <p:nvPr/>
        </p:nvSpPr>
        <p:spPr>
          <a:xfrm>
            <a:off x="268930" y="5165883"/>
            <a:ext cx="8187397" cy="923330"/>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tr-TR" dirty="0" smtClean="0"/>
              <a:t>Kadastro güncelleme çalışmaları için </a:t>
            </a:r>
            <a:r>
              <a:rPr lang="tr-TR" dirty="0" smtClean="0">
                <a:solidFill>
                  <a:srgbClr val="FF0000"/>
                </a:solidFill>
              </a:rPr>
              <a:t>kadastro görevlileri ve yüklenici personeline </a:t>
            </a:r>
            <a:r>
              <a:rPr lang="tr-TR" dirty="0" smtClean="0"/>
              <a:t>taşınmaz mallara girmek amacıyla yetki belgesi düzenlenir. İş bitiminde yetki belgeleri kadastro müdürlüğünce teslim alınarak usulünce iptal edilir.</a:t>
            </a:r>
            <a:endParaRPr lang="tr-TR" dirty="0"/>
          </a:p>
        </p:txBody>
      </p:sp>
      <p:pic>
        <p:nvPicPr>
          <p:cNvPr id="207876" name="Picture 4"/>
          <p:cNvPicPr>
            <a:picLocks noChangeAspect="1" noChangeArrowheads="1"/>
          </p:cNvPicPr>
          <p:nvPr/>
        </p:nvPicPr>
        <p:blipFill>
          <a:blip r:embed="rId4" cstate="print"/>
          <a:srcRect/>
          <a:stretch>
            <a:fillRect/>
          </a:stretch>
        </p:blipFill>
        <p:spPr bwMode="auto">
          <a:xfrm>
            <a:off x="5361183" y="787865"/>
            <a:ext cx="2867025" cy="4410075"/>
          </a:xfrm>
          <a:prstGeom prst="rect">
            <a:avLst/>
          </a:prstGeom>
          <a:noFill/>
          <a:ln w="9525">
            <a:noFill/>
            <a:miter lim="800000"/>
            <a:headEnd/>
            <a:tailEnd/>
          </a:ln>
          <a:effectLst/>
        </p:spPr>
      </p:pic>
      <p:cxnSp>
        <p:nvCxnSpPr>
          <p:cNvPr id="19" name="18 Düz Bağlayıcı"/>
          <p:cNvCxnSpPr/>
          <p:nvPr/>
        </p:nvCxnSpPr>
        <p:spPr>
          <a:xfrm>
            <a:off x="2729132" y="1758462"/>
            <a:ext cx="984739" cy="1588"/>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Metin kutusu"/>
          <p:cNvSpPr txBox="1"/>
          <p:nvPr/>
        </p:nvSpPr>
        <p:spPr>
          <a:xfrm>
            <a:off x="0" y="225083"/>
            <a:ext cx="8609427" cy="523220"/>
          </a:xfrm>
          <a:prstGeom prst="rect">
            <a:avLst/>
          </a:prstGeom>
          <a:noFill/>
        </p:spPr>
        <p:txBody>
          <a:bodyPr wrap="square" rtlCol="0">
            <a:spAutoFit/>
          </a:bodyPr>
          <a:lstStyle/>
          <a:p>
            <a:pPr algn="ctr"/>
            <a:r>
              <a:rPr lang="tr-TR" sz="2800" dirty="0" smtClean="0">
                <a:solidFill>
                  <a:srgbClr val="FF0000"/>
                </a:solidFill>
              </a:rPr>
              <a:t>Bilirkişi Seçimi ve Yemini</a:t>
            </a:r>
            <a:endParaRPr lang="tr-TR" sz="2800" dirty="0">
              <a:solidFill>
                <a:srgbClr val="FF0000"/>
              </a:solidFill>
            </a:endParaRPr>
          </a:p>
        </p:txBody>
      </p:sp>
      <p:pic>
        <p:nvPicPr>
          <p:cNvPr id="209922" name="Picture 2" descr="mahkeme bilirkiÅi yemini ile ilgili gÃ¶rsel sonucu"/>
          <p:cNvPicPr>
            <a:picLocks noChangeAspect="1" noChangeArrowheads="1"/>
          </p:cNvPicPr>
          <p:nvPr/>
        </p:nvPicPr>
        <p:blipFill>
          <a:blip r:embed="rId3" cstate="print"/>
          <a:srcRect/>
          <a:stretch>
            <a:fillRect/>
          </a:stretch>
        </p:blipFill>
        <p:spPr bwMode="auto">
          <a:xfrm>
            <a:off x="408792" y="777558"/>
            <a:ext cx="3108131" cy="2362181"/>
          </a:xfrm>
          <a:prstGeom prst="rect">
            <a:avLst/>
          </a:prstGeom>
          <a:noFill/>
        </p:spPr>
      </p:pic>
      <p:pic>
        <p:nvPicPr>
          <p:cNvPr id="66563" name="Picture 3"/>
          <p:cNvPicPr>
            <a:picLocks noChangeAspect="1" noChangeArrowheads="1"/>
          </p:cNvPicPr>
          <p:nvPr/>
        </p:nvPicPr>
        <p:blipFill>
          <a:blip r:embed="rId4" cstate="print"/>
          <a:srcRect/>
          <a:stretch>
            <a:fillRect/>
          </a:stretch>
        </p:blipFill>
        <p:spPr bwMode="auto">
          <a:xfrm>
            <a:off x="6212631" y="569742"/>
            <a:ext cx="2617890" cy="25181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6564" name="Picture 4"/>
          <p:cNvPicPr>
            <a:picLocks noChangeAspect="1" noChangeArrowheads="1"/>
          </p:cNvPicPr>
          <p:nvPr/>
        </p:nvPicPr>
        <p:blipFill>
          <a:blip r:embed="rId5" cstate="print"/>
          <a:srcRect/>
          <a:stretch>
            <a:fillRect/>
          </a:stretch>
        </p:blipFill>
        <p:spPr bwMode="auto">
          <a:xfrm>
            <a:off x="3494136" y="723387"/>
            <a:ext cx="2581275" cy="2428875"/>
          </a:xfrm>
          <a:prstGeom prst="rect">
            <a:avLst/>
          </a:prstGeom>
          <a:ln>
            <a:noFill/>
          </a:ln>
          <a:effectLst>
            <a:outerShdw blurRad="292100" dist="139700" dir="2700000" algn="tl" rotWithShape="0">
              <a:srgbClr val="333333">
                <a:alpha val="65000"/>
              </a:srgbClr>
            </a:outerShdw>
          </a:effectLst>
        </p:spPr>
      </p:pic>
      <p:sp>
        <p:nvSpPr>
          <p:cNvPr id="13" name="12 Dikdörtgen"/>
          <p:cNvSpPr/>
          <p:nvPr/>
        </p:nvSpPr>
        <p:spPr>
          <a:xfrm>
            <a:off x="1659988" y="3390314"/>
            <a:ext cx="5542670" cy="26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ÇALIŞMALARA BAŞLANILMADAN ÖNCE;</a:t>
            </a:r>
            <a:endParaRPr lang="tr-TR" dirty="0"/>
          </a:p>
        </p:txBody>
      </p:sp>
      <p:sp>
        <p:nvSpPr>
          <p:cNvPr id="14" name="13 Dikdörtgen"/>
          <p:cNvSpPr/>
          <p:nvPr/>
        </p:nvSpPr>
        <p:spPr>
          <a:xfrm>
            <a:off x="279010" y="3824067"/>
            <a:ext cx="4025704" cy="5228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3402 S.K.   3. MADDESİ</a:t>
            </a:r>
            <a:endParaRPr lang="tr-TR" dirty="0"/>
          </a:p>
        </p:txBody>
      </p:sp>
      <p:sp>
        <p:nvSpPr>
          <p:cNvPr id="15" name="14 Dikdörtgen"/>
          <p:cNvSpPr/>
          <p:nvPr/>
        </p:nvSpPr>
        <p:spPr>
          <a:xfrm>
            <a:off x="4426634" y="3821723"/>
            <a:ext cx="4025704" cy="539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"Kadastro Bilirkişileri Hakkında Yönetmelik"</a:t>
            </a:r>
            <a:endParaRPr lang="tr-TR" dirty="0"/>
          </a:p>
        </p:txBody>
      </p:sp>
      <p:sp>
        <p:nvSpPr>
          <p:cNvPr id="17" name="16 Dikdörtgen"/>
          <p:cNvSpPr/>
          <p:nvPr/>
        </p:nvSpPr>
        <p:spPr>
          <a:xfrm>
            <a:off x="2274278" y="4496972"/>
            <a:ext cx="4025704" cy="38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HÜKÜMLERİNE GÖRE BELİRLENİR.</a:t>
            </a:r>
            <a:endParaRPr lang="tr-TR" dirty="0"/>
          </a:p>
        </p:txBody>
      </p:sp>
      <p:sp>
        <p:nvSpPr>
          <p:cNvPr id="18" name="17 Sağa Bükülü Ok"/>
          <p:cNvSpPr/>
          <p:nvPr/>
        </p:nvSpPr>
        <p:spPr>
          <a:xfrm>
            <a:off x="1885071" y="4431323"/>
            <a:ext cx="295421" cy="32355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9" name="18 Sola Bükülü Ok"/>
          <p:cNvSpPr/>
          <p:nvPr/>
        </p:nvSpPr>
        <p:spPr>
          <a:xfrm>
            <a:off x="6457071" y="4459458"/>
            <a:ext cx="281354" cy="30948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0" name="19 Dikdörtgen"/>
          <p:cNvSpPr/>
          <p:nvPr/>
        </p:nvSpPr>
        <p:spPr>
          <a:xfrm>
            <a:off x="555675" y="5212080"/>
            <a:ext cx="7702060" cy="38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Bölgede kadastro mahkemesi henüz kurulmamışsa sulh hukuk mahkemesine</a:t>
            </a:r>
            <a:endParaRPr lang="tr-TR" dirty="0"/>
          </a:p>
        </p:txBody>
      </p:sp>
      <p:sp>
        <p:nvSpPr>
          <p:cNvPr id="21" name="20 Dikdörtgen"/>
          <p:cNvSpPr/>
          <p:nvPr/>
        </p:nvSpPr>
        <p:spPr>
          <a:xfrm>
            <a:off x="539263" y="5635869"/>
            <a:ext cx="8281180" cy="1046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Daha önceden kadastro çalışmalarında seçilmiş bilirkişilerden (yemin tutanağında özel olarak kadastro türü belirtilmemişse) sağ olanlar </a:t>
            </a:r>
            <a:r>
              <a:rPr lang="tr-TR" dirty="0" smtClean="0">
                <a:solidFill>
                  <a:srgbClr val="FFFF00"/>
                </a:solidFill>
              </a:rPr>
              <a:t>yeniden yemin ettirilmeden sabıka kayıtlarının güncellenmesini müteakip </a:t>
            </a:r>
            <a:r>
              <a:rPr lang="tr-TR" dirty="0" smtClean="0"/>
              <a:t>bu çalışmalarda görev yapabilirler. ( Yemin zaptında 3402 S.K. kapsamında genel ifade kullanılması)</a:t>
            </a:r>
            <a:endParaRPr lang="tr-TR" dirty="0"/>
          </a:p>
        </p:txBody>
      </p:sp>
    </p:spTree>
  </p:cSld>
  <p:clrMapOvr>
    <a:masterClrMapping/>
  </p:clrMapOvr>
  <p:transition>
    <p:pull dir="l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1 Metin kutusu"/>
          <p:cNvSpPr txBox="1">
            <a:spLocks noChangeArrowheads="1"/>
          </p:cNvSpPr>
          <p:nvPr/>
        </p:nvSpPr>
        <p:spPr bwMode="auto">
          <a:xfrm>
            <a:off x="357188" y="928688"/>
            <a:ext cx="8429625" cy="5078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2800" b="1" u="sng">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400">
              <a:latin typeface="Arial" panose="020B0604020202020204" pitchFamily="34" charset="0"/>
            </a:endParaRPr>
          </a:p>
          <a:p>
            <a:pPr eaLnBrk="1" hangingPunct="1">
              <a:spcBef>
                <a:spcPct val="0"/>
              </a:spcBef>
              <a:buFontTx/>
              <a:buNone/>
            </a:pPr>
            <a:endParaRPr lang="tr-TR" sz="2400">
              <a:latin typeface="Arial" panose="020B0604020202020204" pitchFamily="34" charset="0"/>
            </a:endParaRPr>
          </a:p>
          <a:p>
            <a:pPr eaLnBrk="1" hangingPunct="1">
              <a:spcBef>
                <a:spcPct val="0"/>
              </a:spcBef>
            </a:pPr>
            <a:endParaRPr lang="tr-TR" sz="2400">
              <a:latin typeface="Arial" panose="020B0604020202020204" pitchFamily="34" charset="0"/>
            </a:endParaRPr>
          </a:p>
        </p:txBody>
      </p:sp>
      <p:sp>
        <p:nvSpPr>
          <p:cNvPr id="6" name="5 Dikdörtgen"/>
          <p:cNvSpPr/>
          <p:nvPr/>
        </p:nvSpPr>
        <p:spPr>
          <a:xfrm>
            <a:off x="919896" y="0"/>
            <a:ext cx="7215187" cy="107156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marL="95250" indent="-95250" algn="ctr">
              <a:defRPr/>
            </a:pPr>
            <a:r>
              <a:rPr lang="tr-TR" sz="2400" b="1" dirty="0" smtClean="0"/>
              <a:t>Kayıt Örneklerinin Çıkartılması, Karşılaştırma Yapılması ve Diğer Belgelerin Temini</a:t>
            </a:r>
            <a:endParaRPr lang="tr-TR" sz="2400" b="1" dirty="0"/>
          </a:p>
        </p:txBody>
      </p:sp>
      <p:sp>
        <p:nvSpPr>
          <p:cNvPr id="37892" name="AutoShape 6" descr="eşittir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pic>
        <p:nvPicPr>
          <p:cNvPr id="37893" name="Picture 8" descr="eşittir ile ilgili gö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76860" y="4081584"/>
            <a:ext cx="3698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4" name="AutoShape 6" descr="CHECK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pic>
        <p:nvPicPr>
          <p:cNvPr id="37895"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46917" y="3567723"/>
            <a:ext cx="855662"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7" name="37 Metin kutusu"/>
          <p:cNvSpPr txBox="1">
            <a:spLocks noChangeArrowheads="1"/>
          </p:cNvSpPr>
          <p:nvPr/>
        </p:nvSpPr>
        <p:spPr bwMode="auto">
          <a:xfrm>
            <a:off x="5749071" y="5475409"/>
            <a:ext cx="1439862"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000" b="1" dirty="0">
                <a:latin typeface="Arial" panose="020B0604020202020204" pitchFamily="34" charset="0"/>
              </a:rPr>
              <a:t>FEN KLASÖRÜ</a:t>
            </a:r>
          </a:p>
        </p:txBody>
      </p:sp>
      <p:sp>
        <p:nvSpPr>
          <p:cNvPr id="37898" name="38 Metin kutusu"/>
          <p:cNvSpPr txBox="1">
            <a:spLocks noChangeArrowheads="1"/>
          </p:cNvSpPr>
          <p:nvPr/>
        </p:nvSpPr>
        <p:spPr bwMode="auto">
          <a:xfrm>
            <a:off x="1719996" y="5491895"/>
            <a:ext cx="13684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000" b="1" dirty="0">
                <a:latin typeface="Arial" panose="020B0604020202020204" pitchFamily="34" charset="0"/>
              </a:rPr>
              <a:t>PAFTA</a:t>
            </a:r>
          </a:p>
        </p:txBody>
      </p:sp>
      <p:sp>
        <p:nvSpPr>
          <p:cNvPr id="15" name="14 Oval"/>
          <p:cNvSpPr/>
          <p:nvPr/>
        </p:nvSpPr>
        <p:spPr>
          <a:xfrm>
            <a:off x="4130187" y="3386138"/>
            <a:ext cx="471488" cy="7381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37902" name="AutoShape 22" descr="grafik pafta ile ilgili görsel sonucu"/>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37903" name="AutoShape 24" descr="grafik pafta ile ilgili görsel sonucu"/>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pic>
        <p:nvPicPr>
          <p:cNvPr id="34843" name="Picture 27"/>
          <p:cNvPicPr>
            <a:picLocks noChangeAspect="1" noChangeArrowheads="1"/>
          </p:cNvPicPr>
          <p:nvPr/>
        </p:nvPicPr>
        <p:blipFill>
          <a:blip r:embed="rId4" cstate="print"/>
          <a:srcRect/>
          <a:stretch>
            <a:fillRect/>
          </a:stretch>
        </p:blipFill>
        <p:spPr bwMode="auto">
          <a:xfrm>
            <a:off x="1019908" y="3135557"/>
            <a:ext cx="2928938" cy="2281237"/>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7906" name="Picture 29" descr="http://portal.netcad.com.tr/download/attachments/135626983/rapor23.png?version=1&amp;modificationDate=1434703561420&amp;api=v2&amp;effects=border-simple,blur-borde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76470" y="3058625"/>
            <a:ext cx="2930037" cy="24129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20 Dikdörtgen"/>
          <p:cNvSpPr/>
          <p:nvPr/>
        </p:nvSpPr>
        <p:spPr>
          <a:xfrm>
            <a:off x="342900" y="1184592"/>
            <a:ext cx="8343900" cy="1477328"/>
          </a:xfrm>
          <a:prstGeom prst="rect">
            <a:avLst/>
          </a:prstGeom>
          <a:ln>
            <a:noFill/>
          </a:ln>
          <a:effectLst>
            <a:glow rad="228600">
              <a:schemeClr val="accent3">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just"/>
            <a:endParaRPr lang="tr-TR" dirty="0" smtClean="0"/>
          </a:p>
          <a:p>
            <a:pPr algn="just"/>
            <a:r>
              <a:rPr lang="tr-TR" dirty="0" smtClean="0"/>
              <a:t>Kadastro güncelleme alanında çalışmalara </a:t>
            </a:r>
            <a:r>
              <a:rPr lang="tr-TR" dirty="0" smtClean="0">
                <a:solidFill>
                  <a:srgbClr val="FF0000"/>
                </a:solidFill>
              </a:rPr>
              <a:t>başlamadan önce</a:t>
            </a:r>
            <a:r>
              <a:rPr lang="tr-TR" dirty="0" smtClean="0"/>
              <a:t>, kadastro güncellemeye tabi taşınmazların tapu kayıtlarının çıkarılması için kadastro müdürünce görevlendirilen personel tarafından öncelikle paftasının ve fen klasörünün karşılaştırılması yapılarak varsa işlenmemiş değişiklikler (çizim ve terkin işlemleri) tamamlanır. </a:t>
            </a:r>
            <a:endParaRPr lang="tr-TR" dirty="0"/>
          </a:p>
        </p:txBody>
      </p:sp>
    </p:spTree>
    <p:extLst>
      <p:ext uri="{BB962C8B-B14F-4D97-AF65-F5344CB8AC3E}">
        <p14:creationId xmlns:p14="http://schemas.microsoft.com/office/powerpoint/2010/main" xmlns="" val="755525897"/>
      </p:ext>
    </p:extLst>
  </p:cSld>
  <p:clrMapOvr>
    <a:masterClrMapping/>
  </p:clrMapOvr>
  <p:transition>
    <p:pull dir="l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Metin kutusu"/>
          <p:cNvSpPr txBox="1">
            <a:spLocks noChangeArrowheads="1"/>
          </p:cNvSpPr>
          <p:nvPr/>
        </p:nvSpPr>
        <p:spPr bwMode="auto">
          <a:xfrm>
            <a:off x="357188" y="928688"/>
            <a:ext cx="8429625" cy="5078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2800" b="1" u="sng">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800" b="1">
              <a:latin typeface="Arial" panose="020B0604020202020204" pitchFamily="34" charset="0"/>
            </a:endParaRPr>
          </a:p>
          <a:p>
            <a:pPr eaLnBrk="1" hangingPunct="1">
              <a:spcBef>
                <a:spcPct val="0"/>
              </a:spcBef>
              <a:buFontTx/>
              <a:buNone/>
            </a:pPr>
            <a:endParaRPr lang="tr-TR" sz="2400">
              <a:latin typeface="Arial" panose="020B0604020202020204" pitchFamily="34" charset="0"/>
            </a:endParaRPr>
          </a:p>
          <a:p>
            <a:pPr eaLnBrk="1" hangingPunct="1">
              <a:spcBef>
                <a:spcPct val="0"/>
              </a:spcBef>
              <a:buFontTx/>
              <a:buNone/>
            </a:pPr>
            <a:endParaRPr lang="tr-TR" sz="2400">
              <a:latin typeface="Arial" panose="020B0604020202020204" pitchFamily="34" charset="0"/>
            </a:endParaRPr>
          </a:p>
          <a:p>
            <a:pPr eaLnBrk="1" hangingPunct="1">
              <a:spcBef>
                <a:spcPct val="0"/>
              </a:spcBef>
            </a:pPr>
            <a:endParaRPr lang="tr-TR" sz="2400">
              <a:latin typeface="Arial" panose="020B0604020202020204" pitchFamily="34" charset="0"/>
            </a:endParaRPr>
          </a:p>
        </p:txBody>
      </p:sp>
      <p:sp>
        <p:nvSpPr>
          <p:cNvPr id="3" name="AutoShape 6" descr="eşittir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4" name="AutoShape 6" descr="CHECK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5" name="AutoShape 22" descr="grafik pafta ile ilgili görsel sonucu"/>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6" name="AutoShape 24" descr="grafik pafta ile ilgili görsel sonucu"/>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7" name="6 Dikdörtgen"/>
          <p:cNvSpPr/>
          <p:nvPr/>
        </p:nvSpPr>
        <p:spPr>
          <a:xfrm>
            <a:off x="237392" y="0"/>
            <a:ext cx="8906608" cy="646331"/>
          </a:xfrm>
          <a:prstGeom prst="rect">
            <a:avLst/>
          </a:prstGeom>
          <a:ln/>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tr-TR" dirty="0" smtClean="0"/>
              <a:t>*	 Belirtme yapılan birimlerde  TAKBİS ve tapu kütüğü entegrasyonu tapu müdürlüğünce öncelikli olarak yapılarak kadastro müdürlüğüne bildirilir. </a:t>
            </a:r>
            <a:endParaRPr lang="tr-TR" dirty="0"/>
          </a:p>
        </p:txBody>
      </p:sp>
      <p:pic>
        <p:nvPicPr>
          <p:cNvPr id="8" name="Picture 2" descr="https://im0-tub-tr.yandex.net/i?id=f6e243367af908f5fc780c42ae262730&amp;n=13"/>
          <p:cNvPicPr>
            <a:picLocks noChangeAspect="1" noChangeArrowheads="1"/>
          </p:cNvPicPr>
          <p:nvPr/>
        </p:nvPicPr>
        <p:blipFill>
          <a:blip r:embed="rId2" cstate="print"/>
          <a:srcRect/>
          <a:stretch>
            <a:fillRect/>
          </a:stretch>
        </p:blipFill>
        <p:spPr bwMode="auto">
          <a:xfrm>
            <a:off x="629724" y="760608"/>
            <a:ext cx="3363888" cy="2270980"/>
          </a:xfrm>
          <a:prstGeom prst="rect">
            <a:avLst/>
          </a:prstGeom>
          <a:noFill/>
        </p:spPr>
      </p:pic>
      <p:pic>
        <p:nvPicPr>
          <p:cNvPr id="9" name="Picture 17" descr="Sakarya’da Tapu Kütükleri Taranıyo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77338" y="721189"/>
            <a:ext cx="3040672" cy="2280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eşittir ile ilgili görsel sonucu"/>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76860" y="2340707"/>
            <a:ext cx="3698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38124" y="1862015"/>
            <a:ext cx="855662"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11 Oval"/>
          <p:cNvSpPr/>
          <p:nvPr/>
        </p:nvSpPr>
        <p:spPr>
          <a:xfrm>
            <a:off x="4112602" y="1741976"/>
            <a:ext cx="471488" cy="7381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13" name="38 Metin kutusu"/>
          <p:cNvSpPr txBox="1">
            <a:spLocks noChangeArrowheads="1"/>
          </p:cNvSpPr>
          <p:nvPr/>
        </p:nvSpPr>
        <p:spPr bwMode="auto">
          <a:xfrm>
            <a:off x="1519531" y="3015981"/>
            <a:ext cx="13684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000" b="1" dirty="0" smtClean="0">
                <a:latin typeface="Arial" panose="020B0604020202020204" pitchFamily="34" charset="0"/>
              </a:rPr>
              <a:t>TAKBİS</a:t>
            </a:r>
            <a:endParaRPr lang="tr-TR" sz="1000" b="1" dirty="0">
              <a:latin typeface="Arial" panose="020B0604020202020204" pitchFamily="34" charset="0"/>
            </a:endParaRPr>
          </a:p>
        </p:txBody>
      </p:sp>
      <p:sp>
        <p:nvSpPr>
          <p:cNvPr id="14" name="38 Metin kutusu"/>
          <p:cNvSpPr txBox="1">
            <a:spLocks noChangeArrowheads="1"/>
          </p:cNvSpPr>
          <p:nvPr/>
        </p:nvSpPr>
        <p:spPr bwMode="auto">
          <a:xfrm>
            <a:off x="5964334" y="2990777"/>
            <a:ext cx="1368425"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000" b="1" dirty="0" smtClean="0">
                <a:latin typeface="Arial" panose="020B0604020202020204" pitchFamily="34" charset="0"/>
              </a:rPr>
              <a:t>TAPU KÜTÜĞÜ</a:t>
            </a:r>
          </a:p>
        </p:txBody>
      </p:sp>
      <p:sp>
        <p:nvSpPr>
          <p:cNvPr id="15" name="14 Yuvarlatılmış Dikdörtgen"/>
          <p:cNvSpPr/>
          <p:nvPr/>
        </p:nvSpPr>
        <p:spPr>
          <a:xfrm>
            <a:off x="0" y="4546208"/>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İli, ilçesi, mahallesi, köyü, mevki </a:t>
            </a:r>
            <a:endParaRPr lang="tr-TR" sz="1600" dirty="0"/>
          </a:p>
        </p:txBody>
      </p:sp>
      <p:sp>
        <p:nvSpPr>
          <p:cNvPr id="16" name="15 Yuvarlatılmış Dikdörtgen"/>
          <p:cNvSpPr/>
          <p:nvPr/>
        </p:nvSpPr>
        <p:spPr>
          <a:xfrm>
            <a:off x="1516967" y="4543864"/>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Pafta, ada ve parsel numarası</a:t>
            </a:r>
            <a:endParaRPr lang="tr-TR" sz="1600" dirty="0"/>
          </a:p>
        </p:txBody>
      </p:sp>
      <p:sp>
        <p:nvSpPr>
          <p:cNvPr id="17" name="16 Yuvarlatılmış Dikdörtgen"/>
          <p:cNvSpPr/>
          <p:nvPr/>
        </p:nvSpPr>
        <p:spPr>
          <a:xfrm>
            <a:off x="3076137" y="4541519"/>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Maliki ve payı</a:t>
            </a:r>
            <a:endParaRPr lang="tr-TR" sz="1600" dirty="0"/>
          </a:p>
        </p:txBody>
      </p:sp>
      <p:sp>
        <p:nvSpPr>
          <p:cNvPr id="18" name="17 Yuvarlatılmış Dikdörtgen"/>
          <p:cNvSpPr/>
          <p:nvPr/>
        </p:nvSpPr>
        <p:spPr>
          <a:xfrm>
            <a:off x="4593102" y="4539175"/>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Niteliği ve yüzölçümü</a:t>
            </a:r>
            <a:endParaRPr lang="tr-TR" sz="1600" dirty="0"/>
          </a:p>
        </p:txBody>
      </p:sp>
      <p:sp>
        <p:nvSpPr>
          <p:cNvPr id="19" name="18 Yuvarlatılmış Dikdörtgen"/>
          <p:cNvSpPr/>
          <p:nvPr/>
        </p:nvSpPr>
        <p:spPr>
          <a:xfrm>
            <a:off x="6138202" y="4550898"/>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Edinme sebebi </a:t>
            </a:r>
            <a:endParaRPr lang="tr-TR" sz="1600" dirty="0"/>
          </a:p>
        </p:txBody>
      </p:sp>
      <p:sp>
        <p:nvSpPr>
          <p:cNvPr id="20" name="19 Yuvarlatılmış Dikdörtgen"/>
          <p:cNvSpPr/>
          <p:nvPr/>
        </p:nvSpPr>
        <p:spPr>
          <a:xfrm>
            <a:off x="7723163" y="4548553"/>
            <a:ext cx="1420837"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err="1" smtClean="0"/>
              <a:t>Muhdesat</a:t>
            </a:r>
            <a:r>
              <a:rPr lang="tr-TR" sz="1600" dirty="0" smtClean="0"/>
              <a:t> ile irtifak hakları</a:t>
            </a:r>
            <a:endParaRPr lang="tr-TR" sz="1600" dirty="0"/>
          </a:p>
        </p:txBody>
      </p:sp>
      <p:sp>
        <p:nvSpPr>
          <p:cNvPr id="21" name="20 Yuvarlatılmış Dikdörtgen"/>
          <p:cNvSpPr/>
          <p:nvPr/>
        </p:nvSpPr>
        <p:spPr>
          <a:xfrm>
            <a:off x="0" y="3711525"/>
            <a:ext cx="9144000"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Entegrasyonu yapılmış tapu kayıtları ile özel sicilindeki taşınmazların</a:t>
            </a:r>
            <a:endParaRPr lang="tr-TR" sz="1600" dirty="0"/>
          </a:p>
        </p:txBody>
      </p:sp>
      <p:sp>
        <p:nvSpPr>
          <p:cNvPr id="22" name="21 Yuvarlatılmış Dikdörtgen"/>
          <p:cNvSpPr/>
          <p:nvPr/>
        </p:nvSpPr>
        <p:spPr>
          <a:xfrm>
            <a:off x="0" y="5411373"/>
            <a:ext cx="9144000" cy="398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KONTROL EDİLİR, PAFTA VE FEN KLASÖRÜ UYUMU SAĞLANIR</a:t>
            </a:r>
            <a:endParaRPr lang="tr-TR" sz="1600" dirty="0"/>
          </a:p>
        </p:txBody>
      </p:sp>
      <p:sp>
        <p:nvSpPr>
          <p:cNvPr id="23" name="22 Yuvarlatılmış Dikdörtgen"/>
          <p:cNvSpPr/>
          <p:nvPr/>
        </p:nvSpPr>
        <p:spPr>
          <a:xfrm>
            <a:off x="0" y="5915464"/>
            <a:ext cx="9144000"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KONTROL SONUCUNDA; "</a:t>
            </a:r>
            <a:r>
              <a:rPr lang="tr-TR" sz="1600" dirty="0" smtClean="0">
                <a:solidFill>
                  <a:srgbClr val="FFFF00"/>
                </a:solidFill>
              </a:rPr>
              <a:t>Çıkarılan tapu kayıtları, fen klasörü ve paftası ile karşılaştırılmış ve güncellenmiştir ibaresi yazılarak kaydı çıkaran, karşılaştıran ile kontrol eden </a:t>
            </a:r>
            <a:r>
              <a:rPr lang="tr-TR" sz="1600" dirty="0" smtClean="0"/>
              <a:t>“ ŞEKLİNDE TUTANAK DÜZENLENEREK İMZALANIR. </a:t>
            </a:r>
            <a:endParaRPr lang="tr-TR" sz="1600" dirty="0"/>
          </a:p>
        </p:txBody>
      </p:sp>
    </p:spTree>
  </p:cSld>
  <p:clrMapOvr>
    <a:masterClrMapping/>
  </p:clrMapOvr>
  <p:transition>
    <p:pull dir="l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https://im0-tub-tr.yandex.net/i?id=9fc5f28a6c0fb8bda3a654f43f317290&amp;n=13"/>
          <p:cNvPicPr>
            <a:picLocks noChangeAspect="1" noChangeArrowheads="1"/>
          </p:cNvPicPr>
          <p:nvPr/>
        </p:nvPicPr>
        <p:blipFill>
          <a:blip r:embed="rId2" cstate="print"/>
          <a:srcRect/>
          <a:stretch>
            <a:fillRect/>
          </a:stretch>
        </p:blipFill>
        <p:spPr bwMode="auto">
          <a:xfrm>
            <a:off x="1092201" y="226523"/>
            <a:ext cx="6666938" cy="3264023"/>
          </a:xfrm>
          <a:prstGeom prst="rect">
            <a:avLst/>
          </a:prstGeom>
          <a:noFill/>
        </p:spPr>
      </p:pic>
      <p:sp>
        <p:nvSpPr>
          <p:cNvPr id="7" name="6 Dikdörtgen"/>
          <p:cNvSpPr/>
          <p:nvPr/>
        </p:nvSpPr>
        <p:spPr>
          <a:xfrm>
            <a:off x="647114" y="3629465"/>
            <a:ext cx="3798277" cy="220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smtClean="0"/>
              <a:t>Tapu kütüğünde </a:t>
            </a:r>
            <a:r>
              <a:rPr lang="tr-TR" dirty="0" smtClean="0">
                <a:solidFill>
                  <a:srgbClr val="FFFF00"/>
                </a:solidFill>
              </a:rPr>
              <a:t>malik, yüzölçümü </a:t>
            </a:r>
            <a:r>
              <a:rPr lang="tr-TR" dirty="0" smtClean="0"/>
              <a:t>bilgisi olmayan parsellerin, itirazlı/davalı olduğu nedeniyle kadastrosunun ikmal edilip edilmediği, halen ne sebeple tescilinin yapılmadığı hususları detaylıca incelenip araştırılarak sonucuna göre gerekli işlemin yapılması sağlanır. </a:t>
            </a:r>
            <a:endParaRPr lang="tr-TR" dirty="0"/>
          </a:p>
        </p:txBody>
      </p:sp>
      <p:sp>
        <p:nvSpPr>
          <p:cNvPr id="8" name="7 Dikdörtgen"/>
          <p:cNvSpPr/>
          <p:nvPr/>
        </p:nvSpPr>
        <p:spPr>
          <a:xfrm>
            <a:off x="4625926" y="3627121"/>
            <a:ext cx="3798277" cy="220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smtClean="0"/>
              <a:t>Mülga kanunlara göre kadastroya tabi tutularak askı ilanı sonucu kesinleştiği halde tapuda tescil yapılmamış olan kamu hizmet malları ile kamu orta malları </a:t>
            </a:r>
            <a:r>
              <a:rPr lang="tr-TR" dirty="0" smtClean="0">
                <a:solidFill>
                  <a:srgbClr val="FFFF00"/>
                </a:solidFill>
              </a:rPr>
              <a:t>1496 </a:t>
            </a:r>
            <a:r>
              <a:rPr lang="tr-TR" dirty="0" err="1" smtClean="0">
                <a:solidFill>
                  <a:srgbClr val="FFFF00"/>
                </a:solidFill>
              </a:rPr>
              <a:t>nolu</a:t>
            </a:r>
            <a:r>
              <a:rPr lang="tr-TR" dirty="0" smtClean="0">
                <a:solidFill>
                  <a:srgbClr val="FFFF00"/>
                </a:solidFill>
              </a:rPr>
              <a:t> Genelge </a:t>
            </a:r>
            <a:r>
              <a:rPr lang="tr-TR" dirty="0" smtClean="0"/>
              <a:t>gereğince tapu kütüğüne/özel siciline tescil edilir.</a:t>
            </a:r>
          </a:p>
          <a:p>
            <a:pPr algn="just"/>
            <a:endParaRPr lang="tr-TR" dirty="0"/>
          </a:p>
        </p:txBody>
      </p:sp>
    </p:spTree>
  </p:cSld>
  <p:clrMapOvr>
    <a:masterClrMapping/>
  </p:clrMapOvr>
  <p:transition>
    <p:pull dir="l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p:cNvPicPr>
            <a:picLocks noChangeAspect="1" noChangeArrowheads="1"/>
          </p:cNvPicPr>
          <p:nvPr/>
        </p:nvPicPr>
        <p:blipFill>
          <a:blip r:embed="rId3" cstate="print"/>
          <a:srcRect/>
          <a:stretch>
            <a:fillRect/>
          </a:stretch>
        </p:blipFill>
        <p:spPr bwMode="auto">
          <a:xfrm>
            <a:off x="729251" y="0"/>
            <a:ext cx="2120084" cy="2954215"/>
          </a:xfrm>
          <a:prstGeom prst="rect">
            <a:avLst/>
          </a:prstGeom>
          <a:noFill/>
          <a:ln w="9525">
            <a:noFill/>
            <a:miter lim="800000"/>
            <a:headEnd/>
            <a:tailEnd/>
          </a:ln>
          <a:effectLst/>
        </p:spPr>
      </p:pic>
      <p:pic>
        <p:nvPicPr>
          <p:cNvPr id="212995" name="Picture 3"/>
          <p:cNvPicPr>
            <a:picLocks noChangeAspect="1" noChangeArrowheads="1"/>
          </p:cNvPicPr>
          <p:nvPr/>
        </p:nvPicPr>
        <p:blipFill>
          <a:blip r:embed="rId4" cstate="print"/>
          <a:srcRect/>
          <a:stretch>
            <a:fillRect/>
          </a:stretch>
        </p:blipFill>
        <p:spPr bwMode="auto">
          <a:xfrm>
            <a:off x="5663260" y="0"/>
            <a:ext cx="3234557" cy="2711548"/>
          </a:xfrm>
          <a:prstGeom prst="rect">
            <a:avLst/>
          </a:prstGeom>
          <a:noFill/>
          <a:ln w="9525">
            <a:noFill/>
            <a:miter lim="800000"/>
            <a:headEnd/>
            <a:tailEnd/>
          </a:ln>
          <a:effectLst/>
        </p:spPr>
      </p:pic>
      <p:sp>
        <p:nvSpPr>
          <p:cNvPr id="7" name="6 Dikdörtgen"/>
          <p:cNvSpPr/>
          <p:nvPr/>
        </p:nvSpPr>
        <p:spPr>
          <a:xfrm>
            <a:off x="478302" y="2855741"/>
            <a:ext cx="2532185" cy="14489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Kadastro öncesi tapu kayıtları (eski tapu kaydı)</a:t>
            </a:r>
            <a:endParaRPr lang="tr-TR" sz="1600" dirty="0"/>
          </a:p>
        </p:txBody>
      </p:sp>
      <p:sp>
        <p:nvSpPr>
          <p:cNvPr id="8" name="7 Dikdörtgen"/>
          <p:cNvSpPr/>
          <p:nvPr/>
        </p:nvSpPr>
        <p:spPr>
          <a:xfrm>
            <a:off x="3148819" y="2867464"/>
            <a:ext cx="2532185" cy="14231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Kadastroya tabi tutulacak yerlere ait varsa (daha önceki kadastro çalışmalarında uygulama görmemiş) eski tapu kayıtları ve krokileri</a:t>
            </a:r>
            <a:endParaRPr lang="tr-TR" sz="1600" dirty="0"/>
          </a:p>
        </p:txBody>
      </p:sp>
      <p:sp>
        <p:nvSpPr>
          <p:cNvPr id="9" name="8 Dikdörtgen"/>
          <p:cNvSpPr/>
          <p:nvPr/>
        </p:nvSpPr>
        <p:spPr>
          <a:xfrm>
            <a:off x="5849816" y="2853396"/>
            <a:ext cx="2532185" cy="14489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Vergi kayıtları ve senetsiz defterleri</a:t>
            </a:r>
            <a:endParaRPr lang="tr-TR" sz="1600" dirty="0"/>
          </a:p>
        </p:txBody>
      </p:sp>
      <p:sp>
        <p:nvSpPr>
          <p:cNvPr id="10" name="9 Dikdörtgen"/>
          <p:cNvSpPr/>
          <p:nvPr/>
        </p:nvSpPr>
        <p:spPr>
          <a:xfrm>
            <a:off x="3118339" y="4468837"/>
            <a:ext cx="2532185" cy="567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ÇIKARTILIR</a:t>
            </a:r>
            <a:endParaRPr lang="tr-TR" sz="1600" dirty="0"/>
          </a:p>
        </p:txBody>
      </p:sp>
      <p:sp>
        <p:nvSpPr>
          <p:cNvPr id="11" name="10 Dikdörtgen"/>
          <p:cNvSpPr/>
          <p:nvPr/>
        </p:nvSpPr>
        <p:spPr>
          <a:xfrm>
            <a:off x="450167" y="5240216"/>
            <a:ext cx="8074855" cy="567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Başkaca çıkartılması gereken kayıt olmadığı hususuna dair kaydı çıkaran ve kontrol edenlerce tutanak düzenlenir.</a:t>
            </a:r>
            <a:endParaRPr lang="tr-TR" sz="1600" dirty="0"/>
          </a:p>
        </p:txBody>
      </p:sp>
      <p:sp>
        <p:nvSpPr>
          <p:cNvPr id="12" name="11 Dikdörtgen"/>
          <p:cNvSpPr/>
          <p:nvPr/>
        </p:nvSpPr>
        <p:spPr>
          <a:xfrm>
            <a:off x="433755" y="6025662"/>
            <a:ext cx="8074855" cy="56739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İlgililerince ibraz edilecek tapu senetleri ile tasdikli tapu kayıt örnekleri, vergi kayıtları, kontrol edilerek kabul edilir ve kadastro güncelleme tutanağına eklenir</a:t>
            </a:r>
            <a:endParaRPr lang="tr-TR" sz="1600" dirty="0"/>
          </a:p>
        </p:txBody>
      </p:sp>
      <p:sp>
        <p:nvSpPr>
          <p:cNvPr id="13" name="12 Dikdörtgen"/>
          <p:cNvSpPr/>
          <p:nvPr/>
        </p:nvSpPr>
        <p:spPr>
          <a:xfrm>
            <a:off x="3010487" y="944292"/>
            <a:ext cx="2532185" cy="963637"/>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KADASTRO GÜNCELLEME ÇALIŞMASI YAPILACAK BİRİME AİT</a:t>
            </a:r>
            <a:endParaRPr lang="tr-TR" sz="1600" dirty="0"/>
          </a:p>
        </p:txBody>
      </p:sp>
      <p:cxnSp>
        <p:nvCxnSpPr>
          <p:cNvPr id="15" name="14 Düz Ok Bağlayıcısı"/>
          <p:cNvCxnSpPr/>
          <p:nvPr/>
        </p:nvCxnSpPr>
        <p:spPr>
          <a:xfrm>
            <a:off x="2222695" y="4346917"/>
            <a:ext cx="801859" cy="3516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Düz Ok Bağlayıcısı"/>
          <p:cNvCxnSpPr/>
          <p:nvPr/>
        </p:nvCxnSpPr>
        <p:spPr>
          <a:xfrm rot="10800000" flipV="1">
            <a:off x="5753686" y="4360984"/>
            <a:ext cx="745588" cy="4079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18 Düz Ok Bağlayıcısı"/>
          <p:cNvCxnSpPr>
            <a:stCxn id="8" idx="2"/>
          </p:cNvCxnSpPr>
          <p:nvPr/>
        </p:nvCxnSpPr>
        <p:spPr>
          <a:xfrm rot="5400000">
            <a:off x="4240238" y="4453596"/>
            <a:ext cx="337625" cy="117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22 Düz Ok Bağlayıcısı"/>
          <p:cNvCxnSpPr/>
          <p:nvPr/>
        </p:nvCxnSpPr>
        <p:spPr>
          <a:xfrm rot="5400000">
            <a:off x="4223826" y="5126501"/>
            <a:ext cx="337625" cy="117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23 Düz Ok Bağlayıcısı"/>
          <p:cNvCxnSpPr/>
          <p:nvPr/>
        </p:nvCxnSpPr>
        <p:spPr>
          <a:xfrm rot="5400000">
            <a:off x="4179278" y="5940083"/>
            <a:ext cx="337625" cy="117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6" name="25 Dikdörtgen"/>
          <p:cNvSpPr/>
          <p:nvPr/>
        </p:nvSpPr>
        <p:spPr>
          <a:xfrm>
            <a:off x="5908431" y="1547446"/>
            <a:ext cx="2757267" cy="1097280"/>
          </a:xfrm>
          <a:prstGeom prst="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26 Metin kutusu"/>
          <p:cNvSpPr txBox="1"/>
          <p:nvPr/>
        </p:nvSpPr>
        <p:spPr>
          <a:xfrm>
            <a:off x="7076050" y="675249"/>
            <a:ext cx="206795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t>UYGULAMA GÖRMEMİŞ</a:t>
            </a:r>
            <a:endParaRPr lang="tr-TR" dirty="0"/>
          </a:p>
        </p:txBody>
      </p:sp>
      <p:cxnSp>
        <p:nvCxnSpPr>
          <p:cNvPr id="29" name="28 Düz Ok Bağlayıcısı"/>
          <p:cNvCxnSpPr/>
          <p:nvPr/>
        </p:nvCxnSpPr>
        <p:spPr>
          <a:xfrm rot="16200000" flipV="1">
            <a:off x="8166295" y="1695158"/>
            <a:ext cx="590845" cy="140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2" name="31 Metin kutusu"/>
          <p:cNvSpPr txBox="1"/>
          <p:nvPr/>
        </p:nvSpPr>
        <p:spPr>
          <a:xfrm>
            <a:off x="436098" y="365760"/>
            <a:ext cx="1378634" cy="646331"/>
          </a:xfrm>
          <a:prstGeom prst="rect">
            <a:avLst/>
          </a:prstGeom>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t>ESKİ TAPU KAYDI</a:t>
            </a:r>
            <a:endParaRPr lang="tr-TR" dirty="0"/>
          </a:p>
        </p:txBody>
      </p:sp>
      <p:sp>
        <p:nvSpPr>
          <p:cNvPr id="20" name="19 Oval"/>
          <p:cNvSpPr/>
          <p:nvPr/>
        </p:nvSpPr>
        <p:spPr>
          <a:xfrm>
            <a:off x="2964581" y="0"/>
            <a:ext cx="2839453" cy="81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Eski tapu kayıtları bulunamazsa Merkez Arşivinden istenir.</a:t>
            </a:r>
            <a:endParaRPr lang="tr-TR" sz="1600" dirty="0"/>
          </a:p>
        </p:txBody>
      </p:sp>
    </p:spTree>
  </p:cSld>
  <p:clrMapOvr>
    <a:masterClrMapping/>
  </p:clrMapOvr>
  <p:transition>
    <p:pull dir="l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kadastro kÃ¶y toplantÄ±sÄ± ile ilgili gÃ¶rsel sonucu"/>
          <p:cNvPicPr>
            <a:picLocks noChangeAspect="1" noChangeArrowheads="1"/>
          </p:cNvPicPr>
          <p:nvPr/>
        </p:nvPicPr>
        <p:blipFill>
          <a:blip r:embed="rId2" cstate="print"/>
          <a:srcRect/>
          <a:stretch>
            <a:fillRect/>
          </a:stretch>
        </p:blipFill>
        <p:spPr bwMode="auto">
          <a:xfrm>
            <a:off x="633049" y="612801"/>
            <a:ext cx="4384150" cy="2369550"/>
          </a:xfrm>
          <a:prstGeom prst="rect">
            <a:avLst/>
          </a:prstGeom>
          <a:noFill/>
        </p:spPr>
      </p:pic>
      <p:sp>
        <p:nvSpPr>
          <p:cNvPr id="3" name="2 Metin kutusu"/>
          <p:cNvSpPr txBox="1"/>
          <p:nvPr/>
        </p:nvSpPr>
        <p:spPr>
          <a:xfrm>
            <a:off x="270989" y="0"/>
            <a:ext cx="5083606"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800" b="1" dirty="0" smtClean="0">
                <a:solidFill>
                  <a:srgbClr val="FF0000"/>
                </a:solidFill>
              </a:rPr>
              <a:t>Bilgilendirme Toplantısı</a:t>
            </a:r>
            <a:endParaRPr lang="tr-TR" sz="2800" b="1" dirty="0">
              <a:solidFill>
                <a:srgbClr val="FF0000"/>
              </a:solidFill>
            </a:endParaRPr>
          </a:p>
        </p:txBody>
      </p:sp>
      <p:sp>
        <p:nvSpPr>
          <p:cNvPr id="8" name="7 Dikdörtgen"/>
          <p:cNvSpPr/>
          <p:nvPr/>
        </p:nvSpPr>
        <p:spPr>
          <a:xfrm>
            <a:off x="5806255" y="1201129"/>
            <a:ext cx="3066757" cy="5345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TOPLANTIYA İLİŞKİN GEREKLİ DUYURU YAPILIR</a:t>
            </a:r>
            <a:endParaRPr lang="tr-TR" dirty="0"/>
          </a:p>
        </p:txBody>
      </p:sp>
      <p:sp>
        <p:nvSpPr>
          <p:cNvPr id="9" name="8 Dikdörtgen"/>
          <p:cNvSpPr/>
          <p:nvPr/>
        </p:nvSpPr>
        <p:spPr>
          <a:xfrm>
            <a:off x="6177909" y="1904576"/>
            <a:ext cx="2506393" cy="888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TOPLANTI ÇALIŞMA YAPILACAK BİRİMİN MERKEZİNDE YAPILIR</a:t>
            </a:r>
            <a:endParaRPr lang="tr-TR" sz="1600" dirty="0"/>
          </a:p>
        </p:txBody>
      </p:sp>
      <p:sp>
        <p:nvSpPr>
          <p:cNvPr id="10" name="9 Dikdörtgen"/>
          <p:cNvSpPr/>
          <p:nvPr/>
        </p:nvSpPr>
        <p:spPr>
          <a:xfrm>
            <a:off x="6024242" y="2897618"/>
            <a:ext cx="2860430" cy="876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400" b="1" dirty="0" smtClean="0">
                <a:solidFill>
                  <a:srgbClr val="FFFF00"/>
                </a:solidFill>
              </a:rPr>
              <a:t>MÜMKÜNSE</a:t>
            </a:r>
            <a:r>
              <a:rPr lang="tr-TR" sz="1400" b="1" dirty="0" smtClean="0">
                <a:solidFill>
                  <a:schemeClr val="bg1"/>
                </a:solidFill>
              </a:rPr>
              <a:t> İDARİ VE MÜLKİ AMİRLER, İLGİLİ KAMU KURUM VE KURULUŞLARININ TEMSİLCİLERİNİN KATILIMI SAĞLANIR</a:t>
            </a:r>
            <a:endParaRPr lang="tr-TR" sz="1400" dirty="0">
              <a:solidFill>
                <a:schemeClr val="bg1"/>
              </a:solidFill>
            </a:endParaRPr>
          </a:p>
        </p:txBody>
      </p:sp>
      <p:sp>
        <p:nvSpPr>
          <p:cNvPr id="12" name="11 Dikdörtgen"/>
          <p:cNvSpPr/>
          <p:nvPr/>
        </p:nvSpPr>
        <p:spPr>
          <a:xfrm>
            <a:off x="6350271" y="3863537"/>
            <a:ext cx="2300067" cy="876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smtClean="0">
                <a:solidFill>
                  <a:schemeClr val="bg1"/>
                </a:solidFill>
              </a:rPr>
              <a:t>MUHTAR VE BİLİRKİŞİLER, YÖRE HALKININ KATILIMI </a:t>
            </a:r>
            <a:r>
              <a:rPr lang="tr-TR" sz="1400" b="1" dirty="0" smtClean="0">
                <a:solidFill>
                  <a:srgbClr val="FFFF00"/>
                </a:solidFill>
              </a:rPr>
              <a:t>MUTLAKA</a:t>
            </a:r>
            <a:r>
              <a:rPr lang="tr-TR" sz="1400" b="1" dirty="0" smtClean="0">
                <a:solidFill>
                  <a:schemeClr val="bg1"/>
                </a:solidFill>
              </a:rPr>
              <a:t> SAĞLANIR.</a:t>
            </a:r>
            <a:endParaRPr lang="tr-TR" sz="1400" dirty="0">
              <a:solidFill>
                <a:schemeClr val="bg1"/>
              </a:solidFill>
            </a:endParaRPr>
          </a:p>
        </p:txBody>
      </p:sp>
      <p:sp>
        <p:nvSpPr>
          <p:cNvPr id="13" name="12 Oval"/>
          <p:cNvSpPr/>
          <p:nvPr/>
        </p:nvSpPr>
        <p:spPr>
          <a:xfrm>
            <a:off x="182881" y="3052689"/>
            <a:ext cx="2025747" cy="6893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1200" b="1" dirty="0" smtClean="0">
                <a:solidFill>
                  <a:schemeClr val="bg1"/>
                </a:solidFill>
              </a:rPr>
              <a:t>BU TOPLANTIDA YAPILACAK BİLGİLENDİRMELER </a:t>
            </a:r>
            <a:endParaRPr lang="tr-TR" sz="1200" b="1" dirty="0">
              <a:solidFill>
                <a:schemeClr val="bg1"/>
              </a:solidFill>
            </a:endParaRPr>
          </a:p>
        </p:txBody>
      </p:sp>
      <p:sp>
        <p:nvSpPr>
          <p:cNvPr id="14" name="13 Oval"/>
          <p:cNvSpPr/>
          <p:nvPr/>
        </p:nvSpPr>
        <p:spPr>
          <a:xfrm>
            <a:off x="365760" y="4051495"/>
            <a:ext cx="1786597" cy="84406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400" b="1" dirty="0" smtClean="0">
                <a:solidFill>
                  <a:srgbClr val="002060"/>
                </a:solidFill>
              </a:rPr>
              <a:t>Çalışmalarının amacı, içeriği ve genel kuralları</a:t>
            </a:r>
            <a:endParaRPr lang="tr-TR" sz="1400" dirty="0"/>
          </a:p>
        </p:txBody>
      </p:sp>
      <p:sp>
        <p:nvSpPr>
          <p:cNvPr id="15" name="14 Oval"/>
          <p:cNvSpPr/>
          <p:nvPr/>
        </p:nvSpPr>
        <p:spPr>
          <a:xfrm>
            <a:off x="363414" y="5160498"/>
            <a:ext cx="2450123" cy="84406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400" b="1" dirty="0" smtClean="0">
                <a:solidFill>
                  <a:srgbClr val="002060"/>
                </a:solidFill>
              </a:rPr>
              <a:t>Kadastro yönüyle işleme tabi tutulacak parsellere ilişkin işin süreci</a:t>
            </a:r>
            <a:endParaRPr lang="tr-TR" sz="1400" dirty="0"/>
          </a:p>
        </p:txBody>
      </p:sp>
      <p:sp>
        <p:nvSpPr>
          <p:cNvPr id="16" name="15 Oval"/>
          <p:cNvSpPr/>
          <p:nvPr/>
        </p:nvSpPr>
        <p:spPr>
          <a:xfrm>
            <a:off x="2893255" y="5115951"/>
            <a:ext cx="2353994" cy="84406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400" b="1" dirty="0" smtClean="0">
                <a:solidFill>
                  <a:srgbClr val="002060"/>
                </a:solidFill>
              </a:rPr>
              <a:t>Yasal hakların ne şekilde kullanılması gerektiği ve süreçleri</a:t>
            </a:r>
            <a:endParaRPr lang="tr-TR" sz="1400" dirty="0"/>
          </a:p>
        </p:txBody>
      </p:sp>
      <p:sp>
        <p:nvSpPr>
          <p:cNvPr id="17" name="16 Oval"/>
          <p:cNvSpPr/>
          <p:nvPr/>
        </p:nvSpPr>
        <p:spPr>
          <a:xfrm>
            <a:off x="2933113" y="4100733"/>
            <a:ext cx="1786597" cy="84406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400" b="1" dirty="0" smtClean="0">
                <a:solidFill>
                  <a:srgbClr val="FF0000"/>
                </a:solidFill>
              </a:rPr>
              <a:t>İlgililerin muvafakat ve talepleri</a:t>
            </a:r>
            <a:endParaRPr lang="tr-TR" sz="1400" dirty="0"/>
          </a:p>
        </p:txBody>
      </p:sp>
      <p:sp>
        <p:nvSpPr>
          <p:cNvPr id="19" name="18 Oval"/>
          <p:cNvSpPr/>
          <p:nvPr/>
        </p:nvSpPr>
        <p:spPr>
          <a:xfrm>
            <a:off x="2447779" y="3052689"/>
            <a:ext cx="2841674" cy="93784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tr-TR" sz="1400" b="1" dirty="0" smtClean="0">
                <a:solidFill>
                  <a:srgbClr val="002060"/>
                </a:solidFill>
              </a:rPr>
              <a:t>Vatandaşlardan istenecek belgelerin zamanında güncelleme ekibine ulaştırılması</a:t>
            </a:r>
            <a:endParaRPr lang="tr-TR" sz="1400" dirty="0"/>
          </a:p>
        </p:txBody>
      </p:sp>
      <p:sp>
        <p:nvSpPr>
          <p:cNvPr id="20" name="19 Dikdörtgen"/>
          <p:cNvSpPr/>
          <p:nvPr/>
        </p:nvSpPr>
        <p:spPr>
          <a:xfrm>
            <a:off x="6345519" y="4813991"/>
            <a:ext cx="2300067" cy="1064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smtClean="0">
                <a:solidFill>
                  <a:srgbClr val="FFFF00"/>
                </a:solidFill>
              </a:rPr>
              <a:t>BİLGİLENDİRME TOPLANTISI SONUCUNDA BİR TUTANAK DÜZENLENEREK BİRLİK DOSYASINDA MUHAFAZA EDİLİR.</a:t>
            </a:r>
            <a:endParaRPr lang="tr-TR" sz="1400" dirty="0">
              <a:solidFill>
                <a:srgbClr val="FFFF00"/>
              </a:solidFill>
            </a:endParaRPr>
          </a:p>
        </p:txBody>
      </p:sp>
      <p:cxnSp>
        <p:nvCxnSpPr>
          <p:cNvPr id="22" name="21 Düz Ok Bağlayıcısı"/>
          <p:cNvCxnSpPr/>
          <p:nvPr/>
        </p:nvCxnSpPr>
        <p:spPr>
          <a:xfrm rot="16200000" flipH="1">
            <a:off x="1477108" y="3896750"/>
            <a:ext cx="211015" cy="1406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23 Düz Ok Bağlayıcısı"/>
          <p:cNvCxnSpPr/>
          <p:nvPr/>
        </p:nvCxnSpPr>
        <p:spPr>
          <a:xfrm rot="16200000" flipH="1">
            <a:off x="1463040" y="4262510"/>
            <a:ext cx="1519310" cy="2532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25 Düz Ok Bağlayıcısı"/>
          <p:cNvCxnSpPr/>
          <p:nvPr/>
        </p:nvCxnSpPr>
        <p:spPr>
          <a:xfrm rot="16200000" flipH="1">
            <a:off x="1702191" y="3938954"/>
            <a:ext cx="1730326" cy="8862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27 Düz Ok Bağlayıcısı"/>
          <p:cNvCxnSpPr>
            <a:stCxn id="13" idx="6"/>
          </p:cNvCxnSpPr>
          <p:nvPr/>
        </p:nvCxnSpPr>
        <p:spPr>
          <a:xfrm>
            <a:off x="2208628" y="3397348"/>
            <a:ext cx="675249" cy="9636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29 Düz Ok Bağlayıcısı"/>
          <p:cNvCxnSpPr/>
          <p:nvPr/>
        </p:nvCxnSpPr>
        <p:spPr>
          <a:xfrm>
            <a:off x="2194560" y="3263705"/>
            <a:ext cx="351692" cy="1406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1" name="20 Oval"/>
          <p:cNvSpPr/>
          <p:nvPr/>
        </p:nvSpPr>
        <p:spPr>
          <a:xfrm>
            <a:off x="5390147" y="0"/>
            <a:ext cx="3753853" cy="114758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Çalışmaya başlamadan önce ve bilgilendirme askısından önce olmak üzere toplamda  </a:t>
            </a:r>
            <a:r>
              <a:rPr lang="tr-TR" sz="1600" b="1" u="sng" dirty="0" smtClean="0"/>
              <a:t>en az 2 defa yapılır.</a:t>
            </a:r>
            <a:endParaRPr lang="tr-TR" sz="1600" b="1" u="sng" dirty="0"/>
          </a:p>
        </p:txBody>
      </p:sp>
    </p:spTree>
  </p:cSld>
  <p:clrMapOvr>
    <a:masterClrMapping/>
  </p:clrMapOvr>
  <p:transition>
    <p:pull dir="l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604911" y="886265"/>
            <a:ext cx="8074856" cy="95410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it-IT" sz="2800" b="1" dirty="0" smtClean="0">
                <a:solidFill>
                  <a:schemeClr val="bg1"/>
                </a:solidFill>
              </a:rPr>
              <a:t>3402/22-a</a:t>
            </a:r>
            <a:r>
              <a:rPr lang="tr-TR" sz="2800" b="1" dirty="0" smtClean="0">
                <a:solidFill>
                  <a:schemeClr val="bg1"/>
                </a:solidFill>
              </a:rPr>
              <a:t> Yönüyle Değerlendirilecek Parsellerde </a:t>
            </a:r>
          </a:p>
          <a:p>
            <a:pPr algn="ctr"/>
            <a:r>
              <a:rPr lang="tr-TR" sz="2800" b="1" dirty="0" smtClean="0">
                <a:solidFill>
                  <a:schemeClr val="bg1"/>
                </a:solidFill>
              </a:rPr>
              <a:t>Çalışmaların  Yapılması</a:t>
            </a:r>
            <a:endParaRPr lang="tr-TR" sz="2800" dirty="0">
              <a:solidFill>
                <a:schemeClr val="bg1"/>
              </a:solidFill>
            </a:endParaRPr>
          </a:p>
        </p:txBody>
      </p:sp>
      <p:pic>
        <p:nvPicPr>
          <p:cNvPr id="4" name="Picture 2" descr="harita mÃ¼hendisliÄi ile ilgili gÃ¶rsel sonucu"/>
          <p:cNvPicPr>
            <a:picLocks noChangeAspect="1" noChangeArrowheads="1"/>
          </p:cNvPicPr>
          <p:nvPr/>
        </p:nvPicPr>
        <p:blipFill>
          <a:blip r:embed="rId2" cstate="print"/>
          <a:srcRect/>
          <a:stretch>
            <a:fillRect/>
          </a:stretch>
        </p:blipFill>
        <p:spPr bwMode="auto">
          <a:xfrm>
            <a:off x="515229" y="2192802"/>
            <a:ext cx="8208963" cy="3514725"/>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5359791" y="650712"/>
            <a:ext cx="3404382" cy="2418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9156" name="6 Dikdörtgen"/>
          <p:cNvSpPr>
            <a:spLocks noChangeArrowheads="1"/>
          </p:cNvSpPr>
          <p:nvPr/>
        </p:nvSpPr>
        <p:spPr bwMode="auto">
          <a:xfrm>
            <a:off x="4375030" y="3328042"/>
            <a:ext cx="4344719" cy="1200329"/>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lvl1pPr marL="268288" indent="-2682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sz="1800" dirty="0" smtClean="0">
                <a:latin typeface="+mn-lt"/>
              </a:rPr>
              <a:t>	Zeminde </a:t>
            </a:r>
            <a:r>
              <a:rPr lang="tr-TR" sz="1800" dirty="0">
                <a:latin typeface="+mn-lt"/>
              </a:rPr>
              <a:t>mevcut sınırlar ile (</a:t>
            </a:r>
            <a:r>
              <a:rPr lang="tr-TR" sz="1800" dirty="0" smtClean="0">
                <a:latin typeface="+mn-lt"/>
              </a:rPr>
              <a:t>tescilli-tescilsiz</a:t>
            </a:r>
            <a:r>
              <a:rPr lang="tr-TR" sz="1800" dirty="0">
                <a:latin typeface="+mn-lt"/>
              </a:rPr>
              <a:t>) tüm yapı ve tesisler, yollar, duvar, </a:t>
            </a:r>
            <a:r>
              <a:rPr lang="tr-TR" sz="1800" dirty="0" err="1">
                <a:latin typeface="+mn-lt"/>
              </a:rPr>
              <a:t>tonç</a:t>
            </a:r>
            <a:r>
              <a:rPr lang="tr-TR" sz="1800" dirty="0">
                <a:latin typeface="+mn-lt"/>
              </a:rPr>
              <a:t>, kuyu, çeşme, ağaç gibi her türlü detay </a:t>
            </a:r>
            <a:r>
              <a:rPr lang="tr-TR" sz="1800" dirty="0" smtClean="0">
                <a:latin typeface="+mn-lt"/>
              </a:rPr>
              <a:t>noktası ölçülmelidir.</a:t>
            </a:r>
            <a:endParaRPr lang="tr-TR" sz="1800" i="1" dirty="0">
              <a:solidFill>
                <a:schemeClr val="tx2"/>
              </a:solidFill>
              <a:latin typeface="+mn-lt"/>
            </a:endParaRPr>
          </a:p>
        </p:txBody>
      </p:sp>
      <p:pic>
        <p:nvPicPr>
          <p:cNvPr id="4915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9662" y="2744749"/>
            <a:ext cx="3785256" cy="25528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 Box 21"/>
          <p:cNvSpPr txBox="1">
            <a:spLocks noChangeArrowheads="1"/>
          </p:cNvSpPr>
          <p:nvPr/>
        </p:nvSpPr>
        <p:spPr bwMode="auto">
          <a:xfrm>
            <a:off x="274808" y="1143000"/>
            <a:ext cx="4190099" cy="923330"/>
          </a:xfrm>
          <a:prstGeom prst="rect">
            <a:avLst/>
          </a:prstGeom>
          <a:ln/>
          <a:extLst>
            <a:ext uri="{91240B29-F687-4F45-9708-019B960494DF}">
              <a14:hiddenLine xmlns:a14="http://schemas.microsoft.com/office/drawing/2010/main" xmlns=""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kumimoji="1" lang="tr-TR" altLang="tr-TR" sz="1800" dirty="0">
                <a:latin typeface="+mn-lt"/>
              </a:rPr>
              <a:t>Kadastro Teknisyeni </a:t>
            </a:r>
            <a:r>
              <a:rPr kumimoji="1" lang="tr-TR" altLang="tr-TR" sz="1800" dirty="0" smtClean="0">
                <a:latin typeface="+mn-lt"/>
              </a:rPr>
              <a:t>eşliğinde sınırlandırma </a:t>
            </a:r>
            <a:r>
              <a:rPr kumimoji="1" lang="tr-TR" altLang="tr-TR" sz="1800" dirty="0">
                <a:latin typeface="+mn-lt"/>
              </a:rPr>
              <a:t>ve </a:t>
            </a:r>
            <a:r>
              <a:rPr kumimoji="1" lang="tr-TR" altLang="tr-TR" sz="1800" dirty="0" smtClean="0">
                <a:latin typeface="+mn-lt"/>
              </a:rPr>
              <a:t>detaylı </a:t>
            </a:r>
            <a:r>
              <a:rPr kumimoji="1" lang="tr-TR" altLang="tr-TR" sz="1800" dirty="0">
                <a:latin typeface="+mn-lt"/>
              </a:rPr>
              <a:t>z</a:t>
            </a:r>
            <a:r>
              <a:rPr kumimoji="1" lang="tr-TR" altLang="tr-TR" sz="1800" dirty="0" smtClean="0">
                <a:latin typeface="+mn-lt"/>
              </a:rPr>
              <a:t>emin </a:t>
            </a:r>
            <a:r>
              <a:rPr kumimoji="1" lang="tr-TR" altLang="tr-TR" sz="1800" dirty="0">
                <a:latin typeface="+mn-lt"/>
              </a:rPr>
              <a:t>ö</a:t>
            </a:r>
            <a:r>
              <a:rPr kumimoji="1" lang="tr-TR" altLang="tr-TR" sz="1800" dirty="0" smtClean="0">
                <a:latin typeface="+mn-lt"/>
              </a:rPr>
              <a:t>lçüsü yapılmalıdır.</a:t>
            </a:r>
            <a:endParaRPr kumimoji="1" lang="tr-TR" altLang="tr-TR" sz="1800" b="1" u="sng" dirty="0">
              <a:solidFill>
                <a:srgbClr val="FF0000"/>
              </a:solidFill>
              <a:latin typeface="+mn-lt"/>
            </a:endParaRPr>
          </a:p>
          <a:p>
            <a:pPr eaLnBrk="1" hangingPunct="1">
              <a:spcBef>
                <a:spcPct val="0"/>
              </a:spcBef>
              <a:buFontTx/>
              <a:buNone/>
            </a:pPr>
            <a:endParaRPr kumimoji="1" lang="tr-TR" altLang="tr-TR" sz="1800" b="1" u="sng" dirty="0">
              <a:solidFill>
                <a:srgbClr val="FF0000"/>
              </a:solidFill>
              <a:latin typeface="+mn-lt"/>
            </a:endParaRPr>
          </a:p>
        </p:txBody>
      </p:sp>
      <p:sp>
        <p:nvSpPr>
          <p:cNvPr id="7" name="6 Metin kutusu"/>
          <p:cNvSpPr txBox="1"/>
          <p:nvPr/>
        </p:nvSpPr>
        <p:spPr>
          <a:xfrm>
            <a:off x="2310063" y="140705"/>
            <a:ext cx="3503596"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tr-TR" sz="2400" b="1" dirty="0" smtClean="0">
                <a:solidFill>
                  <a:srgbClr val="C00000"/>
                </a:solidFill>
              </a:rPr>
              <a:t>Arazi Çalışmaları</a:t>
            </a:r>
            <a:endParaRPr lang="tr-TR" sz="2400" b="1" dirty="0">
              <a:solidFill>
                <a:srgbClr val="C00000"/>
              </a:solidFill>
            </a:endParaRPr>
          </a:p>
        </p:txBody>
      </p:sp>
      <p:sp>
        <p:nvSpPr>
          <p:cNvPr id="8" name="6 Dikdörtgen"/>
          <p:cNvSpPr>
            <a:spLocks noChangeArrowheads="1"/>
          </p:cNvSpPr>
          <p:nvPr/>
        </p:nvSpPr>
        <p:spPr bwMode="auto">
          <a:xfrm>
            <a:off x="4383051" y="4683600"/>
            <a:ext cx="4344719" cy="12003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lvl1pPr marL="268288" indent="-2682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sz="1800" dirty="0" smtClean="0">
                <a:latin typeface="+mn-lt"/>
              </a:rPr>
              <a:t>	</a:t>
            </a:r>
            <a:r>
              <a:rPr lang="tr-TR" sz="1800" dirty="0" smtClean="0">
                <a:solidFill>
                  <a:schemeClr val="bg1"/>
                </a:solidFill>
                <a:latin typeface="+mn-lt"/>
              </a:rPr>
              <a:t>Yapımı sırasında veya sonrasında farklı kontrol noktalarından tekrarlanan ölçü ve cephe uzunluklarıyla kontrollü ölçüler yapılır. Hata varsa ölçüler tekrarlanır</a:t>
            </a:r>
            <a:endParaRPr lang="tr-TR" sz="1800" i="1" dirty="0">
              <a:solidFill>
                <a:schemeClr val="bg1"/>
              </a:solidFill>
              <a:latin typeface="+mn-lt"/>
            </a:endParaRPr>
          </a:p>
        </p:txBody>
      </p:sp>
    </p:spTree>
    <p:extLst>
      <p:ext uri="{BB962C8B-B14F-4D97-AF65-F5344CB8AC3E}">
        <p14:creationId xmlns:p14="http://schemas.microsoft.com/office/powerpoint/2010/main" xmlns="" val="879654030"/>
      </p:ext>
    </p:extLst>
  </p:cSld>
  <p:clrMapOvr>
    <a:masterClrMapping/>
  </p:clrMapOvr>
  <p:transition>
    <p:pull dir="l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ChangeAspect="1" noChangeArrowheads="1"/>
          </p:cNvPicPr>
          <p:nvPr/>
        </p:nvPicPr>
        <p:blipFill>
          <a:blip r:embed="rId2" cstate="print"/>
          <a:srcRect/>
          <a:stretch>
            <a:fillRect/>
          </a:stretch>
        </p:blipFill>
        <p:spPr bwMode="auto">
          <a:xfrm>
            <a:off x="352653" y="286278"/>
            <a:ext cx="4872489" cy="2761271"/>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71683" name="Picture 3"/>
          <p:cNvPicPr>
            <a:picLocks noChangeAspect="1" noChangeArrowheads="1"/>
          </p:cNvPicPr>
          <p:nvPr/>
        </p:nvPicPr>
        <p:blipFill>
          <a:blip r:embed="rId3" cstate="print"/>
          <a:srcRect/>
          <a:stretch>
            <a:fillRect/>
          </a:stretch>
        </p:blipFill>
        <p:spPr bwMode="auto">
          <a:xfrm>
            <a:off x="6327913" y="212324"/>
            <a:ext cx="2540732" cy="3324975"/>
          </a:xfrm>
          <a:prstGeom prst="rect">
            <a:avLst/>
          </a:prstGeom>
          <a:noFill/>
          <a:ln w="9525">
            <a:noFill/>
            <a:miter lim="800000"/>
            <a:headEnd/>
            <a:tailEnd/>
          </a:ln>
          <a:effectLst/>
        </p:spPr>
      </p:pic>
      <p:sp>
        <p:nvSpPr>
          <p:cNvPr id="6" name="5 Dikdörtgen"/>
          <p:cNvSpPr/>
          <p:nvPr/>
        </p:nvSpPr>
        <p:spPr>
          <a:xfrm>
            <a:off x="4129162" y="3727114"/>
            <a:ext cx="4572000" cy="2062103"/>
          </a:xfrm>
          <a:prstGeom prst="rect">
            <a:avLst/>
          </a:prstGeom>
          <a:ln>
            <a:noFill/>
          </a:ln>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tr-TR" sz="1600" dirty="0" smtClean="0">
                <a:solidFill>
                  <a:srgbClr val="0070C0"/>
                </a:solidFill>
                <a:latin typeface="Arial" panose="020B0604020202020204" pitchFamily="34" charset="0"/>
                <a:cs typeface="Arial" panose="020B0604020202020204" pitchFamily="34" charset="0"/>
              </a:rPr>
              <a:t>İlk tesis kadastrosundaki tahdit ve tespit edilen sınırlara değişip değişmeme durumlarına göre değerlendirilerek ,değişmemiş ise zemindeki sınırlara itibar edilerek,değişmiş olması halinde pafta, teknik belge, bilirkişi beyanları, zemin durumu değerlendirilerek sınırların oluşturulması, çalışmalarda tarafların itibar ettikleri ihtilafsız sınırlara uyulması esastır.</a:t>
            </a:r>
            <a:endParaRPr lang="tr-TR" sz="1600" dirty="0"/>
          </a:p>
        </p:txBody>
      </p:sp>
      <p:sp>
        <p:nvSpPr>
          <p:cNvPr id="7" name="6 Metin kutusu"/>
          <p:cNvSpPr txBox="1"/>
          <p:nvPr/>
        </p:nvSpPr>
        <p:spPr>
          <a:xfrm>
            <a:off x="279594" y="193432"/>
            <a:ext cx="1505243" cy="523220"/>
          </a:xfrm>
          <a:prstGeom prst="rect">
            <a:avLst/>
          </a:prstGeom>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400" b="1" dirty="0" smtClean="0"/>
              <a:t>ZEMİNDE TUTULAN KROKİ</a:t>
            </a:r>
            <a:endParaRPr lang="tr-TR" sz="1400" b="1" dirty="0"/>
          </a:p>
        </p:txBody>
      </p:sp>
      <p:sp>
        <p:nvSpPr>
          <p:cNvPr id="8" name="7 Metin kutusu"/>
          <p:cNvSpPr txBox="1"/>
          <p:nvPr/>
        </p:nvSpPr>
        <p:spPr>
          <a:xfrm>
            <a:off x="5275386" y="217463"/>
            <a:ext cx="1454246" cy="738664"/>
          </a:xfrm>
          <a:prstGeom prst="rect">
            <a:avLst/>
          </a:prstGeom>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400" b="1" dirty="0" smtClean="0"/>
              <a:t>MUHTAR BİLİRKİŞİ,TANIK BEYANLARI</a:t>
            </a:r>
          </a:p>
        </p:txBody>
      </p:sp>
      <p:pic>
        <p:nvPicPr>
          <p:cNvPr id="198657" name="Picture 1"/>
          <p:cNvPicPr>
            <a:picLocks noChangeAspect="1" noChangeArrowheads="1"/>
          </p:cNvPicPr>
          <p:nvPr/>
        </p:nvPicPr>
        <p:blipFill>
          <a:blip r:embed="rId4" cstate="print"/>
          <a:srcRect/>
          <a:stretch>
            <a:fillRect/>
          </a:stretch>
        </p:blipFill>
        <p:spPr bwMode="auto">
          <a:xfrm>
            <a:off x="477644" y="3294331"/>
            <a:ext cx="2993454" cy="3275281"/>
          </a:xfrm>
          <a:prstGeom prst="rect">
            <a:avLst/>
          </a:prstGeom>
          <a:noFill/>
          <a:ln w="9525">
            <a:noFill/>
            <a:miter lim="800000"/>
            <a:headEnd/>
            <a:tailEnd/>
          </a:ln>
          <a:effectLst/>
        </p:spPr>
      </p:pic>
      <p:sp>
        <p:nvSpPr>
          <p:cNvPr id="10" name="9 Metin kutusu"/>
          <p:cNvSpPr txBox="1"/>
          <p:nvPr/>
        </p:nvSpPr>
        <p:spPr>
          <a:xfrm>
            <a:off x="389205" y="3216813"/>
            <a:ext cx="1483557" cy="307777"/>
          </a:xfrm>
          <a:prstGeom prst="rect">
            <a:avLst/>
          </a:prstGeom>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400" b="1" dirty="0" smtClean="0"/>
              <a:t>ZEMİN NOTLARI</a:t>
            </a:r>
          </a:p>
        </p:txBody>
      </p:sp>
    </p:spTree>
    <p:extLst>
      <p:ext uri="{BB962C8B-B14F-4D97-AF65-F5344CB8AC3E}">
        <p14:creationId xmlns:p14="http://schemas.microsoft.com/office/powerpoint/2010/main" xmlns="" val="2500964970"/>
      </p:ext>
    </p:extLst>
  </p:cSld>
  <p:clrMapOvr>
    <a:masterClrMapping/>
  </p:clrMapOvr>
  <p:transition>
    <p:pull dir="l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txBox="1">
            <a:spLocks/>
          </p:cNvSpPr>
          <p:nvPr/>
        </p:nvSpPr>
        <p:spPr bwMode="auto">
          <a:xfrm>
            <a:off x="3181351" y="0"/>
            <a:ext cx="3578400" cy="702581"/>
          </a:xfrm>
          <a:prstGeom prst="rect">
            <a:avLst/>
          </a:prstGeom>
          <a:solidFill>
            <a:schemeClr val="accent6">
              <a:lumMod val="60000"/>
              <a:lumOff val="40000"/>
            </a:schemeClr>
          </a:solidFill>
          <a:ln w="9525">
            <a:solidFill>
              <a:schemeClr val="tx1"/>
            </a:solidFill>
            <a:miter lim="800000"/>
            <a:headEnd/>
            <a:tailEnd/>
          </a:ln>
        </p:spPr>
        <p:txBody>
          <a:bodyPr anchor="ctr"/>
          <a:lstStyle/>
          <a:p>
            <a:pPr algn="ctr">
              <a:defRPr/>
            </a:pPr>
            <a:r>
              <a:rPr lang="tr-TR" sz="3600" b="1" u="sng" dirty="0">
                <a:effectLst>
                  <a:outerShdw blurRad="38100" dist="38100" dir="2700000" algn="tl">
                    <a:srgbClr val="000000">
                      <a:alpha val="43137"/>
                    </a:srgbClr>
                  </a:outerShdw>
                </a:effectLst>
                <a:ea typeface="+mj-ea"/>
              </a:rPr>
              <a:t>SINIRLAR</a:t>
            </a:r>
          </a:p>
        </p:txBody>
      </p:sp>
      <p:sp>
        <p:nvSpPr>
          <p:cNvPr id="3" name="1 Başlık"/>
          <p:cNvSpPr txBox="1">
            <a:spLocks/>
          </p:cNvSpPr>
          <p:nvPr/>
        </p:nvSpPr>
        <p:spPr bwMode="auto">
          <a:xfrm>
            <a:off x="357187" y="2219469"/>
            <a:ext cx="3848469" cy="102193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tr-TR" sz="3200" b="1" dirty="0" smtClean="0">
                <a:ea typeface="+mj-ea"/>
              </a:rPr>
              <a:t>Esas </a:t>
            </a:r>
            <a:r>
              <a:rPr lang="tr-TR" sz="3200" b="1" dirty="0">
                <a:ea typeface="+mj-ea"/>
              </a:rPr>
              <a:t>Alınacak Sınırlar</a:t>
            </a:r>
          </a:p>
        </p:txBody>
      </p:sp>
      <p:sp>
        <p:nvSpPr>
          <p:cNvPr id="4" name="1 Başlık"/>
          <p:cNvSpPr txBox="1">
            <a:spLocks/>
          </p:cNvSpPr>
          <p:nvPr/>
        </p:nvSpPr>
        <p:spPr bwMode="auto">
          <a:xfrm>
            <a:off x="4786312" y="2219469"/>
            <a:ext cx="4118537" cy="1021937"/>
          </a:xfrm>
          <a:prstGeom prst="rect">
            <a:avLst/>
          </a:prstGeom>
          <a:solidFill>
            <a:schemeClr val="accent1">
              <a:lumMod val="20000"/>
              <a:lumOff val="80000"/>
            </a:schemeClr>
          </a:solidFill>
          <a:ln w="9525">
            <a:solidFill>
              <a:schemeClr val="tx1"/>
            </a:solidFill>
            <a:miter lim="800000"/>
            <a:headEnd/>
            <a:tailEnd/>
          </a:ln>
        </p:spPr>
        <p:txBody>
          <a:bodyPr anchor="ctr"/>
          <a:lstStyle/>
          <a:p>
            <a:pPr algn="ctr">
              <a:defRPr/>
            </a:pPr>
            <a:r>
              <a:rPr lang="tr-TR" sz="3200" b="1" dirty="0">
                <a:ea typeface="+mj-ea"/>
              </a:rPr>
              <a:t>Oluşturulacak Sınırlar</a:t>
            </a:r>
          </a:p>
        </p:txBody>
      </p:sp>
      <p:cxnSp>
        <p:nvCxnSpPr>
          <p:cNvPr id="6" name="5 Düz Ok Bağlayıcısı"/>
          <p:cNvCxnSpPr>
            <a:stCxn id="2" idx="2"/>
            <a:endCxn id="3" idx="0"/>
          </p:cNvCxnSpPr>
          <p:nvPr/>
        </p:nvCxnSpPr>
        <p:spPr>
          <a:xfrm rot="5400000">
            <a:off x="2867543" y="116461"/>
            <a:ext cx="1516888" cy="268912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a:stCxn id="2" idx="2"/>
            <a:endCxn id="4" idx="0"/>
          </p:cNvCxnSpPr>
          <p:nvPr/>
        </p:nvCxnSpPr>
        <p:spPr>
          <a:xfrm rot="16200000" flipH="1">
            <a:off x="5149622" y="523510"/>
            <a:ext cx="1516888" cy="187503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357187" y="3362469"/>
            <a:ext cx="3848469" cy="984885"/>
          </a:xfrm>
          <a:prstGeom prst="rect">
            <a:avLst/>
          </a:prstGeom>
          <a:noFill/>
          <a:ln>
            <a:solidFill>
              <a:schemeClr val="tx1"/>
            </a:solidFill>
          </a:ln>
        </p:spPr>
        <p:txBody>
          <a:bodyPr wrap="square">
            <a:spAutoFit/>
          </a:bodyPr>
          <a:lstStyle/>
          <a:p>
            <a:pPr marL="361950" indent="-361950" eaLnBrk="1" hangingPunct="1">
              <a:buFont typeface="Arial" pitchFamily="34" charset="0"/>
              <a:buChar char="•"/>
              <a:defRPr/>
            </a:pPr>
            <a:r>
              <a:rPr lang="tr-TR" sz="2000" dirty="0">
                <a:latin typeface="Arial" charset="0"/>
                <a:cs typeface="Arial" charset="0"/>
              </a:rPr>
              <a:t>Sabit</a:t>
            </a:r>
          </a:p>
          <a:p>
            <a:pPr marL="361950" indent="-361950" eaLnBrk="1" hangingPunct="1">
              <a:buFont typeface="Arial" pitchFamily="34" charset="0"/>
              <a:buChar char="•"/>
              <a:defRPr/>
            </a:pPr>
            <a:r>
              <a:rPr lang="tr-TR" sz="2000" dirty="0">
                <a:latin typeface="Arial" charset="0"/>
                <a:cs typeface="Arial" charset="0"/>
              </a:rPr>
              <a:t>Geçerli Sayılabilecek</a:t>
            </a:r>
          </a:p>
          <a:p>
            <a:pPr eaLnBrk="1" hangingPunct="1">
              <a:defRPr/>
            </a:pPr>
            <a:endParaRPr lang="tr-TR" dirty="0">
              <a:latin typeface="Arial" charset="0"/>
              <a:cs typeface="Arial" charset="0"/>
            </a:endParaRPr>
          </a:p>
        </p:txBody>
      </p:sp>
      <p:sp>
        <p:nvSpPr>
          <p:cNvPr id="10" name="9 Metin kutusu"/>
          <p:cNvSpPr txBox="1"/>
          <p:nvPr/>
        </p:nvSpPr>
        <p:spPr>
          <a:xfrm>
            <a:off x="4786312" y="3362469"/>
            <a:ext cx="4118537" cy="1631216"/>
          </a:xfrm>
          <a:prstGeom prst="rect">
            <a:avLst/>
          </a:prstGeom>
          <a:noFill/>
          <a:ln>
            <a:solidFill>
              <a:schemeClr val="tx1"/>
            </a:solidFill>
          </a:ln>
        </p:spPr>
        <p:txBody>
          <a:bodyPr wrap="square">
            <a:spAutoFit/>
          </a:bodyPr>
          <a:lstStyle/>
          <a:p>
            <a:pPr marL="361950" indent="-361950" eaLnBrk="1" hangingPunct="1">
              <a:buFont typeface="Arial" pitchFamily="34" charset="0"/>
              <a:buChar char="•"/>
              <a:defRPr/>
            </a:pPr>
            <a:r>
              <a:rPr lang="tr-TR" sz="2000" dirty="0">
                <a:latin typeface="Arial" charset="0"/>
                <a:cs typeface="Arial" charset="0"/>
              </a:rPr>
              <a:t>Geçerli</a:t>
            </a:r>
          </a:p>
          <a:p>
            <a:pPr marL="361950" indent="-361950" eaLnBrk="1" hangingPunct="1">
              <a:buFont typeface="Arial" pitchFamily="34" charset="0"/>
              <a:buChar char="•"/>
              <a:defRPr/>
            </a:pPr>
            <a:r>
              <a:rPr lang="tr-TR" sz="2000" dirty="0">
                <a:latin typeface="Arial" charset="0"/>
                <a:cs typeface="Arial" charset="0"/>
              </a:rPr>
              <a:t>Çekişmeli</a:t>
            </a:r>
          </a:p>
          <a:p>
            <a:pPr marL="361950" indent="-361950" eaLnBrk="1" hangingPunct="1">
              <a:buFont typeface="Arial" pitchFamily="34" charset="0"/>
              <a:buChar char="•"/>
              <a:defRPr/>
            </a:pPr>
            <a:r>
              <a:rPr lang="tr-TR" sz="2000" dirty="0">
                <a:latin typeface="Arial" charset="0"/>
                <a:cs typeface="Arial" charset="0"/>
              </a:rPr>
              <a:t>Belirsiz</a:t>
            </a:r>
          </a:p>
          <a:p>
            <a:pPr marL="361950" indent="-361950" eaLnBrk="1" hangingPunct="1">
              <a:buFont typeface="Arial" pitchFamily="34" charset="0"/>
              <a:buChar char="•"/>
              <a:defRPr/>
            </a:pPr>
            <a:r>
              <a:rPr lang="tr-TR" sz="2000" dirty="0">
                <a:latin typeface="Arial" charset="0"/>
                <a:cs typeface="Arial" charset="0"/>
              </a:rPr>
              <a:t>Değişebilir</a:t>
            </a:r>
          </a:p>
          <a:p>
            <a:pPr eaLnBrk="1" hangingPunct="1">
              <a:buFont typeface="Arial" pitchFamily="34" charset="0"/>
              <a:buChar char="•"/>
              <a:defRPr/>
            </a:pPr>
            <a:endParaRPr lang="tr-TR" sz="2000" dirty="0">
              <a:latin typeface="Arial" charset="0"/>
              <a:cs typeface="Arial" charset="0"/>
            </a:endParaRPr>
          </a:p>
        </p:txBody>
      </p:sp>
      <p:sp>
        <p:nvSpPr>
          <p:cNvPr id="11" name="10 Dikdörtgen"/>
          <p:cNvSpPr/>
          <p:nvPr/>
        </p:nvSpPr>
        <p:spPr>
          <a:xfrm>
            <a:off x="375385" y="4793380"/>
            <a:ext cx="3676851"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smtClean="0">
                <a:solidFill>
                  <a:schemeClr val="tx1"/>
                </a:solidFill>
              </a:rPr>
              <a:t>Deprem sonrası oluşan sınır 590 sayılı kararname hükmünce uygulanır.</a:t>
            </a:r>
            <a:endParaRPr lang="tr-TR" dirty="0">
              <a:solidFill>
                <a:schemeClr val="tx1"/>
              </a:solidFill>
            </a:endParaRPr>
          </a:p>
        </p:txBody>
      </p:sp>
      <p:sp>
        <p:nvSpPr>
          <p:cNvPr id="12" name="11 Dikdörtgen"/>
          <p:cNvSpPr/>
          <p:nvPr/>
        </p:nvSpPr>
        <p:spPr>
          <a:xfrm>
            <a:off x="358215" y="4341614"/>
            <a:ext cx="3166251" cy="369332"/>
          </a:xfrm>
          <a:prstGeom prst="rect">
            <a:avLst/>
          </a:prstGeom>
        </p:spPr>
        <p:style>
          <a:lnRef idx="0">
            <a:schemeClr val="dk1"/>
          </a:lnRef>
          <a:fillRef idx="3">
            <a:schemeClr val="dk1"/>
          </a:fillRef>
          <a:effectRef idx="3">
            <a:schemeClr val="dk1"/>
          </a:effectRef>
          <a:fontRef idx="minor">
            <a:schemeClr val="lt1"/>
          </a:fontRef>
        </p:style>
        <p:txBody>
          <a:bodyPr wrap="none">
            <a:spAutoFit/>
          </a:bodyPr>
          <a:lstStyle/>
          <a:p>
            <a:pPr marL="361950" indent="-361950">
              <a:buFont typeface="Arial" pitchFamily="34" charset="0"/>
              <a:buChar char="•"/>
              <a:defRPr/>
            </a:pPr>
            <a:r>
              <a:rPr lang="tr-TR" b="1" dirty="0" smtClean="0">
                <a:solidFill>
                  <a:srgbClr val="FFFF00"/>
                </a:solidFill>
                <a:latin typeface="Arial" charset="0"/>
                <a:cs typeface="Arial" charset="0"/>
              </a:rPr>
              <a:t>Deprem Sonrası Oluşan</a:t>
            </a:r>
            <a:endParaRPr lang="tr-TR" b="1" dirty="0">
              <a:solidFill>
                <a:srgbClr val="FFFF00"/>
              </a:solidFill>
              <a:latin typeface="Arial" charset="0"/>
              <a:cs typeface="Arial" charset="0"/>
            </a:endParaRPr>
          </a:p>
        </p:txBody>
      </p:sp>
    </p:spTree>
    <p:extLst>
      <p:ext uri="{BB962C8B-B14F-4D97-AF65-F5344CB8AC3E}">
        <p14:creationId xmlns:p14="http://schemas.microsoft.com/office/powerpoint/2010/main" xmlns="" val="2871696470"/>
      </p:ext>
    </p:extLst>
  </p:cSld>
  <p:clrMapOvr>
    <a:masterClrMapping/>
  </p:clrMapOvr>
  <p:transition>
    <p:pull dir="l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03237" y="1600639"/>
            <a:ext cx="8640763" cy="1079500"/>
          </a:xfrm>
          <a:prstGeom prst="rect">
            <a:avLst/>
          </a:prstGeom>
          <a:noFill/>
          <a:ln w="9525">
            <a:noFill/>
            <a:miter lim="800000"/>
            <a:headEnd/>
            <a:tailEnd/>
          </a:ln>
        </p:spPr>
        <p:txBody>
          <a:bodyPr anchor="ctr"/>
          <a:lstStyle/>
          <a:p>
            <a:pPr algn="ctr"/>
            <a:endParaRPr lang="tr-TR" altLang="tr-TR" sz="3000" b="1">
              <a:latin typeface="Arial Black" pitchFamily="34" charset="0"/>
            </a:endParaRPr>
          </a:p>
        </p:txBody>
      </p:sp>
      <p:sp>
        <p:nvSpPr>
          <p:cNvPr id="3" name="Rectangle 3"/>
          <p:cNvSpPr txBox="1">
            <a:spLocks noChangeArrowheads="1"/>
          </p:cNvSpPr>
          <p:nvPr/>
        </p:nvSpPr>
        <p:spPr>
          <a:xfrm>
            <a:off x="179387" y="1410139"/>
            <a:ext cx="8229600" cy="4525963"/>
          </a:xfrm>
          <a:prstGeom prst="rect">
            <a:avLst/>
          </a:prstGeom>
        </p:spPr>
        <p:txBody>
          <a:bodyPr vert="horz" lIns="91440" tIns="45720" rIns="91440" bIns="45720" rtlCol="0">
            <a:normAutofit/>
          </a:bodyPr>
          <a:lstStyle/>
          <a:p>
            <a:pPr marL="342900" marR="0" lvl="0" indent="15875" algn="just" defTabSz="914400" rtl="0" eaLnBrk="1" fontAlgn="auto" latinLnBrk="0" hangingPunct="1">
              <a:lnSpc>
                <a:spcPct val="100000"/>
              </a:lnSpc>
              <a:spcBef>
                <a:spcPct val="20000"/>
              </a:spcBef>
              <a:spcAft>
                <a:spcPts val="0"/>
              </a:spcAft>
              <a:buClrTx/>
              <a:buSzTx/>
              <a:buFontTx/>
              <a:buNone/>
              <a:tabLst/>
              <a:defRPr/>
            </a:pPr>
            <a:r>
              <a:rPr kumimoji="0" lang="tr-TR" altLang="tr-TR" sz="1800" b="0" i="0" u="none" strike="noStrike" kern="1200" cap="none" spc="0" normalizeH="0" baseline="0" noProof="0" smtClean="0">
                <a:ln>
                  <a:noFill/>
                </a:ln>
                <a:solidFill>
                  <a:schemeClr val="tx1"/>
                </a:solidFill>
                <a:effectLst/>
                <a:uLnTx/>
                <a:uFillTx/>
                <a:latin typeface="+mn-lt"/>
                <a:ea typeface="+mn-ea"/>
                <a:cs typeface="+mn-cs"/>
              </a:rPr>
              <a:t>	</a:t>
            </a:r>
          </a:p>
        </p:txBody>
      </p:sp>
      <p:sp>
        <p:nvSpPr>
          <p:cNvPr id="4" name="Rectangle 2"/>
          <p:cNvSpPr>
            <a:spLocks noChangeArrowheads="1"/>
          </p:cNvSpPr>
          <p:nvPr/>
        </p:nvSpPr>
        <p:spPr bwMode="auto">
          <a:xfrm>
            <a:off x="647700" y="737039"/>
            <a:ext cx="8229600" cy="1143000"/>
          </a:xfrm>
          <a:prstGeom prst="rect">
            <a:avLst/>
          </a:prstGeom>
          <a:noFill/>
          <a:ln w="9525">
            <a:noFill/>
            <a:miter lim="800000"/>
            <a:headEnd/>
            <a:tailEnd/>
          </a:ln>
        </p:spPr>
        <p:txBody>
          <a:bodyPr/>
          <a:lstStyle/>
          <a:p>
            <a:pPr algn="ctr"/>
            <a:endParaRPr lang="tr-TR" altLang="tr-TR" sz="2400" b="1">
              <a:solidFill>
                <a:srgbClr val="FF9900"/>
              </a:solidFill>
              <a:latin typeface="Calibri" pitchFamily="34" charset="0"/>
            </a:endParaRPr>
          </a:p>
        </p:txBody>
      </p:sp>
      <p:graphicFrame>
        <p:nvGraphicFramePr>
          <p:cNvPr id="5" name="4 Tablo"/>
          <p:cNvGraphicFramePr>
            <a:graphicFrameLocks noGrp="1"/>
          </p:cNvGraphicFramePr>
          <p:nvPr/>
        </p:nvGraphicFramePr>
        <p:xfrm>
          <a:off x="193455" y="543344"/>
          <a:ext cx="8721968" cy="6130447"/>
        </p:xfrm>
        <a:graphic>
          <a:graphicData uri="http://schemas.openxmlformats.org/drawingml/2006/table">
            <a:tbl>
              <a:tblPr/>
              <a:tblGrid>
                <a:gridCol w="1035243">
                  <a:extLst>
                    <a:ext uri="{9D8B030D-6E8A-4147-A177-3AD203B41FA5}">
                      <a16:colId xmlns:a16="http://schemas.microsoft.com/office/drawing/2014/main" xmlns="" val="20000"/>
                    </a:ext>
                  </a:extLst>
                </a:gridCol>
                <a:gridCol w="374754">
                  <a:extLst>
                    <a:ext uri="{9D8B030D-6E8A-4147-A177-3AD203B41FA5}">
                      <a16:colId xmlns:a16="http://schemas.microsoft.com/office/drawing/2014/main" xmlns="" val="20001"/>
                    </a:ext>
                  </a:extLst>
                </a:gridCol>
                <a:gridCol w="1274165">
                  <a:extLst>
                    <a:ext uri="{9D8B030D-6E8A-4147-A177-3AD203B41FA5}">
                      <a16:colId xmlns:a16="http://schemas.microsoft.com/office/drawing/2014/main" xmlns="" val="20002"/>
                    </a:ext>
                  </a:extLst>
                </a:gridCol>
                <a:gridCol w="974361">
                  <a:extLst>
                    <a:ext uri="{9D8B030D-6E8A-4147-A177-3AD203B41FA5}">
                      <a16:colId xmlns:a16="http://schemas.microsoft.com/office/drawing/2014/main" xmlns="" val="20003"/>
                    </a:ext>
                  </a:extLst>
                </a:gridCol>
                <a:gridCol w="1199214">
                  <a:extLst>
                    <a:ext uri="{9D8B030D-6E8A-4147-A177-3AD203B41FA5}">
                      <a16:colId xmlns:a16="http://schemas.microsoft.com/office/drawing/2014/main" xmlns="" val="20004"/>
                    </a:ext>
                  </a:extLst>
                </a:gridCol>
                <a:gridCol w="899410">
                  <a:extLst>
                    <a:ext uri="{9D8B030D-6E8A-4147-A177-3AD203B41FA5}">
                      <a16:colId xmlns:a16="http://schemas.microsoft.com/office/drawing/2014/main" xmlns="" val="20005"/>
                    </a:ext>
                  </a:extLst>
                </a:gridCol>
                <a:gridCol w="1049312">
                  <a:extLst>
                    <a:ext uri="{9D8B030D-6E8A-4147-A177-3AD203B41FA5}">
                      <a16:colId xmlns:a16="http://schemas.microsoft.com/office/drawing/2014/main" xmlns="" val="20006"/>
                    </a:ext>
                  </a:extLst>
                </a:gridCol>
                <a:gridCol w="832297">
                  <a:extLst>
                    <a:ext uri="{9D8B030D-6E8A-4147-A177-3AD203B41FA5}">
                      <a16:colId xmlns:a16="http://schemas.microsoft.com/office/drawing/2014/main" xmlns="" val="20007"/>
                    </a:ext>
                  </a:extLst>
                </a:gridCol>
                <a:gridCol w="25400">
                  <a:extLst>
                    <a:ext uri="{9D8B030D-6E8A-4147-A177-3AD203B41FA5}">
                      <a16:colId xmlns:a16="http://schemas.microsoft.com/office/drawing/2014/main" xmlns="" val="20008"/>
                    </a:ext>
                  </a:extLst>
                </a:gridCol>
                <a:gridCol w="1057812">
                  <a:extLst>
                    <a:ext uri="{9D8B030D-6E8A-4147-A177-3AD203B41FA5}">
                      <a16:colId xmlns:a16="http://schemas.microsoft.com/office/drawing/2014/main" xmlns="" val="20009"/>
                    </a:ext>
                  </a:extLst>
                </a:gridCol>
              </a:tblGrid>
              <a:tr h="2428892">
                <a:tc>
                  <a:txBody>
                    <a:bodyPr/>
                    <a:lstStyle/>
                    <a:p>
                      <a:pPr marL="71755" marR="71755" algn="ctr">
                        <a:spcAft>
                          <a:spcPts val="0"/>
                        </a:spcAft>
                      </a:pPr>
                      <a:r>
                        <a:rPr lang="tr-TR" sz="1100" b="1" dirty="0">
                          <a:latin typeface="Times New Roman" pitchFamily="18" charset="0"/>
                          <a:ea typeface="Times New Roman"/>
                          <a:cs typeface="Times New Roman" pitchFamily="18" charset="0"/>
                        </a:rPr>
                        <a:t>SINIR ADI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smtClean="0">
                          <a:latin typeface="Times New Roman" pitchFamily="18" charset="0"/>
                          <a:ea typeface="Times New Roman"/>
                          <a:cs typeface="Times New Roman" pitchFamily="18" charset="0"/>
                        </a:rPr>
                        <a:t>ZEMİNDE</a:t>
                      </a:r>
                      <a:r>
                        <a:rPr lang="tr-TR" sz="1100" b="1" baseline="0" dirty="0" smtClean="0">
                          <a:latin typeface="Times New Roman" pitchFamily="18" charset="0"/>
                          <a:ea typeface="Times New Roman"/>
                          <a:cs typeface="Times New Roman" pitchFamily="18" charset="0"/>
                        </a:rPr>
                        <a:t> MEVCUT (Z)</a:t>
                      </a:r>
                    </a:p>
                    <a:p>
                      <a:pPr marL="71755" marR="71755" algn="ctr">
                        <a:spcAft>
                          <a:spcPts val="0"/>
                        </a:spcAft>
                      </a:pPr>
                      <a:r>
                        <a:rPr lang="tr-TR" sz="1100" b="1" baseline="0" dirty="0" smtClean="0">
                          <a:latin typeface="Times New Roman" pitchFamily="18" charset="0"/>
                          <a:ea typeface="Times New Roman"/>
                          <a:cs typeface="Times New Roman" pitchFamily="18" charset="0"/>
                        </a:rPr>
                        <a:t>OLUŞTURULACAK (</a:t>
                      </a:r>
                      <a:r>
                        <a:rPr lang="tr-TR" sz="1100" b="1" baseline="0" dirty="0" smtClean="0">
                          <a:solidFill>
                            <a:srgbClr val="FF0000"/>
                          </a:solidFill>
                          <a:latin typeface="Times New Roman" pitchFamily="18" charset="0"/>
                          <a:ea typeface="Times New Roman"/>
                          <a:cs typeface="Times New Roman" pitchFamily="18" charset="0"/>
                        </a:rPr>
                        <a:t>O</a:t>
                      </a:r>
                      <a:r>
                        <a:rPr lang="tr-TR" sz="1100" b="1" baseline="0" dirty="0" smtClean="0">
                          <a:latin typeface="Times New Roman" pitchFamily="18" charset="0"/>
                          <a:ea typeface="Times New Roman"/>
                          <a:cs typeface="Times New Roman" pitchFamily="18" charset="0"/>
                        </a:rPr>
                        <a:t>)</a:t>
                      </a:r>
                      <a:endParaRPr lang="tr-TR" sz="1100" b="1" dirty="0">
                        <a:latin typeface="Times New Roman" pitchFamily="18" charset="0"/>
                        <a:ea typeface="Times New Roman"/>
                        <a:cs typeface="Times New Roman"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ÇİZGİ RENGİ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ZEMİN ÖLÇÜSÜ YAPILACAK MI?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DEĞERLENDİRME ÇALIŞMALARINDA </a:t>
                      </a:r>
                      <a:r>
                        <a:rPr lang="tr-TR" sz="1100" b="1" dirty="0">
                          <a:solidFill>
                            <a:srgbClr val="FF0000"/>
                          </a:solidFill>
                          <a:latin typeface="Times New Roman" pitchFamily="18" charset="0"/>
                          <a:ea typeface="Times New Roman"/>
                          <a:cs typeface="Times New Roman" pitchFamily="18" charset="0"/>
                        </a:rPr>
                        <a:t>ESAS</a:t>
                      </a:r>
                      <a:r>
                        <a:rPr lang="tr-TR" sz="1100" b="1" dirty="0">
                          <a:latin typeface="Times New Roman" pitchFamily="18" charset="0"/>
                          <a:ea typeface="Times New Roman"/>
                          <a:cs typeface="Times New Roman" pitchFamily="18" charset="0"/>
                        </a:rPr>
                        <a:t> </a:t>
                      </a:r>
                      <a:r>
                        <a:rPr lang="tr-TR" sz="1100" b="1" dirty="0">
                          <a:solidFill>
                            <a:srgbClr val="FF0000"/>
                          </a:solidFill>
                          <a:latin typeface="Times New Roman" pitchFamily="18" charset="0"/>
                          <a:ea typeface="Times New Roman"/>
                          <a:cs typeface="Times New Roman" pitchFamily="18" charset="0"/>
                        </a:rPr>
                        <a:t>OLARAK ALINACAK</a:t>
                      </a:r>
                      <a:r>
                        <a:rPr lang="tr-TR" sz="1100" b="1" dirty="0">
                          <a:latin typeface="Times New Roman" pitchFamily="18" charset="0"/>
                          <a:ea typeface="Times New Roman"/>
                          <a:cs typeface="Times New Roman" pitchFamily="18" charset="0"/>
                        </a:rPr>
                        <a:t> MI?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TEKNİK BELGELERE GÖRE DEĞERLENDİRİLECEK Mİ? </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TEKNİK BELGELERE GÖRE </a:t>
                      </a:r>
                      <a:r>
                        <a:rPr lang="tr-TR" sz="1100" b="1" dirty="0">
                          <a:solidFill>
                            <a:srgbClr val="FF0000"/>
                          </a:solidFill>
                          <a:latin typeface="Times New Roman" pitchFamily="18" charset="0"/>
                          <a:ea typeface="Times New Roman"/>
                          <a:cs typeface="Times New Roman" pitchFamily="18" charset="0"/>
                        </a:rPr>
                        <a:t>OLUŞTURULACAK</a:t>
                      </a:r>
                      <a:r>
                        <a:rPr lang="tr-TR" sz="1100" b="1" dirty="0">
                          <a:latin typeface="Times New Roman" pitchFamily="18" charset="0"/>
                          <a:ea typeface="Times New Roman"/>
                          <a:cs typeface="Times New Roman" pitchFamily="18" charset="0"/>
                        </a:rPr>
                        <a:t> MI?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DENGELEME PLANI İLE </a:t>
                      </a:r>
                      <a:r>
                        <a:rPr lang="tr-TR" sz="1100" b="1" dirty="0">
                          <a:solidFill>
                            <a:srgbClr val="FF0000"/>
                          </a:solidFill>
                          <a:latin typeface="Times New Roman" pitchFamily="18" charset="0"/>
                          <a:ea typeface="Times New Roman"/>
                          <a:cs typeface="Times New Roman" pitchFamily="18" charset="0"/>
                        </a:rPr>
                        <a:t>OLUŞTURULACAK</a:t>
                      </a:r>
                      <a:r>
                        <a:rPr lang="tr-TR" sz="1100" b="1" dirty="0">
                          <a:latin typeface="Times New Roman" pitchFamily="18" charset="0"/>
                          <a:ea typeface="Times New Roman"/>
                          <a:cs typeface="Times New Roman" pitchFamily="18" charset="0"/>
                        </a:rPr>
                        <a:t> MI?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endParaRPr lang="tr-TR" sz="1100" b="1" dirty="0">
                        <a:latin typeface="Times New Roman" pitchFamily="18" charset="0"/>
                        <a:ea typeface="Times New Roman"/>
                        <a:cs typeface="Times New Roman"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a:latin typeface="Times New Roman" pitchFamily="18" charset="0"/>
                          <a:ea typeface="Times New Roman"/>
                          <a:cs typeface="Times New Roman" pitchFamily="18" charset="0"/>
                        </a:rPr>
                        <a:t>MUVAFAKAT  ALINACAK MI?</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49994">
                <a:tc>
                  <a:txBody>
                    <a:bodyPr/>
                    <a:lstStyle/>
                    <a:p>
                      <a:pPr marL="0" indent="85725" algn="l">
                        <a:spcAft>
                          <a:spcPts val="0"/>
                        </a:spcAft>
                      </a:pPr>
                      <a:r>
                        <a:rPr lang="tr-TR" sz="1200" b="1" u="sng" dirty="0" smtClean="0">
                          <a:solidFill>
                            <a:srgbClr val="FF0000"/>
                          </a:solidFill>
                          <a:latin typeface="Times New Roman"/>
                          <a:ea typeface="Times New Roman"/>
                          <a:cs typeface="Times New Roman"/>
                        </a:rPr>
                        <a:t>SABİT</a:t>
                      </a:r>
                      <a:endParaRPr lang="tr-TR" sz="1200" u="none"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latinLnBrk="0" hangingPunct="1">
                        <a:spcAft>
                          <a:spcPts val="0"/>
                        </a:spcAft>
                      </a:pPr>
                      <a:r>
                        <a:rPr lang="tr-TR" sz="1000" b="1" kern="1200" dirty="0" smtClean="0">
                          <a:solidFill>
                            <a:schemeClr val="tx1"/>
                          </a:solidFill>
                          <a:latin typeface="Times New Roman"/>
                          <a:ea typeface="Times New Roman"/>
                          <a:cs typeface="Times New Roman"/>
                        </a:rPr>
                        <a:t>Z</a:t>
                      </a:r>
                      <a:endParaRPr lang="tr-TR" sz="1000" b="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dirty="0">
                          <a:solidFill>
                            <a:schemeClr val="bg1"/>
                          </a:solidFill>
                          <a:latin typeface="Times New Roman"/>
                          <a:ea typeface="Times New Roman"/>
                          <a:cs typeface="Times New Roman"/>
                        </a:rPr>
                        <a:t>SİYAH</a:t>
                      </a:r>
                      <a:endParaRPr lang="tr-TR" sz="1000" dirty="0">
                        <a:solidFill>
                          <a:schemeClr val="bg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spcAft>
                          <a:spcPts val="0"/>
                        </a:spcAft>
                      </a:pPr>
                      <a:r>
                        <a:rPr lang="tr-TR" sz="1000" b="1" dirty="0">
                          <a:latin typeface="Times New Roman"/>
                          <a:ea typeface="Times New Roman"/>
                          <a:cs typeface="Times New Roman"/>
                        </a:rPr>
                        <a:t>EVET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rgbClr val="FF0000"/>
                          </a:solidFill>
                          <a:latin typeface="Times New Roman"/>
                          <a:ea typeface="Times New Roman"/>
                          <a:cs typeface="Times New Roman"/>
                        </a:rPr>
                        <a:t>EVET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800" b="1" dirty="0" smtClean="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1"/>
                  </a:ext>
                </a:extLst>
              </a:tr>
              <a:tr h="413259">
                <a:tc>
                  <a:txBody>
                    <a:bodyPr/>
                    <a:lstStyle/>
                    <a:p>
                      <a:pPr marL="0" indent="85725" algn="l" defTabSz="914400" rtl="0" eaLnBrk="1" latinLnBrk="0" hangingPunct="1">
                        <a:spcAft>
                          <a:spcPts val="0"/>
                        </a:spcAft>
                      </a:pPr>
                      <a:r>
                        <a:rPr lang="tr-TR" sz="1100" b="1" i="1" u="none" kern="1200" dirty="0">
                          <a:solidFill>
                            <a:schemeClr val="tx1"/>
                          </a:solidFill>
                          <a:latin typeface="Times New Roman"/>
                          <a:ea typeface="Times New Roman"/>
                          <a:cs typeface="Times New Roman"/>
                        </a:rPr>
                        <a:t>BELİRSİZ</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smtClean="0">
                          <a:solidFill>
                            <a:srgbClr val="FF0000"/>
                          </a:solidFill>
                          <a:latin typeface="Times New Roman"/>
                          <a:ea typeface="Times New Roman"/>
                          <a:cs typeface="Times New Roman"/>
                        </a:rPr>
                        <a:t>O</a:t>
                      </a:r>
                      <a:endParaRPr lang="tr-TR" sz="1000" b="1" kern="1200" dirty="0">
                        <a:solidFill>
                          <a:srgbClr val="FF0000"/>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i="1" dirty="0">
                          <a:latin typeface="Times New Roman"/>
                          <a:ea typeface="Times New Roman"/>
                          <a:cs typeface="Times New Roman"/>
                        </a:rPr>
                        <a:t>KAHVERENGİ</a:t>
                      </a:r>
                      <a:endParaRPr lang="tr-TR" sz="10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00"/>
                    </a:solidFill>
                  </a:tcPr>
                </a:tc>
                <a:tc>
                  <a:txBody>
                    <a:bodyPr/>
                    <a:lstStyle/>
                    <a:p>
                      <a:pPr algn="ctr">
                        <a:spcAft>
                          <a:spcPts val="0"/>
                        </a:spcAft>
                      </a:pPr>
                      <a:r>
                        <a:rPr lang="tr-TR" sz="800" b="1" i="1" dirty="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900" b="1" i="1" dirty="0">
                          <a:latin typeface="Times New Roman"/>
                          <a:ea typeface="Times New Roman"/>
                          <a:cs typeface="Times New Roman"/>
                        </a:rPr>
                        <a:t>…</a:t>
                      </a:r>
                      <a:endParaRPr lang="tr-TR" sz="9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2"/>
                  </a:ext>
                </a:extLst>
              </a:tr>
              <a:tr h="587959">
                <a:tc>
                  <a:txBody>
                    <a:bodyPr/>
                    <a:lstStyle/>
                    <a:p>
                      <a:pPr marL="0" indent="85725" algn="l" defTabSz="914400" rtl="0" eaLnBrk="1" latinLnBrk="0" hangingPunct="1">
                        <a:spcAft>
                          <a:spcPts val="0"/>
                        </a:spcAft>
                      </a:pPr>
                      <a:r>
                        <a:rPr lang="tr-TR" sz="1100" b="1" i="1" u="none" kern="1200" dirty="0">
                          <a:solidFill>
                            <a:schemeClr val="tx1"/>
                          </a:solidFill>
                          <a:latin typeface="Times New Roman"/>
                          <a:ea typeface="Times New Roman"/>
                          <a:cs typeface="Times New Roman"/>
                        </a:rPr>
                        <a:t>ÇEKİŞMELİ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smtClean="0">
                          <a:solidFill>
                            <a:schemeClr val="tx1"/>
                          </a:solidFill>
                          <a:latin typeface="Times New Roman"/>
                          <a:ea typeface="Times New Roman"/>
                          <a:cs typeface="Times New Roman"/>
                        </a:rPr>
                        <a:t>Z+</a:t>
                      </a:r>
                      <a:r>
                        <a:rPr lang="tr-TR" sz="1000" b="1" kern="1200" dirty="0" smtClean="0">
                          <a:solidFill>
                            <a:srgbClr val="FF0000"/>
                          </a:solidFill>
                          <a:latin typeface="Times New Roman"/>
                          <a:ea typeface="Times New Roman"/>
                          <a:cs typeface="Times New Roman"/>
                        </a:rPr>
                        <a:t>O</a:t>
                      </a:r>
                      <a:endParaRPr lang="tr-TR" sz="1000" b="1" kern="1200" dirty="0">
                        <a:solidFill>
                          <a:srgbClr val="FF0000"/>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i="1" dirty="0">
                          <a:latin typeface="Times New Roman"/>
                          <a:ea typeface="Times New Roman"/>
                          <a:cs typeface="Times New Roman"/>
                        </a:rPr>
                        <a:t>KIRMIZI</a:t>
                      </a:r>
                      <a:endParaRPr lang="tr-TR" sz="10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tr-TR" sz="1000" b="1" i="1" kern="1200" dirty="0">
                          <a:solidFill>
                            <a:schemeClr val="tx1"/>
                          </a:solidFill>
                          <a:latin typeface="Times New Roman"/>
                          <a:ea typeface="Times New Roman"/>
                          <a:cs typeface="Times New Roman"/>
                        </a:rPr>
                        <a:t>EVET</a:t>
                      </a:r>
                      <a:r>
                        <a:rPr lang="tr-TR" sz="1000" b="1" i="1" kern="1200" dirty="0" smtClean="0">
                          <a:solidFill>
                            <a:schemeClr val="tx1"/>
                          </a:solidFill>
                          <a:latin typeface="Times New Roman"/>
                          <a:ea typeface="Times New Roman"/>
                          <a:cs typeface="Times New Roman"/>
                        </a:rPr>
                        <a:t>,</a:t>
                      </a:r>
                      <a:r>
                        <a:rPr lang="tr-TR" sz="800" b="1" i="1" dirty="0" smtClean="0">
                          <a:latin typeface="Times New Roman"/>
                          <a:ea typeface="Times New Roman"/>
                          <a:cs typeface="Times New Roman"/>
                        </a:rPr>
                        <a:t>                    </a:t>
                      </a:r>
                      <a:r>
                        <a:rPr lang="tr-TR" sz="800" b="1" i="1" dirty="0">
                          <a:latin typeface="Times New Roman"/>
                          <a:ea typeface="Times New Roman"/>
                          <a:cs typeface="Times New Roman"/>
                        </a:rPr>
                        <a:t>(</a:t>
                      </a:r>
                      <a:r>
                        <a:rPr lang="tr-TR" sz="800" b="1" i="1" dirty="0">
                          <a:solidFill>
                            <a:srgbClr val="FF0000"/>
                          </a:solidFill>
                          <a:latin typeface="Times New Roman"/>
                          <a:ea typeface="Times New Roman"/>
                          <a:cs typeface="Times New Roman"/>
                        </a:rPr>
                        <a:t>Taraf Gösterimleri İle Birlikte</a:t>
                      </a:r>
                      <a:r>
                        <a:rPr lang="tr-TR" sz="800" i="1"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900" b="1" i="1" kern="1200" dirty="0">
                          <a:solidFill>
                            <a:schemeClr val="tx1"/>
                          </a:solidFill>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Yeterli </a:t>
                      </a:r>
                      <a:r>
                        <a:rPr lang="tr-TR" sz="800" b="1" i="1" dirty="0">
                          <a:solidFill>
                            <a:srgbClr val="FF0000"/>
                          </a:solidFill>
                          <a:latin typeface="Times New Roman"/>
                          <a:ea typeface="Times New Roman"/>
                          <a:cs typeface="Times New Roman"/>
                        </a:rPr>
                        <a:t>ve </a:t>
                      </a:r>
                      <a:r>
                        <a:rPr lang="tr-TR" sz="800" b="1" i="1" dirty="0" smtClean="0">
                          <a:solidFill>
                            <a:srgbClr val="FF0000"/>
                          </a:solidFill>
                          <a:latin typeface="Times New Roman"/>
                          <a:ea typeface="Times New Roman"/>
                          <a:cs typeface="Times New Roman"/>
                        </a:rPr>
                        <a:t>Doğru ise</a:t>
                      </a: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 </a:t>
                      </a:r>
                      <a:r>
                        <a:rPr lang="tr-TR" sz="1000" b="1" i="1" kern="1200" dirty="0" smtClean="0">
                          <a:solidFill>
                            <a:schemeClr val="tx1"/>
                          </a:solidFill>
                          <a:latin typeface="Times New Roman"/>
                          <a:ea typeface="Times New Roman"/>
                          <a:cs typeface="Times New Roman"/>
                        </a:rPr>
                        <a:t>EVET</a:t>
                      </a: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Belgesine göre oluşturulamıyorsa</a:t>
                      </a: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 </a:t>
                      </a:r>
                      <a:r>
                        <a:rPr lang="tr-TR" sz="800" i="1" dirty="0" smtClean="0">
                          <a:solidFill>
                            <a:srgbClr val="FF0000"/>
                          </a:solidFill>
                          <a:latin typeface="Times New Roman"/>
                          <a:ea typeface="Times New Roman"/>
                          <a:cs typeface="Times New Roman"/>
                        </a:rPr>
                        <a:t>               </a:t>
                      </a:r>
                      <a:r>
                        <a:rPr lang="tr-TR" sz="1000" b="1" i="1" kern="1200" dirty="0" smtClean="0">
                          <a:solidFill>
                            <a:schemeClr val="tx1"/>
                          </a:solidFill>
                          <a:latin typeface="Times New Roman"/>
                          <a:ea typeface="Times New Roman"/>
                          <a:cs typeface="Times New Roman"/>
                        </a:rPr>
                        <a:t>EVET</a:t>
                      </a: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3"/>
                  </a:ext>
                </a:extLst>
              </a:tr>
              <a:tr h="560566">
                <a:tc>
                  <a:txBody>
                    <a:bodyPr/>
                    <a:lstStyle/>
                    <a:p>
                      <a:pPr marL="0" indent="85725" algn="l">
                        <a:spcAft>
                          <a:spcPts val="0"/>
                        </a:spcAft>
                      </a:pPr>
                      <a:r>
                        <a:rPr lang="tr-TR" sz="1100" b="1" i="1" dirty="0">
                          <a:latin typeface="Times New Roman"/>
                          <a:ea typeface="Times New Roman"/>
                          <a:cs typeface="Times New Roman"/>
                        </a:rPr>
                        <a:t>DEĞİŞEBİLİR</a:t>
                      </a:r>
                      <a:endParaRPr lang="tr-TR" sz="11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smtClean="0">
                          <a:solidFill>
                            <a:schemeClr val="tx1"/>
                          </a:solidFill>
                          <a:latin typeface="Times New Roman"/>
                          <a:ea typeface="Times New Roman"/>
                          <a:cs typeface="Times New Roman"/>
                        </a:rPr>
                        <a:t>Z+</a:t>
                      </a:r>
                      <a:r>
                        <a:rPr lang="tr-TR" sz="1000" b="1" kern="1200" dirty="0" smtClean="0">
                          <a:solidFill>
                            <a:srgbClr val="FF0000"/>
                          </a:solidFill>
                          <a:latin typeface="Times New Roman"/>
                          <a:ea typeface="Times New Roman"/>
                          <a:cs typeface="Times New Roman"/>
                        </a:rPr>
                        <a:t>O</a:t>
                      </a:r>
                      <a:endParaRPr lang="tr-TR" sz="1000" b="1" kern="1200" dirty="0">
                        <a:solidFill>
                          <a:srgbClr val="FF0000"/>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i="1" dirty="0">
                          <a:latin typeface="Times New Roman"/>
                          <a:ea typeface="Times New Roman"/>
                          <a:cs typeface="Times New Roman"/>
                        </a:rPr>
                        <a:t>MAVİ</a:t>
                      </a:r>
                      <a:endParaRPr lang="tr-TR" sz="10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99FF"/>
                    </a:solidFill>
                  </a:tcPr>
                </a:tc>
                <a:tc>
                  <a:txBody>
                    <a:bodyPr/>
                    <a:lstStyle/>
                    <a:p>
                      <a:pPr algn="ctr">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900" b="1" i="1" kern="1200" dirty="0">
                          <a:solidFill>
                            <a:schemeClr val="tx1"/>
                          </a:solidFill>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Yeterli </a:t>
                      </a:r>
                      <a:r>
                        <a:rPr lang="tr-TR" sz="800" b="1" i="1" dirty="0">
                          <a:solidFill>
                            <a:srgbClr val="FF0000"/>
                          </a:solidFill>
                          <a:latin typeface="Times New Roman"/>
                          <a:ea typeface="Times New Roman"/>
                          <a:cs typeface="Times New Roman"/>
                        </a:rPr>
                        <a:t>ve Doğru </a:t>
                      </a:r>
                      <a:r>
                        <a:rPr lang="tr-TR" sz="800" b="1" i="1" dirty="0" smtClean="0">
                          <a:solidFill>
                            <a:srgbClr val="FF0000"/>
                          </a:solidFill>
                          <a:latin typeface="Times New Roman"/>
                          <a:ea typeface="Times New Roman"/>
                          <a:cs typeface="Times New Roman"/>
                        </a:rPr>
                        <a:t>ise</a:t>
                      </a:r>
                      <a:r>
                        <a:rPr lang="tr-TR" sz="800" b="1" i="1" dirty="0" smtClean="0">
                          <a:solidFill>
                            <a:schemeClr val="tx1"/>
                          </a:solidFill>
                          <a:latin typeface="Times New Roman"/>
                          <a:ea typeface="Times New Roman"/>
                          <a:cs typeface="Times New Roman"/>
                        </a:rPr>
                        <a:t>)</a:t>
                      </a:r>
                      <a:r>
                        <a:rPr lang="tr-TR" sz="800" b="1" i="1" dirty="0" smtClean="0">
                          <a:solidFill>
                            <a:srgbClr val="FF0000"/>
                          </a:solidFill>
                          <a:latin typeface="Times New Roman"/>
                          <a:ea typeface="Times New Roman"/>
                          <a:cs typeface="Times New Roman"/>
                        </a:rPr>
                        <a:t>   </a:t>
                      </a:r>
                      <a:r>
                        <a:rPr lang="tr-TR" sz="1000" b="1" i="1" kern="1200" dirty="0" smtClean="0">
                          <a:solidFill>
                            <a:schemeClr val="tx1"/>
                          </a:solidFill>
                          <a:latin typeface="Times New Roman"/>
                          <a:ea typeface="Times New Roman"/>
                          <a:cs typeface="Times New Roman"/>
                        </a:rPr>
                        <a:t>EVET</a:t>
                      </a: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4"/>
                  </a:ext>
                </a:extLst>
              </a:tr>
              <a:tr h="422444">
                <a:tc>
                  <a:txBody>
                    <a:bodyPr/>
                    <a:lstStyle/>
                    <a:p>
                      <a:pPr marL="0" indent="85725" algn="l">
                        <a:spcAft>
                          <a:spcPts val="0"/>
                        </a:spcAft>
                      </a:pPr>
                      <a:r>
                        <a:rPr lang="tr-TR" sz="1100" b="1" i="1" dirty="0">
                          <a:latin typeface="Times New Roman"/>
                          <a:ea typeface="Times New Roman"/>
                          <a:cs typeface="Times New Roman"/>
                        </a:rPr>
                        <a:t>GEÇERLİ</a:t>
                      </a:r>
                      <a:endParaRPr lang="tr-TR" sz="11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latinLnBrk="0" hangingPunct="1">
                        <a:spcAft>
                          <a:spcPts val="0"/>
                        </a:spcAft>
                      </a:pPr>
                      <a:r>
                        <a:rPr lang="tr-TR" sz="1000" b="1" kern="1200" dirty="0" smtClean="0">
                          <a:solidFill>
                            <a:srgbClr val="FF0000"/>
                          </a:solidFill>
                          <a:latin typeface="Times New Roman"/>
                          <a:ea typeface="Times New Roman"/>
                          <a:cs typeface="Times New Roman"/>
                        </a:rPr>
                        <a:t>O</a:t>
                      </a:r>
                      <a:endParaRPr lang="tr-TR" sz="1000" b="1" kern="1200" dirty="0">
                        <a:solidFill>
                          <a:srgbClr val="FF0000"/>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i="1" dirty="0">
                          <a:latin typeface="Times New Roman"/>
                          <a:ea typeface="Times New Roman"/>
                          <a:cs typeface="Times New Roman"/>
                        </a:rPr>
                        <a:t>TURUNCU</a:t>
                      </a:r>
                      <a:endParaRPr lang="tr-TR" sz="10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tr-TR" sz="800" b="1" i="1" dirty="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r>
                        <a:rPr lang="tr-TR" sz="900" b="1" i="1" kern="1200" dirty="0">
                          <a:solidFill>
                            <a:schemeClr val="tx1"/>
                          </a:solidFill>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i="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algn="ctr" defTabSz="914400" rtl="0" eaLnBrk="1" latinLnBrk="0" hangingPunct="1">
                        <a:spcAft>
                          <a:spcPts val="0"/>
                        </a:spcAft>
                      </a:pPr>
                      <a:endParaRPr lang="tr-TR" sz="1000" b="1" i="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smtClean="0">
                          <a:latin typeface="Times New Roman"/>
                          <a:ea typeface="Times New Roman"/>
                          <a:cs typeface="Times New Roman"/>
                        </a:rPr>
                        <a:t>…</a:t>
                      </a:r>
                      <a:endParaRPr lang="tr-TR" sz="800" i="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5"/>
                  </a:ext>
                </a:extLst>
              </a:tr>
              <a:tr h="596933">
                <a:tc>
                  <a:txBody>
                    <a:bodyPr/>
                    <a:lstStyle/>
                    <a:p>
                      <a:pPr marL="85725" indent="0" algn="l">
                        <a:spcAft>
                          <a:spcPts val="0"/>
                        </a:spcAft>
                      </a:pPr>
                      <a:r>
                        <a:rPr lang="tr-TR" sz="1200" b="1" u="sng" dirty="0" smtClean="0">
                          <a:solidFill>
                            <a:srgbClr val="FF0000"/>
                          </a:solidFill>
                          <a:latin typeface="Times New Roman"/>
                          <a:ea typeface="Times New Roman"/>
                          <a:cs typeface="Times New Roman"/>
                        </a:rPr>
                        <a:t>GEÇERLİ </a:t>
                      </a:r>
                      <a:r>
                        <a:rPr lang="tr-TR" sz="1200" b="1" u="sng" dirty="0">
                          <a:solidFill>
                            <a:srgbClr val="FF0000"/>
                          </a:solidFill>
                          <a:latin typeface="Times New Roman"/>
                          <a:ea typeface="Times New Roman"/>
                          <a:cs typeface="Times New Roman"/>
                        </a:rPr>
                        <a:t>SAYILA </a:t>
                      </a:r>
                      <a:r>
                        <a:rPr lang="tr-TR" sz="1200" b="1" u="sng" dirty="0" smtClean="0">
                          <a:solidFill>
                            <a:srgbClr val="FF0000"/>
                          </a:solidFill>
                          <a:latin typeface="Times New Roman"/>
                          <a:ea typeface="Times New Roman"/>
                          <a:cs typeface="Times New Roman"/>
                        </a:rPr>
                        <a:t>BİLECEK </a:t>
                      </a:r>
                      <a:endParaRPr lang="tr-TR" sz="1200" u="none"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smtClean="0">
                          <a:solidFill>
                            <a:schemeClr val="tx1"/>
                          </a:solidFill>
                          <a:latin typeface="Times New Roman"/>
                          <a:ea typeface="Times New Roman"/>
                          <a:cs typeface="Times New Roman"/>
                        </a:rPr>
                        <a:t>Z</a:t>
                      </a:r>
                      <a:endParaRPr lang="tr-TR" sz="1000" b="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dirty="0">
                          <a:latin typeface="Times New Roman"/>
                          <a:ea typeface="Times New Roman"/>
                          <a:cs typeface="Times New Roman"/>
                        </a:rPr>
                        <a:t>YEŞİL</a:t>
                      </a:r>
                      <a:endParaRPr lang="tr-TR" sz="10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a:txBody>
                    <a:bodyPr/>
                    <a:lstStyle/>
                    <a:p>
                      <a:pPr marL="0" algn="ctr" defTabSz="914400" rtl="0" eaLnBrk="1" latinLnBrk="0" hangingPunct="1">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rgbClr val="FF0000"/>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0"/>
                      </a:schemeClr>
                    </a:solidFill>
                  </a:tcPr>
                </a:tc>
                <a:extLst>
                  <a:ext uri="{0D108BD9-81ED-4DB2-BD59-A6C34878D82A}">
                    <a16:rowId xmlns:a16="http://schemas.microsoft.com/office/drawing/2014/main" xmlns="" val="10006"/>
                  </a:ext>
                </a:extLst>
              </a:tr>
              <a:tr h="670400">
                <a:tc>
                  <a:txBody>
                    <a:bodyPr/>
                    <a:lstStyle/>
                    <a:p>
                      <a:pPr marL="85725" indent="0" algn="l">
                        <a:spcAft>
                          <a:spcPts val="0"/>
                        </a:spcAft>
                      </a:pPr>
                      <a:r>
                        <a:rPr lang="tr-TR" sz="1200" b="1" u="sng" dirty="0" smtClean="0">
                          <a:solidFill>
                            <a:srgbClr val="FF0000"/>
                          </a:solidFill>
                          <a:latin typeface="Times New Roman"/>
                          <a:ea typeface="Times New Roman"/>
                          <a:cs typeface="Times New Roman"/>
                        </a:rPr>
                        <a:t>DEPREM </a:t>
                      </a:r>
                      <a:r>
                        <a:rPr lang="tr-TR" sz="1200" b="1" u="sng" dirty="0">
                          <a:solidFill>
                            <a:srgbClr val="FF0000"/>
                          </a:solidFill>
                          <a:latin typeface="Times New Roman"/>
                          <a:ea typeface="Times New Roman"/>
                          <a:cs typeface="Times New Roman"/>
                        </a:rPr>
                        <a:t>SONRASI </a:t>
                      </a:r>
                      <a:r>
                        <a:rPr lang="tr-TR" sz="1200" b="1" u="sng" dirty="0" smtClean="0">
                          <a:solidFill>
                            <a:srgbClr val="FF0000"/>
                          </a:solidFill>
                          <a:latin typeface="Times New Roman"/>
                          <a:ea typeface="Times New Roman"/>
                          <a:cs typeface="Times New Roman"/>
                        </a:rPr>
                        <a:t>OLUŞAN</a:t>
                      </a:r>
                      <a:endParaRPr lang="tr-TR" sz="1200" b="1" u="none"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smtClean="0">
                          <a:solidFill>
                            <a:schemeClr val="tx1"/>
                          </a:solidFill>
                          <a:latin typeface="Times New Roman"/>
                          <a:ea typeface="Times New Roman"/>
                          <a:cs typeface="Times New Roman"/>
                        </a:rPr>
                        <a:t>Z</a:t>
                      </a:r>
                      <a:endParaRPr lang="tr-TR" sz="1000" b="1" kern="1200" dirty="0">
                        <a:solidFill>
                          <a:schemeClr val="tx1"/>
                        </a:solidFill>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tr-TR" sz="1000" b="1" dirty="0">
                          <a:latin typeface="Times New Roman"/>
                          <a:ea typeface="Times New Roman"/>
                          <a:cs typeface="Times New Roman"/>
                        </a:rPr>
                        <a:t>SARI</a:t>
                      </a:r>
                      <a:endParaRPr lang="tr-TR" sz="10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latinLnBrk="0" hangingPunct="1">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rgbClr val="FF0000"/>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tr-TR" sz="1000" b="1" kern="1200" dirty="0">
                          <a:solidFill>
                            <a:schemeClr val="tx1"/>
                          </a:solidFill>
                          <a:latin typeface="Times New Roman"/>
                          <a:ea typeface="Times New Roman"/>
                          <a:cs typeface="Times New Roman"/>
                        </a:rPr>
                        <a:t>EVET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r>
                        <a:rPr lang="tr-TR" sz="800" b="1" dirty="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algn="ctr">
                        <a:spcAft>
                          <a:spcPts val="0"/>
                        </a:spcAft>
                      </a:pP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800" b="1" dirty="0" smtClean="0">
                          <a:latin typeface="Times New Roman"/>
                          <a:ea typeface="Times New Roman"/>
                          <a:cs typeface="Times New Roman"/>
                        </a:rPr>
                        <a:t>…</a:t>
                      </a:r>
                      <a:endParaRPr lang="tr-TR" sz="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xmlns="" val="10007"/>
                  </a:ext>
                </a:extLst>
              </a:tr>
            </a:tbl>
          </a:graphicData>
        </a:graphic>
      </p:graphicFrame>
    </p:spTree>
  </p:cSld>
  <p:clrMapOvr>
    <a:masterClrMapping/>
  </p:clrMapOvr>
  <p:transition>
    <p:pull dir="l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622401" y="206869"/>
            <a:ext cx="3930159" cy="584775"/>
          </a:xfrm>
          <a:prstGeom prst="rect">
            <a:avLst/>
          </a:prstGeom>
          <a:noFill/>
        </p:spPr>
        <p:txBody>
          <a:bodyPr wrap="square" lIns="91440" tIns="45720" rIns="91440" bIns="45720">
            <a:spAutoFit/>
          </a:bodyPr>
          <a:lstStyle/>
          <a:p>
            <a:pPr algn="ctr"/>
            <a:r>
              <a:rPr lang="tr-TR" altLang="tr-TR" sz="3200" b="1" u="sng"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SABİT </a:t>
            </a:r>
            <a:r>
              <a:rPr lang="tr-TR" altLang="tr-TR" sz="3200" b="1" u="sng"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SINIR    (SİYAH )</a:t>
            </a:r>
            <a:endParaRPr lang="tr-TR"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1377" y="860378"/>
            <a:ext cx="4830538" cy="1953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laviny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50681" y="829993"/>
            <a:ext cx="3340100" cy="1982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6 Dikdörtgen"/>
          <p:cNvSpPr/>
          <p:nvPr/>
        </p:nvSpPr>
        <p:spPr>
          <a:xfrm>
            <a:off x="537475" y="2875615"/>
            <a:ext cx="8287657"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dirty="0" smtClean="0"/>
          </a:p>
          <a:p>
            <a:pPr lvl="0" algn="ctr"/>
            <a:r>
              <a:rPr lang="tr-TR" dirty="0" smtClean="0"/>
              <a:t>Zeminde mevcut olup; </a:t>
            </a:r>
            <a:r>
              <a:rPr lang="tr-TR" i="1" dirty="0" smtClean="0"/>
              <a:t>kadastro, tapulama, değişiklik belgeleri  </a:t>
            </a:r>
            <a:r>
              <a:rPr lang="tr-TR" dirty="0" smtClean="0">
                <a:solidFill>
                  <a:srgbClr val="FFFF00"/>
                </a:solidFill>
              </a:rPr>
              <a:t>veya</a:t>
            </a:r>
            <a:r>
              <a:rPr lang="tr-TR" dirty="0" smtClean="0"/>
              <a:t> </a:t>
            </a:r>
            <a:r>
              <a:rPr lang="tr-TR" i="1" dirty="0" smtClean="0"/>
              <a:t>bilirkişi beyanlarına </a:t>
            </a:r>
            <a:r>
              <a:rPr lang="tr-TR" dirty="0" smtClean="0"/>
              <a:t>göre değişmediği belirlenen çekişmesiz sınırdır. </a:t>
            </a:r>
          </a:p>
          <a:p>
            <a:pPr lvl="0"/>
            <a:endParaRPr lang="tr-TR" dirty="0"/>
          </a:p>
        </p:txBody>
      </p:sp>
      <p:sp>
        <p:nvSpPr>
          <p:cNvPr id="8" name="7 Dikdörtgen"/>
          <p:cNvSpPr/>
          <p:nvPr/>
        </p:nvSpPr>
        <p:spPr>
          <a:xfrm>
            <a:off x="478861" y="3896751"/>
            <a:ext cx="3769582" cy="143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dirty="0" smtClean="0"/>
              <a:t>Tapulama veya tesis kadastrosunda üretilmiş teknik belgeleriyle ya da daha  sonra düzenlenen değişiklik belgeleri ile zemindeki sınır uyumlu olmalıdır</a:t>
            </a:r>
            <a:endParaRPr lang="tr-TR" sz="1600" dirty="0"/>
          </a:p>
        </p:txBody>
      </p:sp>
      <p:sp>
        <p:nvSpPr>
          <p:cNvPr id="9" name="8 Dikdörtgen"/>
          <p:cNvSpPr/>
          <p:nvPr/>
        </p:nvSpPr>
        <p:spPr>
          <a:xfrm>
            <a:off x="5148775" y="3924886"/>
            <a:ext cx="3826413" cy="1448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r>
              <a:rPr lang="tr-TR" sz="1600" dirty="0" smtClean="0"/>
              <a:t>Teknik belgelerin yetersiz veya hatalı olması nedeniyle uyumun olmaması halinde; bu sınırın tapulama/tesis kadastrosunda mevcut olduğu ve değişmediği, komşu parseller arasında çekişme olmadığı </a:t>
            </a:r>
            <a:r>
              <a:rPr lang="tr-TR" sz="1600" dirty="0" smtClean="0">
                <a:solidFill>
                  <a:srgbClr val="FFFF00"/>
                </a:solidFill>
              </a:rPr>
              <a:t>bilirkişilerin beyanlarına göre</a:t>
            </a:r>
            <a:r>
              <a:rPr lang="tr-TR" sz="1600" dirty="0" smtClean="0"/>
              <a:t>, tespit edilmelidir. </a:t>
            </a:r>
            <a:endParaRPr lang="tr-TR" sz="1600" dirty="0"/>
          </a:p>
        </p:txBody>
      </p:sp>
      <p:sp>
        <p:nvSpPr>
          <p:cNvPr id="10" name="9 Metin kutusu"/>
          <p:cNvSpPr txBox="1"/>
          <p:nvPr/>
        </p:nvSpPr>
        <p:spPr>
          <a:xfrm>
            <a:off x="4360985" y="4360985"/>
            <a:ext cx="717452" cy="369332"/>
          </a:xfrm>
          <a:prstGeom prst="rect">
            <a:avLst/>
          </a:prstGeom>
          <a:noFill/>
        </p:spPr>
        <p:txBody>
          <a:bodyPr wrap="square" rtlCol="0">
            <a:spAutoFit/>
          </a:bodyPr>
          <a:lstStyle/>
          <a:p>
            <a:r>
              <a:rPr lang="tr-TR" b="1" dirty="0" smtClean="0">
                <a:solidFill>
                  <a:srgbClr val="FF0000"/>
                </a:solidFill>
              </a:rPr>
              <a:t>VEYA</a:t>
            </a:r>
            <a:endParaRPr lang="tr-TR" b="1" dirty="0">
              <a:solidFill>
                <a:srgbClr val="FF0000"/>
              </a:solidFill>
            </a:endParaRPr>
          </a:p>
        </p:txBody>
      </p:sp>
      <p:cxnSp>
        <p:nvCxnSpPr>
          <p:cNvPr id="12" name="11 Düz Ok Bağlayıcısı"/>
          <p:cNvCxnSpPr/>
          <p:nvPr/>
        </p:nvCxnSpPr>
        <p:spPr>
          <a:xfrm flipV="1">
            <a:off x="4360985" y="4768948"/>
            <a:ext cx="703384" cy="14067"/>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3" name="12 Dikdörtgen"/>
          <p:cNvSpPr/>
          <p:nvPr/>
        </p:nvSpPr>
        <p:spPr>
          <a:xfrm>
            <a:off x="661740" y="5447658"/>
            <a:ext cx="8287657"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endParaRPr lang="tr-TR" dirty="0" smtClean="0"/>
          </a:p>
          <a:p>
            <a:pPr marL="1588" algn="ctr">
              <a:lnSpc>
                <a:spcPct val="90000"/>
              </a:lnSpc>
              <a:spcBef>
                <a:spcPct val="20000"/>
              </a:spcBef>
              <a:defRPr/>
            </a:pPr>
            <a:r>
              <a:rPr lang="tr-TR" dirty="0" smtClean="0"/>
              <a:t>Her iki durum için de ortak şart; zeminde eskiden beri mevcut sabit  bir tesisin varlığıdır.</a:t>
            </a:r>
          </a:p>
          <a:p>
            <a:pPr lvl="0" algn="ctr"/>
            <a:endParaRPr lang="tr-TR" dirty="0"/>
          </a:p>
        </p:txBody>
      </p:sp>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72529" y="0"/>
            <a:ext cx="5697416" cy="88626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dirty="0" smtClean="0"/>
              <a:t>SABİT SINIRIN TESPİTİ NASIL YAPILIR?</a:t>
            </a:r>
            <a:endParaRPr lang="tr-TR" dirty="0"/>
          </a:p>
        </p:txBody>
      </p:sp>
      <p:sp>
        <p:nvSpPr>
          <p:cNvPr id="3" name="2 Dikdörtgen"/>
          <p:cNvSpPr/>
          <p:nvPr/>
        </p:nvSpPr>
        <p:spPr>
          <a:xfrm>
            <a:off x="562707" y="1418493"/>
            <a:ext cx="3151163" cy="88626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lnSpc>
                <a:spcPct val="90000"/>
              </a:lnSpc>
            </a:pPr>
            <a:r>
              <a:rPr lang="tr-TR" dirty="0" smtClean="0"/>
              <a:t>ZEMİNDE MEVCUT OLMALI.</a:t>
            </a:r>
          </a:p>
        </p:txBody>
      </p:sp>
      <p:sp>
        <p:nvSpPr>
          <p:cNvPr id="4" name="3 Dikdörtgen"/>
          <p:cNvSpPr/>
          <p:nvPr/>
        </p:nvSpPr>
        <p:spPr>
          <a:xfrm>
            <a:off x="5301175" y="1432560"/>
            <a:ext cx="3055034" cy="88626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lnSpc>
                <a:spcPct val="90000"/>
              </a:lnSpc>
            </a:pPr>
            <a:r>
              <a:rPr lang="tr-TR" dirty="0" smtClean="0"/>
              <a:t>ÇEKİŞME OLMAMALI.</a:t>
            </a:r>
          </a:p>
        </p:txBody>
      </p:sp>
      <p:sp>
        <p:nvSpPr>
          <p:cNvPr id="5" name="4 Dikdörtgen"/>
          <p:cNvSpPr/>
          <p:nvPr/>
        </p:nvSpPr>
        <p:spPr>
          <a:xfrm>
            <a:off x="590843" y="2527494"/>
            <a:ext cx="3151163" cy="2733821"/>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90000"/>
              </a:lnSpc>
            </a:pPr>
            <a:r>
              <a:rPr lang="tr-TR" dirty="0" smtClean="0"/>
              <a:t>YÖREYE UYGUN KALICI İŞARETLERLE </a:t>
            </a:r>
            <a:r>
              <a:rPr lang="tr-TR" dirty="0" smtClean="0">
                <a:solidFill>
                  <a:srgbClr val="FF0000"/>
                </a:solidFill>
              </a:rPr>
              <a:t>(</a:t>
            </a:r>
            <a:r>
              <a:rPr lang="tr-TR" i="1" dirty="0" smtClean="0">
                <a:solidFill>
                  <a:srgbClr val="FF0000"/>
                </a:solidFill>
              </a:rPr>
              <a:t>DUVAR, ARK, TONÇ, TAHTA VEYA TEL ÇİT</a:t>
            </a:r>
            <a:r>
              <a:rPr lang="tr-TR" dirty="0" smtClean="0">
                <a:solidFill>
                  <a:srgbClr val="FF0000"/>
                </a:solidFill>
              </a:rPr>
              <a:t>)</a:t>
            </a:r>
            <a:r>
              <a:rPr lang="tr-TR" dirty="0" smtClean="0">
                <a:solidFill>
                  <a:schemeClr val="accent6">
                    <a:lumMod val="75000"/>
                  </a:schemeClr>
                </a:solidFill>
              </a:rPr>
              <a:t> </a:t>
            </a:r>
            <a:r>
              <a:rPr lang="tr-TR" dirty="0" smtClean="0"/>
              <a:t>YA DA GÜZERGÂHININ DEĞİŞMEDİĞİ TESPİT EDİLEBİLEN; KARAYOLU, DEMİRYOLU, DERE, GÖL GİBİ TABİİ YA DA SUNİ TESİSLERLE BELİRLENMİŞ OLMALI.</a:t>
            </a:r>
          </a:p>
        </p:txBody>
      </p:sp>
      <p:sp>
        <p:nvSpPr>
          <p:cNvPr id="6" name="5 Dikdörtgen"/>
          <p:cNvSpPr/>
          <p:nvPr/>
        </p:nvSpPr>
        <p:spPr>
          <a:xfrm>
            <a:off x="5270695" y="2541563"/>
            <a:ext cx="3055034" cy="277602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90000"/>
              </a:lnSpc>
            </a:pPr>
            <a:r>
              <a:rPr lang="tr-TR" dirty="0" smtClean="0"/>
              <a:t>KIRIK SAYILARI, ZEMİN DURUMUNA GÖRE TAPULAMA/TESİS KADASTROSUNDA ÜRETİLMİŞ TEKNİK BELGELERİNDEKİ KIRIK SAYILARININ EŞİT OLMASI GEREKMEZ </a:t>
            </a:r>
            <a:r>
              <a:rPr lang="tr-TR" dirty="0" smtClean="0">
                <a:solidFill>
                  <a:srgbClr val="FF0000"/>
                </a:solidFill>
              </a:rPr>
              <a:t>(</a:t>
            </a:r>
            <a:r>
              <a:rPr lang="tr-TR" i="1" dirty="0" smtClean="0">
                <a:solidFill>
                  <a:srgbClr val="FF0000"/>
                </a:solidFill>
              </a:rPr>
              <a:t>TESİS KADASTROSUNDA EĞRİ OLAN BİR SINIRIN SINIRLANDIRMA HATASI YAPILARAK DÜZ ÖLÇÜLMESİ GİBİ</a:t>
            </a:r>
            <a:r>
              <a:rPr lang="tr-TR" dirty="0" smtClean="0">
                <a:solidFill>
                  <a:srgbClr val="FF0000"/>
                </a:solidFill>
              </a:rPr>
              <a:t>).</a:t>
            </a:r>
          </a:p>
        </p:txBody>
      </p:sp>
      <p:sp>
        <p:nvSpPr>
          <p:cNvPr id="8" name="7 Dikdörtgen"/>
          <p:cNvSpPr/>
          <p:nvPr/>
        </p:nvSpPr>
        <p:spPr>
          <a:xfrm>
            <a:off x="644769" y="5580185"/>
            <a:ext cx="7922456" cy="88626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lnSpc>
                <a:spcPct val="90000"/>
              </a:lnSpc>
            </a:pPr>
            <a:r>
              <a:rPr lang="tr-TR" i="1" dirty="0" smtClean="0">
                <a:solidFill>
                  <a:schemeClr val="tx1"/>
                </a:solidFill>
              </a:rPr>
              <a:t>KADASTRO TEKNİK BELGELERİ, HAVA FOTOĞRAFI, ST PAFTASI DESTEKLENMELİ</a:t>
            </a:r>
            <a:endParaRPr lang="tr-TR" dirty="0" smtClean="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7615" y="0"/>
            <a:ext cx="8574088" cy="6589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47" name="Freeform 3"/>
          <p:cNvSpPr>
            <a:spLocks/>
          </p:cNvSpPr>
          <p:nvPr/>
        </p:nvSpPr>
        <p:spPr bwMode="auto">
          <a:xfrm>
            <a:off x="2195513" y="333375"/>
            <a:ext cx="4608512" cy="2519363"/>
          </a:xfrm>
          <a:custGeom>
            <a:avLst/>
            <a:gdLst>
              <a:gd name="T0" fmla="*/ 0 w 2903"/>
              <a:gd name="T1" fmla="*/ 0 h 1587"/>
              <a:gd name="T2" fmla="*/ 2147483646 w 2903"/>
              <a:gd name="T3" fmla="*/ 2147483646 h 1587"/>
              <a:gd name="T4" fmla="*/ 2147483646 w 2903"/>
              <a:gd name="T5" fmla="*/ 2147483646 h 1587"/>
              <a:gd name="T6" fmla="*/ 2147483646 w 2903"/>
              <a:gd name="T7" fmla="*/ 2147483646 h 1587"/>
              <a:gd name="T8" fmla="*/ 0 60000 65536"/>
              <a:gd name="T9" fmla="*/ 0 60000 65536"/>
              <a:gd name="T10" fmla="*/ 0 60000 65536"/>
              <a:gd name="T11" fmla="*/ 0 60000 65536"/>
              <a:gd name="T12" fmla="*/ 0 w 2903"/>
              <a:gd name="T13" fmla="*/ 0 h 1587"/>
              <a:gd name="T14" fmla="*/ 2903 w 2903"/>
              <a:gd name="T15" fmla="*/ 1587 h 1587"/>
            </a:gdLst>
            <a:ahLst/>
            <a:cxnLst>
              <a:cxn ang="T8">
                <a:pos x="T0" y="T1"/>
              </a:cxn>
              <a:cxn ang="T9">
                <a:pos x="T2" y="T3"/>
              </a:cxn>
              <a:cxn ang="T10">
                <a:pos x="T4" y="T5"/>
              </a:cxn>
              <a:cxn ang="T11">
                <a:pos x="T6" y="T7"/>
              </a:cxn>
            </a:cxnLst>
            <a:rect l="T12" t="T13" r="T14" b="T15"/>
            <a:pathLst>
              <a:path w="2903" h="1587">
                <a:moveTo>
                  <a:pt x="0" y="0"/>
                </a:moveTo>
                <a:lnTo>
                  <a:pt x="1369" y="698"/>
                </a:lnTo>
                <a:lnTo>
                  <a:pt x="2445" y="1370"/>
                </a:lnTo>
                <a:lnTo>
                  <a:pt x="2903" y="1587"/>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48" name="Freeform 4"/>
          <p:cNvSpPr>
            <a:spLocks/>
          </p:cNvSpPr>
          <p:nvPr/>
        </p:nvSpPr>
        <p:spPr bwMode="auto">
          <a:xfrm>
            <a:off x="6804025" y="2852738"/>
            <a:ext cx="1512888" cy="3529012"/>
          </a:xfrm>
          <a:custGeom>
            <a:avLst/>
            <a:gdLst>
              <a:gd name="T0" fmla="*/ 0 w 855"/>
              <a:gd name="T1" fmla="*/ 0 h 1984"/>
              <a:gd name="T2" fmla="*/ 2147483646 w 855"/>
              <a:gd name="T3" fmla="*/ 2147483646 h 1984"/>
              <a:gd name="T4" fmla="*/ 0 60000 65536"/>
              <a:gd name="T5" fmla="*/ 0 60000 65536"/>
              <a:gd name="T6" fmla="*/ 0 w 855"/>
              <a:gd name="T7" fmla="*/ 0 h 1984"/>
              <a:gd name="T8" fmla="*/ 855 w 855"/>
              <a:gd name="T9" fmla="*/ 1984 h 1984"/>
            </a:gdLst>
            <a:ahLst/>
            <a:cxnLst>
              <a:cxn ang="T4">
                <a:pos x="T0" y="T1"/>
              </a:cxn>
              <a:cxn ang="T5">
                <a:pos x="T2" y="T3"/>
              </a:cxn>
            </a:cxnLst>
            <a:rect l="T6" t="T7" r="T8" b="T9"/>
            <a:pathLst>
              <a:path w="855" h="1984">
                <a:moveTo>
                  <a:pt x="0" y="0"/>
                </a:moveTo>
                <a:lnTo>
                  <a:pt x="855" y="1984"/>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49" name="Line 5"/>
          <p:cNvSpPr>
            <a:spLocks noChangeShapeType="1"/>
          </p:cNvSpPr>
          <p:nvPr/>
        </p:nvSpPr>
        <p:spPr bwMode="auto">
          <a:xfrm flipH="1">
            <a:off x="6732588" y="6381750"/>
            <a:ext cx="1584325" cy="215900"/>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0" name="Line 6"/>
          <p:cNvSpPr>
            <a:spLocks noChangeShapeType="1"/>
          </p:cNvSpPr>
          <p:nvPr/>
        </p:nvSpPr>
        <p:spPr bwMode="auto">
          <a:xfrm flipH="1" flipV="1">
            <a:off x="5795963" y="5734050"/>
            <a:ext cx="936625" cy="863600"/>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1" name="Line 7"/>
          <p:cNvSpPr>
            <a:spLocks noChangeShapeType="1"/>
          </p:cNvSpPr>
          <p:nvPr/>
        </p:nvSpPr>
        <p:spPr bwMode="auto">
          <a:xfrm flipH="1" flipV="1">
            <a:off x="5076825" y="5445125"/>
            <a:ext cx="719138" cy="288925"/>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2" name="Line 8"/>
          <p:cNvSpPr>
            <a:spLocks noChangeShapeType="1"/>
          </p:cNvSpPr>
          <p:nvPr/>
        </p:nvSpPr>
        <p:spPr bwMode="auto">
          <a:xfrm flipH="1">
            <a:off x="3995738" y="5445125"/>
            <a:ext cx="1081087" cy="647700"/>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3" name="Line 9"/>
          <p:cNvSpPr>
            <a:spLocks noChangeShapeType="1"/>
          </p:cNvSpPr>
          <p:nvPr/>
        </p:nvSpPr>
        <p:spPr bwMode="auto">
          <a:xfrm flipH="1">
            <a:off x="2555875" y="6092825"/>
            <a:ext cx="1439863" cy="360363"/>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4" name="Line 10"/>
          <p:cNvSpPr>
            <a:spLocks noChangeShapeType="1"/>
          </p:cNvSpPr>
          <p:nvPr/>
        </p:nvSpPr>
        <p:spPr bwMode="auto">
          <a:xfrm flipH="1" flipV="1">
            <a:off x="1763713" y="6021388"/>
            <a:ext cx="792162" cy="431800"/>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5" name="Line 11"/>
          <p:cNvSpPr>
            <a:spLocks noChangeShapeType="1"/>
          </p:cNvSpPr>
          <p:nvPr/>
        </p:nvSpPr>
        <p:spPr bwMode="auto">
          <a:xfrm flipH="1">
            <a:off x="1476375" y="6021388"/>
            <a:ext cx="287338" cy="215900"/>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56" name="Freeform 12"/>
          <p:cNvSpPr>
            <a:spLocks/>
          </p:cNvSpPr>
          <p:nvPr/>
        </p:nvSpPr>
        <p:spPr bwMode="auto">
          <a:xfrm>
            <a:off x="714375" y="5591175"/>
            <a:ext cx="763588" cy="646113"/>
          </a:xfrm>
          <a:custGeom>
            <a:avLst/>
            <a:gdLst>
              <a:gd name="T0" fmla="*/ 2147483646 w 481"/>
              <a:gd name="T1" fmla="*/ 2147483646 h 407"/>
              <a:gd name="T2" fmla="*/ 0 w 481"/>
              <a:gd name="T3" fmla="*/ 0 h 407"/>
              <a:gd name="T4" fmla="*/ 0 60000 65536"/>
              <a:gd name="T5" fmla="*/ 0 60000 65536"/>
              <a:gd name="T6" fmla="*/ 0 w 481"/>
              <a:gd name="T7" fmla="*/ 0 h 407"/>
              <a:gd name="T8" fmla="*/ 481 w 481"/>
              <a:gd name="T9" fmla="*/ 407 h 407"/>
            </a:gdLst>
            <a:ahLst/>
            <a:cxnLst>
              <a:cxn ang="T4">
                <a:pos x="T0" y="T1"/>
              </a:cxn>
              <a:cxn ang="T5">
                <a:pos x="T2" y="T3"/>
              </a:cxn>
            </a:cxnLst>
            <a:rect l="T6" t="T7" r="T8" b="T9"/>
            <a:pathLst>
              <a:path w="481" h="407">
                <a:moveTo>
                  <a:pt x="481" y="407"/>
                </a:moveTo>
                <a:lnTo>
                  <a:pt x="0"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57" name="Freeform 13"/>
          <p:cNvSpPr>
            <a:spLocks/>
          </p:cNvSpPr>
          <p:nvPr/>
        </p:nvSpPr>
        <p:spPr bwMode="auto">
          <a:xfrm>
            <a:off x="719138" y="4357688"/>
            <a:ext cx="190500" cy="1228725"/>
          </a:xfrm>
          <a:custGeom>
            <a:avLst/>
            <a:gdLst>
              <a:gd name="T0" fmla="*/ 0 w 120"/>
              <a:gd name="T1" fmla="*/ 2147483646 h 774"/>
              <a:gd name="T2" fmla="*/ 2147483646 w 120"/>
              <a:gd name="T3" fmla="*/ 0 h 774"/>
              <a:gd name="T4" fmla="*/ 0 60000 65536"/>
              <a:gd name="T5" fmla="*/ 0 60000 65536"/>
              <a:gd name="T6" fmla="*/ 0 w 120"/>
              <a:gd name="T7" fmla="*/ 0 h 774"/>
              <a:gd name="T8" fmla="*/ 120 w 120"/>
              <a:gd name="T9" fmla="*/ 774 h 774"/>
            </a:gdLst>
            <a:ahLst/>
            <a:cxnLst>
              <a:cxn ang="T4">
                <a:pos x="T0" y="T1"/>
              </a:cxn>
              <a:cxn ang="T5">
                <a:pos x="T2" y="T3"/>
              </a:cxn>
            </a:cxnLst>
            <a:rect l="T6" t="T7" r="T8" b="T9"/>
            <a:pathLst>
              <a:path w="120" h="774">
                <a:moveTo>
                  <a:pt x="0" y="774"/>
                </a:moveTo>
                <a:lnTo>
                  <a:pt x="120"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58" name="Freeform 14"/>
          <p:cNvSpPr>
            <a:spLocks/>
          </p:cNvSpPr>
          <p:nvPr/>
        </p:nvSpPr>
        <p:spPr bwMode="auto">
          <a:xfrm>
            <a:off x="909638" y="4006850"/>
            <a:ext cx="277812" cy="369888"/>
          </a:xfrm>
          <a:custGeom>
            <a:avLst/>
            <a:gdLst>
              <a:gd name="T0" fmla="*/ 0 w 175"/>
              <a:gd name="T1" fmla="*/ 2147483646 h 233"/>
              <a:gd name="T2" fmla="*/ 2147483646 w 175"/>
              <a:gd name="T3" fmla="*/ 0 h 233"/>
              <a:gd name="T4" fmla="*/ 0 60000 65536"/>
              <a:gd name="T5" fmla="*/ 0 60000 65536"/>
              <a:gd name="T6" fmla="*/ 0 w 175"/>
              <a:gd name="T7" fmla="*/ 0 h 233"/>
              <a:gd name="T8" fmla="*/ 175 w 175"/>
              <a:gd name="T9" fmla="*/ 233 h 233"/>
            </a:gdLst>
            <a:ahLst/>
            <a:cxnLst>
              <a:cxn ang="T4">
                <a:pos x="T0" y="T1"/>
              </a:cxn>
              <a:cxn ang="T5">
                <a:pos x="T2" y="T3"/>
              </a:cxn>
            </a:cxnLst>
            <a:rect l="T6" t="T7" r="T8" b="T9"/>
            <a:pathLst>
              <a:path w="175" h="233">
                <a:moveTo>
                  <a:pt x="0" y="233"/>
                </a:moveTo>
                <a:lnTo>
                  <a:pt x="175"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59" name="Line 15"/>
          <p:cNvSpPr>
            <a:spLocks noChangeShapeType="1"/>
          </p:cNvSpPr>
          <p:nvPr/>
        </p:nvSpPr>
        <p:spPr bwMode="auto">
          <a:xfrm flipV="1">
            <a:off x="1187450" y="2997200"/>
            <a:ext cx="71438" cy="1008063"/>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60" name="Line 16"/>
          <p:cNvSpPr>
            <a:spLocks noChangeShapeType="1"/>
          </p:cNvSpPr>
          <p:nvPr/>
        </p:nvSpPr>
        <p:spPr bwMode="auto">
          <a:xfrm flipV="1">
            <a:off x="1258888" y="333375"/>
            <a:ext cx="936625" cy="2663825"/>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61" name="Freeform 17"/>
          <p:cNvSpPr>
            <a:spLocks/>
          </p:cNvSpPr>
          <p:nvPr/>
        </p:nvSpPr>
        <p:spPr bwMode="auto">
          <a:xfrm>
            <a:off x="285750" y="4148138"/>
            <a:ext cx="790575" cy="1587"/>
          </a:xfrm>
          <a:custGeom>
            <a:avLst/>
            <a:gdLst>
              <a:gd name="T0" fmla="*/ 0 w 498"/>
              <a:gd name="T1" fmla="*/ 0 h 1"/>
              <a:gd name="T2" fmla="*/ 2147483646 w 498"/>
              <a:gd name="T3" fmla="*/ 0 h 1"/>
              <a:gd name="T4" fmla="*/ 0 60000 65536"/>
              <a:gd name="T5" fmla="*/ 0 60000 65536"/>
              <a:gd name="T6" fmla="*/ 0 w 498"/>
              <a:gd name="T7" fmla="*/ 0 h 1"/>
              <a:gd name="T8" fmla="*/ 498 w 498"/>
              <a:gd name="T9" fmla="*/ 1 h 1"/>
            </a:gdLst>
            <a:ahLst/>
            <a:cxnLst>
              <a:cxn ang="T4">
                <a:pos x="T0" y="T1"/>
              </a:cxn>
              <a:cxn ang="T5">
                <a:pos x="T2" y="T3"/>
              </a:cxn>
            </a:cxnLst>
            <a:rect l="T6" t="T7" r="T8" b="T9"/>
            <a:pathLst>
              <a:path w="498" h="1">
                <a:moveTo>
                  <a:pt x="0" y="0"/>
                </a:moveTo>
                <a:lnTo>
                  <a:pt x="498"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2" name="Freeform 18"/>
          <p:cNvSpPr>
            <a:spLocks/>
          </p:cNvSpPr>
          <p:nvPr/>
        </p:nvSpPr>
        <p:spPr bwMode="auto">
          <a:xfrm>
            <a:off x="280988" y="4367213"/>
            <a:ext cx="619125" cy="1587"/>
          </a:xfrm>
          <a:custGeom>
            <a:avLst/>
            <a:gdLst>
              <a:gd name="T0" fmla="*/ 0 w 390"/>
              <a:gd name="T1" fmla="*/ 0 h 1"/>
              <a:gd name="T2" fmla="*/ 2147483646 w 390"/>
              <a:gd name="T3" fmla="*/ 0 h 1"/>
              <a:gd name="T4" fmla="*/ 0 60000 65536"/>
              <a:gd name="T5" fmla="*/ 0 60000 65536"/>
              <a:gd name="T6" fmla="*/ 0 w 390"/>
              <a:gd name="T7" fmla="*/ 0 h 1"/>
              <a:gd name="T8" fmla="*/ 390 w 390"/>
              <a:gd name="T9" fmla="*/ 1 h 1"/>
            </a:gdLst>
            <a:ahLst/>
            <a:cxnLst>
              <a:cxn ang="T4">
                <a:pos x="T0" y="T1"/>
              </a:cxn>
              <a:cxn ang="T5">
                <a:pos x="T2" y="T3"/>
              </a:cxn>
            </a:cxnLst>
            <a:rect l="T6" t="T7" r="T8" b="T9"/>
            <a:pathLst>
              <a:path w="390" h="1">
                <a:moveTo>
                  <a:pt x="0" y="0"/>
                </a:moveTo>
                <a:lnTo>
                  <a:pt x="390"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3" name="Freeform 19"/>
          <p:cNvSpPr>
            <a:spLocks/>
          </p:cNvSpPr>
          <p:nvPr/>
        </p:nvSpPr>
        <p:spPr bwMode="auto">
          <a:xfrm>
            <a:off x="3371850" y="6237288"/>
            <a:ext cx="49213" cy="473075"/>
          </a:xfrm>
          <a:custGeom>
            <a:avLst/>
            <a:gdLst>
              <a:gd name="T0" fmla="*/ 2147483646 w 31"/>
              <a:gd name="T1" fmla="*/ 0 h 298"/>
              <a:gd name="T2" fmla="*/ 0 w 31"/>
              <a:gd name="T3" fmla="*/ 2147483646 h 298"/>
              <a:gd name="T4" fmla="*/ 0 60000 65536"/>
              <a:gd name="T5" fmla="*/ 0 60000 65536"/>
              <a:gd name="T6" fmla="*/ 0 w 31"/>
              <a:gd name="T7" fmla="*/ 0 h 298"/>
              <a:gd name="T8" fmla="*/ 31 w 31"/>
              <a:gd name="T9" fmla="*/ 298 h 298"/>
            </a:gdLst>
            <a:ahLst/>
            <a:cxnLst>
              <a:cxn ang="T4">
                <a:pos x="T0" y="T1"/>
              </a:cxn>
              <a:cxn ang="T5">
                <a:pos x="T2" y="T3"/>
              </a:cxn>
            </a:cxnLst>
            <a:rect l="T6" t="T7" r="T8" b="T9"/>
            <a:pathLst>
              <a:path w="31" h="298">
                <a:moveTo>
                  <a:pt x="31" y="0"/>
                </a:moveTo>
                <a:lnTo>
                  <a:pt x="0" y="298"/>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4" name="Freeform 20"/>
          <p:cNvSpPr>
            <a:spLocks/>
          </p:cNvSpPr>
          <p:nvPr/>
        </p:nvSpPr>
        <p:spPr bwMode="auto">
          <a:xfrm>
            <a:off x="5519738" y="5662613"/>
            <a:ext cx="66675" cy="1042987"/>
          </a:xfrm>
          <a:custGeom>
            <a:avLst/>
            <a:gdLst>
              <a:gd name="T0" fmla="*/ 2147483646 w 42"/>
              <a:gd name="T1" fmla="*/ 0 h 657"/>
              <a:gd name="T2" fmla="*/ 0 w 42"/>
              <a:gd name="T3" fmla="*/ 2147483646 h 657"/>
              <a:gd name="T4" fmla="*/ 0 60000 65536"/>
              <a:gd name="T5" fmla="*/ 0 60000 65536"/>
              <a:gd name="T6" fmla="*/ 0 w 42"/>
              <a:gd name="T7" fmla="*/ 0 h 657"/>
              <a:gd name="T8" fmla="*/ 42 w 42"/>
              <a:gd name="T9" fmla="*/ 657 h 657"/>
            </a:gdLst>
            <a:ahLst/>
            <a:cxnLst>
              <a:cxn ang="T4">
                <a:pos x="T0" y="T1"/>
              </a:cxn>
              <a:cxn ang="T5">
                <a:pos x="T2" y="T3"/>
              </a:cxn>
            </a:cxnLst>
            <a:rect l="T6" t="T7" r="T8" b="T9"/>
            <a:pathLst>
              <a:path w="42" h="657">
                <a:moveTo>
                  <a:pt x="42" y="0"/>
                </a:moveTo>
                <a:lnTo>
                  <a:pt x="0" y="657"/>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5" name="Freeform 21"/>
          <p:cNvSpPr>
            <a:spLocks/>
          </p:cNvSpPr>
          <p:nvPr/>
        </p:nvSpPr>
        <p:spPr bwMode="auto">
          <a:xfrm>
            <a:off x="8316913" y="6219825"/>
            <a:ext cx="541337" cy="163513"/>
          </a:xfrm>
          <a:custGeom>
            <a:avLst/>
            <a:gdLst>
              <a:gd name="T0" fmla="*/ 0 w 341"/>
              <a:gd name="T1" fmla="*/ 2147483646 h 103"/>
              <a:gd name="T2" fmla="*/ 2147483646 w 341"/>
              <a:gd name="T3" fmla="*/ 0 h 103"/>
              <a:gd name="T4" fmla="*/ 0 60000 65536"/>
              <a:gd name="T5" fmla="*/ 0 60000 65536"/>
              <a:gd name="T6" fmla="*/ 0 w 341"/>
              <a:gd name="T7" fmla="*/ 0 h 103"/>
              <a:gd name="T8" fmla="*/ 341 w 341"/>
              <a:gd name="T9" fmla="*/ 103 h 103"/>
            </a:gdLst>
            <a:ahLst/>
            <a:cxnLst>
              <a:cxn ang="T4">
                <a:pos x="T0" y="T1"/>
              </a:cxn>
              <a:cxn ang="T5">
                <a:pos x="T2" y="T3"/>
              </a:cxn>
            </a:cxnLst>
            <a:rect l="T6" t="T7" r="T8" b="T9"/>
            <a:pathLst>
              <a:path w="341" h="103">
                <a:moveTo>
                  <a:pt x="0" y="103"/>
                </a:moveTo>
                <a:lnTo>
                  <a:pt x="341"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6" name="Freeform 22"/>
          <p:cNvSpPr>
            <a:spLocks/>
          </p:cNvSpPr>
          <p:nvPr/>
        </p:nvSpPr>
        <p:spPr bwMode="auto">
          <a:xfrm>
            <a:off x="6804025" y="2852738"/>
            <a:ext cx="1228725" cy="762000"/>
          </a:xfrm>
          <a:custGeom>
            <a:avLst/>
            <a:gdLst>
              <a:gd name="T0" fmla="*/ 0 w 774"/>
              <a:gd name="T1" fmla="*/ 0 h 480"/>
              <a:gd name="T2" fmla="*/ 2147483646 w 774"/>
              <a:gd name="T3" fmla="*/ 2147483646 h 480"/>
              <a:gd name="T4" fmla="*/ 0 60000 65536"/>
              <a:gd name="T5" fmla="*/ 0 60000 65536"/>
              <a:gd name="T6" fmla="*/ 0 w 774"/>
              <a:gd name="T7" fmla="*/ 0 h 480"/>
              <a:gd name="T8" fmla="*/ 774 w 774"/>
              <a:gd name="T9" fmla="*/ 480 h 480"/>
            </a:gdLst>
            <a:ahLst/>
            <a:cxnLst>
              <a:cxn ang="T4">
                <a:pos x="T0" y="T1"/>
              </a:cxn>
              <a:cxn ang="T5">
                <a:pos x="T2" y="T3"/>
              </a:cxn>
            </a:cxnLst>
            <a:rect l="T6" t="T7" r="T8" b="T9"/>
            <a:pathLst>
              <a:path w="774" h="480">
                <a:moveTo>
                  <a:pt x="0" y="0"/>
                </a:moveTo>
                <a:lnTo>
                  <a:pt x="774" y="48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7" name="Freeform 23"/>
          <p:cNvSpPr>
            <a:spLocks/>
          </p:cNvSpPr>
          <p:nvPr/>
        </p:nvSpPr>
        <p:spPr bwMode="auto">
          <a:xfrm>
            <a:off x="1803400" y="127000"/>
            <a:ext cx="420688" cy="223838"/>
          </a:xfrm>
          <a:custGeom>
            <a:avLst/>
            <a:gdLst>
              <a:gd name="T0" fmla="*/ 2147483646 w 265"/>
              <a:gd name="T1" fmla="*/ 2147483646 h 141"/>
              <a:gd name="T2" fmla="*/ 0 w 265"/>
              <a:gd name="T3" fmla="*/ 0 h 141"/>
              <a:gd name="T4" fmla="*/ 0 60000 65536"/>
              <a:gd name="T5" fmla="*/ 0 60000 65536"/>
              <a:gd name="T6" fmla="*/ 0 w 265"/>
              <a:gd name="T7" fmla="*/ 0 h 141"/>
              <a:gd name="T8" fmla="*/ 265 w 265"/>
              <a:gd name="T9" fmla="*/ 141 h 141"/>
            </a:gdLst>
            <a:ahLst/>
            <a:cxnLst>
              <a:cxn ang="T4">
                <a:pos x="T0" y="T1"/>
              </a:cxn>
              <a:cxn ang="T5">
                <a:pos x="T2" y="T3"/>
              </a:cxn>
            </a:cxnLst>
            <a:rect l="T6" t="T7" r="T8" b="T9"/>
            <a:pathLst>
              <a:path w="265" h="141">
                <a:moveTo>
                  <a:pt x="265" y="141"/>
                </a:moveTo>
                <a:lnTo>
                  <a:pt x="0" y="0"/>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8" name="Freeform 24"/>
          <p:cNvSpPr>
            <a:spLocks/>
          </p:cNvSpPr>
          <p:nvPr/>
        </p:nvSpPr>
        <p:spPr bwMode="auto">
          <a:xfrm>
            <a:off x="2339975" y="188913"/>
            <a:ext cx="5757863" cy="3236912"/>
          </a:xfrm>
          <a:custGeom>
            <a:avLst/>
            <a:gdLst>
              <a:gd name="T0" fmla="*/ 0 w 3627"/>
              <a:gd name="T1" fmla="*/ 0 h 2039"/>
              <a:gd name="T2" fmla="*/ 2147483646 w 3627"/>
              <a:gd name="T3" fmla="*/ 2147483646 h 2039"/>
              <a:gd name="T4" fmla="*/ 2147483646 w 3627"/>
              <a:gd name="T5" fmla="*/ 2147483646 h 2039"/>
              <a:gd name="T6" fmla="*/ 2147483646 w 3627"/>
              <a:gd name="T7" fmla="*/ 2147483646 h 2039"/>
              <a:gd name="T8" fmla="*/ 2147483646 w 3627"/>
              <a:gd name="T9" fmla="*/ 2147483646 h 2039"/>
              <a:gd name="T10" fmla="*/ 0 60000 65536"/>
              <a:gd name="T11" fmla="*/ 0 60000 65536"/>
              <a:gd name="T12" fmla="*/ 0 60000 65536"/>
              <a:gd name="T13" fmla="*/ 0 60000 65536"/>
              <a:gd name="T14" fmla="*/ 0 60000 65536"/>
              <a:gd name="T15" fmla="*/ 0 w 3627"/>
              <a:gd name="T16" fmla="*/ 0 h 2039"/>
              <a:gd name="T17" fmla="*/ 3627 w 3627"/>
              <a:gd name="T18" fmla="*/ 2039 h 2039"/>
            </a:gdLst>
            <a:ahLst/>
            <a:cxnLst>
              <a:cxn ang="T10">
                <a:pos x="T0" y="T1"/>
              </a:cxn>
              <a:cxn ang="T11">
                <a:pos x="T2" y="T3"/>
              </a:cxn>
              <a:cxn ang="T12">
                <a:pos x="T4" y="T5"/>
              </a:cxn>
              <a:cxn ang="T13">
                <a:pos x="T6" y="T7"/>
              </a:cxn>
              <a:cxn ang="T14">
                <a:pos x="T8" y="T9"/>
              </a:cxn>
            </a:cxnLst>
            <a:rect l="T15" t="T16" r="T17" b="T18"/>
            <a:pathLst>
              <a:path w="3627" h="2039">
                <a:moveTo>
                  <a:pt x="0" y="0"/>
                </a:moveTo>
                <a:lnTo>
                  <a:pt x="1307" y="687"/>
                </a:lnTo>
                <a:lnTo>
                  <a:pt x="2355" y="1315"/>
                </a:lnTo>
                <a:lnTo>
                  <a:pt x="2967" y="1607"/>
                </a:lnTo>
                <a:lnTo>
                  <a:pt x="3627" y="2039"/>
                </a:lnTo>
              </a:path>
            </a:pathLst>
          </a:cu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69" name="Freeform 25"/>
          <p:cNvSpPr>
            <a:spLocks/>
          </p:cNvSpPr>
          <p:nvPr/>
        </p:nvSpPr>
        <p:spPr bwMode="auto">
          <a:xfrm>
            <a:off x="2051050" y="620713"/>
            <a:ext cx="4984750" cy="2795587"/>
          </a:xfrm>
          <a:custGeom>
            <a:avLst/>
            <a:gdLst>
              <a:gd name="T0" fmla="*/ 0 w 3140"/>
              <a:gd name="T1" fmla="*/ 0 h 1761"/>
              <a:gd name="T2" fmla="*/ 2147483646 w 3140"/>
              <a:gd name="T3" fmla="*/ 2147483646 h 1761"/>
              <a:gd name="T4" fmla="*/ 2147483646 w 3140"/>
              <a:gd name="T5" fmla="*/ 2147483646 h 1761"/>
              <a:gd name="T6" fmla="*/ 2147483646 w 3140"/>
              <a:gd name="T7" fmla="*/ 2147483646 h 1761"/>
              <a:gd name="T8" fmla="*/ 2147483646 w 3140"/>
              <a:gd name="T9" fmla="*/ 2147483646 h 1761"/>
              <a:gd name="T10" fmla="*/ 2147483646 w 3140"/>
              <a:gd name="T11" fmla="*/ 2147483646 h 1761"/>
              <a:gd name="T12" fmla="*/ 2147483646 w 3140"/>
              <a:gd name="T13" fmla="*/ 2147483646 h 1761"/>
              <a:gd name="T14" fmla="*/ 2147483646 w 3140"/>
              <a:gd name="T15" fmla="*/ 2147483646 h 1761"/>
              <a:gd name="T16" fmla="*/ 2147483646 w 3140"/>
              <a:gd name="T17" fmla="*/ 2147483646 h 1761"/>
              <a:gd name="T18" fmla="*/ 2147483646 w 3140"/>
              <a:gd name="T19" fmla="*/ 2147483646 h 1761"/>
              <a:gd name="T20" fmla="*/ 2147483646 w 3140"/>
              <a:gd name="T21" fmla="*/ 2147483646 h 17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40"/>
              <a:gd name="T34" fmla="*/ 0 h 1761"/>
              <a:gd name="T35" fmla="*/ 3140 w 3140"/>
              <a:gd name="T36" fmla="*/ 1761 h 17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40" h="1761">
                <a:moveTo>
                  <a:pt x="0" y="0"/>
                </a:moveTo>
                <a:lnTo>
                  <a:pt x="452" y="181"/>
                </a:lnTo>
                <a:lnTo>
                  <a:pt x="980" y="477"/>
                </a:lnTo>
                <a:lnTo>
                  <a:pt x="1090" y="551"/>
                </a:lnTo>
                <a:lnTo>
                  <a:pt x="1164" y="565"/>
                </a:lnTo>
                <a:lnTo>
                  <a:pt x="1652" y="837"/>
                </a:lnTo>
                <a:lnTo>
                  <a:pt x="1888" y="1013"/>
                </a:lnTo>
                <a:lnTo>
                  <a:pt x="2230" y="1247"/>
                </a:lnTo>
                <a:lnTo>
                  <a:pt x="2296" y="1301"/>
                </a:lnTo>
                <a:lnTo>
                  <a:pt x="2452" y="1373"/>
                </a:lnTo>
                <a:lnTo>
                  <a:pt x="3140" y="1761"/>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0" name="Freeform 26"/>
          <p:cNvSpPr>
            <a:spLocks/>
          </p:cNvSpPr>
          <p:nvPr/>
        </p:nvSpPr>
        <p:spPr bwMode="auto">
          <a:xfrm>
            <a:off x="7019925" y="3429000"/>
            <a:ext cx="1279525" cy="2940050"/>
          </a:xfrm>
          <a:custGeom>
            <a:avLst/>
            <a:gdLst>
              <a:gd name="T0" fmla="*/ 0 w 806"/>
              <a:gd name="T1" fmla="*/ 0 h 1852"/>
              <a:gd name="T2" fmla="*/ 2147483646 w 806"/>
              <a:gd name="T3" fmla="*/ 2147483646 h 1852"/>
              <a:gd name="T4" fmla="*/ 2147483646 w 806"/>
              <a:gd name="T5" fmla="*/ 2147483646 h 1852"/>
              <a:gd name="T6" fmla="*/ 2147483646 w 806"/>
              <a:gd name="T7" fmla="*/ 2147483646 h 1852"/>
              <a:gd name="T8" fmla="*/ 2147483646 w 806"/>
              <a:gd name="T9" fmla="*/ 2147483646 h 1852"/>
              <a:gd name="T10" fmla="*/ 2147483646 w 806"/>
              <a:gd name="T11" fmla="*/ 2147483646 h 1852"/>
              <a:gd name="T12" fmla="*/ 2147483646 w 806"/>
              <a:gd name="T13" fmla="*/ 2147483646 h 1852"/>
              <a:gd name="T14" fmla="*/ 0 60000 65536"/>
              <a:gd name="T15" fmla="*/ 0 60000 65536"/>
              <a:gd name="T16" fmla="*/ 0 60000 65536"/>
              <a:gd name="T17" fmla="*/ 0 60000 65536"/>
              <a:gd name="T18" fmla="*/ 0 60000 65536"/>
              <a:gd name="T19" fmla="*/ 0 60000 65536"/>
              <a:gd name="T20" fmla="*/ 0 60000 65536"/>
              <a:gd name="T21" fmla="*/ 0 w 806"/>
              <a:gd name="T22" fmla="*/ 0 h 1852"/>
              <a:gd name="T23" fmla="*/ 806 w 806"/>
              <a:gd name="T24" fmla="*/ 1852 h 18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6" h="1852">
                <a:moveTo>
                  <a:pt x="0" y="0"/>
                </a:moveTo>
                <a:lnTo>
                  <a:pt x="192" y="372"/>
                </a:lnTo>
                <a:lnTo>
                  <a:pt x="354" y="726"/>
                </a:lnTo>
                <a:lnTo>
                  <a:pt x="486" y="1008"/>
                </a:lnTo>
                <a:lnTo>
                  <a:pt x="570" y="1236"/>
                </a:lnTo>
                <a:lnTo>
                  <a:pt x="654" y="1398"/>
                </a:lnTo>
                <a:lnTo>
                  <a:pt x="806" y="1852"/>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1" name="Freeform 27"/>
          <p:cNvSpPr>
            <a:spLocks/>
          </p:cNvSpPr>
          <p:nvPr/>
        </p:nvSpPr>
        <p:spPr bwMode="auto">
          <a:xfrm>
            <a:off x="6734175" y="6365875"/>
            <a:ext cx="1565275" cy="257175"/>
          </a:xfrm>
          <a:custGeom>
            <a:avLst/>
            <a:gdLst>
              <a:gd name="T0" fmla="*/ 2147483646 w 986"/>
              <a:gd name="T1" fmla="*/ 0 h 162"/>
              <a:gd name="T2" fmla="*/ 2147483646 w 986"/>
              <a:gd name="T3" fmla="*/ 2147483646 h 162"/>
              <a:gd name="T4" fmla="*/ 2147483646 w 986"/>
              <a:gd name="T5" fmla="*/ 2147483646 h 162"/>
              <a:gd name="T6" fmla="*/ 2147483646 w 986"/>
              <a:gd name="T7" fmla="*/ 2147483646 h 162"/>
              <a:gd name="T8" fmla="*/ 2147483646 w 986"/>
              <a:gd name="T9" fmla="*/ 2147483646 h 162"/>
              <a:gd name="T10" fmla="*/ 2147483646 w 986"/>
              <a:gd name="T11" fmla="*/ 2147483646 h 162"/>
              <a:gd name="T12" fmla="*/ 2147483646 w 986"/>
              <a:gd name="T13" fmla="*/ 2147483646 h 162"/>
              <a:gd name="T14" fmla="*/ 0 w 986"/>
              <a:gd name="T15" fmla="*/ 2147483646 h 162"/>
              <a:gd name="T16" fmla="*/ 0 60000 65536"/>
              <a:gd name="T17" fmla="*/ 0 60000 65536"/>
              <a:gd name="T18" fmla="*/ 0 60000 65536"/>
              <a:gd name="T19" fmla="*/ 0 60000 65536"/>
              <a:gd name="T20" fmla="*/ 0 60000 65536"/>
              <a:gd name="T21" fmla="*/ 0 60000 65536"/>
              <a:gd name="T22" fmla="*/ 0 60000 65536"/>
              <a:gd name="T23" fmla="*/ 0 60000 65536"/>
              <a:gd name="T24" fmla="*/ 0 w 986"/>
              <a:gd name="T25" fmla="*/ 0 h 162"/>
              <a:gd name="T26" fmla="*/ 986 w 986"/>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6" h="162">
                <a:moveTo>
                  <a:pt x="986" y="0"/>
                </a:moveTo>
                <a:lnTo>
                  <a:pt x="648" y="50"/>
                </a:lnTo>
                <a:lnTo>
                  <a:pt x="608" y="22"/>
                </a:lnTo>
                <a:lnTo>
                  <a:pt x="560" y="26"/>
                </a:lnTo>
                <a:lnTo>
                  <a:pt x="500" y="104"/>
                </a:lnTo>
                <a:lnTo>
                  <a:pt x="258" y="144"/>
                </a:lnTo>
                <a:lnTo>
                  <a:pt x="94" y="162"/>
                </a:lnTo>
                <a:lnTo>
                  <a:pt x="0" y="146"/>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2" name="Line 28"/>
          <p:cNvSpPr>
            <a:spLocks noChangeShapeType="1"/>
          </p:cNvSpPr>
          <p:nvPr/>
        </p:nvSpPr>
        <p:spPr bwMode="auto">
          <a:xfrm flipH="1" flipV="1">
            <a:off x="5795963" y="5734050"/>
            <a:ext cx="936625" cy="863600"/>
          </a:xfrm>
          <a:prstGeom prst="line">
            <a:avLst/>
          </a:prstGeom>
          <a:noFill/>
          <a:ln w="25400">
            <a:solidFill>
              <a:schemeClr val="tx1"/>
            </a:solidFill>
            <a:prstDash val="sysDot"/>
            <a:round/>
            <a:headEnd/>
            <a:tailEn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73" name="Freeform 29"/>
          <p:cNvSpPr>
            <a:spLocks/>
          </p:cNvSpPr>
          <p:nvPr/>
        </p:nvSpPr>
        <p:spPr bwMode="auto">
          <a:xfrm>
            <a:off x="5086350" y="5448300"/>
            <a:ext cx="704850" cy="285750"/>
          </a:xfrm>
          <a:custGeom>
            <a:avLst/>
            <a:gdLst>
              <a:gd name="T0" fmla="*/ 2147483646 w 444"/>
              <a:gd name="T1" fmla="*/ 2147483646 h 180"/>
              <a:gd name="T2" fmla="*/ 0 w 444"/>
              <a:gd name="T3" fmla="*/ 0 h 180"/>
              <a:gd name="T4" fmla="*/ 0 60000 65536"/>
              <a:gd name="T5" fmla="*/ 0 60000 65536"/>
              <a:gd name="T6" fmla="*/ 0 w 444"/>
              <a:gd name="T7" fmla="*/ 0 h 180"/>
              <a:gd name="T8" fmla="*/ 444 w 444"/>
              <a:gd name="T9" fmla="*/ 180 h 180"/>
            </a:gdLst>
            <a:ahLst/>
            <a:cxnLst>
              <a:cxn ang="T4">
                <a:pos x="T0" y="T1"/>
              </a:cxn>
              <a:cxn ang="T5">
                <a:pos x="T2" y="T3"/>
              </a:cxn>
            </a:cxnLst>
            <a:rect l="T6" t="T7" r="T8" b="T9"/>
            <a:pathLst>
              <a:path w="444" h="180">
                <a:moveTo>
                  <a:pt x="444" y="180"/>
                </a:moveTo>
                <a:lnTo>
                  <a:pt x="0" y="0"/>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4" name="Freeform 30"/>
          <p:cNvSpPr>
            <a:spLocks/>
          </p:cNvSpPr>
          <p:nvPr/>
        </p:nvSpPr>
        <p:spPr bwMode="auto">
          <a:xfrm>
            <a:off x="3997325" y="5448300"/>
            <a:ext cx="1073150" cy="635000"/>
          </a:xfrm>
          <a:custGeom>
            <a:avLst/>
            <a:gdLst>
              <a:gd name="T0" fmla="*/ 2147483646 w 676"/>
              <a:gd name="T1" fmla="*/ 0 h 400"/>
              <a:gd name="T2" fmla="*/ 2147483646 w 676"/>
              <a:gd name="T3" fmla="*/ 2147483646 h 400"/>
              <a:gd name="T4" fmla="*/ 0 w 676"/>
              <a:gd name="T5" fmla="*/ 2147483646 h 400"/>
              <a:gd name="T6" fmla="*/ 0 60000 65536"/>
              <a:gd name="T7" fmla="*/ 0 60000 65536"/>
              <a:gd name="T8" fmla="*/ 0 60000 65536"/>
              <a:gd name="T9" fmla="*/ 0 w 676"/>
              <a:gd name="T10" fmla="*/ 0 h 400"/>
              <a:gd name="T11" fmla="*/ 676 w 676"/>
              <a:gd name="T12" fmla="*/ 400 h 400"/>
            </a:gdLst>
            <a:ahLst/>
            <a:cxnLst>
              <a:cxn ang="T6">
                <a:pos x="T0" y="T1"/>
              </a:cxn>
              <a:cxn ang="T7">
                <a:pos x="T2" y="T3"/>
              </a:cxn>
              <a:cxn ang="T8">
                <a:pos x="T4" y="T5"/>
              </a:cxn>
            </a:cxnLst>
            <a:rect l="T9" t="T10" r="T11" b="T12"/>
            <a:pathLst>
              <a:path w="676" h="400">
                <a:moveTo>
                  <a:pt x="676" y="0"/>
                </a:moveTo>
                <a:lnTo>
                  <a:pt x="336" y="158"/>
                </a:lnTo>
                <a:lnTo>
                  <a:pt x="0" y="400"/>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5" name="Freeform 31"/>
          <p:cNvSpPr>
            <a:spLocks/>
          </p:cNvSpPr>
          <p:nvPr/>
        </p:nvSpPr>
        <p:spPr bwMode="auto">
          <a:xfrm>
            <a:off x="2565400" y="6086475"/>
            <a:ext cx="1435100" cy="355600"/>
          </a:xfrm>
          <a:custGeom>
            <a:avLst/>
            <a:gdLst>
              <a:gd name="T0" fmla="*/ 2147483646 w 904"/>
              <a:gd name="T1" fmla="*/ 0 h 224"/>
              <a:gd name="T2" fmla="*/ 2147483646 w 904"/>
              <a:gd name="T3" fmla="*/ 2147483646 h 224"/>
              <a:gd name="T4" fmla="*/ 2147483646 w 904"/>
              <a:gd name="T5" fmla="*/ 2147483646 h 224"/>
              <a:gd name="T6" fmla="*/ 0 w 904"/>
              <a:gd name="T7" fmla="*/ 2147483646 h 224"/>
              <a:gd name="T8" fmla="*/ 0 60000 65536"/>
              <a:gd name="T9" fmla="*/ 0 60000 65536"/>
              <a:gd name="T10" fmla="*/ 0 60000 65536"/>
              <a:gd name="T11" fmla="*/ 0 60000 65536"/>
              <a:gd name="T12" fmla="*/ 0 w 904"/>
              <a:gd name="T13" fmla="*/ 0 h 224"/>
              <a:gd name="T14" fmla="*/ 904 w 904"/>
              <a:gd name="T15" fmla="*/ 224 h 224"/>
            </a:gdLst>
            <a:ahLst/>
            <a:cxnLst>
              <a:cxn ang="T8">
                <a:pos x="T0" y="T1"/>
              </a:cxn>
              <a:cxn ang="T9">
                <a:pos x="T2" y="T3"/>
              </a:cxn>
              <a:cxn ang="T10">
                <a:pos x="T4" y="T5"/>
              </a:cxn>
              <a:cxn ang="T11">
                <a:pos x="T6" y="T7"/>
              </a:cxn>
            </a:cxnLst>
            <a:rect l="T12" t="T13" r="T14" b="T15"/>
            <a:pathLst>
              <a:path w="904" h="224">
                <a:moveTo>
                  <a:pt x="904" y="0"/>
                </a:moveTo>
                <a:lnTo>
                  <a:pt x="400" y="106"/>
                </a:lnTo>
                <a:lnTo>
                  <a:pt x="166" y="162"/>
                </a:lnTo>
                <a:lnTo>
                  <a:pt x="0" y="224"/>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6" name="Freeform 32"/>
          <p:cNvSpPr>
            <a:spLocks/>
          </p:cNvSpPr>
          <p:nvPr/>
        </p:nvSpPr>
        <p:spPr bwMode="auto">
          <a:xfrm>
            <a:off x="1774825" y="6035675"/>
            <a:ext cx="781050" cy="419100"/>
          </a:xfrm>
          <a:custGeom>
            <a:avLst/>
            <a:gdLst>
              <a:gd name="T0" fmla="*/ 2147483646 w 492"/>
              <a:gd name="T1" fmla="*/ 2147483646 h 264"/>
              <a:gd name="T2" fmla="*/ 2147483646 w 492"/>
              <a:gd name="T3" fmla="*/ 2147483646 h 264"/>
              <a:gd name="T4" fmla="*/ 0 w 492"/>
              <a:gd name="T5" fmla="*/ 0 h 264"/>
              <a:gd name="T6" fmla="*/ 0 60000 65536"/>
              <a:gd name="T7" fmla="*/ 0 60000 65536"/>
              <a:gd name="T8" fmla="*/ 0 60000 65536"/>
              <a:gd name="T9" fmla="*/ 0 w 492"/>
              <a:gd name="T10" fmla="*/ 0 h 264"/>
              <a:gd name="T11" fmla="*/ 492 w 492"/>
              <a:gd name="T12" fmla="*/ 264 h 264"/>
            </a:gdLst>
            <a:ahLst/>
            <a:cxnLst>
              <a:cxn ang="T6">
                <a:pos x="T0" y="T1"/>
              </a:cxn>
              <a:cxn ang="T7">
                <a:pos x="T2" y="T3"/>
              </a:cxn>
              <a:cxn ang="T8">
                <a:pos x="T4" y="T5"/>
              </a:cxn>
            </a:cxnLst>
            <a:rect l="T9" t="T10" r="T11" b="T12"/>
            <a:pathLst>
              <a:path w="492" h="264">
                <a:moveTo>
                  <a:pt x="492" y="264"/>
                </a:moveTo>
                <a:lnTo>
                  <a:pt x="152" y="58"/>
                </a:lnTo>
                <a:lnTo>
                  <a:pt x="0" y="0"/>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7" name="Freeform 33"/>
          <p:cNvSpPr>
            <a:spLocks/>
          </p:cNvSpPr>
          <p:nvPr/>
        </p:nvSpPr>
        <p:spPr bwMode="auto">
          <a:xfrm>
            <a:off x="1454150" y="6026150"/>
            <a:ext cx="317500" cy="174625"/>
          </a:xfrm>
          <a:custGeom>
            <a:avLst/>
            <a:gdLst>
              <a:gd name="T0" fmla="*/ 2147483646 w 200"/>
              <a:gd name="T1" fmla="*/ 0 h 110"/>
              <a:gd name="T2" fmla="*/ 0 w 200"/>
              <a:gd name="T3" fmla="*/ 2147483646 h 110"/>
              <a:gd name="T4" fmla="*/ 0 60000 65536"/>
              <a:gd name="T5" fmla="*/ 0 60000 65536"/>
              <a:gd name="T6" fmla="*/ 0 w 200"/>
              <a:gd name="T7" fmla="*/ 0 h 110"/>
              <a:gd name="T8" fmla="*/ 200 w 200"/>
              <a:gd name="T9" fmla="*/ 110 h 110"/>
            </a:gdLst>
            <a:ahLst/>
            <a:cxnLst>
              <a:cxn ang="T4">
                <a:pos x="T0" y="T1"/>
              </a:cxn>
              <a:cxn ang="T5">
                <a:pos x="T2" y="T3"/>
              </a:cxn>
            </a:cxnLst>
            <a:rect l="T6" t="T7" r="T8" b="T9"/>
            <a:pathLst>
              <a:path w="200" h="110">
                <a:moveTo>
                  <a:pt x="200" y="0"/>
                </a:moveTo>
                <a:lnTo>
                  <a:pt x="0" y="110"/>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8" name="Freeform 34"/>
          <p:cNvSpPr>
            <a:spLocks/>
          </p:cNvSpPr>
          <p:nvPr/>
        </p:nvSpPr>
        <p:spPr bwMode="auto">
          <a:xfrm>
            <a:off x="723900" y="5556250"/>
            <a:ext cx="727075" cy="650875"/>
          </a:xfrm>
          <a:custGeom>
            <a:avLst/>
            <a:gdLst>
              <a:gd name="T0" fmla="*/ 2147483646 w 458"/>
              <a:gd name="T1" fmla="*/ 2147483646 h 410"/>
              <a:gd name="T2" fmla="*/ 2147483646 w 458"/>
              <a:gd name="T3" fmla="*/ 2147483646 h 410"/>
              <a:gd name="T4" fmla="*/ 0 w 458"/>
              <a:gd name="T5" fmla="*/ 0 h 410"/>
              <a:gd name="T6" fmla="*/ 0 60000 65536"/>
              <a:gd name="T7" fmla="*/ 0 60000 65536"/>
              <a:gd name="T8" fmla="*/ 0 60000 65536"/>
              <a:gd name="T9" fmla="*/ 0 w 458"/>
              <a:gd name="T10" fmla="*/ 0 h 410"/>
              <a:gd name="T11" fmla="*/ 458 w 458"/>
              <a:gd name="T12" fmla="*/ 410 h 410"/>
            </a:gdLst>
            <a:ahLst/>
            <a:cxnLst>
              <a:cxn ang="T6">
                <a:pos x="T0" y="T1"/>
              </a:cxn>
              <a:cxn ang="T7">
                <a:pos x="T2" y="T3"/>
              </a:cxn>
              <a:cxn ang="T8">
                <a:pos x="T4" y="T5"/>
              </a:cxn>
            </a:cxnLst>
            <a:rect l="T9" t="T10" r="T11" b="T12"/>
            <a:pathLst>
              <a:path w="458" h="410">
                <a:moveTo>
                  <a:pt x="458" y="410"/>
                </a:moveTo>
                <a:lnTo>
                  <a:pt x="146" y="150"/>
                </a:lnTo>
                <a:lnTo>
                  <a:pt x="0" y="0"/>
                </a:lnTo>
              </a:path>
            </a:pathLst>
          </a:custGeom>
          <a:noFill/>
          <a:ln w="1905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79" name="Freeform 35"/>
          <p:cNvSpPr>
            <a:spLocks/>
          </p:cNvSpPr>
          <p:nvPr/>
        </p:nvSpPr>
        <p:spPr bwMode="auto">
          <a:xfrm>
            <a:off x="730250" y="631825"/>
            <a:ext cx="1323975" cy="4930775"/>
          </a:xfrm>
          <a:custGeom>
            <a:avLst/>
            <a:gdLst>
              <a:gd name="T0" fmla="*/ 0 w 834"/>
              <a:gd name="T1" fmla="*/ 2147483646 h 3106"/>
              <a:gd name="T2" fmla="*/ 2147483646 w 834"/>
              <a:gd name="T3" fmla="*/ 2147483646 h 3106"/>
              <a:gd name="T4" fmla="*/ 2147483646 w 834"/>
              <a:gd name="T5" fmla="*/ 2147483646 h 3106"/>
              <a:gd name="T6" fmla="*/ 2147483646 w 834"/>
              <a:gd name="T7" fmla="*/ 2147483646 h 3106"/>
              <a:gd name="T8" fmla="*/ 2147483646 w 834"/>
              <a:gd name="T9" fmla="*/ 2147483646 h 3106"/>
              <a:gd name="T10" fmla="*/ 2147483646 w 834"/>
              <a:gd name="T11" fmla="*/ 2147483646 h 3106"/>
              <a:gd name="T12" fmla="*/ 2147483646 w 834"/>
              <a:gd name="T13" fmla="*/ 2147483646 h 3106"/>
              <a:gd name="T14" fmla="*/ 2147483646 w 834"/>
              <a:gd name="T15" fmla="*/ 2147483646 h 3106"/>
              <a:gd name="T16" fmla="*/ 2147483646 w 834"/>
              <a:gd name="T17" fmla="*/ 2147483646 h 3106"/>
              <a:gd name="T18" fmla="*/ 2147483646 w 834"/>
              <a:gd name="T19" fmla="*/ 2147483646 h 3106"/>
              <a:gd name="T20" fmla="*/ 2147483646 w 834"/>
              <a:gd name="T21" fmla="*/ 2147483646 h 3106"/>
              <a:gd name="T22" fmla="*/ 2147483646 w 834"/>
              <a:gd name="T23" fmla="*/ 2147483646 h 3106"/>
              <a:gd name="T24" fmla="*/ 2147483646 w 834"/>
              <a:gd name="T25" fmla="*/ 2147483646 h 3106"/>
              <a:gd name="T26" fmla="*/ 2147483646 w 834"/>
              <a:gd name="T27" fmla="*/ 2147483646 h 3106"/>
              <a:gd name="T28" fmla="*/ 2147483646 w 834"/>
              <a:gd name="T29" fmla="*/ 0 h 31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4"/>
              <a:gd name="T46" fmla="*/ 0 h 3106"/>
              <a:gd name="T47" fmla="*/ 834 w 834"/>
              <a:gd name="T48" fmla="*/ 3106 h 31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4" h="3106">
                <a:moveTo>
                  <a:pt x="0" y="3106"/>
                </a:moveTo>
                <a:lnTo>
                  <a:pt x="42" y="2910"/>
                </a:lnTo>
                <a:lnTo>
                  <a:pt x="68" y="2644"/>
                </a:lnTo>
                <a:lnTo>
                  <a:pt x="116" y="2362"/>
                </a:lnTo>
                <a:lnTo>
                  <a:pt x="220" y="2220"/>
                </a:lnTo>
                <a:lnTo>
                  <a:pt x="306" y="2126"/>
                </a:lnTo>
                <a:lnTo>
                  <a:pt x="322" y="2028"/>
                </a:lnTo>
                <a:lnTo>
                  <a:pt x="322" y="1732"/>
                </a:lnTo>
                <a:lnTo>
                  <a:pt x="360" y="1506"/>
                </a:lnTo>
                <a:lnTo>
                  <a:pt x="462" y="1208"/>
                </a:lnTo>
                <a:lnTo>
                  <a:pt x="546" y="998"/>
                </a:lnTo>
                <a:lnTo>
                  <a:pt x="630" y="770"/>
                </a:lnTo>
                <a:lnTo>
                  <a:pt x="712" y="516"/>
                </a:lnTo>
                <a:lnTo>
                  <a:pt x="758" y="88"/>
                </a:lnTo>
                <a:lnTo>
                  <a:pt x="834" y="0"/>
                </a:lnTo>
              </a:path>
            </a:pathLst>
          </a:custGeom>
          <a:noFill/>
          <a:ln w="254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0" name="Freeform 36"/>
          <p:cNvSpPr>
            <a:spLocks/>
          </p:cNvSpPr>
          <p:nvPr/>
        </p:nvSpPr>
        <p:spPr bwMode="auto">
          <a:xfrm>
            <a:off x="3371850" y="6207125"/>
            <a:ext cx="57150" cy="498475"/>
          </a:xfrm>
          <a:custGeom>
            <a:avLst/>
            <a:gdLst>
              <a:gd name="T0" fmla="*/ 2147483646 w 36"/>
              <a:gd name="T1" fmla="*/ 0 h 314"/>
              <a:gd name="T2" fmla="*/ 2147483646 w 36"/>
              <a:gd name="T3" fmla="*/ 2147483646 h 314"/>
              <a:gd name="T4" fmla="*/ 0 w 36"/>
              <a:gd name="T5" fmla="*/ 2147483646 h 314"/>
              <a:gd name="T6" fmla="*/ 0 60000 65536"/>
              <a:gd name="T7" fmla="*/ 0 60000 65536"/>
              <a:gd name="T8" fmla="*/ 0 60000 65536"/>
              <a:gd name="T9" fmla="*/ 0 w 36"/>
              <a:gd name="T10" fmla="*/ 0 h 314"/>
              <a:gd name="T11" fmla="*/ 36 w 36"/>
              <a:gd name="T12" fmla="*/ 314 h 314"/>
            </a:gdLst>
            <a:ahLst/>
            <a:cxnLst>
              <a:cxn ang="T6">
                <a:pos x="T0" y="T1"/>
              </a:cxn>
              <a:cxn ang="T7">
                <a:pos x="T2" y="T3"/>
              </a:cxn>
              <a:cxn ang="T8">
                <a:pos x="T4" y="T5"/>
              </a:cxn>
            </a:cxnLst>
            <a:rect l="T9" t="T10" r="T11" b="T12"/>
            <a:pathLst>
              <a:path w="36" h="314">
                <a:moveTo>
                  <a:pt x="36" y="0"/>
                </a:moveTo>
                <a:lnTo>
                  <a:pt x="14" y="186"/>
                </a:lnTo>
                <a:lnTo>
                  <a:pt x="0" y="314"/>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1" name="Freeform 37"/>
          <p:cNvSpPr>
            <a:spLocks/>
          </p:cNvSpPr>
          <p:nvPr/>
        </p:nvSpPr>
        <p:spPr bwMode="auto">
          <a:xfrm>
            <a:off x="5511800" y="5654675"/>
            <a:ext cx="76200" cy="1044575"/>
          </a:xfrm>
          <a:custGeom>
            <a:avLst/>
            <a:gdLst>
              <a:gd name="T0" fmla="*/ 2147483646 w 48"/>
              <a:gd name="T1" fmla="*/ 0 h 658"/>
              <a:gd name="T2" fmla="*/ 2147483646 w 48"/>
              <a:gd name="T3" fmla="*/ 2147483646 h 658"/>
              <a:gd name="T4" fmla="*/ 0 w 48"/>
              <a:gd name="T5" fmla="*/ 2147483646 h 658"/>
              <a:gd name="T6" fmla="*/ 0 60000 65536"/>
              <a:gd name="T7" fmla="*/ 0 60000 65536"/>
              <a:gd name="T8" fmla="*/ 0 60000 65536"/>
              <a:gd name="T9" fmla="*/ 0 w 48"/>
              <a:gd name="T10" fmla="*/ 0 h 658"/>
              <a:gd name="T11" fmla="*/ 48 w 48"/>
              <a:gd name="T12" fmla="*/ 658 h 658"/>
            </a:gdLst>
            <a:ahLst/>
            <a:cxnLst>
              <a:cxn ang="T6">
                <a:pos x="T0" y="T1"/>
              </a:cxn>
              <a:cxn ang="T7">
                <a:pos x="T2" y="T3"/>
              </a:cxn>
              <a:cxn ang="T8">
                <a:pos x="T4" y="T5"/>
              </a:cxn>
            </a:cxnLst>
            <a:rect l="T9" t="T10" r="T11" b="T12"/>
            <a:pathLst>
              <a:path w="48" h="658">
                <a:moveTo>
                  <a:pt x="48" y="0"/>
                </a:moveTo>
                <a:lnTo>
                  <a:pt x="42" y="216"/>
                </a:lnTo>
                <a:lnTo>
                  <a:pt x="0" y="658"/>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2" name="Freeform 38"/>
          <p:cNvSpPr>
            <a:spLocks/>
          </p:cNvSpPr>
          <p:nvPr/>
        </p:nvSpPr>
        <p:spPr bwMode="auto">
          <a:xfrm>
            <a:off x="8302625" y="6191250"/>
            <a:ext cx="555625" cy="177800"/>
          </a:xfrm>
          <a:custGeom>
            <a:avLst/>
            <a:gdLst>
              <a:gd name="T0" fmla="*/ 2147483646 w 350"/>
              <a:gd name="T1" fmla="*/ 0 h 112"/>
              <a:gd name="T2" fmla="*/ 0 w 350"/>
              <a:gd name="T3" fmla="*/ 2147483646 h 112"/>
              <a:gd name="T4" fmla="*/ 0 60000 65536"/>
              <a:gd name="T5" fmla="*/ 0 60000 65536"/>
              <a:gd name="T6" fmla="*/ 0 w 350"/>
              <a:gd name="T7" fmla="*/ 0 h 112"/>
              <a:gd name="T8" fmla="*/ 350 w 350"/>
              <a:gd name="T9" fmla="*/ 112 h 112"/>
            </a:gdLst>
            <a:ahLst/>
            <a:cxnLst>
              <a:cxn ang="T4">
                <a:pos x="T0" y="T1"/>
              </a:cxn>
              <a:cxn ang="T5">
                <a:pos x="T2" y="T3"/>
              </a:cxn>
            </a:cxnLst>
            <a:rect l="T6" t="T7" r="T8" b="T9"/>
            <a:pathLst>
              <a:path w="350" h="112">
                <a:moveTo>
                  <a:pt x="350" y="0"/>
                </a:moveTo>
                <a:lnTo>
                  <a:pt x="0" y="112"/>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3" name="Freeform 39"/>
          <p:cNvSpPr>
            <a:spLocks/>
          </p:cNvSpPr>
          <p:nvPr/>
        </p:nvSpPr>
        <p:spPr bwMode="auto">
          <a:xfrm>
            <a:off x="282575" y="4117975"/>
            <a:ext cx="800100" cy="31750"/>
          </a:xfrm>
          <a:custGeom>
            <a:avLst/>
            <a:gdLst>
              <a:gd name="T0" fmla="*/ 0 w 504"/>
              <a:gd name="T1" fmla="*/ 0 h 20"/>
              <a:gd name="T2" fmla="*/ 2147483646 w 504"/>
              <a:gd name="T3" fmla="*/ 2147483646 h 20"/>
              <a:gd name="T4" fmla="*/ 0 60000 65536"/>
              <a:gd name="T5" fmla="*/ 0 60000 65536"/>
              <a:gd name="T6" fmla="*/ 0 w 504"/>
              <a:gd name="T7" fmla="*/ 0 h 20"/>
              <a:gd name="T8" fmla="*/ 504 w 504"/>
              <a:gd name="T9" fmla="*/ 20 h 20"/>
            </a:gdLst>
            <a:ahLst/>
            <a:cxnLst>
              <a:cxn ang="T4">
                <a:pos x="T0" y="T1"/>
              </a:cxn>
              <a:cxn ang="T5">
                <a:pos x="T2" y="T3"/>
              </a:cxn>
            </a:cxnLst>
            <a:rect l="T6" t="T7" r="T8" b="T9"/>
            <a:pathLst>
              <a:path w="504" h="20">
                <a:moveTo>
                  <a:pt x="0" y="0"/>
                </a:moveTo>
                <a:lnTo>
                  <a:pt x="504" y="20"/>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4" name="Freeform 40"/>
          <p:cNvSpPr>
            <a:spLocks/>
          </p:cNvSpPr>
          <p:nvPr/>
        </p:nvSpPr>
        <p:spPr bwMode="auto">
          <a:xfrm>
            <a:off x="292100" y="4365625"/>
            <a:ext cx="631825" cy="1588"/>
          </a:xfrm>
          <a:custGeom>
            <a:avLst/>
            <a:gdLst>
              <a:gd name="T0" fmla="*/ 0 w 398"/>
              <a:gd name="T1" fmla="*/ 0 h 1"/>
              <a:gd name="T2" fmla="*/ 2147483646 w 398"/>
              <a:gd name="T3" fmla="*/ 0 h 1"/>
              <a:gd name="T4" fmla="*/ 0 60000 65536"/>
              <a:gd name="T5" fmla="*/ 0 60000 65536"/>
              <a:gd name="T6" fmla="*/ 0 w 398"/>
              <a:gd name="T7" fmla="*/ 0 h 1"/>
              <a:gd name="T8" fmla="*/ 398 w 398"/>
              <a:gd name="T9" fmla="*/ 1 h 1"/>
            </a:gdLst>
            <a:ahLst/>
            <a:cxnLst>
              <a:cxn ang="T4">
                <a:pos x="T0" y="T1"/>
              </a:cxn>
              <a:cxn ang="T5">
                <a:pos x="T2" y="T3"/>
              </a:cxn>
            </a:cxnLst>
            <a:rect l="T6" t="T7" r="T8" b="T9"/>
            <a:pathLst>
              <a:path w="398" h="1">
                <a:moveTo>
                  <a:pt x="0" y="0"/>
                </a:moveTo>
                <a:lnTo>
                  <a:pt x="398" y="0"/>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5" name="Freeform 41"/>
          <p:cNvSpPr>
            <a:spLocks/>
          </p:cNvSpPr>
          <p:nvPr/>
        </p:nvSpPr>
        <p:spPr bwMode="auto">
          <a:xfrm>
            <a:off x="2133600" y="400050"/>
            <a:ext cx="4902200" cy="2800350"/>
          </a:xfrm>
          <a:custGeom>
            <a:avLst/>
            <a:gdLst>
              <a:gd name="T0" fmla="*/ 0 w 3088"/>
              <a:gd name="T1" fmla="*/ 0 h 1764"/>
              <a:gd name="T2" fmla="*/ 2147483646 w 3088"/>
              <a:gd name="T3" fmla="*/ 2147483646 h 1764"/>
              <a:gd name="T4" fmla="*/ 2147483646 w 3088"/>
              <a:gd name="T5" fmla="*/ 2147483646 h 1764"/>
              <a:gd name="T6" fmla="*/ 2147483646 w 3088"/>
              <a:gd name="T7" fmla="*/ 2147483646 h 1764"/>
              <a:gd name="T8" fmla="*/ 2147483646 w 3088"/>
              <a:gd name="T9" fmla="*/ 2147483646 h 1764"/>
              <a:gd name="T10" fmla="*/ 2147483646 w 3088"/>
              <a:gd name="T11" fmla="*/ 2147483646 h 1764"/>
              <a:gd name="T12" fmla="*/ 2147483646 w 3088"/>
              <a:gd name="T13" fmla="*/ 2147483646 h 1764"/>
              <a:gd name="T14" fmla="*/ 2147483646 w 3088"/>
              <a:gd name="T15" fmla="*/ 2147483646 h 1764"/>
              <a:gd name="T16" fmla="*/ 0 60000 65536"/>
              <a:gd name="T17" fmla="*/ 0 60000 65536"/>
              <a:gd name="T18" fmla="*/ 0 60000 65536"/>
              <a:gd name="T19" fmla="*/ 0 60000 65536"/>
              <a:gd name="T20" fmla="*/ 0 60000 65536"/>
              <a:gd name="T21" fmla="*/ 0 60000 65536"/>
              <a:gd name="T22" fmla="*/ 0 60000 65536"/>
              <a:gd name="T23" fmla="*/ 0 60000 65536"/>
              <a:gd name="T24" fmla="*/ 0 w 3088"/>
              <a:gd name="T25" fmla="*/ 0 h 1764"/>
              <a:gd name="T26" fmla="*/ 3088 w 3088"/>
              <a:gd name="T27" fmla="*/ 1764 h 17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8" h="1764">
                <a:moveTo>
                  <a:pt x="0" y="0"/>
                </a:moveTo>
                <a:lnTo>
                  <a:pt x="400" y="184"/>
                </a:lnTo>
                <a:lnTo>
                  <a:pt x="900" y="456"/>
                </a:lnTo>
                <a:lnTo>
                  <a:pt x="1112" y="568"/>
                </a:lnTo>
                <a:lnTo>
                  <a:pt x="1600" y="840"/>
                </a:lnTo>
                <a:lnTo>
                  <a:pt x="1875" y="1017"/>
                </a:lnTo>
                <a:lnTo>
                  <a:pt x="2244" y="1284"/>
                </a:lnTo>
                <a:lnTo>
                  <a:pt x="3088" y="1764"/>
                </a:lnTo>
              </a:path>
            </a:pathLst>
          </a:custGeom>
          <a:noFill/>
          <a:ln w="19050">
            <a:solidFill>
              <a:schemeClr val="bg1"/>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tr-TR"/>
          </a:p>
        </p:txBody>
      </p:sp>
      <p:sp>
        <p:nvSpPr>
          <p:cNvPr id="57386" name="Line 42"/>
          <p:cNvSpPr>
            <a:spLocks noChangeShapeType="1"/>
          </p:cNvSpPr>
          <p:nvPr/>
        </p:nvSpPr>
        <p:spPr bwMode="auto">
          <a:xfrm>
            <a:off x="1692275" y="3500438"/>
            <a:ext cx="0" cy="0"/>
          </a:xfrm>
          <a:prstGeom prst="line">
            <a:avLst/>
          </a:prstGeom>
          <a:noFill/>
          <a:ln w="19050">
            <a:solidFill>
              <a:srgbClr val="FF0000"/>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87" name="Text Box 43"/>
          <p:cNvSpPr txBox="1">
            <a:spLocks noChangeArrowheads="1"/>
          </p:cNvSpPr>
          <p:nvPr/>
        </p:nvSpPr>
        <p:spPr bwMode="auto">
          <a:xfrm>
            <a:off x="2659991" y="3627047"/>
            <a:ext cx="2668587" cy="646331"/>
          </a:xfrm>
          <a:prstGeom prst="rect">
            <a:avLst/>
          </a:prstGeom>
          <a:solidFill>
            <a:schemeClr val="bg1">
              <a:alpha val="45097"/>
            </a:schemeClr>
          </a:solidFill>
          <a:ln w="25400" algn="ctr">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sz="1800" b="1" dirty="0">
                <a:solidFill>
                  <a:srgbClr val="FF0000"/>
                </a:solidFill>
                <a:latin typeface="Arial" panose="020B0604020202020204" pitchFamily="34" charset="0"/>
              </a:rPr>
              <a:t>Teknik </a:t>
            </a:r>
            <a:r>
              <a:rPr lang="tr-TR" sz="1800" b="1" dirty="0" smtClean="0">
                <a:solidFill>
                  <a:srgbClr val="FF0000"/>
                </a:solidFill>
                <a:latin typeface="Arial" panose="020B0604020202020204" pitchFamily="34" charset="0"/>
              </a:rPr>
              <a:t>Belgelerine göre</a:t>
            </a:r>
            <a:r>
              <a:rPr lang="tr-TR" sz="1800" b="1" dirty="0" smtClean="0">
                <a:latin typeface="Arial" panose="020B0604020202020204" pitchFamily="34" charset="0"/>
              </a:rPr>
              <a:t> </a:t>
            </a:r>
            <a:r>
              <a:rPr lang="tr-TR" sz="1800" b="1" dirty="0">
                <a:latin typeface="Arial" panose="020B0604020202020204" pitchFamily="34" charset="0"/>
              </a:rPr>
              <a:t>SABİT SINIR</a:t>
            </a:r>
          </a:p>
        </p:txBody>
      </p:sp>
      <p:sp>
        <p:nvSpPr>
          <p:cNvPr id="57388" name="Line 44"/>
          <p:cNvSpPr>
            <a:spLocks noChangeShapeType="1"/>
          </p:cNvSpPr>
          <p:nvPr/>
        </p:nvSpPr>
        <p:spPr bwMode="auto">
          <a:xfrm flipH="1" flipV="1">
            <a:off x="1285875" y="3357563"/>
            <a:ext cx="1357313" cy="5715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89" name="Text Box 45"/>
          <p:cNvSpPr txBox="1">
            <a:spLocks noChangeArrowheads="1"/>
          </p:cNvSpPr>
          <p:nvPr/>
        </p:nvSpPr>
        <p:spPr bwMode="auto">
          <a:xfrm>
            <a:off x="2270125" y="2290763"/>
            <a:ext cx="2087563" cy="923925"/>
          </a:xfrm>
          <a:prstGeom prst="rect">
            <a:avLst/>
          </a:prstGeom>
          <a:solidFill>
            <a:schemeClr val="bg1">
              <a:alpha val="45097"/>
            </a:schemeClr>
          </a:solidFill>
          <a:ln w="25400" algn="ctr">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sz="1800" b="1" dirty="0">
                <a:solidFill>
                  <a:srgbClr val="FF0000"/>
                </a:solidFill>
                <a:latin typeface="Arial" panose="020B0604020202020204" pitchFamily="34" charset="0"/>
              </a:rPr>
              <a:t>Bilirkişi Beyanlarına göre</a:t>
            </a:r>
            <a:r>
              <a:rPr lang="tr-TR" sz="1800" b="1" dirty="0">
                <a:latin typeface="Arial" panose="020B0604020202020204" pitchFamily="34" charset="0"/>
              </a:rPr>
              <a:t>        SABİT SINIR</a:t>
            </a:r>
          </a:p>
        </p:txBody>
      </p:sp>
      <p:sp>
        <p:nvSpPr>
          <p:cNvPr id="57390" name="Line 46"/>
          <p:cNvSpPr>
            <a:spLocks noChangeShapeType="1"/>
          </p:cNvSpPr>
          <p:nvPr/>
        </p:nvSpPr>
        <p:spPr bwMode="auto">
          <a:xfrm flipH="1" flipV="1">
            <a:off x="3143250" y="1143000"/>
            <a:ext cx="71438"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91" name="Line 44"/>
          <p:cNvSpPr>
            <a:spLocks noChangeShapeType="1"/>
          </p:cNvSpPr>
          <p:nvPr/>
        </p:nvSpPr>
        <p:spPr bwMode="auto">
          <a:xfrm>
            <a:off x="3883025" y="4429125"/>
            <a:ext cx="46038" cy="1571625"/>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7392" name="Line 44"/>
          <p:cNvSpPr>
            <a:spLocks noChangeShapeType="1"/>
          </p:cNvSpPr>
          <p:nvPr/>
        </p:nvSpPr>
        <p:spPr bwMode="auto">
          <a:xfrm>
            <a:off x="5286375" y="3929063"/>
            <a:ext cx="2000250" cy="7143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51" name="50 Metin kutusu"/>
          <p:cNvSpPr txBox="1"/>
          <p:nvPr/>
        </p:nvSpPr>
        <p:spPr>
          <a:xfrm>
            <a:off x="4360985" y="0"/>
            <a:ext cx="263065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dirty="0" smtClean="0"/>
              <a:t>TEKNİK BELGELERİ HATALI SINIR</a:t>
            </a:r>
          </a:p>
        </p:txBody>
      </p:sp>
      <p:sp>
        <p:nvSpPr>
          <p:cNvPr id="54" name="53 Metin kutusu"/>
          <p:cNvSpPr txBox="1"/>
          <p:nvPr/>
        </p:nvSpPr>
        <p:spPr>
          <a:xfrm>
            <a:off x="6229643" y="968326"/>
            <a:ext cx="263065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dirty="0" smtClean="0"/>
              <a:t>ÇEKİŞMESİZ KULLANILAN SABİT SINIR</a:t>
            </a:r>
          </a:p>
        </p:txBody>
      </p:sp>
      <p:cxnSp>
        <p:nvCxnSpPr>
          <p:cNvPr id="56" name="55 Düz Ok Bağlayıcısı"/>
          <p:cNvCxnSpPr/>
          <p:nvPr/>
        </p:nvCxnSpPr>
        <p:spPr>
          <a:xfrm rot="10800000" flipV="1">
            <a:off x="4304714" y="464234"/>
            <a:ext cx="1097280" cy="745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8" name="57 Düz Ok Bağlayıcısı"/>
          <p:cNvCxnSpPr/>
          <p:nvPr/>
        </p:nvCxnSpPr>
        <p:spPr>
          <a:xfrm rot="5400000">
            <a:off x="6105379" y="1800665"/>
            <a:ext cx="1266092" cy="98473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731904642"/>
      </p:ext>
    </p:extLst>
  </p:cSld>
  <p:clrMapOvr>
    <a:masterClrMapping/>
  </p:clrMapOvr>
  <p:transition>
    <p:pull dir="l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7250" y="0"/>
            <a:ext cx="7429500" cy="675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43" name="2 Metin kutusu"/>
          <p:cNvSpPr txBox="1">
            <a:spLocks noChangeArrowheads="1"/>
          </p:cNvSpPr>
          <p:nvPr/>
        </p:nvSpPr>
        <p:spPr bwMode="auto">
          <a:xfrm>
            <a:off x="1714500" y="1754188"/>
            <a:ext cx="500063"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000" b="1">
                <a:solidFill>
                  <a:srgbClr val="FF0000"/>
                </a:solidFill>
                <a:latin typeface="Arial" panose="020B0604020202020204" pitchFamily="34" charset="0"/>
              </a:rPr>
              <a:t>130/4</a:t>
            </a:r>
          </a:p>
        </p:txBody>
      </p:sp>
      <p:sp>
        <p:nvSpPr>
          <p:cNvPr id="4" name="3 Oval"/>
          <p:cNvSpPr/>
          <p:nvPr/>
        </p:nvSpPr>
        <p:spPr>
          <a:xfrm>
            <a:off x="1714500" y="1643063"/>
            <a:ext cx="500063" cy="3571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5" name="4 Oval"/>
          <p:cNvSpPr/>
          <p:nvPr/>
        </p:nvSpPr>
        <p:spPr>
          <a:xfrm>
            <a:off x="928688" y="6429375"/>
            <a:ext cx="1143000" cy="214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6" name="5 Oval"/>
          <p:cNvSpPr/>
          <p:nvPr/>
        </p:nvSpPr>
        <p:spPr>
          <a:xfrm>
            <a:off x="6215063" y="5214938"/>
            <a:ext cx="500062" cy="3571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xmlns="" val="670719116"/>
      </p:ext>
    </p:extLst>
  </p:cSld>
  <p:clrMapOvr>
    <a:masterClrMapping/>
  </p:clrMapOvr>
  <p:transition>
    <p:pull dir="l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0067925" cy="744855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62467" name="2 Metin kutusu"/>
          <p:cNvSpPr txBox="1">
            <a:spLocks noChangeArrowheads="1"/>
          </p:cNvSpPr>
          <p:nvPr/>
        </p:nvSpPr>
        <p:spPr bwMode="auto">
          <a:xfrm>
            <a:off x="6000750" y="4643438"/>
            <a:ext cx="500063"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000" b="1">
                <a:solidFill>
                  <a:srgbClr val="FF0000"/>
                </a:solidFill>
                <a:latin typeface="Arial" panose="020B0604020202020204" pitchFamily="34" charset="0"/>
              </a:rPr>
              <a:t>130/4</a:t>
            </a:r>
          </a:p>
        </p:txBody>
      </p:sp>
      <p:sp>
        <p:nvSpPr>
          <p:cNvPr id="62468" name="16 Metin kutusu"/>
          <p:cNvSpPr txBox="1">
            <a:spLocks noChangeArrowheads="1"/>
          </p:cNvSpPr>
          <p:nvPr/>
        </p:nvSpPr>
        <p:spPr bwMode="auto">
          <a:xfrm>
            <a:off x="1928813" y="2357438"/>
            <a:ext cx="60007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b="1" dirty="0">
                <a:solidFill>
                  <a:schemeClr val="bg1"/>
                </a:solidFill>
                <a:latin typeface="Arial" panose="020B0604020202020204" pitchFamily="34" charset="0"/>
              </a:rPr>
              <a:t>Zemindeki kadim sınırlara uyulmaması,</a:t>
            </a:r>
          </a:p>
          <a:p>
            <a:pPr eaLnBrk="1" hangingPunct="1">
              <a:spcBef>
                <a:spcPct val="0"/>
              </a:spcBef>
              <a:buFontTx/>
              <a:buNone/>
            </a:pPr>
            <a:r>
              <a:rPr lang="tr-TR" sz="1800" b="1" dirty="0">
                <a:solidFill>
                  <a:schemeClr val="bg1"/>
                </a:solidFill>
                <a:latin typeface="Arial" panose="020B0604020202020204" pitchFamily="34" charset="0"/>
              </a:rPr>
              <a:t>Hatalı kadastro paftasındaki sınırın esas alınması</a:t>
            </a:r>
          </a:p>
        </p:txBody>
      </p:sp>
      <p:sp>
        <p:nvSpPr>
          <p:cNvPr id="39" name="38 Serbest Form"/>
          <p:cNvSpPr/>
          <p:nvPr/>
        </p:nvSpPr>
        <p:spPr>
          <a:xfrm>
            <a:off x="1679575" y="4678363"/>
            <a:ext cx="765175" cy="755650"/>
          </a:xfrm>
          <a:custGeom>
            <a:avLst/>
            <a:gdLst>
              <a:gd name="connsiteX0" fmla="*/ 0 w 765544"/>
              <a:gd name="connsiteY0" fmla="*/ 510362 h 754911"/>
              <a:gd name="connsiteX1" fmla="*/ 563526 w 765544"/>
              <a:gd name="connsiteY1" fmla="*/ 754911 h 754911"/>
              <a:gd name="connsiteX2" fmla="*/ 712382 w 765544"/>
              <a:gd name="connsiteY2" fmla="*/ 414669 h 754911"/>
              <a:gd name="connsiteX3" fmla="*/ 765544 w 765544"/>
              <a:gd name="connsiteY3" fmla="*/ 255181 h 754911"/>
              <a:gd name="connsiteX4" fmla="*/ 21265 w 765544"/>
              <a:gd name="connsiteY4" fmla="*/ 0 h 754911"/>
              <a:gd name="connsiteX5" fmla="*/ 63796 w 765544"/>
              <a:gd name="connsiteY5" fmla="*/ 318976 h 754911"/>
              <a:gd name="connsiteX6" fmla="*/ 0 w 765544"/>
              <a:gd name="connsiteY6" fmla="*/ 510362 h 75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44" h="754911">
                <a:moveTo>
                  <a:pt x="0" y="510362"/>
                </a:moveTo>
                <a:lnTo>
                  <a:pt x="563526" y="754911"/>
                </a:lnTo>
                <a:lnTo>
                  <a:pt x="712382" y="414669"/>
                </a:lnTo>
                <a:lnTo>
                  <a:pt x="765544" y="255181"/>
                </a:lnTo>
                <a:lnTo>
                  <a:pt x="21265" y="0"/>
                </a:lnTo>
                <a:lnTo>
                  <a:pt x="63796" y="318976"/>
                </a:lnTo>
                <a:lnTo>
                  <a:pt x="0" y="510362"/>
                </a:lnTo>
                <a:close/>
              </a:path>
            </a:pathLst>
          </a:custGeom>
          <a:solidFill>
            <a:schemeClr val="accent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40" name="39 Serbest Form"/>
          <p:cNvSpPr/>
          <p:nvPr/>
        </p:nvSpPr>
        <p:spPr>
          <a:xfrm>
            <a:off x="5561013" y="4306888"/>
            <a:ext cx="1392237" cy="1444625"/>
          </a:xfrm>
          <a:custGeom>
            <a:avLst/>
            <a:gdLst>
              <a:gd name="connsiteX0" fmla="*/ 63795 w 1392865"/>
              <a:gd name="connsiteY0" fmla="*/ 0 h 1449113"/>
              <a:gd name="connsiteX1" fmla="*/ 1392865 w 1392865"/>
              <a:gd name="connsiteY1" fmla="*/ 446567 h 1449113"/>
              <a:gd name="connsiteX2" fmla="*/ 1244009 w 1392865"/>
              <a:gd name="connsiteY2" fmla="*/ 956930 h 1449113"/>
              <a:gd name="connsiteX3" fmla="*/ 978195 w 1392865"/>
              <a:gd name="connsiteY3" fmla="*/ 1446028 h 1449113"/>
              <a:gd name="connsiteX4" fmla="*/ 0 w 1392865"/>
              <a:gd name="connsiteY4" fmla="*/ 1052623 h 1449113"/>
              <a:gd name="connsiteX5" fmla="*/ 95693 w 1392865"/>
              <a:gd name="connsiteY5" fmla="*/ 393405 h 1449113"/>
              <a:gd name="connsiteX6" fmla="*/ 63795 w 1392865"/>
              <a:gd name="connsiteY6" fmla="*/ 0 h 1449113"/>
              <a:gd name="connsiteX0" fmla="*/ 63795 w 1392865"/>
              <a:gd name="connsiteY0" fmla="*/ 0 h 1446028"/>
              <a:gd name="connsiteX1" fmla="*/ 1392865 w 1392865"/>
              <a:gd name="connsiteY1" fmla="*/ 446567 h 1446028"/>
              <a:gd name="connsiteX2" fmla="*/ 1244009 w 1392865"/>
              <a:gd name="connsiteY2" fmla="*/ 956930 h 1446028"/>
              <a:gd name="connsiteX3" fmla="*/ 978195 w 1392865"/>
              <a:gd name="connsiteY3" fmla="*/ 1446028 h 1446028"/>
              <a:gd name="connsiteX4" fmla="*/ 0 w 1392865"/>
              <a:gd name="connsiteY4" fmla="*/ 1052623 h 1446028"/>
              <a:gd name="connsiteX5" fmla="*/ 95693 w 1392865"/>
              <a:gd name="connsiteY5" fmla="*/ 393405 h 1446028"/>
              <a:gd name="connsiteX6" fmla="*/ 63795 w 1392865"/>
              <a:gd name="connsiteY6" fmla="*/ 0 h 144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2865" h="1446028">
                <a:moveTo>
                  <a:pt x="63795" y="0"/>
                </a:moveTo>
                <a:lnTo>
                  <a:pt x="1392865" y="446567"/>
                </a:lnTo>
                <a:lnTo>
                  <a:pt x="1244009" y="956930"/>
                </a:lnTo>
                <a:lnTo>
                  <a:pt x="978195" y="1446028"/>
                </a:lnTo>
                <a:lnTo>
                  <a:pt x="0" y="1052623"/>
                </a:lnTo>
                <a:lnTo>
                  <a:pt x="95693" y="393405"/>
                </a:lnTo>
                <a:lnTo>
                  <a:pt x="63795" y="0"/>
                </a:lnTo>
                <a:close/>
              </a:path>
            </a:pathLst>
          </a:cu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41" name="40 Serbest Form"/>
          <p:cNvSpPr/>
          <p:nvPr/>
        </p:nvSpPr>
        <p:spPr>
          <a:xfrm>
            <a:off x="5572125" y="4306888"/>
            <a:ext cx="1381125" cy="987425"/>
          </a:xfrm>
          <a:custGeom>
            <a:avLst/>
            <a:gdLst>
              <a:gd name="connsiteX0" fmla="*/ 31898 w 1382233"/>
              <a:gd name="connsiteY0" fmla="*/ 0 h 988828"/>
              <a:gd name="connsiteX1" fmla="*/ 1382233 w 1382233"/>
              <a:gd name="connsiteY1" fmla="*/ 435935 h 988828"/>
              <a:gd name="connsiteX2" fmla="*/ 1318438 w 1382233"/>
              <a:gd name="connsiteY2" fmla="*/ 765544 h 988828"/>
              <a:gd name="connsiteX3" fmla="*/ 1233377 w 1382233"/>
              <a:gd name="connsiteY3" fmla="*/ 935665 h 988828"/>
              <a:gd name="connsiteX4" fmla="*/ 0 w 1382233"/>
              <a:gd name="connsiteY4" fmla="*/ 988828 h 988828"/>
              <a:gd name="connsiteX5" fmla="*/ 85061 w 1382233"/>
              <a:gd name="connsiteY5" fmla="*/ 478465 h 988828"/>
              <a:gd name="connsiteX6" fmla="*/ 85061 w 1382233"/>
              <a:gd name="connsiteY6" fmla="*/ 350874 h 988828"/>
              <a:gd name="connsiteX7" fmla="*/ 31898 w 1382233"/>
              <a:gd name="connsiteY7" fmla="*/ 0 h 98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233" h="988828">
                <a:moveTo>
                  <a:pt x="31898" y="0"/>
                </a:moveTo>
                <a:lnTo>
                  <a:pt x="1382233" y="435935"/>
                </a:lnTo>
                <a:lnTo>
                  <a:pt x="1318438" y="765544"/>
                </a:lnTo>
                <a:lnTo>
                  <a:pt x="1233377" y="935665"/>
                </a:lnTo>
                <a:lnTo>
                  <a:pt x="0" y="988828"/>
                </a:lnTo>
                <a:lnTo>
                  <a:pt x="85061" y="478465"/>
                </a:lnTo>
                <a:lnTo>
                  <a:pt x="85061" y="350874"/>
                </a:lnTo>
                <a:lnTo>
                  <a:pt x="31898" y="0"/>
                </a:lnTo>
                <a:close/>
              </a:path>
            </a:pathLst>
          </a:custGeom>
          <a:solidFill>
            <a:srgbClr val="FF0000">
              <a:alpha val="16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62472" name="41 Metin kutusu"/>
          <p:cNvSpPr txBox="1">
            <a:spLocks noChangeArrowheads="1"/>
          </p:cNvSpPr>
          <p:nvPr/>
        </p:nvSpPr>
        <p:spPr bwMode="auto">
          <a:xfrm>
            <a:off x="1857375" y="3786188"/>
            <a:ext cx="14287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ST Pafta</a:t>
            </a:r>
          </a:p>
        </p:txBody>
      </p:sp>
    </p:spTree>
    <p:extLst>
      <p:ext uri="{BB962C8B-B14F-4D97-AF65-F5344CB8AC3E}">
        <p14:creationId xmlns:p14="http://schemas.microsoft.com/office/powerpoint/2010/main" xmlns="" val="274496813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checkerboard(across)">
                                      <p:cBhvr>
                                        <p:cTn id="12" dur="500"/>
                                        <p:tgtEl>
                                          <p:spTgt spid="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checkerboard(across)">
                                      <p:cBhvr>
                                        <p:cTn id="1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23131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7 Serbest Form"/>
          <p:cNvSpPr/>
          <p:nvPr/>
        </p:nvSpPr>
        <p:spPr>
          <a:xfrm>
            <a:off x="3419475" y="1033463"/>
            <a:ext cx="2636838" cy="2730500"/>
          </a:xfrm>
          <a:custGeom>
            <a:avLst/>
            <a:gdLst>
              <a:gd name="connsiteX0" fmla="*/ 0 w 2636322"/>
              <a:gd name="connsiteY0" fmla="*/ 11876 h 2731325"/>
              <a:gd name="connsiteX1" fmla="*/ 415636 w 2636322"/>
              <a:gd name="connsiteY1" fmla="*/ 0 h 2731325"/>
              <a:gd name="connsiteX2" fmla="*/ 1056903 w 2636322"/>
              <a:gd name="connsiteY2" fmla="*/ 118753 h 2731325"/>
              <a:gd name="connsiteX3" fmla="*/ 1401288 w 2636322"/>
              <a:gd name="connsiteY3" fmla="*/ 190005 h 2731325"/>
              <a:gd name="connsiteX4" fmla="*/ 1721922 w 2636322"/>
              <a:gd name="connsiteY4" fmla="*/ 249382 h 2731325"/>
              <a:gd name="connsiteX5" fmla="*/ 2149433 w 2636322"/>
              <a:gd name="connsiteY5" fmla="*/ 415637 h 2731325"/>
              <a:gd name="connsiteX6" fmla="*/ 2636322 w 2636322"/>
              <a:gd name="connsiteY6" fmla="*/ 712520 h 2731325"/>
              <a:gd name="connsiteX7" fmla="*/ 2327563 w 2636322"/>
              <a:gd name="connsiteY7" fmla="*/ 950026 h 2731325"/>
              <a:gd name="connsiteX8" fmla="*/ 1425038 w 2636322"/>
              <a:gd name="connsiteY8" fmla="*/ 2671948 h 2731325"/>
              <a:gd name="connsiteX9" fmla="*/ 1389412 w 2636322"/>
              <a:gd name="connsiteY9" fmla="*/ 2731325 h 273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6322" h="2731325">
                <a:moveTo>
                  <a:pt x="0" y="11876"/>
                </a:moveTo>
                <a:lnTo>
                  <a:pt x="415636" y="0"/>
                </a:lnTo>
                <a:lnTo>
                  <a:pt x="1056903" y="118753"/>
                </a:lnTo>
                <a:lnTo>
                  <a:pt x="1401288" y="190005"/>
                </a:lnTo>
                <a:lnTo>
                  <a:pt x="1721922" y="249382"/>
                </a:lnTo>
                <a:lnTo>
                  <a:pt x="2149433" y="415637"/>
                </a:lnTo>
                <a:lnTo>
                  <a:pt x="2636322" y="712520"/>
                </a:lnTo>
                <a:lnTo>
                  <a:pt x="2327563" y="950026"/>
                </a:lnTo>
                <a:lnTo>
                  <a:pt x="1425038" y="2671948"/>
                </a:lnTo>
                <a:lnTo>
                  <a:pt x="1389412" y="2731325"/>
                </a:ln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tr-TR"/>
          </a:p>
        </p:txBody>
      </p:sp>
      <p:sp>
        <p:nvSpPr>
          <p:cNvPr id="9" name="8 Serbest Form"/>
          <p:cNvSpPr/>
          <p:nvPr/>
        </p:nvSpPr>
        <p:spPr>
          <a:xfrm>
            <a:off x="2743200" y="2613025"/>
            <a:ext cx="2054225" cy="1139825"/>
          </a:xfrm>
          <a:custGeom>
            <a:avLst/>
            <a:gdLst>
              <a:gd name="connsiteX0" fmla="*/ 2054431 w 2054431"/>
              <a:gd name="connsiteY0" fmla="*/ 1140032 h 1140032"/>
              <a:gd name="connsiteX1" fmla="*/ 1733797 w 2054431"/>
              <a:gd name="connsiteY1" fmla="*/ 795647 h 1140032"/>
              <a:gd name="connsiteX2" fmla="*/ 1460665 w 2054431"/>
              <a:gd name="connsiteY2" fmla="*/ 783772 h 1140032"/>
              <a:gd name="connsiteX3" fmla="*/ 1128156 w 2054431"/>
              <a:gd name="connsiteY3" fmla="*/ 688769 h 1140032"/>
              <a:gd name="connsiteX4" fmla="*/ 475013 w 2054431"/>
              <a:gd name="connsiteY4" fmla="*/ 344385 h 1140032"/>
              <a:gd name="connsiteX5" fmla="*/ 0 w 2054431"/>
              <a:gd name="connsiteY5" fmla="*/ 0 h 11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431" h="1140032">
                <a:moveTo>
                  <a:pt x="2054431" y="1140032"/>
                </a:moveTo>
                <a:lnTo>
                  <a:pt x="1733797" y="795647"/>
                </a:lnTo>
                <a:lnTo>
                  <a:pt x="1460665" y="783772"/>
                </a:lnTo>
                <a:lnTo>
                  <a:pt x="1128156" y="688769"/>
                </a:lnTo>
                <a:lnTo>
                  <a:pt x="475013" y="344385"/>
                </a:lnTo>
                <a:lnTo>
                  <a:pt x="0" y="0"/>
                </a:lnTo>
              </a:path>
            </a:pathLst>
          </a:custGeom>
          <a:ln>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tr-TR"/>
          </a:p>
        </p:txBody>
      </p:sp>
      <p:sp>
        <p:nvSpPr>
          <p:cNvPr id="10" name="9 Serbest Form"/>
          <p:cNvSpPr/>
          <p:nvPr/>
        </p:nvSpPr>
        <p:spPr>
          <a:xfrm>
            <a:off x="2732088" y="2316163"/>
            <a:ext cx="249237" cy="284162"/>
          </a:xfrm>
          <a:custGeom>
            <a:avLst/>
            <a:gdLst>
              <a:gd name="connsiteX0" fmla="*/ 0 w 249381"/>
              <a:gd name="connsiteY0" fmla="*/ 285008 h 285008"/>
              <a:gd name="connsiteX1" fmla="*/ 249381 w 249381"/>
              <a:gd name="connsiteY1" fmla="*/ 0 h 285008"/>
            </a:gdLst>
            <a:ahLst/>
            <a:cxnLst>
              <a:cxn ang="0">
                <a:pos x="connsiteX0" y="connsiteY0"/>
              </a:cxn>
              <a:cxn ang="0">
                <a:pos x="connsiteX1" y="connsiteY1"/>
              </a:cxn>
            </a:cxnLst>
            <a:rect l="l" t="t" r="r" b="b"/>
            <a:pathLst>
              <a:path w="249381" h="285008">
                <a:moveTo>
                  <a:pt x="0" y="285008"/>
                </a:moveTo>
                <a:lnTo>
                  <a:pt x="249381" y="0"/>
                </a:lnTo>
              </a:path>
            </a:pathLst>
          </a:custGeom>
          <a:ln>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tr-TR"/>
          </a:p>
        </p:txBody>
      </p:sp>
      <p:sp>
        <p:nvSpPr>
          <p:cNvPr id="12" name="11 Serbest Form"/>
          <p:cNvSpPr/>
          <p:nvPr/>
        </p:nvSpPr>
        <p:spPr>
          <a:xfrm>
            <a:off x="2992438" y="1033463"/>
            <a:ext cx="450850" cy="1282700"/>
          </a:xfrm>
          <a:custGeom>
            <a:avLst/>
            <a:gdLst>
              <a:gd name="connsiteX0" fmla="*/ 0 w 451262"/>
              <a:gd name="connsiteY0" fmla="*/ 1282535 h 1282535"/>
              <a:gd name="connsiteX1" fmla="*/ 451262 w 451262"/>
              <a:gd name="connsiteY1" fmla="*/ 0 h 1282535"/>
            </a:gdLst>
            <a:ahLst/>
            <a:cxnLst>
              <a:cxn ang="0">
                <a:pos x="connsiteX0" y="connsiteY0"/>
              </a:cxn>
              <a:cxn ang="0">
                <a:pos x="connsiteX1" y="connsiteY1"/>
              </a:cxn>
            </a:cxnLst>
            <a:rect l="l" t="t" r="r" b="b"/>
            <a:pathLst>
              <a:path w="451262" h="1282535">
                <a:moveTo>
                  <a:pt x="0" y="1282535"/>
                </a:moveTo>
                <a:lnTo>
                  <a:pt x="451262" y="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tr-TR"/>
          </a:p>
        </p:txBody>
      </p:sp>
      <p:sp>
        <p:nvSpPr>
          <p:cNvPr id="146439" name="12 Metin kutusu"/>
          <p:cNvSpPr txBox="1">
            <a:spLocks noChangeArrowheads="1"/>
          </p:cNvSpPr>
          <p:nvPr/>
        </p:nvSpPr>
        <p:spPr bwMode="auto">
          <a:xfrm>
            <a:off x="2786063" y="3500438"/>
            <a:ext cx="1500187" cy="3079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latin typeface="Arial" panose="020B0604020202020204" pitchFamily="34" charset="0"/>
              </a:rPr>
              <a:t>Geçerli Sınırlar</a:t>
            </a:r>
          </a:p>
        </p:txBody>
      </p:sp>
      <p:cxnSp>
        <p:nvCxnSpPr>
          <p:cNvPr id="15" name="14 Düz Ok Bağlayıcısı"/>
          <p:cNvCxnSpPr>
            <a:stCxn id="146439" idx="0"/>
          </p:cNvCxnSpPr>
          <p:nvPr/>
        </p:nvCxnSpPr>
        <p:spPr>
          <a:xfrm rot="5400000" flipH="1" flipV="1">
            <a:off x="3446463" y="3303588"/>
            <a:ext cx="285750" cy="10795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6441" name="15 Metin kutusu"/>
          <p:cNvSpPr txBox="1">
            <a:spLocks noChangeArrowheads="1"/>
          </p:cNvSpPr>
          <p:nvPr/>
        </p:nvSpPr>
        <p:spPr bwMode="auto">
          <a:xfrm>
            <a:off x="6357938" y="1000125"/>
            <a:ext cx="1214437" cy="3079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latin typeface="Arial" panose="020B0604020202020204" pitchFamily="34" charset="0"/>
              </a:rPr>
              <a:t>Sabit Sınırlar</a:t>
            </a:r>
          </a:p>
        </p:txBody>
      </p:sp>
      <p:cxnSp>
        <p:nvCxnSpPr>
          <p:cNvPr id="17" name="16 Düz Ok Bağlayıcısı"/>
          <p:cNvCxnSpPr>
            <a:stCxn id="146441" idx="2"/>
          </p:cNvCxnSpPr>
          <p:nvPr/>
        </p:nvCxnSpPr>
        <p:spPr>
          <a:xfrm rot="5400000">
            <a:off x="6208713" y="742950"/>
            <a:ext cx="192088" cy="13223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a:stCxn id="146441" idx="2"/>
          </p:cNvCxnSpPr>
          <p:nvPr/>
        </p:nvCxnSpPr>
        <p:spPr>
          <a:xfrm rot="5400000">
            <a:off x="5422900" y="1243013"/>
            <a:ext cx="1477963" cy="160813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26 Düz Ok Bağlayıcısı"/>
          <p:cNvCxnSpPr>
            <a:stCxn id="146439" idx="0"/>
          </p:cNvCxnSpPr>
          <p:nvPr/>
        </p:nvCxnSpPr>
        <p:spPr>
          <a:xfrm rot="16200000" flipV="1">
            <a:off x="2696369" y="2661444"/>
            <a:ext cx="1000125" cy="67786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04431964"/>
      </p:ext>
    </p:extLst>
  </p:cSld>
  <p:clrMapOvr>
    <a:masterClrMapping/>
  </p:clrMapOvr>
  <p:transition>
    <p:pull dir="l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Users\snunsur\Desktop\siirt\20170330_15133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1354" y="839666"/>
            <a:ext cx="8678008"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 name="2 Düz Ok Bağlayıcısı"/>
          <p:cNvCxnSpPr>
            <a:stCxn id="147463" idx="0"/>
          </p:cNvCxnSpPr>
          <p:nvPr/>
        </p:nvCxnSpPr>
        <p:spPr>
          <a:xfrm rot="16200000" flipV="1">
            <a:off x="2518569" y="2482056"/>
            <a:ext cx="928688" cy="11080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0" name="3 Metin kutusu"/>
          <p:cNvSpPr txBox="1">
            <a:spLocks noChangeArrowheads="1"/>
          </p:cNvSpPr>
          <p:nvPr/>
        </p:nvSpPr>
        <p:spPr bwMode="auto">
          <a:xfrm>
            <a:off x="5286375" y="3500438"/>
            <a:ext cx="1214438" cy="307975"/>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latin typeface="Arial" panose="020B0604020202020204" pitchFamily="34" charset="0"/>
              </a:rPr>
              <a:t>Sabit Sınırlar</a:t>
            </a:r>
          </a:p>
        </p:txBody>
      </p:sp>
      <p:cxnSp>
        <p:nvCxnSpPr>
          <p:cNvPr id="5" name="4 Düz Ok Bağlayıcısı"/>
          <p:cNvCxnSpPr/>
          <p:nvPr/>
        </p:nvCxnSpPr>
        <p:spPr>
          <a:xfrm rot="5400000">
            <a:off x="4958557" y="4399756"/>
            <a:ext cx="1549400" cy="3222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Düz Ok Bağlayıcısı"/>
          <p:cNvCxnSpPr/>
          <p:nvPr/>
        </p:nvCxnSpPr>
        <p:spPr>
          <a:xfrm rot="5400000" flipH="1" flipV="1">
            <a:off x="5661025" y="2982913"/>
            <a:ext cx="714375" cy="3206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3" name="9 Metin kutusu"/>
          <p:cNvSpPr txBox="1">
            <a:spLocks noChangeArrowheads="1"/>
          </p:cNvSpPr>
          <p:nvPr/>
        </p:nvSpPr>
        <p:spPr bwMode="auto">
          <a:xfrm>
            <a:off x="2786063" y="3500438"/>
            <a:ext cx="1500187" cy="307975"/>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latin typeface="Arial" panose="020B0604020202020204" pitchFamily="34" charset="0"/>
              </a:rPr>
              <a:t>Geçerli Sınırlar</a:t>
            </a:r>
          </a:p>
        </p:txBody>
      </p:sp>
      <p:cxnSp>
        <p:nvCxnSpPr>
          <p:cNvPr id="11" name="10 Düz Ok Bağlayıcısı"/>
          <p:cNvCxnSpPr>
            <a:stCxn id="147463" idx="2"/>
          </p:cNvCxnSpPr>
          <p:nvPr/>
        </p:nvCxnSpPr>
        <p:spPr>
          <a:xfrm rot="5400000">
            <a:off x="2743201" y="3994150"/>
            <a:ext cx="977900" cy="60642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Düz Ok Bağlayıcısı"/>
          <p:cNvCxnSpPr>
            <a:stCxn id="147460" idx="0"/>
          </p:cNvCxnSpPr>
          <p:nvPr/>
        </p:nvCxnSpPr>
        <p:spPr>
          <a:xfrm rot="16200000" flipV="1">
            <a:off x="4268788" y="1874838"/>
            <a:ext cx="1714500" cy="15367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a:stCxn id="147463" idx="2"/>
          </p:cNvCxnSpPr>
          <p:nvPr/>
        </p:nvCxnSpPr>
        <p:spPr>
          <a:xfrm rot="5400000">
            <a:off x="2636837" y="4600576"/>
            <a:ext cx="1692275" cy="1079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11 Dikdörtgen"/>
          <p:cNvSpPr/>
          <p:nvPr/>
        </p:nvSpPr>
        <p:spPr>
          <a:xfrm>
            <a:off x="3279531" y="870438"/>
            <a:ext cx="2461846" cy="422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Zemin Durumu</a:t>
            </a:r>
            <a:endParaRPr lang="tr-TR" dirty="0"/>
          </a:p>
        </p:txBody>
      </p:sp>
      <p:sp>
        <p:nvSpPr>
          <p:cNvPr id="16" name="15 Oval Belirtme Çizgisi"/>
          <p:cNvSpPr/>
          <p:nvPr/>
        </p:nvSpPr>
        <p:spPr>
          <a:xfrm>
            <a:off x="7447085" y="3077308"/>
            <a:ext cx="1362807" cy="612648"/>
          </a:xfrm>
          <a:prstGeom prst="wedgeEllipseCallout">
            <a:avLst>
              <a:gd name="adj1" fmla="val -29487"/>
              <a:gd name="adj2" fmla="val 768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000" dirty="0" smtClean="0"/>
              <a:t>Zeminde  mevcut kadim sınırlar (Sabit)</a:t>
            </a:r>
            <a:endParaRPr lang="tr-TR" sz="1000" dirty="0"/>
          </a:p>
        </p:txBody>
      </p:sp>
      <p:sp>
        <p:nvSpPr>
          <p:cNvPr id="17" name="16 Akış Çizelgesi: Sıralı Erişimli Depolama"/>
          <p:cNvSpPr/>
          <p:nvPr/>
        </p:nvSpPr>
        <p:spPr>
          <a:xfrm>
            <a:off x="1732084" y="4202723"/>
            <a:ext cx="1301261" cy="958362"/>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smtClean="0"/>
              <a:t>Teknik belge, zemin ve hatalı sınır tanımları</a:t>
            </a:r>
            <a:endParaRPr lang="tr-TR" sz="1000" dirty="0"/>
          </a:p>
        </p:txBody>
      </p:sp>
    </p:spTree>
    <p:extLst>
      <p:ext uri="{BB962C8B-B14F-4D97-AF65-F5344CB8AC3E}">
        <p14:creationId xmlns:p14="http://schemas.microsoft.com/office/powerpoint/2010/main" xmlns="" val="3387817512"/>
      </p:ext>
    </p:extLst>
  </p:cSld>
  <p:clrMapOvr>
    <a:masterClrMapping/>
  </p:clrMapOvr>
  <p:transition>
    <p:pull dir="l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Users\snunsur\Desktop\siirt\20170330_1514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857250"/>
            <a:ext cx="9144000"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 name="3 Düz Bağlayıcı"/>
          <p:cNvCxnSpPr/>
          <p:nvPr/>
        </p:nvCxnSpPr>
        <p:spPr>
          <a:xfrm>
            <a:off x="5143500" y="2786063"/>
            <a:ext cx="3929063" cy="7143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7 Düz Bağlayıcı"/>
          <p:cNvCxnSpPr/>
          <p:nvPr/>
        </p:nvCxnSpPr>
        <p:spPr>
          <a:xfrm>
            <a:off x="214313" y="2928938"/>
            <a:ext cx="8929687" cy="7143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9 Düz Bağlayıcı"/>
          <p:cNvCxnSpPr/>
          <p:nvPr/>
        </p:nvCxnSpPr>
        <p:spPr>
          <a:xfrm>
            <a:off x="214313" y="3143250"/>
            <a:ext cx="8929687" cy="7143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a:off x="214313" y="3500438"/>
            <a:ext cx="385762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11 Düz Bağlayıcı"/>
          <p:cNvCxnSpPr/>
          <p:nvPr/>
        </p:nvCxnSpPr>
        <p:spPr>
          <a:xfrm>
            <a:off x="4214813" y="3500438"/>
            <a:ext cx="4929187" cy="1587"/>
          </a:xfrm>
          <a:prstGeom prst="line">
            <a:avLst/>
          </a:prstGeom>
          <a:ln w="190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5" name="14 Düz Bağlayıcı"/>
          <p:cNvCxnSpPr/>
          <p:nvPr/>
        </p:nvCxnSpPr>
        <p:spPr>
          <a:xfrm flipV="1">
            <a:off x="285750" y="3679825"/>
            <a:ext cx="8858250" cy="34925"/>
          </a:xfrm>
          <a:prstGeom prst="line">
            <a:avLst/>
          </a:prstGeom>
          <a:ln w="190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a:off x="214313" y="3857625"/>
            <a:ext cx="4500562" cy="1588"/>
          </a:xfrm>
          <a:prstGeom prst="line">
            <a:avLst/>
          </a:prstGeom>
          <a:ln w="1905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285750" y="4214813"/>
            <a:ext cx="928688"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15 Düz Bağlayıcı"/>
          <p:cNvCxnSpPr/>
          <p:nvPr/>
        </p:nvCxnSpPr>
        <p:spPr>
          <a:xfrm>
            <a:off x="1331913" y="4076700"/>
            <a:ext cx="1295400" cy="0"/>
          </a:xfrm>
          <a:prstGeom prst="line">
            <a:avLst/>
          </a:prstGeom>
          <a:ln w="19050">
            <a:solidFill>
              <a:srgbClr val="CC9900"/>
            </a:solidFill>
          </a:ln>
        </p:spPr>
        <p:style>
          <a:lnRef idx="1">
            <a:schemeClr val="accent1"/>
          </a:lnRef>
          <a:fillRef idx="0">
            <a:schemeClr val="accent1"/>
          </a:fillRef>
          <a:effectRef idx="0">
            <a:schemeClr val="accent1"/>
          </a:effectRef>
          <a:fontRef idx="minor">
            <a:schemeClr val="tx1"/>
          </a:fontRef>
        </p:style>
      </p:cxnSp>
      <p:sp>
        <p:nvSpPr>
          <p:cNvPr id="14" name="13 Oval"/>
          <p:cNvSpPr/>
          <p:nvPr/>
        </p:nvSpPr>
        <p:spPr>
          <a:xfrm>
            <a:off x="5694218" y="4135582"/>
            <a:ext cx="3449782" cy="134042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Sınırlandırma, ölçü, zemin, tanık bilirkişi beyanları arasındaki tutarsızlık</a:t>
            </a:r>
            <a:endParaRPr lang="tr-TR" dirty="0"/>
          </a:p>
        </p:txBody>
      </p:sp>
    </p:spTree>
    <p:extLst>
      <p:ext uri="{BB962C8B-B14F-4D97-AF65-F5344CB8AC3E}">
        <p14:creationId xmlns:p14="http://schemas.microsoft.com/office/powerpoint/2010/main" xmlns="" val="1447363360"/>
      </p:ext>
    </p:extLst>
  </p:cSld>
  <p:clrMapOvr>
    <a:masterClrMapping/>
  </p:clrMapOvr>
  <p:transition>
    <p:pull dir="l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9151" y="206869"/>
            <a:ext cx="8904849" cy="584775"/>
          </a:xfrm>
          <a:prstGeom prst="rect">
            <a:avLst/>
          </a:prstGeom>
          <a:noFill/>
          <a:effectLst/>
        </p:spPr>
        <p:txBody>
          <a:bodyPr wrap="square" lIns="91440" tIns="45720" rIns="91440" bIns="45720">
            <a:spAutoFit/>
          </a:bodyPr>
          <a:lstStyle/>
          <a:p>
            <a:pPr algn="ctr"/>
            <a:r>
              <a:rPr lang="tr-TR" altLang="tr-TR" sz="3200" b="1" u="sng" cap="none" spc="0" dirty="0" smtClean="0">
                <a:ln w="17780" cmpd="sng">
                  <a:solidFill>
                    <a:srgbClr val="FFFFFF"/>
                  </a:solidFill>
                  <a:prstDash val="solid"/>
                  <a:miter lim="800000"/>
                </a:ln>
                <a:solidFill>
                  <a:srgbClr val="00B050"/>
                </a:solidFill>
                <a:effectLst>
                  <a:outerShdw blurRad="50800" algn="tl" rotWithShape="0">
                    <a:srgbClr val="000000"/>
                  </a:outerShdw>
                </a:effectLst>
                <a:latin typeface="+mn-lt"/>
              </a:rPr>
              <a:t>GEÇERLİ SAYILABİLECEK SINIR (YEŞİL)</a:t>
            </a:r>
            <a:endParaRPr lang="tr-TR" sz="3200" b="1" cap="none" spc="0" dirty="0">
              <a:ln w="17780" cmpd="sng">
                <a:solidFill>
                  <a:srgbClr val="FFFFFF"/>
                </a:solidFill>
                <a:prstDash val="solid"/>
                <a:miter lim="800000"/>
              </a:ln>
              <a:solidFill>
                <a:srgbClr val="00B050"/>
              </a:solidFill>
              <a:effectLst>
                <a:outerShdw blurRad="50800" algn="tl" rotWithShape="0">
                  <a:srgbClr val="000000"/>
                </a:outerShdw>
              </a:effectLst>
            </a:endParaRPr>
          </a:p>
        </p:txBody>
      </p:sp>
      <p:sp>
        <p:nvSpPr>
          <p:cNvPr id="7" name="6 Dikdörtgen"/>
          <p:cNvSpPr/>
          <p:nvPr/>
        </p:nvSpPr>
        <p:spPr>
          <a:xfrm>
            <a:off x="717452" y="2875615"/>
            <a:ext cx="810768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dirty="0" smtClean="0"/>
              <a:t>Dış sınırları çekişmesiz olarak belirlenen bir alan içindeki taşınmaz malikleri ile diğer ilgililerin uyuşmazlık çıkarmadan kullanma biçimine göre oluşturdukları sınırdır.</a:t>
            </a:r>
            <a:endParaRPr lang="tr-TR" dirty="0"/>
          </a:p>
        </p:txBody>
      </p:sp>
      <p:sp>
        <p:nvSpPr>
          <p:cNvPr id="8" name="7 Dikdörtgen"/>
          <p:cNvSpPr/>
          <p:nvPr/>
        </p:nvSpPr>
        <p:spPr>
          <a:xfrm>
            <a:off x="689877" y="3826412"/>
            <a:ext cx="3769582" cy="143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dirty="0" smtClean="0"/>
              <a:t>Zemindeki kullanım durumuna göre ölçü yapılır.</a:t>
            </a:r>
            <a:endParaRPr lang="tr-TR" sz="1600" dirty="0"/>
          </a:p>
        </p:txBody>
      </p:sp>
      <p:sp>
        <p:nvSpPr>
          <p:cNvPr id="9" name="8 Dikdörtgen"/>
          <p:cNvSpPr/>
          <p:nvPr/>
        </p:nvSpPr>
        <p:spPr>
          <a:xfrm>
            <a:off x="5092504" y="3840480"/>
            <a:ext cx="3826413" cy="1448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r>
              <a:rPr lang="tr-TR" sz="1600" dirty="0" smtClean="0"/>
              <a:t>Parsel maliklerinden zeminde fiili kullanıcı olanların </a:t>
            </a:r>
            <a:r>
              <a:rPr lang="tr-TR" sz="1600" dirty="0" smtClean="0">
                <a:solidFill>
                  <a:srgbClr val="FFFF00"/>
                </a:solidFill>
              </a:rPr>
              <a:t>yazılı</a:t>
            </a:r>
            <a:r>
              <a:rPr lang="tr-TR" sz="1600" dirty="0" smtClean="0">
                <a:solidFill>
                  <a:srgbClr val="FF0000"/>
                </a:solidFill>
              </a:rPr>
              <a:t> </a:t>
            </a:r>
            <a:r>
              <a:rPr lang="tr-TR" sz="1600" dirty="0" smtClean="0"/>
              <a:t>muvafakati gerekir</a:t>
            </a:r>
            <a:endParaRPr lang="tr-TR" sz="1600" dirty="0"/>
          </a:p>
        </p:txBody>
      </p:sp>
      <p:sp>
        <p:nvSpPr>
          <p:cNvPr id="13" name="12 Dikdörtgen"/>
          <p:cNvSpPr/>
          <p:nvPr/>
        </p:nvSpPr>
        <p:spPr>
          <a:xfrm>
            <a:off x="661740" y="5447658"/>
            <a:ext cx="8287657"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endParaRPr lang="tr-TR" dirty="0" smtClean="0"/>
          </a:p>
          <a:p>
            <a:pPr marL="1588" algn="ctr">
              <a:lnSpc>
                <a:spcPct val="90000"/>
              </a:lnSpc>
              <a:spcBef>
                <a:spcPct val="20000"/>
              </a:spcBef>
              <a:defRPr/>
            </a:pPr>
            <a:r>
              <a:rPr lang="tr-TR" dirty="0" smtClean="0"/>
              <a:t>Ek Ölçü Krokisi düzenlenir.</a:t>
            </a:r>
          </a:p>
          <a:p>
            <a:pPr lvl="0" algn="ctr"/>
            <a:endParaRPr lang="tr-TR" dirty="0"/>
          </a:p>
        </p:txBody>
      </p:sp>
      <p:pic>
        <p:nvPicPr>
          <p:cNvPr id="11"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74351" y="789329"/>
            <a:ext cx="4435938" cy="183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420130" y="650789"/>
            <a:ext cx="8344930" cy="5090984"/>
          </a:xfrm>
          <a:prstGeom prst="rect">
            <a:avLst/>
          </a:prstGeom>
          <a:noFill/>
          <a:ln w="9525">
            <a:noFill/>
            <a:miter lim="800000"/>
            <a:headEnd/>
            <a:tailEnd/>
          </a:ln>
          <a:effectLst/>
        </p:spPr>
      </p:pic>
      <p:sp>
        <p:nvSpPr>
          <p:cNvPr id="5" name="4 Oval"/>
          <p:cNvSpPr/>
          <p:nvPr/>
        </p:nvSpPr>
        <p:spPr>
          <a:xfrm>
            <a:off x="378333" y="0"/>
            <a:ext cx="2675823" cy="128978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600" dirty="0" smtClean="0"/>
              <a:t>Parseller üzerinde kısıtlayıcı şerh ve ayni haklar dikkate alınmalıdır.</a:t>
            </a:r>
            <a:endParaRPr lang="tr-TR" sz="1600" dirty="0"/>
          </a:p>
        </p:txBody>
      </p:sp>
      <p:pic>
        <p:nvPicPr>
          <p:cNvPr id="58371" name="Picture 3"/>
          <p:cNvPicPr>
            <a:picLocks noChangeAspect="1" noChangeArrowheads="1"/>
          </p:cNvPicPr>
          <p:nvPr/>
        </p:nvPicPr>
        <p:blipFill>
          <a:blip r:embed="rId3" cstate="print"/>
          <a:srcRect/>
          <a:stretch>
            <a:fillRect/>
          </a:stretch>
        </p:blipFill>
        <p:spPr bwMode="auto">
          <a:xfrm>
            <a:off x="6369136" y="959966"/>
            <a:ext cx="2449634" cy="761743"/>
          </a:xfrm>
          <a:prstGeom prst="rect">
            <a:avLst/>
          </a:prstGeom>
          <a:noFill/>
          <a:ln w="9525">
            <a:noFill/>
            <a:miter lim="800000"/>
            <a:headEnd/>
            <a:tailEnd/>
          </a:ln>
          <a:effectLst/>
        </p:spPr>
      </p:pic>
    </p:spTree>
    <p:extLst>
      <p:ext uri="{BB962C8B-B14F-4D97-AF65-F5344CB8AC3E}">
        <p14:creationId xmlns:p14="http://schemas.microsoft.com/office/powerpoint/2010/main" xmlns="" val="2533419089"/>
      </p:ext>
    </p:extLst>
  </p:cSld>
  <p:clrMapOvr>
    <a:masterClrMapping/>
  </p:clrMapOvr>
  <p:transition>
    <p:pull dir="l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Başlık"/>
          <p:cNvSpPr>
            <a:spLocks noGrp="1"/>
          </p:cNvSpPr>
          <p:nvPr>
            <p:ph type="title" idx="4294967295"/>
          </p:nvPr>
        </p:nvSpPr>
        <p:spPr>
          <a:xfrm>
            <a:off x="1311432" y="158450"/>
            <a:ext cx="6630785" cy="703699"/>
          </a:xfrm>
        </p:spPr>
        <p:style>
          <a:lnRef idx="1">
            <a:schemeClr val="accent3"/>
          </a:lnRef>
          <a:fillRef idx="2">
            <a:schemeClr val="accent3"/>
          </a:fillRef>
          <a:effectRef idx="1">
            <a:schemeClr val="accent3"/>
          </a:effectRef>
          <a:fontRef idx="minor">
            <a:schemeClr val="dk1"/>
          </a:fontRef>
        </p:style>
        <p:txBody>
          <a:bodyPr>
            <a:normAutofit/>
          </a:bodyPr>
          <a:lstStyle/>
          <a:p>
            <a:r>
              <a:rPr lang="tr-TR" sz="2400" dirty="0" smtClean="0">
                <a:solidFill>
                  <a:schemeClr val="accent6">
                    <a:lumMod val="75000"/>
                  </a:schemeClr>
                </a:solidFill>
                <a:cs typeface="Arial" panose="020B0604020202020204" pitchFamily="34" charset="0"/>
              </a:rPr>
              <a:t>OLUŞTURULACAK SINIRLAR</a:t>
            </a:r>
          </a:p>
        </p:txBody>
      </p:sp>
      <p:graphicFrame>
        <p:nvGraphicFramePr>
          <p:cNvPr id="5" name="4 Diyagram"/>
          <p:cNvGraphicFramePr/>
          <p:nvPr/>
        </p:nvGraphicFramePr>
        <p:xfrm>
          <a:off x="866748" y="1071154"/>
          <a:ext cx="7358114" cy="4855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418068"/>
      </p:ext>
    </p:extLst>
  </p:cSld>
  <p:clrMapOvr>
    <a:masterClrMapping/>
  </p:clrMapOvr>
  <p:transition>
    <p:pull dir="l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9151" y="206869"/>
            <a:ext cx="8904849" cy="584775"/>
          </a:xfrm>
          <a:prstGeom prst="rect">
            <a:avLst/>
          </a:prstGeom>
          <a:noFill/>
        </p:spPr>
        <p:txBody>
          <a:bodyPr wrap="square" lIns="91440" tIns="45720" rIns="91440" bIns="45720">
            <a:spAutoFit/>
          </a:bodyPr>
          <a:lstStyle/>
          <a:p>
            <a:pPr algn="ctr"/>
            <a:r>
              <a:rPr lang="tr-TR" altLang="tr-TR" sz="3200" b="1" u="sng" cap="none" spc="0" dirty="0" smtClean="0">
                <a:ln w="17780" cmpd="sng">
                  <a:solidFill>
                    <a:srgbClr val="FFFFFF"/>
                  </a:solidFill>
                  <a:prstDash val="solid"/>
                  <a:miter lim="800000"/>
                </a:ln>
                <a:effectLst>
                  <a:outerShdw blurRad="50800" algn="tl" rotWithShape="0">
                    <a:srgbClr val="000000"/>
                  </a:outerShdw>
                </a:effectLst>
                <a:latin typeface="+mn-lt"/>
              </a:rPr>
              <a:t>GEÇERLİ SINIR (TURUNCU)</a:t>
            </a:r>
            <a:endParaRPr lang="tr-TR" sz="3200" b="1" cap="none" spc="0" dirty="0">
              <a:ln w="17780" cmpd="sng">
                <a:solidFill>
                  <a:srgbClr val="FFFFFF"/>
                </a:solidFill>
                <a:prstDash val="solid"/>
                <a:miter lim="800000"/>
              </a:ln>
              <a:effectLst>
                <a:outerShdw blurRad="50800" algn="tl" rotWithShape="0">
                  <a:srgbClr val="000000"/>
                </a:outerShdw>
              </a:effectLst>
            </a:endParaRPr>
          </a:p>
        </p:txBody>
      </p:sp>
      <p:sp>
        <p:nvSpPr>
          <p:cNvPr id="7" name="6 Dikdörtgen"/>
          <p:cNvSpPr/>
          <p:nvPr/>
        </p:nvSpPr>
        <p:spPr>
          <a:xfrm>
            <a:off x="717452" y="2875615"/>
            <a:ext cx="8107680" cy="814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dirty="0" smtClean="0">
                <a:solidFill>
                  <a:schemeClr val="tx1"/>
                </a:solidFill>
              </a:rPr>
              <a:t>Zeminde mevcut olmayan, paftası ve teknik belgelerinde hata bulunmaması halinde bu belgelere göre, hata varsa giderildikten sonra teknik belgelerine göre oluşturulan oluşturulan sınırdır.</a:t>
            </a:r>
            <a:endParaRPr lang="tr-TR" dirty="0">
              <a:solidFill>
                <a:schemeClr val="tx1"/>
              </a:solidFill>
            </a:endParaRPr>
          </a:p>
        </p:txBody>
      </p:sp>
      <p:sp>
        <p:nvSpPr>
          <p:cNvPr id="8" name="7 Dikdörtgen"/>
          <p:cNvSpPr/>
          <p:nvPr/>
        </p:nvSpPr>
        <p:spPr>
          <a:xfrm>
            <a:off x="689877" y="3826412"/>
            <a:ext cx="3769582" cy="143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tr-TR" sz="1400" dirty="0" smtClean="0">
                <a:solidFill>
                  <a:schemeClr val="tx1"/>
                </a:solidFill>
              </a:rPr>
              <a:t>Zeminde tesisi (</a:t>
            </a:r>
            <a:r>
              <a:rPr lang="tr-TR" sz="1400" i="1" dirty="0" smtClean="0">
                <a:solidFill>
                  <a:schemeClr val="tx1"/>
                </a:solidFill>
              </a:rPr>
              <a:t>duvar, </a:t>
            </a:r>
            <a:r>
              <a:rPr lang="tr-TR" sz="1400" i="1" dirty="0" err="1" smtClean="0">
                <a:solidFill>
                  <a:schemeClr val="tx1"/>
                </a:solidFill>
              </a:rPr>
              <a:t>tonç</a:t>
            </a:r>
            <a:r>
              <a:rPr lang="tr-TR" sz="1400" i="1" dirty="0" smtClean="0">
                <a:solidFill>
                  <a:schemeClr val="tx1"/>
                </a:solidFill>
              </a:rPr>
              <a:t> gibi</a:t>
            </a:r>
            <a:r>
              <a:rPr lang="tr-TR" sz="1400" dirty="0" smtClean="0">
                <a:solidFill>
                  <a:schemeClr val="tx1"/>
                </a:solidFill>
              </a:rPr>
              <a:t>) olmayan ve teknik belgelerinin hatasız olduğu yeteri kadar kontrol ölçüsü (</a:t>
            </a:r>
            <a:r>
              <a:rPr lang="tr-TR" sz="1400" i="1" dirty="0" smtClean="0">
                <a:solidFill>
                  <a:schemeClr val="tx1"/>
                </a:solidFill>
              </a:rPr>
              <a:t>cephe ölçüsü, dik ayağı/dik boyu, kutur, bağlama ölçüsü, farklı Yer Kontrol Noktalarından yapılan </a:t>
            </a:r>
            <a:r>
              <a:rPr lang="tr-TR" sz="1400" b="1" i="1" dirty="0" smtClean="0">
                <a:solidFill>
                  <a:schemeClr val="tx1"/>
                </a:solidFill>
              </a:rPr>
              <a:t>kontrol</a:t>
            </a:r>
            <a:r>
              <a:rPr lang="tr-TR" sz="1400" i="1" dirty="0" smtClean="0">
                <a:solidFill>
                  <a:schemeClr val="tx1"/>
                </a:solidFill>
              </a:rPr>
              <a:t> (ikinci) ölçüsü gibi</a:t>
            </a:r>
            <a:r>
              <a:rPr lang="tr-TR" sz="1400" dirty="0" smtClean="0">
                <a:solidFill>
                  <a:schemeClr val="tx1"/>
                </a:solidFill>
              </a:rPr>
              <a:t>) ile tespit edilmiş kadastro belgelerine göre oluşturulan bir sınırdır. </a:t>
            </a:r>
            <a:endParaRPr lang="tr-TR" sz="1400" dirty="0">
              <a:solidFill>
                <a:schemeClr val="tx1"/>
              </a:solidFill>
            </a:endParaRPr>
          </a:p>
        </p:txBody>
      </p:sp>
      <p:sp>
        <p:nvSpPr>
          <p:cNvPr id="9" name="8 Dikdörtgen"/>
          <p:cNvSpPr/>
          <p:nvPr/>
        </p:nvSpPr>
        <p:spPr>
          <a:xfrm>
            <a:off x="5092504" y="3840480"/>
            <a:ext cx="3826413" cy="1448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tr-TR" sz="1400" dirty="0" smtClean="0">
                <a:solidFill>
                  <a:schemeClr val="tx1"/>
                </a:solidFill>
              </a:rPr>
              <a:t>Teknik belgelerine göre </a:t>
            </a:r>
            <a:r>
              <a:rPr lang="tr-TR" sz="1400" dirty="0" smtClean="0">
                <a:solidFill>
                  <a:schemeClr val="tx1"/>
                </a:solidFill>
                <a:latin typeface="Arial" panose="020B0604020202020204" pitchFamily="34" charset="0"/>
              </a:rPr>
              <a:t> Ölçü, Tersimat, Hesap, sınırlandırma Hataları </a:t>
            </a:r>
            <a:r>
              <a:rPr lang="tr-TR" sz="1400" dirty="0" smtClean="0">
                <a:solidFill>
                  <a:schemeClr val="tx1"/>
                </a:solidFill>
              </a:rPr>
              <a:t>varsa öncelikle bu hatalar giderilerek oluşturulur.</a:t>
            </a:r>
            <a:endParaRPr lang="tr-TR" sz="1400" dirty="0">
              <a:solidFill>
                <a:schemeClr val="tx1"/>
              </a:solidFill>
            </a:endParaRPr>
          </a:p>
        </p:txBody>
      </p:sp>
      <p:sp>
        <p:nvSpPr>
          <p:cNvPr id="13" name="12 Dikdörtgen"/>
          <p:cNvSpPr/>
          <p:nvPr/>
        </p:nvSpPr>
        <p:spPr>
          <a:xfrm>
            <a:off x="661740" y="5447658"/>
            <a:ext cx="8287657"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endParaRPr lang="tr-TR" dirty="0" smtClean="0">
              <a:solidFill>
                <a:schemeClr val="tx1"/>
              </a:solidFill>
            </a:endParaRPr>
          </a:p>
          <a:p>
            <a:pPr marL="1588" algn="ctr">
              <a:lnSpc>
                <a:spcPct val="90000"/>
              </a:lnSpc>
              <a:spcBef>
                <a:spcPct val="20000"/>
              </a:spcBef>
              <a:defRPr/>
            </a:pPr>
            <a:r>
              <a:rPr lang="tr-TR" dirty="0" smtClean="0">
                <a:solidFill>
                  <a:schemeClr val="tx1"/>
                </a:solidFill>
              </a:rPr>
              <a:t>Zeminde sabit tesis mevcut değildir.</a:t>
            </a:r>
          </a:p>
          <a:p>
            <a:pPr lvl="0" algn="ctr"/>
            <a:endParaRPr lang="tr-TR" dirty="0">
              <a:solidFill>
                <a:schemeClr val="tx1"/>
              </a:solidFill>
            </a:endParaRPr>
          </a:p>
        </p:txBody>
      </p:sp>
      <p:pic>
        <p:nvPicPr>
          <p:cNvPr id="10" name="Picture 4" descr="aycicek_bugday_tarl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7502" y="900551"/>
            <a:ext cx="4699332" cy="182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Oval"/>
          <p:cNvSpPr/>
          <p:nvPr/>
        </p:nvSpPr>
        <p:spPr>
          <a:xfrm>
            <a:off x="5458265" y="0"/>
            <a:ext cx="3052689" cy="14067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Teknik Belgelere Göre Kontrol Ölçüleri Dikkate Alınarak Oluşturulur</a:t>
            </a:r>
            <a:endParaRPr lang="tr-TR" dirty="0"/>
          </a:p>
        </p:txBody>
      </p:sp>
    </p:spTree>
    <p:extLst>
      <p:ext uri="{BB962C8B-B14F-4D97-AF65-F5344CB8AC3E}">
        <p14:creationId xmlns:p14="http://schemas.microsoft.com/office/powerpoint/2010/main" xmlns="" val="84959768"/>
      </p:ext>
    </p:extLst>
  </p:cSld>
  <p:clrMapOvr>
    <a:masterClrMapping/>
  </p:clrMapOvr>
  <p:transition>
    <p:pull dir="l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Oval"/>
          <p:cNvSpPr/>
          <p:nvPr/>
        </p:nvSpPr>
        <p:spPr>
          <a:xfrm>
            <a:off x="5303520" y="-1"/>
            <a:ext cx="3629466" cy="16037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Geçici koordinatlar, varsa teknik belgelerinden elde edilir, </a:t>
            </a:r>
            <a:r>
              <a:rPr lang="tr-TR" dirty="0" smtClean="0">
                <a:solidFill>
                  <a:srgbClr val="FFFF00"/>
                </a:solidFill>
              </a:rPr>
              <a:t>PAFTASINDAN ALINMAZ</a:t>
            </a:r>
            <a:endParaRPr lang="tr-TR" dirty="0">
              <a:solidFill>
                <a:srgbClr val="FFFF00"/>
              </a:solidFill>
            </a:endParaRPr>
          </a:p>
        </p:txBody>
      </p:sp>
    </p:spTree>
    <p:extLst>
      <p:ext uri="{BB962C8B-B14F-4D97-AF65-F5344CB8AC3E}">
        <p14:creationId xmlns:p14="http://schemas.microsoft.com/office/powerpoint/2010/main" xmlns="" val="738889103"/>
      </p:ext>
    </p:extLst>
  </p:cSld>
  <p:clrMapOvr>
    <a:masterClrMapping/>
  </p:clrMapOvr>
  <p:transition>
    <p:pull dir="l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754" name="Picture 2"/>
          <p:cNvPicPr>
            <a:picLocks noChangeAspect="1" noChangeArrowheads="1"/>
          </p:cNvPicPr>
          <p:nvPr/>
        </p:nvPicPr>
        <p:blipFill>
          <a:blip r:embed="rId2" cstate="print"/>
          <a:srcRect/>
          <a:stretch>
            <a:fillRect/>
          </a:stretch>
        </p:blipFill>
        <p:spPr bwMode="auto">
          <a:xfrm>
            <a:off x="105508" y="338504"/>
            <a:ext cx="9144000" cy="5643563"/>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6" name="5 Oval"/>
          <p:cNvSpPr/>
          <p:nvPr/>
        </p:nvSpPr>
        <p:spPr>
          <a:xfrm>
            <a:off x="2995979" y="3124567"/>
            <a:ext cx="1145198" cy="19288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srgbClr val="FFFFFF"/>
              </a:solidFill>
              <a:cs typeface="Arial" charset="0"/>
            </a:endParaRPr>
          </a:p>
        </p:txBody>
      </p:sp>
      <p:sp>
        <p:nvSpPr>
          <p:cNvPr id="4" name="3 Dikdörtgen"/>
          <p:cNvSpPr/>
          <p:nvPr/>
        </p:nvSpPr>
        <p:spPr>
          <a:xfrm>
            <a:off x="3859823" y="158262"/>
            <a:ext cx="4536830" cy="83526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Geçici koordinatların paftadan elde edilmesi sonucunda</a:t>
            </a:r>
            <a:endParaRPr lang="tr-TR" dirty="0"/>
          </a:p>
        </p:txBody>
      </p:sp>
      <p:cxnSp>
        <p:nvCxnSpPr>
          <p:cNvPr id="9" name="8 Düz Ok Bağlayıcısı"/>
          <p:cNvCxnSpPr/>
          <p:nvPr/>
        </p:nvCxnSpPr>
        <p:spPr>
          <a:xfrm rot="5400000" flipH="1" flipV="1">
            <a:off x="3732337" y="1358414"/>
            <a:ext cx="2162907" cy="160899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3865928647"/>
      </p:ext>
    </p:extLst>
  </p:cSld>
  <p:clrMapOvr>
    <a:masterClrMapping/>
  </p:clrMapOvr>
  <p:transition>
    <p:pull dir="l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G:\Yeni klasör\RAMAZAN\2_MEGSİS_Çıktısı_2.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857250"/>
            <a:ext cx="9144000"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Oval"/>
          <p:cNvSpPr/>
          <p:nvPr/>
        </p:nvSpPr>
        <p:spPr>
          <a:xfrm>
            <a:off x="2000250" y="3286125"/>
            <a:ext cx="1857375" cy="2428875"/>
          </a:xfrm>
          <a:prstGeom prst="ellipse">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solidFill>
                <a:srgbClr val="FF0000"/>
              </a:solidFill>
              <a:cs typeface="Arial" charset="0"/>
            </a:endParaRPr>
          </a:p>
        </p:txBody>
      </p:sp>
      <p:sp>
        <p:nvSpPr>
          <p:cNvPr id="154628" name="3 Metin kutusu"/>
          <p:cNvSpPr txBox="1">
            <a:spLocks noChangeArrowheads="1"/>
          </p:cNvSpPr>
          <p:nvPr/>
        </p:nvSpPr>
        <p:spPr bwMode="auto">
          <a:xfrm>
            <a:off x="2428875" y="4643438"/>
            <a:ext cx="5715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000">
                <a:latin typeface="Arial" panose="020B0604020202020204" pitchFamily="34" charset="0"/>
              </a:rPr>
              <a:t>333</a:t>
            </a:r>
          </a:p>
        </p:txBody>
      </p:sp>
      <p:sp>
        <p:nvSpPr>
          <p:cNvPr id="7" name="6 Oval"/>
          <p:cNvSpPr/>
          <p:nvPr/>
        </p:nvSpPr>
        <p:spPr>
          <a:xfrm>
            <a:off x="5547946" y="0"/>
            <a:ext cx="2734408" cy="8264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Paftadan alınan sınırın </a:t>
            </a:r>
            <a:r>
              <a:rPr lang="tr-TR" sz="1600" dirty="0" err="1" smtClean="0"/>
              <a:t>ortofoto</a:t>
            </a:r>
            <a:r>
              <a:rPr lang="tr-TR" sz="1600" dirty="0" smtClean="0"/>
              <a:t> görüntüsü</a:t>
            </a:r>
            <a:endParaRPr lang="tr-TR" sz="1600" dirty="0"/>
          </a:p>
        </p:txBody>
      </p:sp>
      <p:cxnSp>
        <p:nvCxnSpPr>
          <p:cNvPr id="9" name="8 Düz Ok Bağlayıcısı"/>
          <p:cNvCxnSpPr/>
          <p:nvPr/>
        </p:nvCxnSpPr>
        <p:spPr>
          <a:xfrm rot="5400000" flipH="1" flipV="1">
            <a:off x="3450981" y="962759"/>
            <a:ext cx="2725615" cy="245305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193954982"/>
      </p:ext>
    </p:extLst>
  </p:cSld>
  <p:clrMapOvr>
    <a:masterClrMapping/>
  </p:clrMapOvr>
  <p:transition>
    <p:pull dir="l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G:\Yeni klasör\RAMAZAN\1\2_Ölçü Krokisi.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857250"/>
            <a:ext cx="9144000"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Oval"/>
          <p:cNvSpPr/>
          <p:nvPr/>
        </p:nvSpPr>
        <p:spPr>
          <a:xfrm>
            <a:off x="3071813" y="2143125"/>
            <a:ext cx="500062" cy="5000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srgbClr val="FFFFFF"/>
              </a:solidFill>
              <a:cs typeface="Arial" charset="0"/>
            </a:endParaRPr>
          </a:p>
        </p:txBody>
      </p:sp>
      <p:cxnSp>
        <p:nvCxnSpPr>
          <p:cNvPr id="4" name="3 Düz Ok Bağlayıcısı"/>
          <p:cNvCxnSpPr>
            <a:stCxn id="150533" idx="0"/>
          </p:cNvCxnSpPr>
          <p:nvPr/>
        </p:nvCxnSpPr>
        <p:spPr>
          <a:xfrm rot="16200000" flipV="1">
            <a:off x="4536281" y="964407"/>
            <a:ext cx="892175" cy="1963738"/>
          </a:xfrm>
          <a:prstGeom prst="straightConnector1">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150533" name="Rectangle 1"/>
          <p:cNvSpPr>
            <a:spLocks noChangeArrowheads="1"/>
          </p:cNvSpPr>
          <p:nvPr/>
        </p:nvSpPr>
        <p:spPr bwMode="auto">
          <a:xfrm rot="10800000" flipV="1">
            <a:off x="4143375" y="2392363"/>
            <a:ext cx="3643313" cy="338137"/>
          </a:xfrm>
          <a:prstGeom prst="rect">
            <a:avLst/>
          </a:prstGeom>
          <a:noFill/>
          <a:ln w="254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sz="1600" b="1" dirty="0">
                <a:latin typeface="Arial" panose="020B0604020202020204" pitchFamily="34" charset="0"/>
              </a:rPr>
              <a:t>Paftasında </a:t>
            </a:r>
            <a:r>
              <a:rPr lang="tr-TR" sz="1600" b="1" dirty="0" err="1">
                <a:latin typeface="Arial" panose="020B0604020202020204" pitchFamily="34" charset="0"/>
              </a:rPr>
              <a:t>tersimatı</a:t>
            </a:r>
            <a:r>
              <a:rPr lang="tr-TR" sz="1600" b="1" dirty="0">
                <a:latin typeface="Arial" panose="020B0604020202020204" pitchFamily="34" charset="0"/>
              </a:rPr>
              <a:t> unutulan nokta</a:t>
            </a:r>
          </a:p>
        </p:txBody>
      </p:sp>
    </p:spTree>
    <p:extLst>
      <p:ext uri="{BB962C8B-B14F-4D97-AF65-F5344CB8AC3E}">
        <p14:creationId xmlns:p14="http://schemas.microsoft.com/office/powerpoint/2010/main" xmlns="" val="1323782198"/>
      </p:ext>
    </p:extLst>
  </p:cSld>
  <p:clrMapOvr>
    <a:masterClrMapping/>
  </p:clrMapOvr>
  <p:transition>
    <p:pull dir="l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Resim" descr="HAVA FOTOĞRAFI.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0413"/>
            <a:ext cx="91440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Metin kutusu"/>
          <p:cNvSpPr txBox="1"/>
          <p:nvPr/>
        </p:nvSpPr>
        <p:spPr>
          <a:xfrm>
            <a:off x="5901837" y="297229"/>
            <a:ext cx="2643188" cy="338138"/>
          </a:xfrm>
          <a:prstGeom prst="rect">
            <a:avLst/>
          </a:prstGeom>
          <a:solidFill>
            <a:schemeClr val="accent6"/>
          </a:solidFill>
        </p:spPr>
        <p:txBody>
          <a:bodyPr>
            <a:spAutoFit/>
          </a:bodyPr>
          <a:lstStyle/>
          <a:p>
            <a:pPr eaLnBrk="1" hangingPunct="1">
              <a:defRPr/>
            </a:pPr>
            <a:r>
              <a:rPr lang="tr-TR" sz="1600" dirty="0">
                <a:latin typeface="Arial" charset="0"/>
                <a:cs typeface="Arial" charset="0"/>
              </a:rPr>
              <a:t>HAVA FOTOĞRAFI (1971)</a:t>
            </a:r>
          </a:p>
        </p:txBody>
      </p:sp>
      <p:sp>
        <p:nvSpPr>
          <p:cNvPr id="4" name="3 Metin kutusu"/>
          <p:cNvSpPr txBox="1"/>
          <p:nvPr/>
        </p:nvSpPr>
        <p:spPr>
          <a:xfrm>
            <a:off x="2500313" y="3357563"/>
            <a:ext cx="642937" cy="369887"/>
          </a:xfrm>
          <a:prstGeom prst="rect">
            <a:avLst/>
          </a:prstGeom>
          <a:solidFill>
            <a:schemeClr val="accent6">
              <a:lumMod val="75000"/>
            </a:schemeClr>
          </a:solidFill>
        </p:spPr>
        <p:txBody>
          <a:bodyPr>
            <a:spAutoFit/>
          </a:bodyPr>
          <a:lstStyle/>
          <a:p>
            <a:pPr eaLnBrk="1" hangingPunct="1">
              <a:defRPr/>
            </a:pPr>
            <a:r>
              <a:rPr lang="tr-TR" dirty="0">
                <a:latin typeface="Arial" charset="0"/>
                <a:cs typeface="Arial" charset="0"/>
              </a:rPr>
              <a:t>333</a:t>
            </a:r>
          </a:p>
        </p:txBody>
      </p:sp>
      <p:pic>
        <p:nvPicPr>
          <p:cNvPr id="5" name="Picture 2" descr="G:\Yeni klasör\RAMAZAN\2\4_Kuyucak_332-333 Parseller Arasındaki Sınır_1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45590" y="947522"/>
            <a:ext cx="2802987" cy="3119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6 Düz Ok Bağlayıcısı"/>
          <p:cNvCxnSpPr/>
          <p:nvPr/>
        </p:nvCxnSpPr>
        <p:spPr>
          <a:xfrm flipV="1">
            <a:off x="3525715" y="2700997"/>
            <a:ext cx="2396783" cy="5433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7 Metin kutusu"/>
          <p:cNvSpPr txBox="1"/>
          <p:nvPr/>
        </p:nvSpPr>
        <p:spPr>
          <a:xfrm rot="20837389">
            <a:off x="3798277" y="2620107"/>
            <a:ext cx="1749670" cy="307777"/>
          </a:xfrm>
          <a:prstGeom prst="rect">
            <a:avLst/>
          </a:prstGeom>
          <a:noFill/>
        </p:spPr>
        <p:txBody>
          <a:bodyPr wrap="square" rtlCol="0">
            <a:spAutoFit/>
          </a:bodyPr>
          <a:lstStyle/>
          <a:p>
            <a:r>
              <a:rPr lang="tr-TR" sz="1400" dirty="0" smtClean="0"/>
              <a:t>Sınırın zemin durumu</a:t>
            </a:r>
            <a:endParaRPr lang="tr-TR" sz="1400" dirty="0"/>
          </a:p>
        </p:txBody>
      </p:sp>
    </p:spTree>
    <p:extLst>
      <p:ext uri="{BB962C8B-B14F-4D97-AF65-F5344CB8AC3E}">
        <p14:creationId xmlns:p14="http://schemas.microsoft.com/office/powerpoint/2010/main" xmlns="" val="2370379897"/>
      </p:ext>
    </p:extLst>
  </p:cSld>
  <p:clrMapOvr>
    <a:masterClrMapping/>
  </p:clrMapOvr>
  <p:transition>
    <p:pull dir="l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778" name="Picture 2"/>
          <p:cNvPicPr>
            <a:picLocks noChangeAspect="1" noChangeArrowheads="1"/>
          </p:cNvPicPr>
          <p:nvPr/>
        </p:nvPicPr>
        <p:blipFill>
          <a:blip r:embed="rId2" cstate="print"/>
          <a:stretch>
            <a:fillRect/>
          </a:stretch>
        </p:blipFill>
        <p:spPr bwMode="auto">
          <a:xfrm>
            <a:off x="576775" y="857250"/>
            <a:ext cx="8102991" cy="5918547"/>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2 Oval"/>
          <p:cNvSpPr/>
          <p:nvPr/>
        </p:nvSpPr>
        <p:spPr>
          <a:xfrm>
            <a:off x="6005945" y="363682"/>
            <a:ext cx="2722419" cy="13508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Hatalı yapılan değerlendirme sonucu </a:t>
            </a:r>
            <a:r>
              <a:rPr lang="tr-TR" sz="1400" smtClean="0"/>
              <a:t>oluşabilecek teknik, hukuki</a:t>
            </a:r>
            <a:r>
              <a:rPr lang="tr-TR" sz="1400" dirty="0" smtClean="0"/>
              <a:t>, mali sorunlar</a:t>
            </a:r>
            <a:endParaRPr lang="tr-TR" sz="1400" dirty="0"/>
          </a:p>
        </p:txBody>
      </p:sp>
    </p:spTree>
    <p:extLst>
      <p:ext uri="{BB962C8B-B14F-4D97-AF65-F5344CB8AC3E}">
        <p14:creationId xmlns:p14="http://schemas.microsoft.com/office/powerpoint/2010/main" xmlns="" val="972428500"/>
      </p:ext>
    </p:extLst>
  </p:cSld>
  <p:clrMapOvr>
    <a:masterClrMapping/>
  </p:clrMapOvr>
  <p:transition>
    <p:pull dir="l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F:\05_04_2018_son\sunu\Örnekler\hatalı_tersimat_ölçü\pafta_takeometri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857250"/>
            <a:ext cx="9144000" cy="6000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1 Dikdörtgen"/>
          <p:cNvSpPr>
            <a:spLocks noChangeArrowheads="1"/>
          </p:cNvSpPr>
          <p:nvPr/>
        </p:nvSpPr>
        <p:spPr bwMode="auto">
          <a:xfrm>
            <a:off x="290945" y="0"/>
            <a:ext cx="8251681" cy="46166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2400" dirty="0">
                <a:solidFill>
                  <a:schemeClr val="accent6">
                    <a:lumMod val="75000"/>
                  </a:schemeClr>
                </a:solidFill>
                <a:latin typeface="+mj-lt"/>
              </a:rPr>
              <a:t>Hatalı Yer Kontrol Noktası</a:t>
            </a:r>
            <a:r>
              <a:rPr lang="tr-TR" sz="2400" dirty="0" smtClean="0">
                <a:solidFill>
                  <a:schemeClr val="accent6">
                    <a:lumMod val="75000"/>
                  </a:schemeClr>
                </a:solidFill>
                <a:latin typeface="+mj-lt"/>
              </a:rPr>
              <a:t>, Sınırlandırma </a:t>
            </a:r>
            <a:r>
              <a:rPr lang="tr-TR" sz="2400" dirty="0">
                <a:solidFill>
                  <a:schemeClr val="accent6">
                    <a:lumMod val="75000"/>
                  </a:schemeClr>
                </a:solidFill>
                <a:latin typeface="+mj-lt"/>
              </a:rPr>
              <a:t>ve Ölçü Hatası</a:t>
            </a:r>
          </a:p>
        </p:txBody>
      </p:sp>
    </p:spTree>
    <p:extLst>
      <p:ext uri="{BB962C8B-B14F-4D97-AF65-F5344CB8AC3E}">
        <p14:creationId xmlns:p14="http://schemas.microsoft.com/office/powerpoint/2010/main" xmlns="" val="706670389"/>
      </p:ext>
    </p:extLst>
  </p:cSld>
  <p:clrMapOvr>
    <a:masterClrMapping/>
  </p:clrMapOvr>
  <p:transition>
    <p:pull dir="l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F:\05_04_2018_son\sunu\Örnekler\hatalı_tersimat_ölçü\ortofoto_dengeleme_planı.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5035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Metin kutusu"/>
          <p:cNvSpPr txBox="1"/>
          <p:nvPr/>
        </p:nvSpPr>
        <p:spPr>
          <a:xfrm>
            <a:off x="294543" y="5429129"/>
            <a:ext cx="4857750" cy="1169551"/>
          </a:xfrm>
          <a:prstGeom prst="rect">
            <a:avLst/>
          </a:prstGeom>
          <a:solidFill>
            <a:schemeClr val="bg1">
              <a:alpha val="41000"/>
            </a:schemeClr>
          </a:solidFill>
        </p:spPr>
        <p:txBody>
          <a:bodyPr>
            <a:spAutoFit/>
          </a:bodyPr>
          <a:lstStyle/>
          <a:p>
            <a:pPr eaLnBrk="1" hangingPunct="1">
              <a:defRPr/>
            </a:pPr>
            <a:r>
              <a:rPr lang="tr-TR" sz="1400" b="1" dirty="0">
                <a:solidFill>
                  <a:srgbClr val="FF0000"/>
                </a:solidFill>
                <a:latin typeface="Arial" charset="0"/>
                <a:cs typeface="Arial" charset="0"/>
              </a:rPr>
              <a:t>Pafta sınırları</a:t>
            </a:r>
          </a:p>
          <a:p>
            <a:pPr eaLnBrk="1" hangingPunct="1">
              <a:defRPr/>
            </a:pPr>
            <a:r>
              <a:rPr lang="tr-TR" sz="1400" b="1" dirty="0" smtClean="0">
                <a:solidFill>
                  <a:srgbClr val="00B050"/>
                </a:solidFill>
                <a:latin typeface="Arial" charset="0"/>
                <a:cs typeface="Arial" charset="0"/>
              </a:rPr>
              <a:t>-Güneydeki </a:t>
            </a:r>
            <a:r>
              <a:rPr lang="tr-TR" sz="1400" b="1" dirty="0">
                <a:solidFill>
                  <a:srgbClr val="00B050"/>
                </a:solidFill>
                <a:latin typeface="Arial" charset="0"/>
                <a:cs typeface="Arial" charset="0"/>
              </a:rPr>
              <a:t>Poligondan Takeometrik ölçü</a:t>
            </a:r>
          </a:p>
          <a:p>
            <a:pPr eaLnBrk="1" hangingPunct="1">
              <a:defRPr/>
            </a:pPr>
            <a:r>
              <a:rPr lang="tr-TR" sz="1400" b="1" dirty="0" smtClean="0">
                <a:solidFill>
                  <a:schemeClr val="tx2"/>
                </a:solidFill>
                <a:latin typeface="Arial" charset="0"/>
                <a:cs typeface="Arial" charset="0"/>
              </a:rPr>
              <a:t>-Kuzeydeki </a:t>
            </a:r>
            <a:r>
              <a:rPr lang="tr-TR" sz="1400" b="1" dirty="0">
                <a:solidFill>
                  <a:schemeClr val="tx2"/>
                </a:solidFill>
                <a:latin typeface="Arial" charset="0"/>
                <a:cs typeface="Arial" charset="0"/>
              </a:rPr>
              <a:t>Poligondan Takeometrik ölçü</a:t>
            </a:r>
          </a:p>
          <a:p>
            <a:pPr eaLnBrk="1" hangingPunct="1">
              <a:defRPr/>
            </a:pPr>
            <a:r>
              <a:rPr lang="tr-TR" sz="1400" b="1" dirty="0" smtClean="0">
                <a:latin typeface="Arial" charset="0"/>
                <a:cs typeface="Arial" charset="0"/>
              </a:rPr>
              <a:t>-Sabit </a:t>
            </a:r>
            <a:r>
              <a:rPr lang="tr-TR" sz="1400" b="1" dirty="0">
                <a:latin typeface="Arial" charset="0"/>
                <a:cs typeface="Arial" charset="0"/>
              </a:rPr>
              <a:t>sınır</a:t>
            </a:r>
          </a:p>
          <a:p>
            <a:pPr eaLnBrk="1" hangingPunct="1">
              <a:defRPr/>
            </a:pPr>
            <a:r>
              <a:rPr lang="tr-TR" sz="1400" b="1" dirty="0" smtClean="0">
                <a:solidFill>
                  <a:schemeClr val="accent6">
                    <a:lumMod val="50000"/>
                  </a:schemeClr>
                </a:solidFill>
                <a:latin typeface="Arial" charset="0"/>
                <a:cs typeface="Arial" charset="0"/>
              </a:rPr>
              <a:t>-Dengeleme planı ile </a:t>
            </a:r>
            <a:r>
              <a:rPr lang="tr-TR" sz="1400" b="1" dirty="0">
                <a:solidFill>
                  <a:schemeClr val="accent6">
                    <a:lumMod val="50000"/>
                  </a:schemeClr>
                </a:solidFill>
                <a:latin typeface="Arial" charset="0"/>
                <a:cs typeface="Arial" charset="0"/>
              </a:rPr>
              <a:t>oluşan sınır</a:t>
            </a:r>
            <a:r>
              <a:rPr lang="tr-TR" sz="1400" b="1" dirty="0">
                <a:solidFill>
                  <a:schemeClr val="accent6">
                    <a:lumMod val="75000"/>
                  </a:schemeClr>
                </a:solidFill>
                <a:latin typeface="Arial" charset="0"/>
                <a:cs typeface="Arial" charset="0"/>
              </a:rPr>
              <a:t> </a:t>
            </a:r>
          </a:p>
        </p:txBody>
      </p:sp>
    </p:spTree>
    <p:extLst>
      <p:ext uri="{BB962C8B-B14F-4D97-AF65-F5344CB8AC3E}">
        <p14:creationId xmlns:p14="http://schemas.microsoft.com/office/powerpoint/2010/main" xmlns="" val="3227294698"/>
      </p:ext>
    </p:extLst>
  </p:cSld>
  <p:clrMapOvr>
    <a:masterClrMapping/>
  </p:clrMapOvr>
  <p:transition>
    <p:pull dir="l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8 Metin kutusu"/>
          <p:cNvSpPr txBox="1">
            <a:spLocks noChangeArrowheads="1"/>
          </p:cNvSpPr>
          <p:nvPr/>
        </p:nvSpPr>
        <p:spPr bwMode="auto">
          <a:xfrm>
            <a:off x="928688" y="4929188"/>
            <a:ext cx="39290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pic>
        <p:nvPicPr>
          <p:cNvPr id="72718" name="Picture 14"/>
          <p:cNvPicPr>
            <a:picLocks noChangeAspect="1" noChangeArrowheads="1"/>
          </p:cNvPicPr>
          <p:nvPr/>
        </p:nvPicPr>
        <p:blipFill>
          <a:blip r:embed="rId2" cstate="print"/>
          <a:srcRect/>
          <a:stretch>
            <a:fillRect/>
          </a:stretch>
        </p:blipFill>
        <p:spPr bwMode="auto">
          <a:xfrm>
            <a:off x="142875" y="0"/>
            <a:ext cx="9001125" cy="5726113"/>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11" name="10 Akış Çizelgesi: Bağlayıcı"/>
          <p:cNvSpPr/>
          <p:nvPr/>
        </p:nvSpPr>
        <p:spPr>
          <a:xfrm>
            <a:off x="5613009" y="0"/>
            <a:ext cx="3530989" cy="1561513"/>
          </a:xfrm>
          <a:prstGeom prst="flowChartConnector">
            <a:avLst/>
          </a:prstGeom>
          <a:solidFill>
            <a:srgbClr val="FFC000"/>
          </a:solidFill>
        </p:spPr>
        <p:style>
          <a:lnRef idx="0">
            <a:schemeClr val="accent4"/>
          </a:lnRef>
          <a:fillRef idx="3">
            <a:schemeClr val="accent4"/>
          </a:fillRef>
          <a:effectRef idx="3">
            <a:schemeClr val="accent4"/>
          </a:effectRef>
          <a:fontRef idx="minor">
            <a:schemeClr val="lt1"/>
          </a:fontRef>
        </p:style>
        <p:txBody>
          <a:bodyPr anchor="ctr"/>
          <a:lstStyle/>
          <a:p>
            <a:pPr eaLnBrk="1" hangingPunct="1">
              <a:defRPr/>
            </a:pPr>
            <a:r>
              <a:rPr lang="tr-TR" sz="1400" dirty="0">
                <a:solidFill>
                  <a:schemeClr val="tx1"/>
                </a:solidFill>
                <a:latin typeface="Arial" pitchFamily="34" charset="0"/>
                <a:cs typeface="Arial" pitchFamily="34" charset="0"/>
              </a:rPr>
              <a:t>Paftası ve teknik belgesi </a:t>
            </a:r>
            <a:r>
              <a:rPr lang="tr-TR" sz="1400" dirty="0" smtClean="0">
                <a:solidFill>
                  <a:schemeClr val="tx1"/>
                </a:solidFill>
                <a:latin typeface="Arial" pitchFamily="34" charset="0"/>
                <a:cs typeface="Arial" pitchFamily="34" charset="0"/>
              </a:rPr>
              <a:t>incelenmeli varsa hatası </a:t>
            </a:r>
            <a:r>
              <a:rPr lang="tr-TR" sz="1400" dirty="0">
                <a:solidFill>
                  <a:schemeClr val="tx1"/>
                </a:solidFill>
                <a:latin typeface="Arial" pitchFamily="34" charset="0"/>
                <a:cs typeface="Arial" pitchFamily="34" charset="0"/>
              </a:rPr>
              <a:t>giderilmeli</a:t>
            </a:r>
            <a:r>
              <a:rPr lang="tr-TR" sz="1400" b="1" dirty="0">
                <a:solidFill>
                  <a:srgbClr val="FF0000"/>
                </a:solidFill>
                <a:latin typeface="Arial" pitchFamily="34" charset="0"/>
                <a:cs typeface="Arial" pitchFamily="34" charset="0"/>
              </a:rPr>
              <a:t>,  kontrollü </a:t>
            </a:r>
            <a:r>
              <a:rPr lang="tr-TR" sz="1400" b="1" dirty="0" smtClean="0">
                <a:solidFill>
                  <a:srgbClr val="FF0000"/>
                </a:solidFill>
                <a:latin typeface="Arial" pitchFamily="34" charset="0"/>
                <a:cs typeface="Arial" pitchFamily="34" charset="0"/>
              </a:rPr>
              <a:t>ölçüleri </a:t>
            </a:r>
            <a:r>
              <a:rPr lang="tr-TR" sz="1400" dirty="0" smtClean="0">
                <a:solidFill>
                  <a:schemeClr val="tx1"/>
                </a:solidFill>
                <a:latin typeface="Arial" pitchFamily="34" charset="0"/>
                <a:cs typeface="Arial" pitchFamily="34" charset="0"/>
              </a:rPr>
              <a:t>de dikkate alınarak geçerli </a:t>
            </a:r>
            <a:r>
              <a:rPr lang="tr-TR" sz="1400" dirty="0">
                <a:solidFill>
                  <a:schemeClr val="tx1"/>
                </a:solidFill>
                <a:latin typeface="Arial" pitchFamily="34" charset="0"/>
                <a:cs typeface="Arial" pitchFamily="34" charset="0"/>
              </a:rPr>
              <a:t>sınır </a:t>
            </a:r>
            <a:r>
              <a:rPr lang="tr-TR" sz="1400" dirty="0" smtClean="0">
                <a:solidFill>
                  <a:schemeClr val="tx1"/>
                </a:solidFill>
                <a:latin typeface="Arial" pitchFamily="34" charset="0"/>
                <a:cs typeface="Arial" pitchFamily="34" charset="0"/>
              </a:rPr>
              <a:t> olarak alınmalıdır</a:t>
            </a:r>
            <a:r>
              <a:rPr lang="tr-TR" sz="1400" dirty="0">
                <a:solidFill>
                  <a:schemeClr val="tx1"/>
                </a:solidFill>
                <a:latin typeface="Arial" pitchFamily="34" charset="0"/>
                <a:cs typeface="Arial" pitchFamily="34" charset="0"/>
              </a:rPr>
              <a:t>.</a:t>
            </a:r>
          </a:p>
        </p:txBody>
      </p:sp>
    </p:spTree>
    <p:extLst>
      <p:ext uri="{BB962C8B-B14F-4D97-AF65-F5344CB8AC3E}">
        <p14:creationId xmlns:p14="http://schemas.microsoft.com/office/powerpoint/2010/main" xmlns="" val="4041503714"/>
      </p:ext>
    </p:extLst>
  </p:cSld>
  <p:clrMapOvr>
    <a:masterClrMapping/>
  </p:clrMapOvr>
  <p:transition>
    <p:pull dir="l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9151" y="206869"/>
            <a:ext cx="8904849" cy="584775"/>
          </a:xfrm>
          <a:prstGeom prst="rect">
            <a:avLst/>
          </a:prstGeom>
          <a:noFill/>
        </p:spPr>
        <p:txBody>
          <a:bodyPr wrap="square" lIns="91440" tIns="45720" rIns="91440" bIns="45720">
            <a:spAutoFit/>
          </a:bodyPr>
          <a:lstStyle/>
          <a:p>
            <a:pPr algn="ctr"/>
            <a:r>
              <a:rPr lang="tr-TR" altLang="tr-TR" sz="3200" b="1" u="sng" cap="none" spc="0" dirty="0" smtClean="0">
                <a:ln w="17780" cmpd="sng">
                  <a:solidFill>
                    <a:srgbClr val="FFFFFF"/>
                  </a:solidFill>
                  <a:prstDash val="solid"/>
                  <a:miter lim="800000"/>
                </a:ln>
                <a:solidFill>
                  <a:schemeClr val="accent6">
                    <a:lumMod val="50000"/>
                  </a:schemeClr>
                </a:solidFill>
                <a:effectLst>
                  <a:outerShdw blurRad="50800" algn="tl" rotWithShape="0">
                    <a:srgbClr val="000000"/>
                  </a:outerShdw>
                </a:effectLst>
                <a:latin typeface="+mn-lt"/>
              </a:rPr>
              <a:t>BELİRSİZ SINIR (KAHVERENGİ)</a:t>
            </a:r>
            <a:endParaRPr lang="tr-TR" sz="3200" b="1" cap="none" spc="0" dirty="0">
              <a:ln w="17780" cmpd="sng">
                <a:solidFill>
                  <a:srgbClr val="FFFFFF"/>
                </a:solidFill>
                <a:prstDash val="solid"/>
                <a:miter lim="800000"/>
              </a:ln>
              <a:solidFill>
                <a:schemeClr val="accent6">
                  <a:lumMod val="50000"/>
                </a:schemeClr>
              </a:solidFill>
              <a:effectLst>
                <a:outerShdw blurRad="50800" algn="tl" rotWithShape="0">
                  <a:srgbClr val="000000"/>
                </a:outerShdw>
              </a:effectLst>
            </a:endParaRPr>
          </a:p>
        </p:txBody>
      </p:sp>
      <p:sp>
        <p:nvSpPr>
          <p:cNvPr id="7" name="6 Dikdörtgen"/>
          <p:cNvSpPr/>
          <p:nvPr/>
        </p:nvSpPr>
        <p:spPr>
          <a:xfrm>
            <a:off x="717452" y="2875615"/>
            <a:ext cx="810768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dirty="0" smtClean="0">
                <a:latin typeface="Arial" panose="020B0604020202020204" pitchFamily="34" charset="0"/>
              </a:rPr>
              <a:t>Dengeleme Planına göre oluşturulan ve </a:t>
            </a:r>
            <a:r>
              <a:rPr lang="tr-TR" dirty="0" smtClean="0">
                <a:solidFill>
                  <a:srgbClr val="FFFF00"/>
                </a:solidFill>
                <a:latin typeface="Arial" panose="020B0604020202020204" pitchFamily="34" charset="0"/>
              </a:rPr>
              <a:t>zeminde mevcut olmayan</a:t>
            </a:r>
            <a:r>
              <a:rPr lang="tr-TR" dirty="0" smtClean="0">
                <a:latin typeface="Arial" panose="020B0604020202020204" pitchFamily="34" charset="0"/>
              </a:rPr>
              <a:t> sınırdır</a:t>
            </a:r>
            <a:endParaRPr lang="tr-TR" dirty="0"/>
          </a:p>
        </p:txBody>
      </p:sp>
      <p:sp>
        <p:nvSpPr>
          <p:cNvPr id="8" name="7 Dikdörtgen"/>
          <p:cNvSpPr/>
          <p:nvPr/>
        </p:nvSpPr>
        <p:spPr>
          <a:xfrm>
            <a:off x="689877" y="3867602"/>
            <a:ext cx="3769582" cy="90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tr-TR" dirty="0" smtClean="0"/>
              <a:t>Dengeleme planına ve yüzölçümüne göre </a:t>
            </a:r>
            <a:r>
              <a:rPr lang="tr-TR" sz="2000" dirty="0" smtClean="0">
                <a:solidFill>
                  <a:srgbClr val="FFFF00"/>
                </a:solidFill>
              </a:rPr>
              <a:t>oluşturulur.</a:t>
            </a:r>
            <a:endParaRPr lang="tr-TR" sz="2000" dirty="0">
              <a:solidFill>
                <a:srgbClr val="FFFF00"/>
              </a:solidFill>
            </a:endParaRPr>
          </a:p>
        </p:txBody>
      </p:sp>
      <p:sp>
        <p:nvSpPr>
          <p:cNvPr id="9" name="8 Dikdörtgen"/>
          <p:cNvSpPr/>
          <p:nvPr/>
        </p:nvSpPr>
        <p:spPr>
          <a:xfrm>
            <a:off x="5092504" y="3840480"/>
            <a:ext cx="3826413" cy="93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dirty="0" smtClean="0"/>
              <a:t>Teknik belgelerine göre </a:t>
            </a:r>
            <a:r>
              <a:rPr lang="tr-TR" dirty="0" smtClean="0">
                <a:solidFill>
                  <a:srgbClr val="FF0000"/>
                </a:solidFill>
                <a:latin typeface="Arial" panose="020B0604020202020204" pitchFamily="34" charset="0"/>
              </a:rPr>
              <a:t> </a:t>
            </a:r>
            <a:r>
              <a:rPr lang="tr-TR" dirty="0" smtClean="0">
                <a:solidFill>
                  <a:srgbClr val="FFFF00"/>
                </a:solidFill>
                <a:latin typeface="Arial" panose="020B0604020202020204" pitchFamily="34" charset="0"/>
              </a:rPr>
              <a:t>değerlendirilmez</a:t>
            </a:r>
            <a:endParaRPr lang="tr-TR" dirty="0">
              <a:solidFill>
                <a:srgbClr val="FFFF00"/>
              </a:solidFill>
            </a:endParaRPr>
          </a:p>
        </p:txBody>
      </p:sp>
      <p:sp>
        <p:nvSpPr>
          <p:cNvPr id="13" name="12 Dikdörtgen"/>
          <p:cNvSpPr/>
          <p:nvPr/>
        </p:nvSpPr>
        <p:spPr>
          <a:xfrm>
            <a:off x="617446" y="4838059"/>
            <a:ext cx="8287657"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endParaRPr lang="tr-TR" dirty="0" smtClean="0"/>
          </a:p>
          <a:p>
            <a:pPr marL="1588" algn="ctr">
              <a:lnSpc>
                <a:spcPct val="90000"/>
              </a:lnSpc>
              <a:spcBef>
                <a:spcPct val="20000"/>
              </a:spcBef>
              <a:defRPr/>
            </a:pPr>
            <a:r>
              <a:rPr lang="tr-TR" sz="2000" dirty="0" smtClean="0"/>
              <a:t>Zeminde  mevcut değildir</a:t>
            </a:r>
            <a:r>
              <a:rPr lang="tr-TR" dirty="0" smtClean="0"/>
              <a:t>.</a:t>
            </a:r>
          </a:p>
          <a:p>
            <a:pPr lvl="0" algn="ctr"/>
            <a:endParaRPr lang="tr-TR" dirty="0"/>
          </a:p>
        </p:txBody>
      </p:sp>
      <p:pic>
        <p:nvPicPr>
          <p:cNvPr id="11" name="Picture 14" descr=" resimleri">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36763" y="785373"/>
            <a:ext cx="5556739" cy="1929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1" name="Picture 1"/>
          <p:cNvPicPr>
            <a:picLocks noChangeAspect="1" noChangeArrowheads="1"/>
          </p:cNvPicPr>
          <p:nvPr/>
        </p:nvPicPr>
        <p:blipFill>
          <a:blip r:embed="rId2" cstate="print"/>
          <a:srcRect/>
          <a:stretch>
            <a:fillRect/>
          </a:stretch>
        </p:blipFill>
        <p:spPr bwMode="auto">
          <a:xfrm>
            <a:off x="369116" y="276836"/>
            <a:ext cx="8380601" cy="5544483"/>
          </a:xfrm>
          <a:prstGeom prst="rect">
            <a:avLst/>
          </a:prstGeom>
          <a:noFill/>
          <a:ln w="9525">
            <a:noFill/>
            <a:miter lim="800000"/>
            <a:headEnd/>
            <a:tailEnd/>
          </a:ln>
          <a:effectLst/>
        </p:spPr>
      </p:pic>
      <p:sp>
        <p:nvSpPr>
          <p:cNvPr id="4" name="3 Dikdörtgen"/>
          <p:cNvSpPr/>
          <p:nvPr/>
        </p:nvSpPr>
        <p:spPr>
          <a:xfrm>
            <a:off x="1565189" y="5799438"/>
            <a:ext cx="6244282" cy="252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dirty="0" smtClean="0"/>
              <a:t>Zeminde sınır yok ve teknik belgelerine göre oluşturulamıyor!</a:t>
            </a:r>
            <a:endParaRPr lang="tr-TR" dirty="0"/>
          </a:p>
        </p:txBody>
      </p:sp>
    </p:spTree>
    <p:extLst>
      <p:ext uri="{BB962C8B-B14F-4D97-AF65-F5344CB8AC3E}">
        <p14:creationId xmlns:p14="http://schemas.microsoft.com/office/powerpoint/2010/main" xmlns="" val="3602473369"/>
      </p:ext>
    </p:extLst>
  </p:cSld>
  <p:clrMapOvr>
    <a:masterClrMapping/>
  </p:clrMapOvr>
  <p:transition>
    <p:pull dir="l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Picture 2"/>
          <p:cNvPicPr>
            <a:picLocks noChangeAspect="1" noChangeArrowheads="1"/>
          </p:cNvPicPr>
          <p:nvPr/>
        </p:nvPicPr>
        <p:blipFill>
          <a:blip r:embed="rId2" cstate="print"/>
          <a:srcRect/>
          <a:stretch>
            <a:fillRect/>
          </a:stretch>
        </p:blipFill>
        <p:spPr bwMode="auto">
          <a:xfrm>
            <a:off x="304800" y="238896"/>
            <a:ext cx="8328454" cy="5308781"/>
          </a:xfrm>
          <a:prstGeom prst="rect">
            <a:avLst/>
          </a:prstGeom>
          <a:noFill/>
          <a:ln w="9525">
            <a:noFill/>
            <a:miter lim="800000"/>
            <a:headEnd/>
            <a:tailEnd/>
          </a:ln>
          <a:effectLst/>
        </p:spPr>
      </p:pic>
      <p:sp>
        <p:nvSpPr>
          <p:cNvPr id="4" name="Rectangle 1"/>
          <p:cNvSpPr>
            <a:spLocks noChangeArrowheads="1"/>
          </p:cNvSpPr>
          <p:nvPr/>
        </p:nvSpPr>
        <p:spPr bwMode="auto">
          <a:xfrm>
            <a:off x="329128" y="5519480"/>
            <a:ext cx="5000625" cy="646112"/>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lgn="just">
              <a:defRPr/>
            </a:pPr>
            <a:r>
              <a:rPr lang="tr-TR" sz="1200" b="1" dirty="0" smtClean="0">
                <a:latin typeface="Arial" charset="0"/>
                <a:cs typeface="Times New Roman" pitchFamily="18" charset="0"/>
              </a:rPr>
              <a:t>Dengeleme </a:t>
            </a:r>
            <a:r>
              <a:rPr lang="tr-TR" sz="1200" b="1" dirty="0">
                <a:latin typeface="Arial" charset="0"/>
                <a:cs typeface="Times New Roman" pitchFamily="18" charset="0"/>
              </a:rPr>
              <a:t>sonucu bulunan yüzölçümlerine göre;</a:t>
            </a:r>
          </a:p>
          <a:p>
            <a:pPr algn="just">
              <a:defRPr/>
            </a:pPr>
            <a:r>
              <a:rPr lang="tr-TR" sz="1200" b="1" dirty="0">
                <a:latin typeface="Arial" charset="0"/>
                <a:cs typeface="Times New Roman" pitchFamily="18" charset="0"/>
              </a:rPr>
              <a:t>yeni sınırlar, parsellerin kullanım şekli, yapı ve tesislerin durumları dikkate alınarak sınırlar oluşturulur. </a:t>
            </a:r>
            <a:endParaRPr lang="tr-TR" b="1" dirty="0">
              <a:latin typeface="Arial" charset="0"/>
              <a:cs typeface="Arial" charset="0"/>
            </a:endParaRPr>
          </a:p>
        </p:txBody>
      </p:sp>
      <p:sp>
        <p:nvSpPr>
          <p:cNvPr id="6" name="5 Oval"/>
          <p:cNvSpPr/>
          <p:nvPr/>
        </p:nvSpPr>
        <p:spPr>
          <a:xfrm>
            <a:off x="6730314" y="724929"/>
            <a:ext cx="2290118" cy="119448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Zeminde bulunan duvar, </a:t>
            </a:r>
            <a:r>
              <a:rPr lang="tr-TR" sz="1400" dirty="0" err="1" smtClean="0"/>
              <a:t>tonç</a:t>
            </a:r>
            <a:r>
              <a:rPr lang="tr-TR" sz="1400" dirty="0" smtClean="0"/>
              <a:t>, müştemilatlarda dikkate alınır.</a:t>
            </a:r>
            <a:endParaRPr lang="tr-TR" sz="1400" dirty="0"/>
          </a:p>
        </p:txBody>
      </p:sp>
    </p:spTree>
    <p:extLst>
      <p:ext uri="{BB962C8B-B14F-4D97-AF65-F5344CB8AC3E}">
        <p14:creationId xmlns:p14="http://schemas.microsoft.com/office/powerpoint/2010/main" xmlns="" val="3602473369"/>
      </p:ext>
    </p:extLst>
  </p:cSld>
  <p:clrMapOvr>
    <a:masterClrMapping/>
  </p:clrMapOvr>
  <p:transition>
    <p:pull dir="l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p:cNvPicPr>
            <a:picLocks noChangeAspect="1" noChangeArrowheads="1"/>
          </p:cNvPicPr>
          <p:nvPr/>
        </p:nvPicPr>
        <p:blipFill>
          <a:blip r:embed="rId2" cstate="print"/>
          <a:srcRect/>
          <a:stretch>
            <a:fillRect/>
          </a:stretch>
        </p:blipFill>
        <p:spPr bwMode="auto">
          <a:xfrm>
            <a:off x="321275" y="0"/>
            <a:ext cx="8608541" cy="5959230"/>
          </a:xfrm>
          <a:prstGeom prst="rect">
            <a:avLst/>
          </a:prstGeom>
          <a:noFill/>
          <a:ln w="9525">
            <a:noFill/>
            <a:miter lim="800000"/>
            <a:headEnd/>
            <a:tailEnd/>
          </a:ln>
          <a:effectLst/>
        </p:spPr>
      </p:pic>
      <p:sp>
        <p:nvSpPr>
          <p:cNvPr id="4" name="Rectangle 1"/>
          <p:cNvSpPr>
            <a:spLocks noChangeArrowheads="1"/>
          </p:cNvSpPr>
          <p:nvPr/>
        </p:nvSpPr>
        <p:spPr bwMode="auto">
          <a:xfrm>
            <a:off x="329128" y="5519480"/>
            <a:ext cx="5000625" cy="64633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lgn="just">
              <a:defRPr/>
            </a:pPr>
            <a:r>
              <a:rPr lang="tr-TR" sz="1200" b="1" dirty="0" smtClean="0">
                <a:latin typeface="Arial" charset="0"/>
                <a:cs typeface="Times New Roman" pitchFamily="18" charset="0"/>
              </a:rPr>
              <a:t>3194 S.K. 15 ve 16. maddesine göre oluşan parsellerde, belirsiz sınır oluşturulurken, parsel cephe, derinlik ve imar planında belirtilen diğer hususlar da dikkate alınır. </a:t>
            </a:r>
            <a:endParaRPr lang="tr-TR" b="1" dirty="0">
              <a:latin typeface="Arial" charset="0"/>
              <a:cs typeface="Arial" charset="0"/>
            </a:endParaRPr>
          </a:p>
        </p:txBody>
      </p:sp>
      <p:sp>
        <p:nvSpPr>
          <p:cNvPr id="5" name="4 Oval"/>
          <p:cNvSpPr/>
          <p:nvPr/>
        </p:nvSpPr>
        <p:spPr>
          <a:xfrm>
            <a:off x="6343136" y="0"/>
            <a:ext cx="2290118" cy="131805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Yapılar tescilli ise tapu kütüğündeki tecavüz belirtmesi yapılır</a:t>
            </a:r>
            <a:endParaRPr lang="tr-TR" sz="1400" dirty="0"/>
          </a:p>
        </p:txBody>
      </p:sp>
    </p:spTree>
    <p:extLst>
      <p:ext uri="{BB962C8B-B14F-4D97-AF65-F5344CB8AC3E}">
        <p14:creationId xmlns:p14="http://schemas.microsoft.com/office/powerpoint/2010/main" xmlns="" val="3602473369"/>
      </p:ext>
    </p:extLst>
  </p:cSld>
  <p:clrMapOvr>
    <a:masterClrMapping/>
  </p:clrMapOvr>
  <p:transition>
    <p:pull dir="l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9151" y="206869"/>
            <a:ext cx="8904849" cy="584775"/>
          </a:xfrm>
          <a:prstGeom prst="rect">
            <a:avLst/>
          </a:prstGeom>
          <a:noFill/>
        </p:spPr>
        <p:txBody>
          <a:bodyPr wrap="square" lIns="91440" tIns="45720" rIns="91440" bIns="45720">
            <a:spAutoFit/>
          </a:bodyPr>
          <a:lstStyle/>
          <a:p>
            <a:pPr algn="ctr"/>
            <a:r>
              <a:rPr lang="tr-TR" altLang="tr-TR" sz="3200" b="1" u="sng" dirty="0" smtClean="0">
                <a:ln w="17780" cmpd="sng">
                  <a:solidFill>
                    <a:srgbClr val="FFFFFF"/>
                  </a:solidFill>
                  <a:prstDash val="solid"/>
                  <a:miter lim="800000"/>
                </a:ln>
                <a:solidFill>
                  <a:srgbClr val="FF0000"/>
                </a:solidFill>
                <a:effectLst>
                  <a:outerShdw blurRad="50800" algn="tl" rotWithShape="0">
                    <a:srgbClr val="000000"/>
                  </a:outerShdw>
                </a:effectLst>
              </a:rPr>
              <a:t>ÇEKİŞMELİ SINIR</a:t>
            </a:r>
            <a:r>
              <a:rPr lang="tr-TR" altLang="tr-TR" sz="3200" b="1" u="sng" cap="none" spc="0" dirty="0" smtClean="0">
                <a:ln w="17780" cmpd="sng">
                  <a:solidFill>
                    <a:srgbClr val="FFFFFF"/>
                  </a:solidFill>
                  <a:prstDash val="solid"/>
                  <a:miter lim="800000"/>
                </a:ln>
                <a:solidFill>
                  <a:srgbClr val="FF0000"/>
                </a:solidFill>
                <a:effectLst>
                  <a:outerShdw blurRad="50800" algn="tl" rotWithShape="0">
                    <a:srgbClr val="000000"/>
                  </a:outerShdw>
                </a:effectLst>
                <a:latin typeface="+mn-lt"/>
              </a:rPr>
              <a:t>(KIRMIZI)</a:t>
            </a:r>
            <a:endParaRPr lang="tr-TR" sz="3200" b="1" cap="none" spc="0" dirty="0">
              <a:ln w="17780" cmpd="sng">
                <a:solidFill>
                  <a:srgbClr val="FFFFFF"/>
                </a:solidFill>
                <a:prstDash val="solid"/>
                <a:miter lim="800000"/>
              </a:ln>
              <a:solidFill>
                <a:srgbClr val="FF0000"/>
              </a:solidFill>
              <a:effectLst>
                <a:outerShdw blurRad="50800" algn="tl" rotWithShape="0">
                  <a:srgbClr val="000000"/>
                </a:outerShdw>
              </a:effectLst>
            </a:endParaRPr>
          </a:p>
        </p:txBody>
      </p:sp>
      <p:sp>
        <p:nvSpPr>
          <p:cNvPr id="7" name="6 Dikdörtgen"/>
          <p:cNvSpPr/>
          <p:nvPr/>
        </p:nvSpPr>
        <p:spPr>
          <a:xfrm>
            <a:off x="717452" y="2875615"/>
            <a:ext cx="7992000" cy="50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spcBef>
                <a:spcPct val="0"/>
              </a:spcBef>
            </a:pPr>
            <a:r>
              <a:rPr lang="tr-TR" dirty="0" smtClean="0"/>
              <a:t>Taraflar arasında uyuşmazlık konusu olan sınırdır.</a:t>
            </a:r>
            <a:endParaRPr lang="tr-TR" dirty="0"/>
          </a:p>
        </p:txBody>
      </p:sp>
      <p:sp>
        <p:nvSpPr>
          <p:cNvPr id="8" name="7 Dikdörtgen"/>
          <p:cNvSpPr/>
          <p:nvPr/>
        </p:nvSpPr>
        <p:spPr>
          <a:xfrm>
            <a:off x="787336" y="3510329"/>
            <a:ext cx="7812000" cy="43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defRPr/>
            </a:pPr>
            <a:r>
              <a:rPr lang="tr-TR" sz="1600" dirty="0" smtClean="0"/>
              <a:t>Bu sınıra komşu maliklerin iddia ettikleri sınırlar, ölçülür ve değerlendirilmek üzere;</a:t>
            </a:r>
            <a:endParaRPr lang="tr-TR" sz="1600" dirty="0"/>
          </a:p>
        </p:txBody>
      </p:sp>
      <p:sp>
        <p:nvSpPr>
          <p:cNvPr id="9" name="8 Dikdörtgen"/>
          <p:cNvSpPr/>
          <p:nvPr/>
        </p:nvSpPr>
        <p:spPr>
          <a:xfrm>
            <a:off x="5317587" y="4101421"/>
            <a:ext cx="3657601" cy="116761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179388" indent="-15875" algn="just">
              <a:lnSpc>
                <a:spcPct val="90000"/>
              </a:lnSpc>
            </a:pPr>
            <a:r>
              <a:rPr lang="tr-TR" sz="1400" dirty="0" smtClean="0"/>
              <a:t>Teknik belgelerine göre oluşturulamıyorsa; alan hesabı  ve tersimat kontrolü yapılmış parsellerin yüzölçümlerine göre Dengeleme Planı  oluşturulmak suretiyle sınır oluşturulur,</a:t>
            </a:r>
            <a:endParaRPr lang="tr-TR" sz="1400" dirty="0" smtClean="0">
              <a:effectLst>
                <a:outerShdw blurRad="38100" dist="38100" dir="2700000" algn="tl">
                  <a:srgbClr val="C0C0C0"/>
                </a:outerShdw>
              </a:effectLst>
              <a:cs typeface="Times New Roman" pitchFamily="18" charset="0"/>
            </a:endParaRPr>
          </a:p>
        </p:txBody>
      </p:sp>
      <p:sp>
        <p:nvSpPr>
          <p:cNvPr id="13" name="12 Dikdörtgen"/>
          <p:cNvSpPr/>
          <p:nvPr/>
        </p:nvSpPr>
        <p:spPr>
          <a:xfrm>
            <a:off x="592237" y="4073295"/>
            <a:ext cx="4051496" cy="118168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1588" algn="ctr">
              <a:lnSpc>
                <a:spcPct val="90000"/>
              </a:lnSpc>
              <a:spcBef>
                <a:spcPct val="20000"/>
              </a:spcBef>
              <a:defRPr/>
            </a:pPr>
            <a:endParaRPr lang="tr-TR" dirty="0" smtClean="0"/>
          </a:p>
          <a:p>
            <a:pPr marL="179388" indent="-15875">
              <a:lnSpc>
                <a:spcPct val="90000"/>
              </a:lnSpc>
            </a:pPr>
            <a:r>
              <a:rPr lang="tr-TR" sz="1600" dirty="0" smtClean="0"/>
              <a:t>Öncelikle teknik belgelerine göre oluşturulabiliyorsa; </a:t>
            </a:r>
          </a:p>
          <a:p>
            <a:pPr marL="179388" indent="-15875">
              <a:lnSpc>
                <a:spcPct val="90000"/>
              </a:lnSpc>
            </a:pPr>
            <a:r>
              <a:rPr lang="tr-TR" sz="1600" b="1" dirty="0" smtClean="0">
                <a:solidFill>
                  <a:schemeClr val="accent6"/>
                </a:solidFill>
              </a:rPr>
              <a:t>   “Geçerli Sınır” </a:t>
            </a:r>
            <a:r>
              <a:rPr lang="tr-TR" sz="1600" dirty="0" smtClean="0"/>
              <a:t>olarak, </a:t>
            </a:r>
          </a:p>
          <a:p>
            <a:pPr lvl="0" algn="ctr"/>
            <a:endParaRPr lang="tr-TR" dirty="0"/>
          </a:p>
        </p:txBody>
      </p:sp>
      <p:pic>
        <p:nvPicPr>
          <p:cNvPr id="10" name="Picture 4" descr="çitli"/>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63040" y="840544"/>
            <a:ext cx="6189785" cy="1804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 name="13 Düz Ok Bağlayıcısı"/>
          <p:cNvCxnSpPr/>
          <p:nvPr/>
        </p:nvCxnSpPr>
        <p:spPr>
          <a:xfrm>
            <a:off x="4734983" y="4612302"/>
            <a:ext cx="478301"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5" name="14 Dikdörtgen"/>
          <p:cNvSpPr/>
          <p:nvPr/>
        </p:nvSpPr>
        <p:spPr>
          <a:xfrm>
            <a:off x="1719034" y="5362766"/>
            <a:ext cx="6084000" cy="689317"/>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defRPr/>
            </a:pPr>
            <a:r>
              <a:rPr lang="tr-TR" sz="1400" dirty="0" smtClean="0">
                <a:effectLst>
                  <a:outerShdw blurRad="38100" dist="38100" dir="2700000" algn="tl">
                    <a:srgbClr val="C0C0C0"/>
                  </a:outerShdw>
                </a:effectLst>
                <a:cs typeface="Times New Roman" pitchFamily="18" charset="0"/>
              </a:rPr>
              <a:t>Sınır tanımı yapılır. Ek ölçü krokisi düzenlenerek ölçü krokisine eklenir ve tutanağın ilgili sütununda bu durum belirtilir. </a:t>
            </a:r>
            <a:endParaRPr lang="tr-TR" sz="1400" dirty="0"/>
          </a:p>
        </p:txBody>
      </p:sp>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oyu aşağı köşege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pattFill prst="dkDnDiag">
            <a:fgClr>
              <a:schemeClr val="accent1">
                <a:alpha val="18039"/>
              </a:schemeClr>
            </a:fgClr>
            <a:bgClr>
              <a:srgbClr val="FFFFFF">
                <a:alpha val="18039"/>
              </a:srgbClr>
            </a:bgClr>
          </a:patt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86019" name="Freeform 38"/>
          <p:cNvSpPr>
            <a:spLocks/>
          </p:cNvSpPr>
          <p:nvPr/>
        </p:nvSpPr>
        <p:spPr bwMode="auto">
          <a:xfrm>
            <a:off x="971550" y="482600"/>
            <a:ext cx="3027363" cy="2298700"/>
          </a:xfrm>
          <a:custGeom>
            <a:avLst/>
            <a:gdLst>
              <a:gd name="T0" fmla="*/ 2147483646 w 1906"/>
              <a:gd name="T1" fmla="*/ 2147483646 h 1448"/>
              <a:gd name="T2" fmla="*/ 2147483646 w 1906"/>
              <a:gd name="T3" fmla="*/ 2147483646 h 1448"/>
              <a:gd name="T4" fmla="*/ 2147483646 w 1906"/>
              <a:gd name="T5" fmla="*/ 0 h 1448"/>
              <a:gd name="T6" fmla="*/ 2147483646 w 1906"/>
              <a:gd name="T7" fmla="*/ 2147483646 h 1448"/>
              <a:gd name="T8" fmla="*/ 2147483646 w 1906"/>
              <a:gd name="T9" fmla="*/ 2147483646 h 1448"/>
              <a:gd name="T10" fmla="*/ 2147483646 w 1906"/>
              <a:gd name="T11" fmla="*/ 2147483646 h 1448"/>
              <a:gd name="T12" fmla="*/ 2147483646 w 1906"/>
              <a:gd name="T13" fmla="*/ 2147483646 h 1448"/>
              <a:gd name="T14" fmla="*/ 2147483646 w 1906"/>
              <a:gd name="T15" fmla="*/ 2147483646 h 1448"/>
              <a:gd name="T16" fmla="*/ 2147483646 w 1906"/>
              <a:gd name="T17" fmla="*/ 2147483646 h 1448"/>
              <a:gd name="T18" fmla="*/ 2147483646 w 1906"/>
              <a:gd name="T19" fmla="*/ 2147483646 h 1448"/>
              <a:gd name="T20" fmla="*/ 2147483646 w 1906"/>
              <a:gd name="T21" fmla="*/ 2147483646 h 1448"/>
              <a:gd name="T22" fmla="*/ 0 w 1906"/>
              <a:gd name="T23" fmla="*/ 2147483646 h 1448"/>
              <a:gd name="T24" fmla="*/ 2147483646 w 1906"/>
              <a:gd name="T25" fmla="*/ 2147483646 h 1448"/>
              <a:gd name="T26" fmla="*/ 2147483646 w 1906"/>
              <a:gd name="T27" fmla="*/ 2147483646 h 1448"/>
              <a:gd name="T28" fmla="*/ 2147483646 w 1906"/>
              <a:gd name="T29" fmla="*/ 2147483646 h 1448"/>
              <a:gd name="T30" fmla="*/ 2147483646 w 1906"/>
              <a:gd name="T31" fmla="*/ 2147483646 h 1448"/>
              <a:gd name="T32" fmla="*/ 2147483646 w 1906"/>
              <a:gd name="T33" fmla="*/ 2147483646 h 1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6"/>
              <a:gd name="T52" fmla="*/ 0 h 1448"/>
              <a:gd name="T53" fmla="*/ 1906 w 1906"/>
              <a:gd name="T54" fmla="*/ 1448 h 1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6" h="1448">
                <a:moveTo>
                  <a:pt x="1906" y="46"/>
                </a:moveTo>
                <a:cubicBezTo>
                  <a:pt x="1896" y="41"/>
                  <a:pt x="1894" y="25"/>
                  <a:pt x="1884" y="22"/>
                </a:cubicBezTo>
                <a:cubicBezTo>
                  <a:pt x="1867" y="16"/>
                  <a:pt x="1794" y="0"/>
                  <a:pt x="1806" y="0"/>
                </a:cubicBezTo>
                <a:cubicBezTo>
                  <a:pt x="1752" y="6"/>
                  <a:pt x="1779" y="0"/>
                  <a:pt x="1704" y="12"/>
                </a:cubicBezTo>
                <a:cubicBezTo>
                  <a:pt x="1682" y="17"/>
                  <a:pt x="1687" y="17"/>
                  <a:pt x="1678" y="20"/>
                </a:cubicBezTo>
                <a:cubicBezTo>
                  <a:pt x="1669" y="23"/>
                  <a:pt x="1702" y="6"/>
                  <a:pt x="1648" y="32"/>
                </a:cubicBezTo>
                <a:lnTo>
                  <a:pt x="1352" y="176"/>
                </a:lnTo>
                <a:lnTo>
                  <a:pt x="1156" y="276"/>
                </a:lnTo>
                <a:lnTo>
                  <a:pt x="880" y="456"/>
                </a:lnTo>
                <a:lnTo>
                  <a:pt x="544" y="677"/>
                </a:lnTo>
                <a:lnTo>
                  <a:pt x="408" y="767"/>
                </a:lnTo>
                <a:lnTo>
                  <a:pt x="0" y="1130"/>
                </a:lnTo>
                <a:lnTo>
                  <a:pt x="96" y="1226"/>
                </a:lnTo>
                <a:lnTo>
                  <a:pt x="600" y="880"/>
                </a:lnTo>
                <a:lnTo>
                  <a:pt x="892" y="1152"/>
                </a:lnTo>
                <a:lnTo>
                  <a:pt x="499" y="1448"/>
                </a:lnTo>
                <a:lnTo>
                  <a:pt x="176" y="117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0" name="Freeform 39"/>
          <p:cNvSpPr>
            <a:spLocks/>
          </p:cNvSpPr>
          <p:nvPr/>
        </p:nvSpPr>
        <p:spPr bwMode="auto">
          <a:xfrm>
            <a:off x="3840163" y="671513"/>
            <a:ext cx="660400" cy="598487"/>
          </a:xfrm>
          <a:custGeom>
            <a:avLst/>
            <a:gdLst>
              <a:gd name="T0" fmla="*/ 2147483646 w 417"/>
              <a:gd name="T1" fmla="*/ 2147483646 h 377"/>
              <a:gd name="T2" fmla="*/ 0 w 417"/>
              <a:gd name="T3" fmla="*/ 0 h 377"/>
              <a:gd name="T4" fmla="*/ 0 60000 65536"/>
              <a:gd name="T5" fmla="*/ 0 60000 65536"/>
              <a:gd name="T6" fmla="*/ 0 w 417"/>
              <a:gd name="T7" fmla="*/ 0 h 377"/>
              <a:gd name="T8" fmla="*/ 417 w 417"/>
              <a:gd name="T9" fmla="*/ 377 h 377"/>
            </a:gdLst>
            <a:ahLst/>
            <a:cxnLst>
              <a:cxn ang="T4">
                <a:pos x="T0" y="T1"/>
              </a:cxn>
              <a:cxn ang="T5">
                <a:pos x="T2" y="T3"/>
              </a:cxn>
            </a:cxnLst>
            <a:rect l="T6" t="T7" r="T8" b="T9"/>
            <a:pathLst>
              <a:path w="417" h="377">
                <a:moveTo>
                  <a:pt x="417" y="377"/>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1" name="Freeform 40"/>
          <p:cNvSpPr>
            <a:spLocks/>
          </p:cNvSpPr>
          <p:nvPr/>
        </p:nvSpPr>
        <p:spPr bwMode="auto">
          <a:xfrm>
            <a:off x="3841750" y="203200"/>
            <a:ext cx="717550" cy="463550"/>
          </a:xfrm>
          <a:custGeom>
            <a:avLst/>
            <a:gdLst>
              <a:gd name="T0" fmla="*/ 0 w 452"/>
              <a:gd name="T1" fmla="*/ 2147483646 h 292"/>
              <a:gd name="T2" fmla="*/ 2147483646 w 452"/>
              <a:gd name="T3" fmla="*/ 0 h 292"/>
              <a:gd name="T4" fmla="*/ 0 60000 65536"/>
              <a:gd name="T5" fmla="*/ 0 60000 65536"/>
              <a:gd name="T6" fmla="*/ 0 w 452"/>
              <a:gd name="T7" fmla="*/ 0 h 292"/>
              <a:gd name="T8" fmla="*/ 452 w 452"/>
              <a:gd name="T9" fmla="*/ 292 h 292"/>
            </a:gdLst>
            <a:ahLst/>
            <a:cxnLst>
              <a:cxn ang="T4">
                <a:pos x="T0" y="T1"/>
              </a:cxn>
              <a:cxn ang="T5">
                <a:pos x="T2" y="T3"/>
              </a:cxn>
            </a:cxnLst>
            <a:rect l="T6" t="T7" r="T8" b="T9"/>
            <a:pathLst>
              <a:path w="452" h="292">
                <a:moveTo>
                  <a:pt x="0" y="292"/>
                </a:moveTo>
                <a:lnTo>
                  <a:pt x="45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2" name="Freeform 42"/>
          <p:cNvSpPr>
            <a:spLocks/>
          </p:cNvSpPr>
          <p:nvPr/>
        </p:nvSpPr>
        <p:spPr bwMode="auto">
          <a:xfrm>
            <a:off x="4565650" y="196850"/>
            <a:ext cx="355600" cy="6350"/>
          </a:xfrm>
          <a:custGeom>
            <a:avLst/>
            <a:gdLst>
              <a:gd name="T0" fmla="*/ 0 w 224"/>
              <a:gd name="T1" fmla="*/ 0 h 4"/>
              <a:gd name="T2" fmla="*/ 2147483646 w 224"/>
              <a:gd name="T3" fmla="*/ 2147483646 h 4"/>
              <a:gd name="T4" fmla="*/ 0 60000 65536"/>
              <a:gd name="T5" fmla="*/ 0 60000 65536"/>
              <a:gd name="T6" fmla="*/ 0 w 224"/>
              <a:gd name="T7" fmla="*/ 0 h 4"/>
              <a:gd name="T8" fmla="*/ 224 w 224"/>
              <a:gd name="T9" fmla="*/ 4 h 4"/>
            </a:gdLst>
            <a:ahLst/>
            <a:cxnLst>
              <a:cxn ang="T4">
                <a:pos x="T0" y="T1"/>
              </a:cxn>
              <a:cxn ang="T5">
                <a:pos x="T2" y="T3"/>
              </a:cxn>
            </a:cxnLst>
            <a:rect l="T6" t="T7" r="T8" b="T9"/>
            <a:pathLst>
              <a:path w="224" h="4">
                <a:moveTo>
                  <a:pt x="0" y="0"/>
                </a:moveTo>
                <a:lnTo>
                  <a:pt x="224" y="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3" name="Freeform 43"/>
          <p:cNvSpPr>
            <a:spLocks/>
          </p:cNvSpPr>
          <p:nvPr/>
        </p:nvSpPr>
        <p:spPr bwMode="auto">
          <a:xfrm>
            <a:off x="4921250" y="196850"/>
            <a:ext cx="400050" cy="482600"/>
          </a:xfrm>
          <a:custGeom>
            <a:avLst/>
            <a:gdLst>
              <a:gd name="T0" fmla="*/ 0 w 252"/>
              <a:gd name="T1" fmla="*/ 0 h 304"/>
              <a:gd name="T2" fmla="*/ 2147483646 w 252"/>
              <a:gd name="T3" fmla="*/ 2147483646 h 304"/>
              <a:gd name="T4" fmla="*/ 0 60000 65536"/>
              <a:gd name="T5" fmla="*/ 0 60000 65536"/>
              <a:gd name="T6" fmla="*/ 0 w 252"/>
              <a:gd name="T7" fmla="*/ 0 h 304"/>
              <a:gd name="T8" fmla="*/ 252 w 252"/>
              <a:gd name="T9" fmla="*/ 304 h 304"/>
            </a:gdLst>
            <a:ahLst/>
            <a:cxnLst>
              <a:cxn ang="T4">
                <a:pos x="T0" y="T1"/>
              </a:cxn>
              <a:cxn ang="T5">
                <a:pos x="T2" y="T3"/>
              </a:cxn>
            </a:cxnLst>
            <a:rect l="T6" t="T7" r="T8" b="T9"/>
            <a:pathLst>
              <a:path w="252" h="304">
                <a:moveTo>
                  <a:pt x="0" y="0"/>
                </a:moveTo>
                <a:lnTo>
                  <a:pt x="252" y="30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4" name="Freeform 44"/>
          <p:cNvSpPr>
            <a:spLocks/>
          </p:cNvSpPr>
          <p:nvPr/>
        </p:nvSpPr>
        <p:spPr bwMode="auto">
          <a:xfrm>
            <a:off x="5321300" y="679450"/>
            <a:ext cx="349250" cy="431800"/>
          </a:xfrm>
          <a:custGeom>
            <a:avLst/>
            <a:gdLst>
              <a:gd name="T0" fmla="*/ 0 w 220"/>
              <a:gd name="T1" fmla="*/ 0 h 272"/>
              <a:gd name="T2" fmla="*/ 2147483646 w 220"/>
              <a:gd name="T3" fmla="*/ 2147483646 h 272"/>
              <a:gd name="T4" fmla="*/ 0 60000 65536"/>
              <a:gd name="T5" fmla="*/ 0 60000 65536"/>
              <a:gd name="T6" fmla="*/ 0 w 220"/>
              <a:gd name="T7" fmla="*/ 0 h 272"/>
              <a:gd name="T8" fmla="*/ 220 w 220"/>
              <a:gd name="T9" fmla="*/ 272 h 272"/>
            </a:gdLst>
            <a:ahLst/>
            <a:cxnLst>
              <a:cxn ang="T4">
                <a:pos x="T0" y="T1"/>
              </a:cxn>
              <a:cxn ang="T5">
                <a:pos x="T2" y="T3"/>
              </a:cxn>
            </a:cxnLst>
            <a:rect l="T6" t="T7" r="T8" b="T9"/>
            <a:pathLst>
              <a:path w="220" h="272">
                <a:moveTo>
                  <a:pt x="0" y="0"/>
                </a:moveTo>
                <a:lnTo>
                  <a:pt x="220" y="27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5" name="Freeform 45"/>
          <p:cNvSpPr>
            <a:spLocks/>
          </p:cNvSpPr>
          <p:nvPr/>
        </p:nvSpPr>
        <p:spPr bwMode="auto">
          <a:xfrm>
            <a:off x="3276600" y="1917700"/>
            <a:ext cx="584200" cy="450850"/>
          </a:xfrm>
          <a:custGeom>
            <a:avLst/>
            <a:gdLst>
              <a:gd name="T0" fmla="*/ 2147483646 w 368"/>
              <a:gd name="T1" fmla="*/ 2147483646 h 284"/>
              <a:gd name="T2" fmla="*/ 0 w 368"/>
              <a:gd name="T3" fmla="*/ 0 h 284"/>
              <a:gd name="T4" fmla="*/ 0 60000 65536"/>
              <a:gd name="T5" fmla="*/ 0 60000 65536"/>
              <a:gd name="T6" fmla="*/ 0 w 368"/>
              <a:gd name="T7" fmla="*/ 0 h 284"/>
              <a:gd name="T8" fmla="*/ 368 w 368"/>
              <a:gd name="T9" fmla="*/ 284 h 284"/>
            </a:gdLst>
            <a:ahLst/>
            <a:cxnLst>
              <a:cxn ang="T4">
                <a:pos x="T0" y="T1"/>
              </a:cxn>
              <a:cxn ang="T5">
                <a:pos x="T2" y="T3"/>
              </a:cxn>
            </a:cxnLst>
            <a:rect l="T6" t="T7" r="T8" b="T9"/>
            <a:pathLst>
              <a:path w="368" h="284">
                <a:moveTo>
                  <a:pt x="368" y="284"/>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6" name="Line 46"/>
          <p:cNvSpPr>
            <a:spLocks noChangeShapeType="1"/>
          </p:cNvSpPr>
          <p:nvPr/>
        </p:nvSpPr>
        <p:spPr bwMode="auto">
          <a:xfrm flipH="1">
            <a:off x="2773363" y="1916113"/>
            <a:ext cx="503237" cy="360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6027" name="Freeform 47"/>
          <p:cNvSpPr>
            <a:spLocks/>
          </p:cNvSpPr>
          <p:nvPr/>
        </p:nvSpPr>
        <p:spPr bwMode="auto">
          <a:xfrm>
            <a:off x="2773363" y="2276475"/>
            <a:ext cx="541337" cy="460375"/>
          </a:xfrm>
          <a:custGeom>
            <a:avLst/>
            <a:gdLst>
              <a:gd name="T0" fmla="*/ 2147483646 w 341"/>
              <a:gd name="T1" fmla="*/ 2147483646 h 290"/>
              <a:gd name="T2" fmla="*/ 0 w 341"/>
              <a:gd name="T3" fmla="*/ 0 h 290"/>
              <a:gd name="T4" fmla="*/ 0 60000 65536"/>
              <a:gd name="T5" fmla="*/ 0 60000 65536"/>
              <a:gd name="T6" fmla="*/ 0 w 341"/>
              <a:gd name="T7" fmla="*/ 0 h 290"/>
              <a:gd name="T8" fmla="*/ 341 w 341"/>
              <a:gd name="T9" fmla="*/ 290 h 290"/>
            </a:gdLst>
            <a:ahLst/>
            <a:cxnLst>
              <a:cxn ang="T4">
                <a:pos x="T0" y="T1"/>
              </a:cxn>
              <a:cxn ang="T5">
                <a:pos x="T2" y="T3"/>
              </a:cxn>
            </a:cxnLst>
            <a:rect l="T6" t="T7" r="T8" b="T9"/>
            <a:pathLst>
              <a:path w="341" h="290">
                <a:moveTo>
                  <a:pt x="341" y="290"/>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8" name="Freeform 48"/>
          <p:cNvSpPr>
            <a:spLocks/>
          </p:cNvSpPr>
          <p:nvPr/>
        </p:nvSpPr>
        <p:spPr bwMode="auto">
          <a:xfrm>
            <a:off x="1657350" y="2720975"/>
            <a:ext cx="679450" cy="625475"/>
          </a:xfrm>
          <a:custGeom>
            <a:avLst/>
            <a:gdLst>
              <a:gd name="T0" fmla="*/ 2147483646 w 428"/>
              <a:gd name="T1" fmla="*/ 0 h 394"/>
              <a:gd name="T2" fmla="*/ 0 w 428"/>
              <a:gd name="T3" fmla="*/ 2147483646 h 394"/>
              <a:gd name="T4" fmla="*/ 2147483646 w 428"/>
              <a:gd name="T5" fmla="*/ 2147483646 h 394"/>
              <a:gd name="T6" fmla="*/ 0 60000 65536"/>
              <a:gd name="T7" fmla="*/ 0 60000 65536"/>
              <a:gd name="T8" fmla="*/ 0 60000 65536"/>
              <a:gd name="T9" fmla="*/ 0 w 428"/>
              <a:gd name="T10" fmla="*/ 0 h 394"/>
              <a:gd name="T11" fmla="*/ 428 w 428"/>
              <a:gd name="T12" fmla="*/ 394 h 394"/>
            </a:gdLst>
            <a:ahLst/>
            <a:cxnLst>
              <a:cxn ang="T6">
                <a:pos x="T0" y="T1"/>
              </a:cxn>
              <a:cxn ang="T7">
                <a:pos x="T2" y="T3"/>
              </a:cxn>
              <a:cxn ang="T8">
                <a:pos x="T4" y="T5"/>
              </a:cxn>
            </a:cxnLst>
            <a:rect l="T9" t="T10" r="T11" b="T12"/>
            <a:pathLst>
              <a:path w="428" h="394">
                <a:moveTo>
                  <a:pt x="24" y="0"/>
                </a:moveTo>
                <a:lnTo>
                  <a:pt x="0" y="26"/>
                </a:lnTo>
                <a:lnTo>
                  <a:pt x="428" y="39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29" name="Freeform 50"/>
          <p:cNvSpPr>
            <a:spLocks/>
          </p:cNvSpPr>
          <p:nvPr/>
        </p:nvSpPr>
        <p:spPr bwMode="auto">
          <a:xfrm>
            <a:off x="4500563" y="1270000"/>
            <a:ext cx="452437" cy="361950"/>
          </a:xfrm>
          <a:custGeom>
            <a:avLst/>
            <a:gdLst>
              <a:gd name="T0" fmla="*/ 2147483646 w 285"/>
              <a:gd name="T1" fmla="*/ 2147483646 h 228"/>
              <a:gd name="T2" fmla="*/ 0 w 285"/>
              <a:gd name="T3" fmla="*/ 0 h 228"/>
              <a:gd name="T4" fmla="*/ 0 60000 65536"/>
              <a:gd name="T5" fmla="*/ 0 60000 65536"/>
              <a:gd name="T6" fmla="*/ 0 w 285"/>
              <a:gd name="T7" fmla="*/ 0 h 228"/>
              <a:gd name="T8" fmla="*/ 285 w 285"/>
              <a:gd name="T9" fmla="*/ 228 h 228"/>
            </a:gdLst>
            <a:ahLst/>
            <a:cxnLst>
              <a:cxn ang="T4">
                <a:pos x="T0" y="T1"/>
              </a:cxn>
              <a:cxn ang="T5">
                <a:pos x="T2" y="T3"/>
              </a:cxn>
            </a:cxnLst>
            <a:rect l="T6" t="T7" r="T8" b="T9"/>
            <a:pathLst>
              <a:path w="285" h="228">
                <a:moveTo>
                  <a:pt x="285" y="228"/>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0" name="Freeform 52"/>
          <p:cNvSpPr>
            <a:spLocks/>
          </p:cNvSpPr>
          <p:nvPr/>
        </p:nvSpPr>
        <p:spPr bwMode="auto">
          <a:xfrm>
            <a:off x="3627438" y="130175"/>
            <a:ext cx="2225675" cy="1535113"/>
          </a:xfrm>
          <a:custGeom>
            <a:avLst/>
            <a:gdLst>
              <a:gd name="T0" fmla="*/ 2147483646 w 1401"/>
              <a:gd name="T1" fmla="*/ 2147483646 h 967"/>
              <a:gd name="T2" fmla="*/ 2147483646 w 1401"/>
              <a:gd name="T3" fmla="*/ 2147483646 h 967"/>
              <a:gd name="T4" fmla="*/ 2147483646 w 1401"/>
              <a:gd name="T5" fmla="*/ 2147483646 h 967"/>
              <a:gd name="T6" fmla="*/ 2147483646 w 1401"/>
              <a:gd name="T7" fmla="*/ 2147483646 h 967"/>
              <a:gd name="T8" fmla="*/ 2147483646 w 1401"/>
              <a:gd name="T9" fmla="*/ 2147483646 h 967"/>
              <a:gd name="T10" fmla="*/ 2147483646 w 1401"/>
              <a:gd name="T11" fmla="*/ 2147483646 h 967"/>
              <a:gd name="T12" fmla="*/ 2147483646 w 1401"/>
              <a:gd name="T13" fmla="*/ 2147483646 h 967"/>
              <a:gd name="T14" fmla="*/ 2147483646 w 1401"/>
              <a:gd name="T15" fmla="*/ 2147483646 h 967"/>
              <a:gd name="T16" fmla="*/ 2147483646 w 1401"/>
              <a:gd name="T17" fmla="*/ 2147483646 h 967"/>
              <a:gd name="T18" fmla="*/ 2147483646 w 1401"/>
              <a:gd name="T19" fmla="*/ 2147483646 h 967"/>
              <a:gd name="T20" fmla="*/ 2147483646 w 1401"/>
              <a:gd name="T21" fmla="*/ 2147483646 h 967"/>
              <a:gd name="T22" fmla="*/ 2147483646 w 1401"/>
              <a:gd name="T23" fmla="*/ 2147483646 h 967"/>
              <a:gd name="T24" fmla="*/ 2147483646 w 1401"/>
              <a:gd name="T25" fmla="*/ 2147483646 h 967"/>
              <a:gd name="T26" fmla="*/ 2147483646 w 1401"/>
              <a:gd name="T27" fmla="*/ 2147483646 h 967"/>
              <a:gd name="T28" fmla="*/ 2147483646 w 1401"/>
              <a:gd name="T29" fmla="*/ 0 h 967"/>
              <a:gd name="T30" fmla="*/ 2147483646 w 1401"/>
              <a:gd name="T31" fmla="*/ 2147483646 h 967"/>
              <a:gd name="T32" fmla="*/ 2147483646 w 1401"/>
              <a:gd name="T33" fmla="*/ 2147483646 h 967"/>
              <a:gd name="T34" fmla="*/ 2147483646 w 1401"/>
              <a:gd name="T35" fmla="*/ 2147483646 h 967"/>
              <a:gd name="T36" fmla="*/ 0 w 1401"/>
              <a:gd name="T37" fmla="*/ 2147483646 h 9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01"/>
              <a:gd name="T58" fmla="*/ 0 h 967"/>
              <a:gd name="T59" fmla="*/ 1401 w 1401"/>
              <a:gd name="T60" fmla="*/ 967 h 9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01" h="967">
                <a:moveTo>
                  <a:pt x="852" y="967"/>
                </a:moveTo>
                <a:lnTo>
                  <a:pt x="1132" y="803"/>
                </a:lnTo>
                <a:lnTo>
                  <a:pt x="1187" y="763"/>
                </a:lnTo>
                <a:lnTo>
                  <a:pt x="1249" y="741"/>
                </a:lnTo>
                <a:lnTo>
                  <a:pt x="1319" y="715"/>
                </a:lnTo>
                <a:lnTo>
                  <a:pt x="1366" y="671"/>
                </a:lnTo>
                <a:lnTo>
                  <a:pt x="1399" y="627"/>
                </a:lnTo>
                <a:lnTo>
                  <a:pt x="1401" y="538"/>
                </a:lnTo>
                <a:lnTo>
                  <a:pt x="1317" y="418"/>
                </a:lnTo>
                <a:lnTo>
                  <a:pt x="1144" y="260"/>
                </a:lnTo>
                <a:lnTo>
                  <a:pt x="954" y="94"/>
                </a:lnTo>
                <a:lnTo>
                  <a:pt x="866" y="37"/>
                </a:lnTo>
                <a:lnTo>
                  <a:pt x="800" y="10"/>
                </a:lnTo>
                <a:lnTo>
                  <a:pt x="740" y="2"/>
                </a:lnTo>
                <a:lnTo>
                  <a:pt x="651" y="0"/>
                </a:lnTo>
                <a:lnTo>
                  <a:pt x="595" y="12"/>
                </a:lnTo>
                <a:lnTo>
                  <a:pt x="548" y="37"/>
                </a:lnTo>
                <a:lnTo>
                  <a:pt x="321" y="128"/>
                </a:lnTo>
                <a:lnTo>
                  <a:pt x="0" y="240"/>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1" name="Freeform 53"/>
          <p:cNvSpPr>
            <a:spLocks/>
          </p:cNvSpPr>
          <p:nvPr/>
        </p:nvSpPr>
        <p:spPr bwMode="auto">
          <a:xfrm>
            <a:off x="3636963" y="12700"/>
            <a:ext cx="1435100" cy="463550"/>
          </a:xfrm>
          <a:custGeom>
            <a:avLst/>
            <a:gdLst>
              <a:gd name="T0" fmla="*/ 0 w 904"/>
              <a:gd name="T1" fmla="*/ 2147483646 h 292"/>
              <a:gd name="T2" fmla="*/ 2147483646 w 904"/>
              <a:gd name="T3" fmla="*/ 2147483646 h 292"/>
              <a:gd name="T4" fmla="*/ 2147483646 w 904"/>
              <a:gd name="T5" fmla="*/ 2147483646 h 292"/>
              <a:gd name="T6" fmla="*/ 2147483646 w 904"/>
              <a:gd name="T7" fmla="*/ 2147483646 h 292"/>
              <a:gd name="T8" fmla="*/ 2147483646 w 904"/>
              <a:gd name="T9" fmla="*/ 2147483646 h 292"/>
              <a:gd name="T10" fmla="*/ 2147483646 w 904"/>
              <a:gd name="T11" fmla="*/ 2147483646 h 292"/>
              <a:gd name="T12" fmla="*/ 2147483646 w 904"/>
              <a:gd name="T13" fmla="*/ 2147483646 h 292"/>
              <a:gd name="T14" fmla="*/ 2147483646 w 904"/>
              <a:gd name="T15" fmla="*/ 2147483646 h 292"/>
              <a:gd name="T16" fmla="*/ 2147483646 w 904"/>
              <a:gd name="T17" fmla="*/ 2147483646 h 292"/>
              <a:gd name="T18" fmla="*/ 2147483646 w 904"/>
              <a:gd name="T19" fmla="*/ 2147483646 h 292"/>
              <a:gd name="T20" fmla="*/ 2147483646 w 904"/>
              <a:gd name="T21" fmla="*/ 0 h 2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4"/>
              <a:gd name="T34" fmla="*/ 0 h 292"/>
              <a:gd name="T35" fmla="*/ 904 w 904"/>
              <a:gd name="T36" fmla="*/ 292 h 2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4" h="292">
                <a:moveTo>
                  <a:pt x="0" y="292"/>
                </a:moveTo>
                <a:lnTo>
                  <a:pt x="166" y="228"/>
                </a:lnTo>
                <a:lnTo>
                  <a:pt x="338" y="164"/>
                </a:lnTo>
                <a:lnTo>
                  <a:pt x="456" y="104"/>
                </a:lnTo>
                <a:lnTo>
                  <a:pt x="510" y="84"/>
                </a:lnTo>
                <a:lnTo>
                  <a:pt x="545" y="65"/>
                </a:lnTo>
                <a:lnTo>
                  <a:pt x="632" y="40"/>
                </a:lnTo>
                <a:lnTo>
                  <a:pt x="706" y="36"/>
                </a:lnTo>
                <a:lnTo>
                  <a:pt x="782" y="44"/>
                </a:lnTo>
                <a:lnTo>
                  <a:pt x="904" y="90"/>
                </a:lnTo>
                <a:lnTo>
                  <a:pt x="82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2" name="Freeform 54"/>
          <p:cNvSpPr>
            <a:spLocks/>
          </p:cNvSpPr>
          <p:nvPr/>
        </p:nvSpPr>
        <p:spPr bwMode="auto">
          <a:xfrm>
            <a:off x="5003800" y="-26988"/>
            <a:ext cx="938213" cy="1223963"/>
          </a:xfrm>
          <a:custGeom>
            <a:avLst/>
            <a:gdLst>
              <a:gd name="T0" fmla="*/ 0 w 590"/>
              <a:gd name="T1" fmla="*/ 0 h 771"/>
              <a:gd name="T2" fmla="*/ 2147483646 w 590"/>
              <a:gd name="T3" fmla="*/ 2147483646 h 771"/>
              <a:gd name="T4" fmla="*/ 2147483646 w 590"/>
              <a:gd name="T5" fmla="*/ 2147483646 h 771"/>
              <a:gd name="T6" fmla="*/ 2147483646 w 590"/>
              <a:gd name="T7" fmla="*/ 2147483646 h 771"/>
              <a:gd name="T8" fmla="*/ 2147483646 w 590"/>
              <a:gd name="T9" fmla="*/ 2147483646 h 771"/>
              <a:gd name="T10" fmla="*/ 2147483646 w 590"/>
              <a:gd name="T11" fmla="*/ 2147483646 h 771"/>
              <a:gd name="T12" fmla="*/ 2147483646 w 590"/>
              <a:gd name="T13" fmla="*/ 2147483646 h 771"/>
              <a:gd name="T14" fmla="*/ 2147483646 w 590"/>
              <a:gd name="T15" fmla="*/ 2147483646 h 771"/>
              <a:gd name="T16" fmla="*/ 0 60000 65536"/>
              <a:gd name="T17" fmla="*/ 0 60000 65536"/>
              <a:gd name="T18" fmla="*/ 0 60000 65536"/>
              <a:gd name="T19" fmla="*/ 0 60000 65536"/>
              <a:gd name="T20" fmla="*/ 0 60000 65536"/>
              <a:gd name="T21" fmla="*/ 0 60000 65536"/>
              <a:gd name="T22" fmla="*/ 0 60000 65536"/>
              <a:gd name="T23" fmla="*/ 0 60000 65536"/>
              <a:gd name="T24" fmla="*/ 0 w 590"/>
              <a:gd name="T25" fmla="*/ 0 h 771"/>
              <a:gd name="T26" fmla="*/ 590 w 590"/>
              <a:gd name="T27" fmla="*/ 771 h 7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0" h="771">
                <a:moveTo>
                  <a:pt x="0" y="0"/>
                </a:moveTo>
                <a:lnTo>
                  <a:pt x="102" y="137"/>
                </a:lnTo>
                <a:lnTo>
                  <a:pt x="227" y="272"/>
                </a:lnTo>
                <a:lnTo>
                  <a:pt x="400" y="411"/>
                </a:lnTo>
                <a:lnTo>
                  <a:pt x="499" y="499"/>
                </a:lnTo>
                <a:lnTo>
                  <a:pt x="582" y="639"/>
                </a:lnTo>
                <a:lnTo>
                  <a:pt x="590" y="726"/>
                </a:lnTo>
                <a:lnTo>
                  <a:pt x="590" y="771"/>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3" name="Freeform 57"/>
          <p:cNvSpPr>
            <a:spLocks/>
          </p:cNvSpPr>
          <p:nvPr/>
        </p:nvSpPr>
        <p:spPr bwMode="auto">
          <a:xfrm>
            <a:off x="4953000" y="1638300"/>
            <a:ext cx="30163" cy="22225"/>
          </a:xfrm>
          <a:custGeom>
            <a:avLst/>
            <a:gdLst>
              <a:gd name="T0" fmla="*/ 0 w 18"/>
              <a:gd name="T1" fmla="*/ 0 h 14"/>
              <a:gd name="T2" fmla="*/ 2147483646 w 18"/>
              <a:gd name="T3" fmla="*/ 2147483646 h 14"/>
              <a:gd name="T4" fmla="*/ 0 60000 65536"/>
              <a:gd name="T5" fmla="*/ 0 60000 65536"/>
              <a:gd name="T6" fmla="*/ 0 w 18"/>
              <a:gd name="T7" fmla="*/ 0 h 14"/>
              <a:gd name="T8" fmla="*/ 18 w 18"/>
              <a:gd name="T9" fmla="*/ 14 h 14"/>
            </a:gdLst>
            <a:ahLst/>
            <a:cxnLst>
              <a:cxn ang="T4">
                <a:pos x="T0" y="T1"/>
              </a:cxn>
              <a:cxn ang="T5">
                <a:pos x="T2" y="T3"/>
              </a:cxn>
            </a:cxnLst>
            <a:rect l="T6" t="T7" r="T8" b="T9"/>
            <a:pathLst>
              <a:path w="18" h="14">
                <a:moveTo>
                  <a:pt x="0" y="0"/>
                </a:moveTo>
                <a:lnTo>
                  <a:pt x="18" y="14"/>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4" name="Freeform 61"/>
          <p:cNvSpPr>
            <a:spLocks/>
          </p:cNvSpPr>
          <p:nvPr/>
        </p:nvSpPr>
        <p:spPr bwMode="auto">
          <a:xfrm>
            <a:off x="3865563" y="1660525"/>
            <a:ext cx="1119187" cy="752475"/>
          </a:xfrm>
          <a:custGeom>
            <a:avLst/>
            <a:gdLst>
              <a:gd name="T0" fmla="*/ 2147483646 w 705"/>
              <a:gd name="T1" fmla="*/ 0 h 474"/>
              <a:gd name="T2" fmla="*/ 2147483646 w 705"/>
              <a:gd name="T3" fmla="*/ 2147483646 h 474"/>
              <a:gd name="T4" fmla="*/ 2147483646 w 705"/>
              <a:gd name="T5" fmla="*/ 2147483646 h 474"/>
              <a:gd name="T6" fmla="*/ 0 w 705"/>
              <a:gd name="T7" fmla="*/ 2147483646 h 474"/>
              <a:gd name="T8" fmla="*/ 0 60000 65536"/>
              <a:gd name="T9" fmla="*/ 0 60000 65536"/>
              <a:gd name="T10" fmla="*/ 0 60000 65536"/>
              <a:gd name="T11" fmla="*/ 0 60000 65536"/>
              <a:gd name="T12" fmla="*/ 0 w 705"/>
              <a:gd name="T13" fmla="*/ 0 h 474"/>
              <a:gd name="T14" fmla="*/ 705 w 705"/>
              <a:gd name="T15" fmla="*/ 474 h 474"/>
            </a:gdLst>
            <a:ahLst/>
            <a:cxnLst>
              <a:cxn ang="T8">
                <a:pos x="T0" y="T1"/>
              </a:cxn>
              <a:cxn ang="T9">
                <a:pos x="T2" y="T3"/>
              </a:cxn>
              <a:cxn ang="T10">
                <a:pos x="T4" y="T5"/>
              </a:cxn>
              <a:cxn ang="T11">
                <a:pos x="T6" y="T7"/>
              </a:cxn>
            </a:cxnLst>
            <a:rect l="T12" t="T13" r="T14" b="T15"/>
            <a:pathLst>
              <a:path w="705" h="474">
                <a:moveTo>
                  <a:pt x="705" y="0"/>
                </a:moveTo>
                <a:lnTo>
                  <a:pt x="349" y="249"/>
                </a:lnTo>
                <a:lnTo>
                  <a:pt x="42" y="474"/>
                </a:lnTo>
                <a:lnTo>
                  <a:pt x="0" y="45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5" name="Freeform 62"/>
          <p:cNvSpPr>
            <a:spLocks/>
          </p:cNvSpPr>
          <p:nvPr/>
        </p:nvSpPr>
        <p:spPr bwMode="auto">
          <a:xfrm>
            <a:off x="3319463" y="2370138"/>
            <a:ext cx="546100" cy="371475"/>
          </a:xfrm>
          <a:custGeom>
            <a:avLst/>
            <a:gdLst>
              <a:gd name="T0" fmla="*/ 2147483646 w 345"/>
              <a:gd name="T1" fmla="*/ 0 h 234"/>
              <a:gd name="T2" fmla="*/ 0 w 345"/>
              <a:gd name="T3" fmla="*/ 2147483646 h 234"/>
              <a:gd name="T4" fmla="*/ 0 60000 65536"/>
              <a:gd name="T5" fmla="*/ 0 60000 65536"/>
              <a:gd name="T6" fmla="*/ 0 w 345"/>
              <a:gd name="T7" fmla="*/ 0 h 234"/>
              <a:gd name="T8" fmla="*/ 345 w 345"/>
              <a:gd name="T9" fmla="*/ 234 h 234"/>
            </a:gdLst>
            <a:ahLst/>
            <a:cxnLst>
              <a:cxn ang="T4">
                <a:pos x="T0" y="T1"/>
              </a:cxn>
              <a:cxn ang="T5">
                <a:pos x="T2" y="T3"/>
              </a:cxn>
            </a:cxnLst>
            <a:rect l="T6" t="T7" r="T8" b="T9"/>
            <a:pathLst>
              <a:path w="345" h="234">
                <a:moveTo>
                  <a:pt x="345" y="0"/>
                </a:moveTo>
                <a:lnTo>
                  <a:pt x="0" y="23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6" name="Freeform 63"/>
          <p:cNvSpPr>
            <a:spLocks/>
          </p:cNvSpPr>
          <p:nvPr/>
        </p:nvSpPr>
        <p:spPr bwMode="auto">
          <a:xfrm>
            <a:off x="3360738" y="2417763"/>
            <a:ext cx="571500" cy="361950"/>
          </a:xfrm>
          <a:custGeom>
            <a:avLst/>
            <a:gdLst>
              <a:gd name="T0" fmla="*/ 2147483646 w 360"/>
              <a:gd name="T1" fmla="*/ 0 h 228"/>
              <a:gd name="T2" fmla="*/ 0 w 360"/>
              <a:gd name="T3" fmla="*/ 2147483646 h 228"/>
              <a:gd name="T4" fmla="*/ 0 60000 65536"/>
              <a:gd name="T5" fmla="*/ 0 60000 65536"/>
              <a:gd name="T6" fmla="*/ 0 w 360"/>
              <a:gd name="T7" fmla="*/ 0 h 228"/>
              <a:gd name="T8" fmla="*/ 360 w 360"/>
              <a:gd name="T9" fmla="*/ 228 h 228"/>
            </a:gdLst>
            <a:ahLst/>
            <a:cxnLst>
              <a:cxn ang="T4">
                <a:pos x="T0" y="T1"/>
              </a:cxn>
              <a:cxn ang="T5">
                <a:pos x="T2" y="T3"/>
              </a:cxn>
            </a:cxnLst>
            <a:rect l="T6" t="T7" r="T8" b="T9"/>
            <a:pathLst>
              <a:path w="360" h="228">
                <a:moveTo>
                  <a:pt x="360" y="0"/>
                </a:moveTo>
                <a:lnTo>
                  <a:pt x="0" y="228"/>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7" name="Freeform 64"/>
          <p:cNvSpPr>
            <a:spLocks/>
          </p:cNvSpPr>
          <p:nvPr/>
        </p:nvSpPr>
        <p:spPr bwMode="auto">
          <a:xfrm>
            <a:off x="3322638" y="2741613"/>
            <a:ext cx="41275" cy="33337"/>
          </a:xfrm>
          <a:custGeom>
            <a:avLst/>
            <a:gdLst>
              <a:gd name="T0" fmla="*/ 0 w 25"/>
              <a:gd name="T1" fmla="*/ 0 h 21"/>
              <a:gd name="T2" fmla="*/ 2147483646 w 25"/>
              <a:gd name="T3" fmla="*/ 2147483646 h 21"/>
              <a:gd name="T4" fmla="*/ 0 60000 65536"/>
              <a:gd name="T5" fmla="*/ 0 60000 65536"/>
              <a:gd name="T6" fmla="*/ 0 w 25"/>
              <a:gd name="T7" fmla="*/ 0 h 21"/>
              <a:gd name="T8" fmla="*/ 25 w 25"/>
              <a:gd name="T9" fmla="*/ 21 h 21"/>
            </a:gdLst>
            <a:ahLst/>
            <a:cxnLst>
              <a:cxn ang="T4">
                <a:pos x="T0" y="T1"/>
              </a:cxn>
              <a:cxn ang="T5">
                <a:pos x="T2" y="T3"/>
              </a:cxn>
            </a:cxnLst>
            <a:rect l="T6" t="T7" r="T8" b="T9"/>
            <a:pathLst>
              <a:path w="25" h="21">
                <a:moveTo>
                  <a:pt x="0" y="0"/>
                </a:moveTo>
                <a:lnTo>
                  <a:pt x="25" y="21"/>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8" name="Freeform 65"/>
          <p:cNvSpPr>
            <a:spLocks/>
          </p:cNvSpPr>
          <p:nvPr/>
        </p:nvSpPr>
        <p:spPr bwMode="auto">
          <a:xfrm>
            <a:off x="2338388" y="2779713"/>
            <a:ext cx="1028700" cy="630237"/>
          </a:xfrm>
          <a:custGeom>
            <a:avLst/>
            <a:gdLst>
              <a:gd name="T0" fmla="*/ 2147483646 w 648"/>
              <a:gd name="T1" fmla="*/ 0 h 397"/>
              <a:gd name="T2" fmla="*/ 2147483646 w 648"/>
              <a:gd name="T3" fmla="*/ 2147483646 h 397"/>
              <a:gd name="T4" fmla="*/ 2147483646 w 648"/>
              <a:gd name="T5" fmla="*/ 2147483646 h 397"/>
              <a:gd name="T6" fmla="*/ 2147483646 w 648"/>
              <a:gd name="T7" fmla="*/ 2147483646 h 397"/>
              <a:gd name="T8" fmla="*/ 0 w 648"/>
              <a:gd name="T9" fmla="*/ 2147483646 h 397"/>
              <a:gd name="T10" fmla="*/ 0 60000 65536"/>
              <a:gd name="T11" fmla="*/ 0 60000 65536"/>
              <a:gd name="T12" fmla="*/ 0 60000 65536"/>
              <a:gd name="T13" fmla="*/ 0 60000 65536"/>
              <a:gd name="T14" fmla="*/ 0 60000 65536"/>
              <a:gd name="T15" fmla="*/ 0 w 648"/>
              <a:gd name="T16" fmla="*/ 0 h 397"/>
              <a:gd name="T17" fmla="*/ 648 w 648"/>
              <a:gd name="T18" fmla="*/ 397 h 397"/>
            </a:gdLst>
            <a:ahLst/>
            <a:cxnLst>
              <a:cxn ang="T10">
                <a:pos x="T0" y="T1"/>
              </a:cxn>
              <a:cxn ang="T11">
                <a:pos x="T2" y="T3"/>
              </a:cxn>
              <a:cxn ang="T12">
                <a:pos x="T4" y="T5"/>
              </a:cxn>
              <a:cxn ang="T13">
                <a:pos x="T6" y="T7"/>
              </a:cxn>
              <a:cxn ang="T14">
                <a:pos x="T8" y="T9"/>
              </a:cxn>
            </a:cxnLst>
            <a:rect l="T15" t="T16" r="T17" b="T18"/>
            <a:pathLst>
              <a:path w="648" h="397">
                <a:moveTo>
                  <a:pt x="648" y="0"/>
                </a:moveTo>
                <a:lnTo>
                  <a:pt x="364" y="182"/>
                </a:lnTo>
                <a:lnTo>
                  <a:pt x="228" y="273"/>
                </a:lnTo>
                <a:lnTo>
                  <a:pt x="47" y="397"/>
                </a:lnTo>
                <a:lnTo>
                  <a:pt x="0" y="357"/>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39" name="Freeform 66"/>
          <p:cNvSpPr>
            <a:spLocks/>
          </p:cNvSpPr>
          <p:nvPr/>
        </p:nvSpPr>
        <p:spPr bwMode="auto">
          <a:xfrm>
            <a:off x="2024063" y="3357563"/>
            <a:ext cx="317500" cy="200025"/>
          </a:xfrm>
          <a:custGeom>
            <a:avLst/>
            <a:gdLst>
              <a:gd name="T0" fmla="*/ 2147483646 w 201"/>
              <a:gd name="T1" fmla="*/ 0 h 126"/>
              <a:gd name="T2" fmla="*/ 0 w 201"/>
              <a:gd name="T3" fmla="*/ 2147483646 h 126"/>
              <a:gd name="T4" fmla="*/ 0 60000 65536"/>
              <a:gd name="T5" fmla="*/ 0 60000 65536"/>
              <a:gd name="T6" fmla="*/ 0 w 201"/>
              <a:gd name="T7" fmla="*/ 0 h 126"/>
              <a:gd name="T8" fmla="*/ 201 w 201"/>
              <a:gd name="T9" fmla="*/ 126 h 126"/>
            </a:gdLst>
            <a:ahLst/>
            <a:cxnLst>
              <a:cxn ang="T4">
                <a:pos x="T0" y="T1"/>
              </a:cxn>
              <a:cxn ang="T5">
                <a:pos x="T2" y="T3"/>
              </a:cxn>
            </a:cxnLst>
            <a:rect l="T6" t="T7" r="T8" b="T9"/>
            <a:pathLst>
              <a:path w="201" h="126">
                <a:moveTo>
                  <a:pt x="201" y="0"/>
                </a:moveTo>
                <a:lnTo>
                  <a:pt x="0" y="1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0" name="Freeform 67"/>
          <p:cNvSpPr>
            <a:spLocks/>
          </p:cNvSpPr>
          <p:nvPr/>
        </p:nvSpPr>
        <p:spPr bwMode="auto">
          <a:xfrm>
            <a:off x="1477963" y="3284538"/>
            <a:ext cx="546100" cy="273050"/>
          </a:xfrm>
          <a:custGeom>
            <a:avLst/>
            <a:gdLst>
              <a:gd name="T0" fmla="*/ 2147483646 w 345"/>
              <a:gd name="T1" fmla="*/ 2147483646 h 172"/>
              <a:gd name="T2" fmla="*/ 0 w 345"/>
              <a:gd name="T3" fmla="*/ 0 h 172"/>
              <a:gd name="T4" fmla="*/ 0 60000 65536"/>
              <a:gd name="T5" fmla="*/ 0 60000 65536"/>
              <a:gd name="T6" fmla="*/ 0 w 345"/>
              <a:gd name="T7" fmla="*/ 0 h 172"/>
              <a:gd name="T8" fmla="*/ 345 w 345"/>
              <a:gd name="T9" fmla="*/ 172 h 172"/>
            </a:gdLst>
            <a:ahLst/>
            <a:cxnLst>
              <a:cxn ang="T4">
                <a:pos x="T0" y="T1"/>
              </a:cxn>
              <a:cxn ang="T5">
                <a:pos x="T2" y="T3"/>
              </a:cxn>
            </a:cxnLst>
            <a:rect l="T6" t="T7" r="T8" b="T9"/>
            <a:pathLst>
              <a:path w="345" h="172">
                <a:moveTo>
                  <a:pt x="345" y="172"/>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1" name="Line 68"/>
          <p:cNvSpPr>
            <a:spLocks noChangeShapeType="1"/>
          </p:cNvSpPr>
          <p:nvPr/>
        </p:nvSpPr>
        <p:spPr bwMode="auto">
          <a:xfrm flipH="1" flipV="1">
            <a:off x="755650" y="2781300"/>
            <a:ext cx="722313" cy="5032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6042" name="Freeform 69"/>
          <p:cNvSpPr>
            <a:spLocks/>
          </p:cNvSpPr>
          <p:nvPr/>
        </p:nvSpPr>
        <p:spPr bwMode="auto">
          <a:xfrm>
            <a:off x="750888" y="2689225"/>
            <a:ext cx="4762" cy="92075"/>
          </a:xfrm>
          <a:custGeom>
            <a:avLst/>
            <a:gdLst>
              <a:gd name="T0" fmla="*/ 2147483646 w 3"/>
              <a:gd name="T1" fmla="*/ 2147483646 h 58"/>
              <a:gd name="T2" fmla="*/ 0 w 3"/>
              <a:gd name="T3" fmla="*/ 0 h 58"/>
              <a:gd name="T4" fmla="*/ 0 60000 65536"/>
              <a:gd name="T5" fmla="*/ 0 60000 65536"/>
              <a:gd name="T6" fmla="*/ 0 w 3"/>
              <a:gd name="T7" fmla="*/ 0 h 58"/>
              <a:gd name="T8" fmla="*/ 3 w 3"/>
              <a:gd name="T9" fmla="*/ 58 h 58"/>
            </a:gdLst>
            <a:ahLst/>
            <a:cxnLst>
              <a:cxn ang="T4">
                <a:pos x="T0" y="T1"/>
              </a:cxn>
              <a:cxn ang="T5">
                <a:pos x="T2" y="T3"/>
              </a:cxn>
            </a:cxnLst>
            <a:rect l="T6" t="T7" r="T8" b="T9"/>
            <a:pathLst>
              <a:path w="3" h="58">
                <a:moveTo>
                  <a:pt x="3" y="58"/>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3" name="Freeform 70"/>
          <p:cNvSpPr>
            <a:spLocks/>
          </p:cNvSpPr>
          <p:nvPr/>
        </p:nvSpPr>
        <p:spPr bwMode="auto">
          <a:xfrm>
            <a:off x="754063" y="2428875"/>
            <a:ext cx="369887" cy="260350"/>
          </a:xfrm>
          <a:custGeom>
            <a:avLst/>
            <a:gdLst>
              <a:gd name="T0" fmla="*/ 0 w 234"/>
              <a:gd name="T1" fmla="*/ 2147483646 h 164"/>
              <a:gd name="T2" fmla="*/ 2147483646 w 234"/>
              <a:gd name="T3" fmla="*/ 0 h 164"/>
              <a:gd name="T4" fmla="*/ 0 60000 65536"/>
              <a:gd name="T5" fmla="*/ 0 60000 65536"/>
              <a:gd name="T6" fmla="*/ 0 w 234"/>
              <a:gd name="T7" fmla="*/ 0 h 164"/>
              <a:gd name="T8" fmla="*/ 234 w 234"/>
              <a:gd name="T9" fmla="*/ 164 h 164"/>
            </a:gdLst>
            <a:ahLst/>
            <a:cxnLst>
              <a:cxn ang="T4">
                <a:pos x="T0" y="T1"/>
              </a:cxn>
              <a:cxn ang="T5">
                <a:pos x="T2" y="T3"/>
              </a:cxn>
            </a:cxnLst>
            <a:rect l="T6" t="T7" r="T8" b="T9"/>
            <a:pathLst>
              <a:path w="234" h="164">
                <a:moveTo>
                  <a:pt x="0" y="164"/>
                </a:moveTo>
                <a:lnTo>
                  <a:pt x="234"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4" name="Freeform 71"/>
          <p:cNvSpPr>
            <a:spLocks/>
          </p:cNvSpPr>
          <p:nvPr/>
        </p:nvSpPr>
        <p:spPr bwMode="auto">
          <a:xfrm>
            <a:off x="2125663" y="3409950"/>
            <a:ext cx="288925" cy="163513"/>
          </a:xfrm>
          <a:custGeom>
            <a:avLst/>
            <a:gdLst>
              <a:gd name="T0" fmla="*/ 2147483646 w 182"/>
              <a:gd name="T1" fmla="*/ 0 h 103"/>
              <a:gd name="T2" fmla="*/ 0 w 182"/>
              <a:gd name="T3" fmla="*/ 2147483646 h 103"/>
              <a:gd name="T4" fmla="*/ 0 60000 65536"/>
              <a:gd name="T5" fmla="*/ 0 60000 65536"/>
              <a:gd name="T6" fmla="*/ 0 w 182"/>
              <a:gd name="T7" fmla="*/ 0 h 103"/>
              <a:gd name="T8" fmla="*/ 182 w 182"/>
              <a:gd name="T9" fmla="*/ 103 h 103"/>
            </a:gdLst>
            <a:ahLst/>
            <a:cxnLst>
              <a:cxn ang="T4">
                <a:pos x="T0" y="T1"/>
              </a:cxn>
              <a:cxn ang="T5">
                <a:pos x="T2" y="T3"/>
              </a:cxn>
            </a:cxnLst>
            <a:rect l="T6" t="T7" r="T8" b="T9"/>
            <a:pathLst>
              <a:path w="182" h="103">
                <a:moveTo>
                  <a:pt x="182" y="0"/>
                </a:moveTo>
                <a:lnTo>
                  <a:pt x="0" y="103"/>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5" name="Freeform 72"/>
          <p:cNvSpPr>
            <a:spLocks/>
          </p:cNvSpPr>
          <p:nvPr/>
        </p:nvSpPr>
        <p:spPr bwMode="auto">
          <a:xfrm>
            <a:off x="2030413" y="3560763"/>
            <a:ext cx="95250" cy="12700"/>
          </a:xfrm>
          <a:custGeom>
            <a:avLst/>
            <a:gdLst>
              <a:gd name="T0" fmla="*/ 2147483646 w 60"/>
              <a:gd name="T1" fmla="*/ 2147483646 h 8"/>
              <a:gd name="T2" fmla="*/ 0 w 60"/>
              <a:gd name="T3" fmla="*/ 0 h 8"/>
              <a:gd name="T4" fmla="*/ 0 60000 65536"/>
              <a:gd name="T5" fmla="*/ 0 60000 65536"/>
              <a:gd name="T6" fmla="*/ 0 w 60"/>
              <a:gd name="T7" fmla="*/ 0 h 8"/>
              <a:gd name="T8" fmla="*/ 60 w 60"/>
              <a:gd name="T9" fmla="*/ 8 h 8"/>
            </a:gdLst>
            <a:ahLst/>
            <a:cxnLst>
              <a:cxn ang="T4">
                <a:pos x="T0" y="T1"/>
              </a:cxn>
              <a:cxn ang="T5">
                <a:pos x="T2" y="T3"/>
              </a:cxn>
            </a:cxnLst>
            <a:rect l="T6" t="T7" r="T8" b="T9"/>
            <a:pathLst>
              <a:path w="60" h="8">
                <a:moveTo>
                  <a:pt x="60" y="8"/>
                </a:moveTo>
                <a:lnTo>
                  <a:pt x="0" y="0"/>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46" name="Line 73"/>
          <p:cNvSpPr>
            <a:spLocks noChangeShapeType="1"/>
          </p:cNvSpPr>
          <p:nvPr/>
        </p:nvSpPr>
        <p:spPr bwMode="auto">
          <a:xfrm>
            <a:off x="1477963" y="3284538"/>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6047" name="Freeform 78"/>
          <p:cNvSpPr>
            <a:spLocks/>
          </p:cNvSpPr>
          <p:nvPr/>
        </p:nvSpPr>
        <p:spPr bwMode="auto">
          <a:xfrm>
            <a:off x="666750" y="2279650"/>
            <a:ext cx="811213" cy="1004888"/>
          </a:xfrm>
          <a:custGeom>
            <a:avLst/>
            <a:gdLst>
              <a:gd name="T0" fmla="*/ 2147483646 w 510"/>
              <a:gd name="T1" fmla="*/ 2147483646 h 633"/>
              <a:gd name="T2" fmla="*/ 2147483646 w 510"/>
              <a:gd name="T3" fmla="*/ 2147483646 h 633"/>
              <a:gd name="T4" fmla="*/ 2147483646 w 510"/>
              <a:gd name="T5" fmla="*/ 2147483646 h 633"/>
              <a:gd name="T6" fmla="*/ 2147483646 w 510"/>
              <a:gd name="T7" fmla="*/ 2147483646 h 633"/>
              <a:gd name="T8" fmla="*/ 0 w 510"/>
              <a:gd name="T9" fmla="*/ 2147483646 h 633"/>
              <a:gd name="T10" fmla="*/ 0 w 510"/>
              <a:gd name="T11" fmla="*/ 2147483646 h 633"/>
              <a:gd name="T12" fmla="*/ 2147483646 w 510"/>
              <a:gd name="T13" fmla="*/ 2147483646 h 633"/>
              <a:gd name="T14" fmla="*/ 2147483646 w 510"/>
              <a:gd name="T15" fmla="*/ 2147483646 h 633"/>
              <a:gd name="T16" fmla="*/ 2147483646 w 510"/>
              <a:gd name="T17" fmla="*/ 2147483646 h 633"/>
              <a:gd name="T18" fmla="*/ 2147483646 w 510"/>
              <a:gd name="T19" fmla="*/ 2147483646 h 633"/>
              <a:gd name="T20" fmla="*/ 2147483646 w 510"/>
              <a:gd name="T21" fmla="*/ 0 h 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0"/>
              <a:gd name="T34" fmla="*/ 0 h 633"/>
              <a:gd name="T35" fmla="*/ 510 w 510"/>
              <a:gd name="T36" fmla="*/ 633 h 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0" h="633">
                <a:moveTo>
                  <a:pt x="510" y="633"/>
                </a:moveTo>
                <a:lnTo>
                  <a:pt x="246" y="490"/>
                </a:lnTo>
                <a:lnTo>
                  <a:pt x="101" y="406"/>
                </a:lnTo>
                <a:lnTo>
                  <a:pt x="20" y="361"/>
                </a:lnTo>
                <a:lnTo>
                  <a:pt x="0" y="315"/>
                </a:lnTo>
                <a:lnTo>
                  <a:pt x="0" y="277"/>
                </a:lnTo>
                <a:lnTo>
                  <a:pt x="11" y="225"/>
                </a:lnTo>
                <a:cubicBezTo>
                  <a:pt x="22" y="204"/>
                  <a:pt x="48" y="172"/>
                  <a:pt x="65" y="150"/>
                </a:cubicBezTo>
                <a:cubicBezTo>
                  <a:pt x="65" y="150"/>
                  <a:pt x="111" y="90"/>
                  <a:pt x="110" y="90"/>
                </a:cubicBezTo>
                <a:cubicBezTo>
                  <a:pt x="109" y="90"/>
                  <a:pt x="129" y="72"/>
                  <a:pt x="144" y="51"/>
                </a:cubicBezTo>
                <a:cubicBezTo>
                  <a:pt x="159" y="30"/>
                  <a:pt x="182" y="11"/>
                  <a:pt x="192" y="0"/>
                </a:cubicBez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480336" name="Freeform 80"/>
          <p:cNvSpPr>
            <a:spLocks/>
          </p:cNvSpPr>
          <p:nvPr/>
        </p:nvSpPr>
        <p:spPr bwMode="auto">
          <a:xfrm>
            <a:off x="2201863" y="2455863"/>
            <a:ext cx="720725" cy="601662"/>
          </a:xfrm>
          <a:custGeom>
            <a:avLst/>
            <a:gdLst>
              <a:gd name="T0" fmla="*/ 0 w 455"/>
              <a:gd name="T1" fmla="*/ 0 h 379"/>
              <a:gd name="T2" fmla="*/ 2147483646 w 455"/>
              <a:gd name="T3" fmla="*/ 2147483646 h 379"/>
              <a:gd name="T4" fmla="*/ 0 60000 65536"/>
              <a:gd name="T5" fmla="*/ 0 60000 65536"/>
              <a:gd name="T6" fmla="*/ 0 w 455"/>
              <a:gd name="T7" fmla="*/ 0 h 379"/>
              <a:gd name="T8" fmla="*/ 455 w 455"/>
              <a:gd name="T9" fmla="*/ 379 h 379"/>
            </a:gdLst>
            <a:ahLst/>
            <a:cxnLst>
              <a:cxn ang="T4">
                <a:pos x="T0" y="T1"/>
              </a:cxn>
              <a:cxn ang="T5">
                <a:pos x="T2" y="T3"/>
              </a:cxn>
            </a:cxnLst>
            <a:rect l="T6" t="T7" r="T8" b="T9"/>
            <a:pathLst>
              <a:path w="455" h="379">
                <a:moveTo>
                  <a:pt x="0" y="0"/>
                </a:moveTo>
                <a:lnTo>
                  <a:pt x="455" y="379"/>
                </a:lnTo>
              </a:path>
            </a:pathLst>
          </a:custGeom>
          <a:noFill/>
          <a:ln w="31750" cap="rnd">
            <a:solidFill>
              <a:srgbClr val="FF0000"/>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480337" name="Freeform 81"/>
          <p:cNvSpPr>
            <a:spLocks/>
          </p:cNvSpPr>
          <p:nvPr/>
        </p:nvSpPr>
        <p:spPr bwMode="auto">
          <a:xfrm>
            <a:off x="2095500" y="2538413"/>
            <a:ext cx="709613" cy="600075"/>
          </a:xfrm>
          <a:custGeom>
            <a:avLst/>
            <a:gdLst>
              <a:gd name="T0" fmla="*/ 0 w 446"/>
              <a:gd name="T1" fmla="*/ 0 h 378"/>
              <a:gd name="T2" fmla="*/ 2147483646 w 446"/>
              <a:gd name="T3" fmla="*/ 2147483646 h 378"/>
              <a:gd name="T4" fmla="*/ 0 60000 65536"/>
              <a:gd name="T5" fmla="*/ 0 60000 65536"/>
              <a:gd name="T6" fmla="*/ 0 w 446"/>
              <a:gd name="T7" fmla="*/ 0 h 378"/>
              <a:gd name="T8" fmla="*/ 446 w 446"/>
              <a:gd name="T9" fmla="*/ 378 h 378"/>
            </a:gdLst>
            <a:ahLst/>
            <a:cxnLst>
              <a:cxn ang="T4">
                <a:pos x="T0" y="T1"/>
              </a:cxn>
              <a:cxn ang="T5">
                <a:pos x="T2" y="T3"/>
              </a:cxn>
            </a:cxnLst>
            <a:rect l="T6" t="T7" r="T8" b="T9"/>
            <a:pathLst>
              <a:path w="446" h="378">
                <a:moveTo>
                  <a:pt x="0" y="0"/>
                </a:moveTo>
                <a:lnTo>
                  <a:pt x="446" y="378"/>
                </a:lnTo>
              </a:path>
            </a:pathLst>
          </a:custGeom>
          <a:noFill/>
          <a:ln w="31750" cap="rnd">
            <a:solidFill>
              <a:srgbClr val="FF0000"/>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0" name="Freeform 82"/>
          <p:cNvSpPr>
            <a:spLocks/>
          </p:cNvSpPr>
          <p:nvPr/>
        </p:nvSpPr>
        <p:spPr bwMode="auto">
          <a:xfrm>
            <a:off x="2916238" y="2219325"/>
            <a:ext cx="79375" cy="58738"/>
          </a:xfrm>
          <a:custGeom>
            <a:avLst/>
            <a:gdLst>
              <a:gd name="T0" fmla="*/ 0 w 50"/>
              <a:gd name="T1" fmla="*/ 2147483646 h 37"/>
              <a:gd name="T2" fmla="*/ 2147483646 w 50"/>
              <a:gd name="T3" fmla="*/ 0 h 37"/>
              <a:gd name="T4" fmla="*/ 0 60000 65536"/>
              <a:gd name="T5" fmla="*/ 0 60000 65536"/>
              <a:gd name="T6" fmla="*/ 0 w 50"/>
              <a:gd name="T7" fmla="*/ 0 h 37"/>
              <a:gd name="T8" fmla="*/ 50 w 50"/>
              <a:gd name="T9" fmla="*/ 37 h 37"/>
            </a:gdLst>
            <a:ahLst/>
            <a:cxnLst>
              <a:cxn ang="T4">
                <a:pos x="T0" y="T1"/>
              </a:cxn>
              <a:cxn ang="T5">
                <a:pos x="T2" y="T3"/>
              </a:cxn>
            </a:cxnLst>
            <a:rect l="T6" t="T7" r="T8" b="T9"/>
            <a:pathLst>
              <a:path w="50" h="37">
                <a:moveTo>
                  <a:pt x="0" y="37"/>
                </a:moveTo>
                <a:lnTo>
                  <a:pt x="5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1" name="Freeform 83"/>
          <p:cNvSpPr>
            <a:spLocks/>
          </p:cNvSpPr>
          <p:nvPr/>
        </p:nvSpPr>
        <p:spPr bwMode="auto">
          <a:xfrm>
            <a:off x="2990850" y="2219325"/>
            <a:ext cx="68263" cy="66675"/>
          </a:xfrm>
          <a:custGeom>
            <a:avLst/>
            <a:gdLst>
              <a:gd name="T0" fmla="*/ 0 w 42"/>
              <a:gd name="T1" fmla="*/ 0 h 42"/>
              <a:gd name="T2" fmla="*/ 2147483646 w 42"/>
              <a:gd name="T3" fmla="*/ 2147483646 h 42"/>
              <a:gd name="T4" fmla="*/ 0 60000 65536"/>
              <a:gd name="T5" fmla="*/ 0 60000 65536"/>
              <a:gd name="T6" fmla="*/ 0 w 42"/>
              <a:gd name="T7" fmla="*/ 0 h 42"/>
              <a:gd name="T8" fmla="*/ 42 w 42"/>
              <a:gd name="T9" fmla="*/ 42 h 42"/>
            </a:gdLst>
            <a:ahLst/>
            <a:cxnLst>
              <a:cxn ang="T4">
                <a:pos x="T0" y="T1"/>
              </a:cxn>
              <a:cxn ang="T5">
                <a:pos x="T2" y="T3"/>
              </a:cxn>
            </a:cxnLst>
            <a:rect l="T6" t="T7" r="T8" b="T9"/>
            <a:pathLst>
              <a:path w="42" h="42">
                <a:moveTo>
                  <a:pt x="0" y="0"/>
                </a:moveTo>
                <a:lnTo>
                  <a:pt x="42" y="4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2" name="Freeform 84"/>
          <p:cNvSpPr>
            <a:spLocks/>
          </p:cNvSpPr>
          <p:nvPr/>
        </p:nvSpPr>
        <p:spPr bwMode="auto">
          <a:xfrm>
            <a:off x="2989263" y="2290763"/>
            <a:ext cx="69850" cy="58737"/>
          </a:xfrm>
          <a:custGeom>
            <a:avLst/>
            <a:gdLst>
              <a:gd name="T0" fmla="*/ 2147483646 w 43"/>
              <a:gd name="T1" fmla="*/ 0 h 37"/>
              <a:gd name="T2" fmla="*/ 0 w 43"/>
              <a:gd name="T3" fmla="*/ 2147483646 h 37"/>
              <a:gd name="T4" fmla="*/ 0 60000 65536"/>
              <a:gd name="T5" fmla="*/ 0 60000 65536"/>
              <a:gd name="T6" fmla="*/ 0 w 43"/>
              <a:gd name="T7" fmla="*/ 0 h 37"/>
              <a:gd name="T8" fmla="*/ 43 w 43"/>
              <a:gd name="T9" fmla="*/ 37 h 37"/>
            </a:gdLst>
            <a:ahLst/>
            <a:cxnLst>
              <a:cxn ang="T4">
                <a:pos x="T0" y="T1"/>
              </a:cxn>
              <a:cxn ang="T5">
                <a:pos x="T2" y="T3"/>
              </a:cxn>
            </a:cxnLst>
            <a:rect l="T6" t="T7" r="T8" b="T9"/>
            <a:pathLst>
              <a:path w="43" h="37">
                <a:moveTo>
                  <a:pt x="43" y="0"/>
                </a:moveTo>
                <a:lnTo>
                  <a:pt x="0" y="37"/>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3" name="Line 85"/>
          <p:cNvSpPr>
            <a:spLocks noChangeShapeType="1"/>
          </p:cNvSpPr>
          <p:nvPr/>
        </p:nvSpPr>
        <p:spPr bwMode="auto">
          <a:xfrm flipH="1" flipV="1">
            <a:off x="2916238" y="2276475"/>
            <a:ext cx="73025" cy="730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6054" name="Freeform 94" descr="Koyu aşağı köşegen"/>
          <p:cNvSpPr>
            <a:spLocks/>
          </p:cNvSpPr>
          <p:nvPr/>
        </p:nvSpPr>
        <p:spPr bwMode="auto">
          <a:xfrm>
            <a:off x="5048250" y="882650"/>
            <a:ext cx="309563" cy="273050"/>
          </a:xfrm>
          <a:custGeom>
            <a:avLst/>
            <a:gdLst>
              <a:gd name="T0" fmla="*/ 0 w 194"/>
              <a:gd name="T1" fmla="*/ 2147483646 h 172"/>
              <a:gd name="T2" fmla="*/ 2147483646 w 194"/>
              <a:gd name="T3" fmla="*/ 0 h 172"/>
              <a:gd name="T4" fmla="*/ 2147483646 w 194"/>
              <a:gd name="T5" fmla="*/ 2147483646 h 172"/>
              <a:gd name="T6" fmla="*/ 2147483646 w 194"/>
              <a:gd name="T7" fmla="*/ 2147483646 h 172"/>
              <a:gd name="T8" fmla="*/ 2147483646 w 194"/>
              <a:gd name="T9" fmla="*/ 2147483646 h 172"/>
              <a:gd name="T10" fmla="*/ 2147483646 w 194"/>
              <a:gd name="T11" fmla="*/ 2147483646 h 172"/>
              <a:gd name="T12" fmla="*/ 2147483646 w 194"/>
              <a:gd name="T13" fmla="*/ 2147483646 h 172"/>
              <a:gd name="T14" fmla="*/ 2147483646 w 194"/>
              <a:gd name="T15" fmla="*/ 2147483646 h 172"/>
              <a:gd name="T16" fmla="*/ 0 w 194"/>
              <a:gd name="T17" fmla="*/ 2147483646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4"/>
              <a:gd name="T28" fmla="*/ 0 h 172"/>
              <a:gd name="T29" fmla="*/ 194 w 194"/>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4" h="172">
                <a:moveTo>
                  <a:pt x="0" y="102"/>
                </a:moveTo>
                <a:lnTo>
                  <a:pt x="130" y="0"/>
                </a:lnTo>
                <a:lnTo>
                  <a:pt x="194" y="70"/>
                </a:lnTo>
                <a:lnTo>
                  <a:pt x="154" y="107"/>
                </a:lnTo>
                <a:lnTo>
                  <a:pt x="176" y="130"/>
                </a:lnTo>
                <a:lnTo>
                  <a:pt x="134" y="164"/>
                </a:lnTo>
                <a:lnTo>
                  <a:pt x="108" y="142"/>
                </a:lnTo>
                <a:lnTo>
                  <a:pt x="72" y="172"/>
                </a:lnTo>
                <a:lnTo>
                  <a:pt x="0" y="102"/>
                </a:lnTo>
                <a:close/>
              </a:path>
            </a:pathLst>
          </a:custGeom>
          <a:pattFill prst="dkDnDiag">
            <a:fgClr>
              <a:schemeClr val="accent1">
                <a:alpha val="18039"/>
              </a:schemeClr>
            </a:fgClr>
            <a:bgClr>
              <a:schemeClr val="bg1">
                <a:alpha val="18039"/>
              </a:schemeClr>
            </a:bgClr>
          </a:pattFill>
          <a:ln w="9525">
            <a:solidFill>
              <a:schemeClr val="tx1"/>
            </a:solidFill>
            <a:round/>
            <a:headEnd/>
            <a:tailEnd/>
          </a:ln>
        </p:spPr>
        <p:txBody>
          <a:bodyPr/>
          <a:lstStyle/>
          <a:p>
            <a:endParaRPr lang="tr-TR"/>
          </a:p>
        </p:txBody>
      </p:sp>
      <p:sp>
        <p:nvSpPr>
          <p:cNvPr id="86055" name="Freeform 95" descr="Koyu aşağı köşegen"/>
          <p:cNvSpPr>
            <a:spLocks/>
          </p:cNvSpPr>
          <p:nvPr/>
        </p:nvSpPr>
        <p:spPr bwMode="auto">
          <a:xfrm>
            <a:off x="4914900" y="965200"/>
            <a:ext cx="139700" cy="127000"/>
          </a:xfrm>
          <a:custGeom>
            <a:avLst/>
            <a:gdLst>
              <a:gd name="T0" fmla="*/ 2147483646 w 88"/>
              <a:gd name="T1" fmla="*/ 2147483646 h 80"/>
              <a:gd name="T2" fmla="*/ 0 w 88"/>
              <a:gd name="T3" fmla="*/ 2147483646 h 80"/>
              <a:gd name="T4" fmla="*/ 2147483646 w 88"/>
              <a:gd name="T5" fmla="*/ 2147483646 h 80"/>
              <a:gd name="T6" fmla="*/ 2147483646 w 88"/>
              <a:gd name="T7" fmla="*/ 2147483646 h 80"/>
              <a:gd name="T8" fmla="*/ 2147483646 w 88"/>
              <a:gd name="T9" fmla="*/ 0 h 80"/>
              <a:gd name="T10" fmla="*/ 0 60000 65536"/>
              <a:gd name="T11" fmla="*/ 0 60000 65536"/>
              <a:gd name="T12" fmla="*/ 0 60000 65536"/>
              <a:gd name="T13" fmla="*/ 0 60000 65536"/>
              <a:gd name="T14" fmla="*/ 0 60000 65536"/>
              <a:gd name="T15" fmla="*/ 0 w 88"/>
              <a:gd name="T16" fmla="*/ 0 h 80"/>
              <a:gd name="T17" fmla="*/ 88 w 88"/>
              <a:gd name="T18" fmla="*/ 80 h 80"/>
            </a:gdLst>
            <a:ahLst/>
            <a:cxnLst>
              <a:cxn ang="T10">
                <a:pos x="T0" y="T1"/>
              </a:cxn>
              <a:cxn ang="T11">
                <a:pos x="T2" y="T3"/>
              </a:cxn>
              <a:cxn ang="T12">
                <a:pos x="T4" y="T5"/>
              </a:cxn>
              <a:cxn ang="T13">
                <a:pos x="T6" y="T7"/>
              </a:cxn>
              <a:cxn ang="T14">
                <a:pos x="T8" y="T9"/>
              </a:cxn>
            </a:cxnLst>
            <a:rect l="T15" t="T16" r="T17" b="T18"/>
            <a:pathLst>
              <a:path w="88" h="80">
                <a:moveTo>
                  <a:pt x="60" y="2"/>
                </a:moveTo>
                <a:lnTo>
                  <a:pt x="0" y="52"/>
                </a:lnTo>
                <a:lnTo>
                  <a:pt x="22" y="80"/>
                </a:lnTo>
                <a:lnTo>
                  <a:pt x="88" y="28"/>
                </a:lnTo>
                <a:lnTo>
                  <a:pt x="62" y="0"/>
                </a:lnTo>
              </a:path>
            </a:pathLst>
          </a:custGeom>
          <a:pattFill prst="dkDnDiag">
            <a:fgClr>
              <a:schemeClr val="accent1">
                <a:alpha val="18039"/>
              </a:schemeClr>
            </a:fgClr>
            <a:bgClr>
              <a:schemeClr val="bg1">
                <a:alpha val="18039"/>
              </a:schemeClr>
            </a:bgClr>
          </a:pattFill>
          <a:ln w="9525">
            <a:solidFill>
              <a:schemeClr val="tx1"/>
            </a:solidFill>
            <a:round/>
            <a:headEnd/>
            <a:tailEnd/>
          </a:ln>
        </p:spPr>
        <p:txBody>
          <a:bodyPr/>
          <a:lstStyle/>
          <a:p>
            <a:endParaRPr lang="tr-TR"/>
          </a:p>
        </p:txBody>
      </p:sp>
      <p:sp>
        <p:nvSpPr>
          <p:cNvPr id="86056" name="Freeform 96"/>
          <p:cNvSpPr>
            <a:spLocks/>
          </p:cNvSpPr>
          <p:nvPr/>
        </p:nvSpPr>
        <p:spPr bwMode="auto">
          <a:xfrm>
            <a:off x="4329113" y="504825"/>
            <a:ext cx="171450" cy="161925"/>
          </a:xfrm>
          <a:custGeom>
            <a:avLst/>
            <a:gdLst>
              <a:gd name="T0" fmla="*/ 2147483646 w 109"/>
              <a:gd name="T1" fmla="*/ 2147483646 h 102"/>
              <a:gd name="T2" fmla="*/ 2147483646 w 109"/>
              <a:gd name="T3" fmla="*/ 2147483646 h 102"/>
              <a:gd name="T4" fmla="*/ 0 w 109"/>
              <a:gd name="T5" fmla="*/ 2147483646 h 102"/>
              <a:gd name="T6" fmla="*/ 2147483646 w 109"/>
              <a:gd name="T7" fmla="*/ 0 h 102"/>
              <a:gd name="T8" fmla="*/ 2147483646 w 109"/>
              <a:gd name="T9" fmla="*/ 2147483646 h 102"/>
              <a:gd name="T10" fmla="*/ 2147483646 w 109"/>
              <a:gd name="T11" fmla="*/ 2147483646 h 102"/>
              <a:gd name="T12" fmla="*/ 2147483646 w 109"/>
              <a:gd name="T13" fmla="*/ 2147483646 h 102"/>
              <a:gd name="T14" fmla="*/ 2147483646 w 109"/>
              <a:gd name="T15" fmla="*/ 2147483646 h 102"/>
              <a:gd name="T16" fmla="*/ 0 w 109"/>
              <a:gd name="T17" fmla="*/ 2147483646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102"/>
              <a:gd name="T29" fmla="*/ 109 w 109"/>
              <a:gd name="T30" fmla="*/ 102 h 1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102">
                <a:moveTo>
                  <a:pt x="1" y="56"/>
                </a:moveTo>
                <a:lnTo>
                  <a:pt x="16" y="42"/>
                </a:lnTo>
                <a:lnTo>
                  <a:pt x="0" y="23"/>
                </a:lnTo>
                <a:lnTo>
                  <a:pt x="30" y="0"/>
                </a:lnTo>
                <a:lnTo>
                  <a:pt x="109" y="73"/>
                </a:lnTo>
                <a:lnTo>
                  <a:pt x="81" y="102"/>
                </a:lnTo>
                <a:lnTo>
                  <a:pt x="40" y="63"/>
                </a:lnTo>
                <a:lnTo>
                  <a:pt x="22" y="75"/>
                </a:lnTo>
                <a:lnTo>
                  <a:pt x="0" y="5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7" name="Freeform 97"/>
          <p:cNvSpPr>
            <a:spLocks/>
          </p:cNvSpPr>
          <p:nvPr/>
        </p:nvSpPr>
        <p:spPr bwMode="auto">
          <a:xfrm>
            <a:off x="1181100" y="2428875"/>
            <a:ext cx="69850" cy="69850"/>
          </a:xfrm>
          <a:custGeom>
            <a:avLst/>
            <a:gdLst>
              <a:gd name="T0" fmla="*/ 0 w 44"/>
              <a:gd name="T1" fmla="*/ 0 h 44"/>
              <a:gd name="T2" fmla="*/ 2147483646 w 44"/>
              <a:gd name="T3" fmla="*/ 2147483646 h 44"/>
              <a:gd name="T4" fmla="*/ 0 60000 65536"/>
              <a:gd name="T5" fmla="*/ 0 60000 65536"/>
              <a:gd name="T6" fmla="*/ 0 w 44"/>
              <a:gd name="T7" fmla="*/ 0 h 44"/>
              <a:gd name="T8" fmla="*/ 44 w 44"/>
              <a:gd name="T9" fmla="*/ 44 h 44"/>
            </a:gdLst>
            <a:ahLst/>
            <a:cxnLst>
              <a:cxn ang="T4">
                <a:pos x="T0" y="T1"/>
              </a:cxn>
              <a:cxn ang="T5">
                <a:pos x="T2" y="T3"/>
              </a:cxn>
            </a:cxnLst>
            <a:rect l="T6" t="T7" r="T8" b="T9"/>
            <a:pathLst>
              <a:path w="44" h="44">
                <a:moveTo>
                  <a:pt x="0" y="0"/>
                </a:moveTo>
                <a:lnTo>
                  <a:pt x="44" y="4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8" name="Freeform 98"/>
          <p:cNvSpPr>
            <a:spLocks/>
          </p:cNvSpPr>
          <p:nvPr/>
        </p:nvSpPr>
        <p:spPr bwMode="auto">
          <a:xfrm>
            <a:off x="1181100" y="2368550"/>
            <a:ext cx="69850" cy="57150"/>
          </a:xfrm>
          <a:custGeom>
            <a:avLst/>
            <a:gdLst>
              <a:gd name="T0" fmla="*/ 0 w 44"/>
              <a:gd name="T1" fmla="*/ 2147483646 h 36"/>
              <a:gd name="T2" fmla="*/ 2147483646 w 44"/>
              <a:gd name="T3" fmla="*/ 0 h 36"/>
              <a:gd name="T4" fmla="*/ 0 60000 65536"/>
              <a:gd name="T5" fmla="*/ 0 60000 65536"/>
              <a:gd name="T6" fmla="*/ 0 w 44"/>
              <a:gd name="T7" fmla="*/ 0 h 36"/>
              <a:gd name="T8" fmla="*/ 44 w 44"/>
              <a:gd name="T9" fmla="*/ 36 h 36"/>
            </a:gdLst>
            <a:ahLst/>
            <a:cxnLst>
              <a:cxn ang="T4">
                <a:pos x="T0" y="T1"/>
              </a:cxn>
              <a:cxn ang="T5">
                <a:pos x="T2" y="T3"/>
              </a:cxn>
            </a:cxnLst>
            <a:rect l="T6" t="T7" r="T8" b="T9"/>
            <a:pathLst>
              <a:path w="44" h="36">
                <a:moveTo>
                  <a:pt x="0" y="36"/>
                </a:moveTo>
                <a:lnTo>
                  <a:pt x="44"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59" name="Freeform 99"/>
          <p:cNvSpPr>
            <a:spLocks/>
          </p:cNvSpPr>
          <p:nvPr/>
        </p:nvSpPr>
        <p:spPr bwMode="auto">
          <a:xfrm>
            <a:off x="1250950" y="2374900"/>
            <a:ext cx="68263" cy="66675"/>
          </a:xfrm>
          <a:custGeom>
            <a:avLst/>
            <a:gdLst>
              <a:gd name="T0" fmla="*/ 0 w 42"/>
              <a:gd name="T1" fmla="*/ 0 h 42"/>
              <a:gd name="T2" fmla="*/ 2147483646 w 42"/>
              <a:gd name="T3" fmla="*/ 2147483646 h 42"/>
              <a:gd name="T4" fmla="*/ 0 60000 65536"/>
              <a:gd name="T5" fmla="*/ 0 60000 65536"/>
              <a:gd name="T6" fmla="*/ 0 w 42"/>
              <a:gd name="T7" fmla="*/ 0 h 42"/>
              <a:gd name="T8" fmla="*/ 42 w 42"/>
              <a:gd name="T9" fmla="*/ 42 h 42"/>
            </a:gdLst>
            <a:ahLst/>
            <a:cxnLst>
              <a:cxn ang="T4">
                <a:pos x="T0" y="T1"/>
              </a:cxn>
              <a:cxn ang="T5">
                <a:pos x="T2" y="T3"/>
              </a:cxn>
            </a:cxnLst>
            <a:rect l="T6" t="T7" r="T8" b="T9"/>
            <a:pathLst>
              <a:path w="42" h="42">
                <a:moveTo>
                  <a:pt x="0" y="0"/>
                </a:moveTo>
                <a:lnTo>
                  <a:pt x="42" y="4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0" name="Freeform 100"/>
          <p:cNvSpPr>
            <a:spLocks/>
          </p:cNvSpPr>
          <p:nvPr/>
        </p:nvSpPr>
        <p:spPr bwMode="auto">
          <a:xfrm>
            <a:off x="1281113" y="2555875"/>
            <a:ext cx="46037" cy="44450"/>
          </a:xfrm>
          <a:custGeom>
            <a:avLst/>
            <a:gdLst>
              <a:gd name="T0" fmla="*/ 0 w 30"/>
              <a:gd name="T1" fmla="*/ 0 h 28"/>
              <a:gd name="T2" fmla="*/ 2147483646 w 30"/>
              <a:gd name="T3" fmla="*/ 2147483646 h 28"/>
              <a:gd name="T4" fmla="*/ 0 60000 65536"/>
              <a:gd name="T5" fmla="*/ 0 60000 65536"/>
              <a:gd name="T6" fmla="*/ 0 w 30"/>
              <a:gd name="T7" fmla="*/ 0 h 28"/>
              <a:gd name="T8" fmla="*/ 30 w 30"/>
              <a:gd name="T9" fmla="*/ 28 h 28"/>
            </a:gdLst>
            <a:ahLst/>
            <a:cxnLst>
              <a:cxn ang="T4">
                <a:pos x="T0" y="T1"/>
              </a:cxn>
              <a:cxn ang="T5">
                <a:pos x="T2" y="T3"/>
              </a:cxn>
            </a:cxnLst>
            <a:rect l="T6" t="T7" r="T8" b="T9"/>
            <a:pathLst>
              <a:path w="30" h="28">
                <a:moveTo>
                  <a:pt x="0" y="0"/>
                </a:moveTo>
                <a:lnTo>
                  <a:pt x="30" y="28"/>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1" name="Freeform 101"/>
          <p:cNvSpPr>
            <a:spLocks/>
          </p:cNvSpPr>
          <p:nvPr/>
        </p:nvSpPr>
        <p:spPr bwMode="auto">
          <a:xfrm>
            <a:off x="1255713" y="2444750"/>
            <a:ext cx="63500" cy="53975"/>
          </a:xfrm>
          <a:custGeom>
            <a:avLst/>
            <a:gdLst>
              <a:gd name="T0" fmla="*/ 0 w 40"/>
              <a:gd name="T1" fmla="*/ 2147483646 h 34"/>
              <a:gd name="T2" fmla="*/ 2147483646 w 40"/>
              <a:gd name="T3" fmla="*/ 0 h 34"/>
              <a:gd name="T4" fmla="*/ 0 60000 65536"/>
              <a:gd name="T5" fmla="*/ 0 60000 65536"/>
              <a:gd name="T6" fmla="*/ 0 w 40"/>
              <a:gd name="T7" fmla="*/ 0 h 34"/>
              <a:gd name="T8" fmla="*/ 40 w 40"/>
              <a:gd name="T9" fmla="*/ 34 h 34"/>
            </a:gdLst>
            <a:ahLst/>
            <a:cxnLst>
              <a:cxn ang="T4">
                <a:pos x="T0" y="T1"/>
              </a:cxn>
              <a:cxn ang="T5">
                <a:pos x="T2" y="T3"/>
              </a:cxn>
            </a:cxnLst>
            <a:rect l="T6" t="T7" r="T8" b="T9"/>
            <a:pathLst>
              <a:path w="40" h="34">
                <a:moveTo>
                  <a:pt x="0" y="34"/>
                </a:moveTo>
                <a:lnTo>
                  <a:pt x="4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2" name="Freeform 102"/>
          <p:cNvSpPr>
            <a:spLocks/>
          </p:cNvSpPr>
          <p:nvPr/>
        </p:nvSpPr>
        <p:spPr bwMode="auto">
          <a:xfrm>
            <a:off x="1281113" y="2514600"/>
            <a:ext cx="44450" cy="41275"/>
          </a:xfrm>
          <a:custGeom>
            <a:avLst/>
            <a:gdLst>
              <a:gd name="T0" fmla="*/ 2147483646 w 28"/>
              <a:gd name="T1" fmla="*/ 0 h 26"/>
              <a:gd name="T2" fmla="*/ 0 w 28"/>
              <a:gd name="T3" fmla="*/ 2147483646 h 26"/>
              <a:gd name="T4" fmla="*/ 0 60000 65536"/>
              <a:gd name="T5" fmla="*/ 0 60000 65536"/>
              <a:gd name="T6" fmla="*/ 0 w 28"/>
              <a:gd name="T7" fmla="*/ 0 h 26"/>
              <a:gd name="T8" fmla="*/ 28 w 28"/>
              <a:gd name="T9" fmla="*/ 26 h 26"/>
            </a:gdLst>
            <a:ahLst/>
            <a:cxnLst>
              <a:cxn ang="T4">
                <a:pos x="T0" y="T1"/>
              </a:cxn>
              <a:cxn ang="T5">
                <a:pos x="T2" y="T3"/>
              </a:cxn>
            </a:cxnLst>
            <a:rect l="T6" t="T7" r="T8" b="T9"/>
            <a:pathLst>
              <a:path w="28" h="26">
                <a:moveTo>
                  <a:pt x="28" y="0"/>
                </a:moveTo>
                <a:lnTo>
                  <a:pt x="0" y="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3" name="Freeform 103"/>
          <p:cNvSpPr>
            <a:spLocks/>
          </p:cNvSpPr>
          <p:nvPr/>
        </p:nvSpPr>
        <p:spPr bwMode="auto">
          <a:xfrm>
            <a:off x="1325563" y="2514600"/>
            <a:ext cx="58737" cy="47625"/>
          </a:xfrm>
          <a:custGeom>
            <a:avLst/>
            <a:gdLst>
              <a:gd name="T0" fmla="*/ 0 w 38"/>
              <a:gd name="T1" fmla="*/ 0 h 30"/>
              <a:gd name="T2" fmla="*/ 2147483646 w 38"/>
              <a:gd name="T3" fmla="*/ 2147483646 h 30"/>
              <a:gd name="T4" fmla="*/ 0 60000 65536"/>
              <a:gd name="T5" fmla="*/ 0 60000 65536"/>
              <a:gd name="T6" fmla="*/ 0 w 38"/>
              <a:gd name="T7" fmla="*/ 0 h 30"/>
              <a:gd name="T8" fmla="*/ 38 w 38"/>
              <a:gd name="T9" fmla="*/ 30 h 30"/>
            </a:gdLst>
            <a:ahLst/>
            <a:cxnLst>
              <a:cxn ang="T4">
                <a:pos x="T0" y="T1"/>
              </a:cxn>
              <a:cxn ang="T5">
                <a:pos x="T2" y="T3"/>
              </a:cxn>
            </a:cxnLst>
            <a:rect l="T6" t="T7" r="T8" b="T9"/>
            <a:pathLst>
              <a:path w="38" h="30">
                <a:moveTo>
                  <a:pt x="0" y="0"/>
                </a:moveTo>
                <a:lnTo>
                  <a:pt x="38" y="3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4" name="Freeform 104"/>
          <p:cNvSpPr>
            <a:spLocks/>
          </p:cNvSpPr>
          <p:nvPr/>
        </p:nvSpPr>
        <p:spPr bwMode="auto">
          <a:xfrm>
            <a:off x="1331913" y="2565400"/>
            <a:ext cx="44450" cy="41275"/>
          </a:xfrm>
          <a:custGeom>
            <a:avLst/>
            <a:gdLst>
              <a:gd name="T0" fmla="*/ 2147483646 w 28"/>
              <a:gd name="T1" fmla="*/ 0 h 26"/>
              <a:gd name="T2" fmla="*/ 0 w 28"/>
              <a:gd name="T3" fmla="*/ 2147483646 h 26"/>
              <a:gd name="T4" fmla="*/ 0 60000 65536"/>
              <a:gd name="T5" fmla="*/ 0 60000 65536"/>
              <a:gd name="T6" fmla="*/ 0 w 28"/>
              <a:gd name="T7" fmla="*/ 0 h 26"/>
              <a:gd name="T8" fmla="*/ 28 w 28"/>
              <a:gd name="T9" fmla="*/ 26 h 26"/>
            </a:gdLst>
            <a:ahLst/>
            <a:cxnLst>
              <a:cxn ang="T4">
                <a:pos x="T0" y="T1"/>
              </a:cxn>
              <a:cxn ang="T5">
                <a:pos x="T2" y="T3"/>
              </a:cxn>
            </a:cxnLst>
            <a:rect l="T6" t="T7" r="T8" b="T9"/>
            <a:pathLst>
              <a:path w="28" h="26">
                <a:moveTo>
                  <a:pt x="28" y="0"/>
                </a:moveTo>
                <a:lnTo>
                  <a:pt x="0" y="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5" name="Freeform 105"/>
          <p:cNvSpPr>
            <a:spLocks/>
          </p:cNvSpPr>
          <p:nvPr/>
        </p:nvSpPr>
        <p:spPr bwMode="auto">
          <a:xfrm>
            <a:off x="1454150" y="2562225"/>
            <a:ext cx="50800" cy="47625"/>
          </a:xfrm>
          <a:custGeom>
            <a:avLst/>
            <a:gdLst>
              <a:gd name="T0" fmla="*/ 2147483646 w 32"/>
              <a:gd name="T1" fmla="*/ 0 h 30"/>
              <a:gd name="T2" fmla="*/ 0 w 32"/>
              <a:gd name="T3" fmla="*/ 2147483646 h 30"/>
              <a:gd name="T4" fmla="*/ 0 60000 65536"/>
              <a:gd name="T5" fmla="*/ 0 60000 65536"/>
              <a:gd name="T6" fmla="*/ 0 w 32"/>
              <a:gd name="T7" fmla="*/ 0 h 30"/>
              <a:gd name="T8" fmla="*/ 32 w 32"/>
              <a:gd name="T9" fmla="*/ 30 h 30"/>
            </a:gdLst>
            <a:ahLst/>
            <a:cxnLst>
              <a:cxn ang="T4">
                <a:pos x="T0" y="T1"/>
              </a:cxn>
              <a:cxn ang="T5">
                <a:pos x="T2" y="T3"/>
              </a:cxn>
            </a:cxnLst>
            <a:rect l="T6" t="T7" r="T8" b="T9"/>
            <a:pathLst>
              <a:path w="32" h="30">
                <a:moveTo>
                  <a:pt x="32" y="0"/>
                </a:moveTo>
                <a:lnTo>
                  <a:pt x="0" y="3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6" name="Freeform 106"/>
          <p:cNvSpPr>
            <a:spLocks/>
          </p:cNvSpPr>
          <p:nvPr/>
        </p:nvSpPr>
        <p:spPr bwMode="auto">
          <a:xfrm>
            <a:off x="1408113" y="2520950"/>
            <a:ext cx="44450" cy="44450"/>
          </a:xfrm>
          <a:custGeom>
            <a:avLst/>
            <a:gdLst>
              <a:gd name="T0" fmla="*/ 2147483646 w 28"/>
              <a:gd name="T1" fmla="*/ 0 h 28"/>
              <a:gd name="T2" fmla="*/ 0 w 28"/>
              <a:gd name="T3" fmla="*/ 2147483646 h 28"/>
              <a:gd name="T4" fmla="*/ 0 60000 65536"/>
              <a:gd name="T5" fmla="*/ 0 60000 65536"/>
              <a:gd name="T6" fmla="*/ 0 w 28"/>
              <a:gd name="T7" fmla="*/ 0 h 28"/>
              <a:gd name="T8" fmla="*/ 28 w 28"/>
              <a:gd name="T9" fmla="*/ 28 h 28"/>
            </a:gdLst>
            <a:ahLst/>
            <a:cxnLst>
              <a:cxn ang="T4">
                <a:pos x="T0" y="T1"/>
              </a:cxn>
              <a:cxn ang="T5">
                <a:pos x="T2" y="T3"/>
              </a:cxn>
            </a:cxnLst>
            <a:rect l="T6" t="T7" r="T8" b="T9"/>
            <a:pathLst>
              <a:path w="28" h="28">
                <a:moveTo>
                  <a:pt x="28" y="0"/>
                </a:moveTo>
                <a:lnTo>
                  <a:pt x="0" y="28"/>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6067" name="Freeform 107"/>
          <p:cNvSpPr>
            <a:spLocks/>
          </p:cNvSpPr>
          <p:nvPr/>
        </p:nvSpPr>
        <p:spPr bwMode="auto">
          <a:xfrm>
            <a:off x="1409700" y="2568575"/>
            <a:ext cx="44450" cy="34925"/>
          </a:xfrm>
          <a:custGeom>
            <a:avLst/>
            <a:gdLst>
              <a:gd name="T0" fmla="*/ 0 w 28"/>
              <a:gd name="T1" fmla="*/ 0 h 22"/>
              <a:gd name="T2" fmla="*/ 2147483646 w 28"/>
              <a:gd name="T3" fmla="*/ 2147483646 h 22"/>
              <a:gd name="T4" fmla="*/ 0 60000 65536"/>
              <a:gd name="T5" fmla="*/ 0 60000 65536"/>
              <a:gd name="T6" fmla="*/ 0 w 28"/>
              <a:gd name="T7" fmla="*/ 0 h 22"/>
              <a:gd name="T8" fmla="*/ 28 w 28"/>
              <a:gd name="T9" fmla="*/ 22 h 22"/>
            </a:gdLst>
            <a:ahLst/>
            <a:cxnLst>
              <a:cxn ang="T4">
                <a:pos x="T0" y="T1"/>
              </a:cxn>
              <a:cxn ang="T5">
                <a:pos x="T2" y="T3"/>
              </a:cxn>
            </a:cxnLst>
            <a:rect l="T6" t="T7" r="T8" b="T9"/>
            <a:pathLst>
              <a:path w="28" h="22">
                <a:moveTo>
                  <a:pt x="0" y="0"/>
                </a:moveTo>
                <a:lnTo>
                  <a:pt x="28" y="2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480370" name="Line 114"/>
          <p:cNvSpPr>
            <a:spLocks noChangeShapeType="1"/>
          </p:cNvSpPr>
          <p:nvPr/>
        </p:nvSpPr>
        <p:spPr bwMode="auto">
          <a:xfrm flipV="1">
            <a:off x="1835150" y="2708275"/>
            <a:ext cx="649288" cy="1152525"/>
          </a:xfrm>
          <a:prstGeom prst="line">
            <a:avLst/>
          </a:prstGeom>
          <a:noFill/>
          <a:ln w="19050">
            <a:solidFill>
              <a:srgbClr val="00CC00"/>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tr-TR"/>
          </a:p>
        </p:txBody>
      </p:sp>
      <p:sp>
        <p:nvSpPr>
          <p:cNvPr id="86069" name="Text Box 121"/>
          <p:cNvSpPr txBox="1">
            <a:spLocks noChangeArrowheads="1"/>
          </p:cNvSpPr>
          <p:nvPr/>
        </p:nvSpPr>
        <p:spPr bwMode="auto">
          <a:xfrm>
            <a:off x="3429000" y="3571875"/>
            <a:ext cx="39433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sz="1600" b="1">
                <a:solidFill>
                  <a:srgbClr val="FFFF00"/>
                </a:solidFill>
                <a:latin typeface="Arial" panose="020B0604020202020204" pitchFamily="34" charset="0"/>
              </a:rPr>
              <a:t>ZEMİNDE MEVCUT SINIR</a:t>
            </a:r>
          </a:p>
        </p:txBody>
      </p:sp>
      <p:sp>
        <p:nvSpPr>
          <p:cNvPr id="480378" name="Line 122"/>
          <p:cNvSpPr>
            <a:spLocks noChangeShapeType="1"/>
          </p:cNvSpPr>
          <p:nvPr/>
        </p:nvSpPr>
        <p:spPr bwMode="auto">
          <a:xfrm flipH="1">
            <a:off x="2571750" y="2786063"/>
            <a:ext cx="1357313" cy="142875"/>
          </a:xfrm>
          <a:prstGeom prst="line">
            <a:avLst/>
          </a:prstGeom>
          <a:ln>
            <a:headEnd/>
            <a:tailEnd type="triangle" w="med" len="med"/>
          </a:ln>
          <a:extLst>
            <a:ext uri="{909E8E84-426E-40DD-AFC4-6F175D3DCCD1}">
              <a14:hiddenFill xmlns:a14="http://schemas.microsoft.com/office/drawing/2010/main" xmlns="">
                <a:noFill/>
              </a14:hiddenFill>
            </a:ext>
          </a:extLst>
        </p:spPr>
        <p:style>
          <a:lnRef idx="3">
            <a:schemeClr val="accent6"/>
          </a:lnRef>
          <a:fillRef idx="0">
            <a:schemeClr val="accent6"/>
          </a:fillRef>
          <a:effectRef idx="2">
            <a:schemeClr val="accent6"/>
          </a:effectRef>
          <a:fontRef idx="minor">
            <a:schemeClr val="tx1"/>
          </a:fontRef>
        </p:style>
        <p:txBody>
          <a:bodyPr anchor="ctr">
            <a:spAutoFit/>
          </a:bodyPr>
          <a:lstStyle/>
          <a:p>
            <a:endParaRPr lang="tr-TR"/>
          </a:p>
        </p:txBody>
      </p:sp>
      <p:sp>
        <p:nvSpPr>
          <p:cNvPr id="86071" name="Freeform 127"/>
          <p:cNvSpPr>
            <a:spLocks/>
          </p:cNvSpPr>
          <p:nvPr/>
        </p:nvSpPr>
        <p:spPr bwMode="auto">
          <a:xfrm>
            <a:off x="2138363" y="2495550"/>
            <a:ext cx="719137" cy="603250"/>
          </a:xfrm>
          <a:custGeom>
            <a:avLst/>
            <a:gdLst>
              <a:gd name="T0" fmla="*/ 0 w 454"/>
              <a:gd name="T1" fmla="*/ 0 h 380"/>
              <a:gd name="T2" fmla="*/ 2147483646 w 454"/>
              <a:gd name="T3" fmla="*/ 2147483646 h 380"/>
              <a:gd name="T4" fmla="*/ 0 60000 65536"/>
              <a:gd name="T5" fmla="*/ 0 60000 65536"/>
              <a:gd name="T6" fmla="*/ 0 w 454"/>
              <a:gd name="T7" fmla="*/ 0 h 380"/>
              <a:gd name="T8" fmla="*/ 454 w 454"/>
              <a:gd name="T9" fmla="*/ 380 h 380"/>
            </a:gdLst>
            <a:ahLst/>
            <a:cxnLst>
              <a:cxn ang="T4">
                <a:pos x="T0" y="T1"/>
              </a:cxn>
              <a:cxn ang="T5">
                <a:pos x="T2" y="T3"/>
              </a:cxn>
            </a:cxnLst>
            <a:rect l="T6" t="T7" r="T8" b="T9"/>
            <a:pathLst>
              <a:path w="454" h="380">
                <a:moveTo>
                  <a:pt x="0" y="0"/>
                </a:moveTo>
                <a:lnTo>
                  <a:pt x="454" y="380"/>
                </a:lnTo>
              </a:path>
            </a:pathLst>
          </a:custGeom>
          <a:noFill/>
          <a:ln w="9525" cap="rnd">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cxnSp>
        <p:nvCxnSpPr>
          <p:cNvPr id="77" name="76 Düz Bağlayıcı"/>
          <p:cNvCxnSpPr/>
          <p:nvPr/>
        </p:nvCxnSpPr>
        <p:spPr>
          <a:xfrm rot="10800000">
            <a:off x="2357438" y="2286000"/>
            <a:ext cx="214312" cy="142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80 Düz Bağlayıcı"/>
          <p:cNvCxnSpPr/>
          <p:nvPr/>
        </p:nvCxnSpPr>
        <p:spPr>
          <a:xfrm flipV="1">
            <a:off x="2571750" y="2286000"/>
            <a:ext cx="214313" cy="142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074" name="85 Metin kutusu"/>
          <p:cNvSpPr txBox="1">
            <a:spLocks noChangeArrowheads="1"/>
          </p:cNvSpPr>
          <p:nvPr/>
        </p:nvSpPr>
        <p:spPr bwMode="auto">
          <a:xfrm>
            <a:off x="2643188" y="2571750"/>
            <a:ext cx="5715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11</a:t>
            </a:r>
          </a:p>
          <a:p>
            <a:pPr eaLnBrk="1" hangingPunct="1">
              <a:spcBef>
                <a:spcPct val="0"/>
              </a:spcBef>
              <a:buFontTx/>
              <a:buNone/>
            </a:pPr>
            <a:endParaRPr lang="tr-TR" sz="1800">
              <a:latin typeface="Arial" panose="020B0604020202020204" pitchFamily="34" charset="0"/>
            </a:endParaRPr>
          </a:p>
        </p:txBody>
      </p:sp>
      <p:sp>
        <p:nvSpPr>
          <p:cNvPr id="86075" name="86 Metin kutusu"/>
          <p:cNvSpPr txBox="1">
            <a:spLocks noChangeArrowheads="1"/>
          </p:cNvSpPr>
          <p:nvPr/>
        </p:nvSpPr>
        <p:spPr bwMode="auto">
          <a:xfrm>
            <a:off x="1714500" y="2643188"/>
            <a:ext cx="50006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12</a:t>
            </a:r>
          </a:p>
          <a:p>
            <a:pPr eaLnBrk="1" hangingPunct="1">
              <a:spcBef>
                <a:spcPct val="0"/>
              </a:spcBef>
              <a:buFontTx/>
              <a:buNone/>
            </a:pPr>
            <a:endParaRPr lang="tr-TR" sz="1800">
              <a:latin typeface="Arial" panose="020B0604020202020204" pitchFamily="34" charset="0"/>
            </a:endParaRPr>
          </a:p>
        </p:txBody>
      </p:sp>
      <p:sp>
        <p:nvSpPr>
          <p:cNvPr id="88" name="87 Metin kutusu"/>
          <p:cNvSpPr txBox="1">
            <a:spLocks noChangeArrowheads="1"/>
          </p:cNvSpPr>
          <p:nvPr/>
        </p:nvSpPr>
        <p:spPr bwMode="auto">
          <a:xfrm>
            <a:off x="357188" y="4071938"/>
            <a:ext cx="36433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solidFill>
                  <a:srgbClr val="04FA04"/>
                </a:solidFill>
                <a:latin typeface="Arial" panose="020B0604020202020204" pitchFamily="34" charset="0"/>
              </a:rPr>
              <a:t>12 Nolu Parsel malikinin iddiası</a:t>
            </a:r>
          </a:p>
        </p:txBody>
      </p:sp>
      <p:sp>
        <p:nvSpPr>
          <p:cNvPr id="89" name="88 Metin kutusu"/>
          <p:cNvSpPr txBox="1">
            <a:spLocks noChangeArrowheads="1"/>
          </p:cNvSpPr>
          <p:nvPr/>
        </p:nvSpPr>
        <p:spPr bwMode="auto">
          <a:xfrm>
            <a:off x="3286125" y="2428875"/>
            <a:ext cx="3714750" cy="369888"/>
          </a:xfrm>
          <a:prstGeom prst="rect">
            <a:avLst/>
          </a:prstGeom>
          <a:solidFill>
            <a:schemeClr val="accent3">
              <a:lumMod val="40000"/>
              <a:lumOff val="6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dirty="0">
                <a:latin typeface="Arial" panose="020B0604020202020204" pitchFamily="34" charset="0"/>
              </a:rPr>
              <a:t>11 </a:t>
            </a:r>
            <a:r>
              <a:rPr lang="tr-TR" sz="1800" dirty="0" err="1">
                <a:latin typeface="Arial" panose="020B0604020202020204" pitchFamily="34" charset="0"/>
              </a:rPr>
              <a:t>Nolu</a:t>
            </a:r>
            <a:r>
              <a:rPr lang="tr-TR" sz="1800" dirty="0">
                <a:latin typeface="Arial" panose="020B0604020202020204" pitchFamily="34" charset="0"/>
              </a:rPr>
              <a:t> Parsel malikinin iddiası</a:t>
            </a:r>
          </a:p>
        </p:txBody>
      </p:sp>
      <p:cxnSp>
        <p:nvCxnSpPr>
          <p:cNvPr id="91" name="90 Düz Ok Bağlayıcısı"/>
          <p:cNvCxnSpPr/>
          <p:nvPr/>
        </p:nvCxnSpPr>
        <p:spPr>
          <a:xfrm rot="10800000">
            <a:off x="2714625" y="3000375"/>
            <a:ext cx="1071563" cy="568325"/>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2261471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0337"/>
                                        </p:tgtEl>
                                        <p:attrNameLst>
                                          <p:attrName>style.visibility</p:attrName>
                                        </p:attrNameLst>
                                      </p:cBhvr>
                                      <p:to>
                                        <p:strVal val="visible"/>
                                      </p:to>
                                    </p:set>
                                    <p:animEffect transition="in" filter="checkerboard(across)">
                                      <p:cBhvr>
                                        <p:cTn id="7" dur="500"/>
                                        <p:tgtEl>
                                          <p:spTgt spid="48033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80378"/>
                                        </p:tgtEl>
                                        <p:attrNameLst>
                                          <p:attrName>style.visibility</p:attrName>
                                        </p:attrNameLst>
                                      </p:cBhvr>
                                      <p:to>
                                        <p:strVal val="visible"/>
                                      </p:to>
                                    </p:set>
                                    <p:animEffect transition="in" filter="checkerboard(across)">
                                      <p:cBhvr>
                                        <p:cTn id="10" dur="500"/>
                                        <p:tgtEl>
                                          <p:spTgt spid="48037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checkerboard(across)">
                                      <p:cBhvr>
                                        <p:cTn id="13" dur="500"/>
                                        <p:tgtEl>
                                          <p:spTgt spid="8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80336"/>
                                        </p:tgtEl>
                                        <p:attrNameLst>
                                          <p:attrName>style.visibility</p:attrName>
                                        </p:attrNameLst>
                                      </p:cBhvr>
                                      <p:to>
                                        <p:strVal val="visible"/>
                                      </p:to>
                                    </p:set>
                                    <p:animEffect transition="in" filter="checkerboard(across)">
                                      <p:cBhvr>
                                        <p:cTn id="18" dur="500"/>
                                        <p:tgtEl>
                                          <p:spTgt spid="480336"/>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480370"/>
                                        </p:tgtEl>
                                        <p:attrNameLst>
                                          <p:attrName>style.visibility</p:attrName>
                                        </p:attrNameLst>
                                      </p:cBhvr>
                                      <p:to>
                                        <p:strVal val="visible"/>
                                      </p:to>
                                    </p:set>
                                    <p:animEffect transition="in" filter="checkerboard(across)">
                                      <p:cBhvr>
                                        <p:cTn id="21" dur="500"/>
                                        <p:tgtEl>
                                          <p:spTgt spid="480370"/>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checkerboard(across)">
                                      <p:cBhvr>
                                        <p:cTn id="2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336" grpId="0" animBg="1"/>
      <p:bldP spid="480337" grpId="0" animBg="1"/>
      <p:bldP spid="480370" grpId="0" animBg="1"/>
      <p:bldP spid="480378" grpId="0" animBg="1"/>
      <p:bldP spid="88" grpId="0"/>
      <p:bldP spid="8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Koyu aşağı köşegen"/>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pattFill prst="dkDnDiag">
            <a:fgClr>
              <a:schemeClr val="accent1">
                <a:alpha val="18039"/>
              </a:schemeClr>
            </a:fgClr>
            <a:bgClr>
              <a:srgbClr val="FFFFFF">
                <a:alpha val="18039"/>
              </a:srgbClr>
            </a:bgClr>
          </a:patt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88067" name="Freeform 38"/>
          <p:cNvSpPr>
            <a:spLocks/>
          </p:cNvSpPr>
          <p:nvPr/>
        </p:nvSpPr>
        <p:spPr bwMode="auto">
          <a:xfrm>
            <a:off x="971550" y="482600"/>
            <a:ext cx="3027363" cy="2298700"/>
          </a:xfrm>
          <a:custGeom>
            <a:avLst/>
            <a:gdLst>
              <a:gd name="T0" fmla="*/ 2147483646 w 1906"/>
              <a:gd name="T1" fmla="*/ 2147483646 h 1448"/>
              <a:gd name="T2" fmla="*/ 2147483646 w 1906"/>
              <a:gd name="T3" fmla="*/ 2147483646 h 1448"/>
              <a:gd name="T4" fmla="*/ 2147483646 w 1906"/>
              <a:gd name="T5" fmla="*/ 0 h 1448"/>
              <a:gd name="T6" fmla="*/ 2147483646 w 1906"/>
              <a:gd name="T7" fmla="*/ 2147483646 h 1448"/>
              <a:gd name="T8" fmla="*/ 2147483646 w 1906"/>
              <a:gd name="T9" fmla="*/ 2147483646 h 1448"/>
              <a:gd name="T10" fmla="*/ 2147483646 w 1906"/>
              <a:gd name="T11" fmla="*/ 2147483646 h 1448"/>
              <a:gd name="T12" fmla="*/ 2147483646 w 1906"/>
              <a:gd name="T13" fmla="*/ 2147483646 h 1448"/>
              <a:gd name="T14" fmla="*/ 2147483646 w 1906"/>
              <a:gd name="T15" fmla="*/ 2147483646 h 1448"/>
              <a:gd name="T16" fmla="*/ 2147483646 w 1906"/>
              <a:gd name="T17" fmla="*/ 2147483646 h 1448"/>
              <a:gd name="T18" fmla="*/ 2147483646 w 1906"/>
              <a:gd name="T19" fmla="*/ 2147483646 h 1448"/>
              <a:gd name="T20" fmla="*/ 2147483646 w 1906"/>
              <a:gd name="T21" fmla="*/ 2147483646 h 1448"/>
              <a:gd name="T22" fmla="*/ 0 w 1906"/>
              <a:gd name="T23" fmla="*/ 2147483646 h 1448"/>
              <a:gd name="T24" fmla="*/ 2147483646 w 1906"/>
              <a:gd name="T25" fmla="*/ 2147483646 h 1448"/>
              <a:gd name="T26" fmla="*/ 2147483646 w 1906"/>
              <a:gd name="T27" fmla="*/ 2147483646 h 1448"/>
              <a:gd name="T28" fmla="*/ 2147483646 w 1906"/>
              <a:gd name="T29" fmla="*/ 2147483646 h 1448"/>
              <a:gd name="T30" fmla="*/ 2147483646 w 1906"/>
              <a:gd name="T31" fmla="*/ 2147483646 h 1448"/>
              <a:gd name="T32" fmla="*/ 2147483646 w 1906"/>
              <a:gd name="T33" fmla="*/ 2147483646 h 1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6"/>
              <a:gd name="T52" fmla="*/ 0 h 1448"/>
              <a:gd name="T53" fmla="*/ 1906 w 1906"/>
              <a:gd name="T54" fmla="*/ 1448 h 1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6" h="1448">
                <a:moveTo>
                  <a:pt x="1906" y="46"/>
                </a:moveTo>
                <a:cubicBezTo>
                  <a:pt x="1896" y="41"/>
                  <a:pt x="1894" y="25"/>
                  <a:pt x="1884" y="22"/>
                </a:cubicBezTo>
                <a:cubicBezTo>
                  <a:pt x="1867" y="16"/>
                  <a:pt x="1794" y="0"/>
                  <a:pt x="1806" y="0"/>
                </a:cubicBezTo>
                <a:cubicBezTo>
                  <a:pt x="1752" y="6"/>
                  <a:pt x="1779" y="0"/>
                  <a:pt x="1704" y="12"/>
                </a:cubicBezTo>
                <a:cubicBezTo>
                  <a:pt x="1682" y="17"/>
                  <a:pt x="1687" y="17"/>
                  <a:pt x="1678" y="20"/>
                </a:cubicBezTo>
                <a:cubicBezTo>
                  <a:pt x="1669" y="23"/>
                  <a:pt x="1702" y="6"/>
                  <a:pt x="1648" y="32"/>
                </a:cubicBezTo>
                <a:lnTo>
                  <a:pt x="1352" y="176"/>
                </a:lnTo>
                <a:lnTo>
                  <a:pt x="1156" y="276"/>
                </a:lnTo>
                <a:lnTo>
                  <a:pt x="880" y="456"/>
                </a:lnTo>
                <a:lnTo>
                  <a:pt x="544" y="677"/>
                </a:lnTo>
                <a:lnTo>
                  <a:pt x="408" y="767"/>
                </a:lnTo>
                <a:lnTo>
                  <a:pt x="0" y="1130"/>
                </a:lnTo>
                <a:lnTo>
                  <a:pt x="96" y="1226"/>
                </a:lnTo>
                <a:lnTo>
                  <a:pt x="600" y="880"/>
                </a:lnTo>
                <a:lnTo>
                  <a:pt x="892" y="1152"/>
                </a:lnTo>
                <a:lnTo>
                  <a:pt x="499" y="1448"/>
                </a:lnTo>
                <a:lnTo>
                  <a:pt x="176" y="117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68" name="Freeform 39"/>
          <p:cNvSpPr>
            <a:spLocks/>
          </p:cNvSpPr>
          <p:nvPr/>
        </p:nvSpPr>
        <p:spPr bwMode="auto">
          <a:xfrm>
            <a:off x="3840163" y="671513"/>
            <a:ext cx="660400" cy="598487"/>
          </a:xfrm>
          <a:custGeom>
            <a:avLst/>
            <a:gdLst>
              <a:gd name="T0" fmla="*/ 2147483646 w 417"/>
              <a:gd name="T1" fmla="*/ 2147483646 h 377"/>
              <a:gd name="T2" fmla="*/ 0 w 417"/>
              <a:gd name="T3" fmla="*/ 0 h 377"/>
              <a:gd name="T4" fmla="*/ 0 60000 65536"/>
              <a:gd name="T5" fmla="*/ 0 60000 65536"/>
              <a:gd name="T6" fmla="*/ 0 w 417"/>
              <a:gd name="T7" fmla="*/ 0 h 377"/>
              <a:gd name="T8" fmla="*/ 417 w 417"/>
              <a:gd name="T9" fmla="*/ 377 h 377"/>
            </a:gdLst>
            <a:ahLst/>
            <a:cxnLst>
              <a:cxn ang="T4">
                <a:pos x="T0" y="T1"/>
              </a:cxn>
              <a:cxn ang="T5">
                <a:pos x="T2" y="T3"/>
              </a:cxn>
            </a:cxnLst>
            <a:rect l="T6" t="T7" r="T8" b="T9"/>
            <a:pathLst>
              <a:path w="417" h="377">
                <a:moveTo>
                  <a:pt x="417" y="377"/>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69" name="Freeform 40"/>
          <p:cNvSpPr>
            <a:spLocks/>
          </p:cNvSpPr>
          <p:nvPr/>
        </p:nvSpPr>
        <p:spPr bwMode="auto">
          <a:xfrm>
            <a:off x="3841750" y="203200"/>
            <a:ext cx="717550" cy="463550"/>
          </a:xfrm>
          <a:custGeom>
            <a:avLst/>
            <a:gdLst>
              <a:gd name="T0" fmla="*/ 0 w 452"/>
              <a:gd name="T1" fmla="*/ 2147483646 h 292"/>
              <a:gd name="T2" fmla="*/ 2147483646 w 452"/>
              <a:gd name="T3" fmla="*/ 0 h 292"/>
              <a:gd name="T4" fmla="*/ 0 60000 65536"/>
              <a:gd name="T5" fmla="*/ 0 60000 65536"/>
              <a:gd name="T6" fmla="*/ 0 w 452"/>
              <a:gd name="T7" fmla="*/ 0 h 292"/>
              <a:gd name="T8" fmla="*/ 452 w 452"/>
              <a:gd name="T9" fmla="*/ 292 h 292"/>
            </a:gdLst>
            <a:ahLst/>
            <a:cxnLst>
              <a:cxn ang="T4">
                <a:pos x="T0" y="T1"/>
              </a:cxn>
              <a:cxn ang="T5">
                <a:pos x="T2" y="T3"/>
              </a:cxn>
            </a:cxnLst>
            <a:rect l="T6" t="T7" r="T8" b="T9"/>
            <a:pathLst>
              <a:path w="452" h="292">
                <a:moveTo>
                  <a:pt x="0" y="292"/>
                </a:moveTo>
                <a:lnTo>
                  <a:pt x="45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0" name="Freeform 42"/>
          <p:cNvSpPr>
            <a:spLocks/>
          </p:cNvSpPr>
          <p:nvPr/>
        </p:nvSpPr>
        <p:spPr bwMode="auto">
          <a:xfrm>
            <a:off x="4565650" y="196850"/>
            <a:ext cx="355600" cy="6350"/>
          </a:xfrm>
          <a:custGeom>
            <a:avLst/>
            <a:gdLst>
              <a:gd name="T0" fmla="*/ 0 w 224"/>
              <a:gd name="T1" fmla="*/ 0 h 4"/>
              <a:gd name="T2" fmla="*/ 2147483646 w 224"/>
              <a:gd name="T3" fmla="*/ 2147483646 h 4"/>
              <a:gd name="T4" fmla="*/ 0 60000 65536"/>
              <a:gd name="T5" fmla="*/ 0 60000 65536"/>
              <a:gd name="T6" fmla="*/ 0 w 224"/>
              <a:gd name="T7" fmla="*/ 0 h 4"/>
              <a:gd name="T8" fmla="*/ 224 w 224"/>
              <a:gd name="T9" fmla="*/ 4 h 4"/>
            </a:gdLst>
            <a:ahLst/>
            <a:cxnLst>
              <a:cxn ang="T4">
                <a:pos x="T0" y="T1"/>
              </a:cxn>
              <a:cxn ang="T5">
                <a:pos x="T2" y="T3"/>
              </a:cxn>
            </a:cxnLst>
            <a:rect l="T6" t="T7" r="T8" b="T9"/>
            <a:pathLst>
              <a:path w="224" h="4">
                <a:moveTo>
                  <a:pt x="0" y="0"/>
                </a:moveTo>
                <a:lnTo>
                  <a:pt x="224" y="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1" name="Freeform 43"/>
          <p:cNvSpPr>
            <a:spLocks/>
          </p:cNvSpPr>
          <p:nvPr/>
        </p:nvSpPr>
        <p:spPr bwMode="auto">
          <a:xfrm>
            <a:off x="4921250" y="196850"/>
            <a:ext cx="400050" cy="482600"/>
          </a:xfrm>
          <a:custGeom>
            <a:avLst/>
            <a:gdLst>
              <a:gd name="T0" fmla="*/ 0 w 252"/>
              <a:gd name="T1" fmla="*/ 0 h 304"/>
              <a:gd name="T2" fmla="*/ 2147483646 w 252"/>
              <a:gd name="T3" fmla="*/ 2147483646 h 304"/>
              <a:gd name="T4" fmla="*/ 0 60000 65536"/>
              <a:gd name="T5" fmla="*/ 0 60000 65536"/>
              <a:gd name="T6" fmla="*/ 0 w 252"/>
              <a:gd name="T7" fmla="*/ 0 h 304"/>
              <a:gd name="T8" fmla="*/ 252 w 252"/>
              <a:gd name="T9" fmla="*/ 304 h 304"/>
            </a:gdLst>
            <a:ahLst/>
            <a:cxnLst>
              <a:cxn ang="T4">
                <a:pos x="T0" y="T1"/>
              </a:cxn>
              <a:cxn ang="T5">
                <a:pos x="T2" y="T3"/>
              </a:cxn>
            </a:cxnLst>
            <a:rect l="T6" t="T7" r="T8" b="T9"/>
            <a:pathLst>
              <a:path w="252" h="304">
                <a:moveTo>
                  <a:pt x="0" y="0"/>
                </a:moveTo>
                <a:lnTo>
                  <a:pt x="252" y="30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2" name="Freeform 44"/>
          <p:cNvSpPr>
            <a:spLocks/>
          </p:cNvSpPr>
          <p:nvPr/>
        </p:nvSpPr>
        <p:spPr bwMode="auto">
          <a:xfrm>
            <a:off x="5321300" y="679450"/>
            <a:ext cx="349250" cy="431800"/>
          </a:xfrm>
          <a:custGeom>
            <a:avLst/>
            <a:gdLst>
              <a:gd name="T0" fmla="*/ 0 w 220"/>
              <a:gd name="T1" fmla="*/ 0 h 272"/>
              <a:gd name="T2" fmla="*/ 2147483646 w 220"/>
              <a:gd name="T3" fmla="*/ 2147483646 h 272"/>
              <a:gd name="T4" fmla="*/ 0 60000 65536"/>
              <a:gd name="T5" fmla="*/ 0 60000 65536"/>
              <a:gd name="T6" fmla="*/ 0 w 220"/>
              <a:gd name="T7" fmla="*/ 0 h 272"/>
              <a:gd name="T8" fmla="*/ 220 w 220"/>
              <a:gd name="T9" fmla="*/ 272 h 272"/>
            </a:gdLst>
            <a:ahLst/>
            <a:cxnLst>
              <a:cxn ang="T4">
                <a:pos x="T0" y="T1"/>
              </a:cxn>
              <a:cxn ang="T5">
                <a:pos x="T2" y="T3"/>
              </a:cxn>
            </a:cxnLst>
            <a:rect l="T6" t="T7" r="T8" b="T9"/>
            <a:pathLst>
              <a:path w="220" h="272">
                <a:moveTo>
                  <a:pt x="0" y="0"/>
                </a:moveTo>
                <a:lnTo>
                  <a:pt x="220" y="27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3" name="Freeform 45"/>
          <p:cNvSpPr>
            <a:spLocks/>
          </p:cNvSpPr>
          <p:nvPr/>
        </p:nvSpPr>
        <p:spPr bwMode="auto">
          <a:xfrm>
            <a:off x="3276600" y="1917700"/>
            <a:ext cx="584200" cy="450850"/>
          </a:xfrm>
          <a:custGeom>
            <a:avLst/>
            <a:gdLst>
              <a:gd name="T0" fmla="*/ 2147483646 w 368"/>
              <a:gd name="T1" fmla="*/ 2147483646 h 284"/>
              <a:gd name="T2" fmla="*/ 0 w 368"/>
              <a:gd name="T3" fmla="*/ 0 h 284"/>
              <a:gd name="T4" fmla="*/ 0 60000 65536"/>
              <a:gd name="T5" fmla="*/ 0 60000 65536"/>
              <a:gd name="T6" fmla="*/ 0 w 368"/>
              <a:gd name="T7" fmla="*/ 0 h 284"/>
              <a:gd name="T8" fmla="*/ 368 w 368"/>
              <a:gd name="T9" fmla="*/ 284 h 284"/>
            </a:gdLst>
            <a:ahLst/>
            <a:cxnLst>
              <a:cxn ang="T4">
                <a:pos x="T0" y="T1"/>
              </a:cxn>
              <a:cxn ang="T5">
                <a:pos x="T2" y="T3"/>
              </a:cxn>
            </a:cxnLst>
            <a:rect l="T6" t="T7" r="T8" b="T9"/>
            <a:pathLst>
              <a:path w="368" h="284">
                <a:moveTo>
                  <a:pt x="368" y="284"/>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4" name="Line 46"/>
          <p:cNvSpPr>
            <a:spLocks noChangeShapeType="1"/>
          </p:cNvSpPr>
          <p:nvPr/>
        </p:nvSpPr>
        <p:spPr bwMode="auto">
          <a:xfrm flipH="1">
            <a:off x="2773363" y="1916113"/>
            <a:ext cx="503237" cy="360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8075" name="Freeform 47"/>
          <p:cNvSpPr>
            <a:spLocks/>
          </p:cNvSpPr>
          <p:nvPr/>
        </p:nvSpPr>
        <p:spPr bwMode="auto">
          <a:xfrm>
            <a:off x="2773363" y="2276475"/>
            <a:ext cx="541337" cy="460375"/>
          </a:xfrm>
          <a:custGeom>
            <a:avLst/>
            <a:gdLst>
              <a:gd name="T0" fmla="*/ 2147483646 w 341"/>
              <a:gd name="T1" fmla="*/ 2147483646 h 290"/>
              <a:gd name="T2" fmla="*/ 0 w 341"/>
              <a:gd name="T3" fmla="*/ 0 h 290"/>
              <a:gd name="T4" fmla="*/ 0 60000 65536"/>
              <a:gd name="T5" fmla="*/ 0 60000 65536"/>
              <a:gd name="T6" fmla="*/ 0 w 341"/>
              <a:gd name="T7" fmla="*/ 0 h 290"/>
              <a:gd name="T8" fmla="*/ 341 w 341"/>
              <a:gd name="T9" fmla="*/ 290 h 290"/>
            </a:gdLst>
            <a:ahLst/>
            <a:cxnLst>
              <a:cxn ang="T4">
                <a:pos x="T0" y="T1"/>
              </a:cxn>
              <a:cxn ang="T5">
                <a:pos x="T2" y="T3"/>
              </a:cxn>
            </a:cxnLst>
            <a:rect l="T6" t="T7" r="T8" b="T9"/>
            <a:pathLst>
              <a:path w="341" h="290">
                <a:moveTo>
                  <a:pt x="341" y="290"/>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6" name="Freeform 48"/>
          <p:cNvSpPr>
            <a:spLocks/>
          </p:cNvSpPr>
          <p:nvPr/>
        </p:nvSpPr>
        <p:spPr bwMode="auto">
          <a:xfrm>
            <a:off x="1657350" y="2720975"/>
            <a:ext cx="679450" cy="625475"/>
          </a:xfrm>
          <a:custGeom>
            <a:avLst/>
            <a:gdLst>
              <a:gd name="T0" fmla="*/ 2147483646 w 428"/>
              <a:gd name="T1" fmla="*/ 0 h 394"/>
              <a:gd name="T2" fmla="*/ 0 w 428"/>
              <a:gd name="T3" fmla="*/ 2147483646 h 394"/>
              <a:gd name="T4" fmla="*/ 2147483646 w 428"/>
              <a:gd name="T5" fmla="*/ 2147483646 h 394"/>
              <a:gd name="T6" fmla="*/ 0 60000 65536"/>
              <a:gd name="T7" fmla="*/ 0 60000 65536"/>
              <a:gd name="T8" fmla="*/ 0 60000 65536"/>
              <a:gd name="T9" fmla="*/ 0 w 428"/>
              <a:gd name="T10" fmla="*/ 0 h 394"/>
              <a:gd name="T11" fmla="*/ 428 w 428"/>
              <a:gd name="T12" fmla="*/ 394 h 394"/>
            </a:gdLst>
            <a:ahLst/>
            <a:cxnLst>
              <a:cxn ang="T6">
                <a:pos x="T0" y="T1"/>
              </a:cxn>
              <a:cxn ang="T7">
                <a:pos x="T2" y="T3"/>
              </a:cxn>
              <a:cxn ang="T8">
                <a:pos x="T4" y="T5"/>
              </a:cxn>
            </a:cxnLst>
            <a:rect l="T9" t="T10" r="T11" b="T12"/>
            <a:pathLst>
              <a:path w="428" h="394">
                <a:moveTo>
                  <a:pt x="24" y="0"/>
                </a:moveTo>
                <a:lnTo>
                  <a:pt x="0" y="26"/>
                </a:lnTo>
                <a:lnTo>
                  <a:pt x="428" y="39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7" name="Freeform 50"/>
          <p:cNvSpPr>
            <a:spLocks/>
          </p:cNvSpPr>
          <p:nvPr/>
        </p:nvSpPr>
        <p:spPr bwMode="auto">
          <a:xfrm>
            <a:off x="4500563" y="1270000"/>
            <a:ext cx="452437" cy="361950"/>
          </a:xfrm>
          <a:custGeom>
            <a:avLst/>
            <a:gdLst>
              <a:gd name="T0" fmla="*/ 2147483646 w 285"/>
              <a:gd name="T1" fmla="*/ 2147483646 h 228"/>
              <a:gd name="T2" fmla="*/ 0 w 285"/>
              <a:gd name="T3" fmla="*/ 0 h 228"/>
              <a:gd name="T4" fmla="*/ 0 60000 65536"/>
              <a:gd name="T5" fmla="*/ 0 60000 65536"/>
              <a:gd name="T6" fmla="*/ 0 w 285"/>
              <a:gd name="T7" fmla="*/ 0 h 228"/>
              <a:gd name="T8" fmla="*/ 285 w 285"/>
              <a:gd name="T9" fmla="*/ 228 h 228"/>
            </a:gdLst>
            <a:ahLst/>
            <a:cxnLst>
              <a:cxn ang="T4">
                <a:pos x="T0" y="T1"/>
              </a:cxn>
              <a:cxn ang="T5">
                <a:pos x="T2" y="T3"/>
              </a:cxn>
            </a:cxnLst>
            <a:rect l="T6" t="T7" r="T8" b="T9"/>
            <a:pathLst>
              <a:path w="285" h="228">
                <a:moveTo>
                  <a:pt x="285" y="228"/>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8" name="Freeform 52"/>
          <p:cNvSpPr>
            <a:spLocks/>
          </p:cNvSpPr>
          <p:nvPr/>
        </p:nvSpPr>
        <p:spPr bwMode="auto">
          <a:xfrm>
            <a:off x="3627438" y="130175"/>
            <a:ext cx="2225675" cy="1535113"/>
          </a:xfrm>
          <a:custGeom>
            <a:avLst/>
            <a:gdLst>
              <a:gd name="T0" fmla="*/ 2147483646 w 1401"/>
              <a:gd name="T1" fmla="*/ 2147483646 h 967"/>
              <a:gd name="T2" fmla="*/ 2147483646 w 1401"/>
              <a:gd name="T3" fmla="*/ 2147483646 h 967"/>
              <a:gd name="T4" fmla="*/ 2147483646 w 1401"/>
              <a:gd name="T5" fmla="*/ 2147483646 h 967"/>
              <a:gd name="T6" fmla="*/ 2147483646 w 1401"/>
              <a:gd name="T7" fmla="*/ 2147483646 h 967"/>
              <a:gd name="T8" fmla="*/ 2147483646 w 1401"/>
              <a:gd name="T9" fmla="*/ 2147483646 h 967"/>
              <a:gd name="T10" fmla="*/ 2147483646 w 1401"/>
              <a:gd name="T11" fmla="*/ 2147483646 h 967"/>
              <a:gd name="T12" fmla="*/ 2147483646 w 1401"/>
              <a:gd name="T13" fmla="*/ 2147483646 h 967"/>
              <a:gd name="T14" fmla="*/ 2147483646 w 1401"/>
              <a:gd name="T15" fmla="*/ 2147483646 h 967"/>
              <a:gd name="T16" fmla="*/ 2147483646 w 1401"/>
              <a:gd name="T17" fmla="*/ 2147483646 h 967"/>
              <a:gd name="T18" fmla="*/ 2147483646 w 1401"/>
              <a:gd name="T19" fmla="*/ 2147483646 h 967"/>
              <a:gd name="T20" fmla="*/ 2147483646 w 1401"/>
              <a:gd name="T21" fmla="*/ 2147483646 h 967"/>
              <a:gd name="T22" fmla="*/ 2147483646 w 1401"/>
              <a:gd name="T23" fmla="*/ 2147483646 h 967"/>
              <a:gd name="T24" fmla="*/ 2147483646 w 1401"/>
              <a:gd name="T25" fmla="*/ 2147483646 h 967"/>
              <a:gd name="T26" fmla="*/ 2147483646 w 1401"/>
              <a:gd name="T27" fmla="*/ 2147483646 h 967"/>
              <a:gd name="T28" fmla="*/ 2147483646 w 1401"/>
              <a:gd name="T29" fmla="*/ 0 h 967"/>
              <a:gd name="T30" fmla="*/ 2147483646 w 1401"/>
              <a:gd name="T31" fmla="*/ 2147483646 h 967"/>
              <a:gd name="T32" fmla="*/ 2147483646 w 1401"/>
              <a:gd name="T33" fmla="*/ 2147483646 h 967"/>
              <a:gd name="T34" fmla="*/ 2147483646 w 1401"/>
              <a:gd name="T35" fmla="*/ 2147483646 h 967"/>
              <a:gd name="T36" fmla="*/ 0 w 1401"/>
              <a:gd name="T37" fmla="*/ 2147483646 h 9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01"/>
              <a:gd name="T58" fmla="*/ 0 h 967"/>
              <a:gd name="T59" fmla="*/ 1401 w 1401"/>
              <a:gd name="T60" fmla="*/ 967 h 9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01" h="967">
                <a:moveTo>
                  <a:pt x="852" y="967"/>
                </a:moveTo>
                <a:lnTo>
                  <a:pt x="1132" y="803"/>
                </a:lnTo>
                <a:lnTo>
                  <a:pt x="1187" y="763"/>
                </a:lnTo>
                <a:lnTo>
                  <a:pt x="1249" y="741"/>
                </a:lnTo>
                <a:lnTo>
                  <a:pt x="1319" y="715"/>
                </a:lnTo>
                <a:lnTo>
                  <a:pt x="1366" y="671"/>
                </a:lnTo>
                <a:lnTo>
                  <a:pt x="1399" y="627"/>
                </a:lnTo>
                <a:lnTo>
                  <a:pt x="1401" y="538"/>
                </a:lnTo>
                <a:lnTo>
                  <a:pt x="1317" y="418"/>
                </a:lnTo>
                <a:lnTo>
                  <a:pt x="1144" y="260"/>
                </a:lnTo>
                <a:lnTo>
                  <a:pt x="954" y="94"/>
                </a:lnTo>
                <a:lnTo>
                  <a:pt x="866" y="37"/>
                </a:lnTo>
                <a:lnTo>
                  <a:pt x="800" y="10"/>
                </a:lnTo>
                <a:lnTo>
                  <a:pt x="740" y="2"/>
                </a:lnTo>
                <a:lnTo>
                  <a:pt x="651" y="0"/>
                </a:lnTo>
                <a:lnTo>
                  <a:pt x="595" y="12"/>
                </a:lnTo>
                <a:lnTo>
                  <a:pt x="548" y="37"/>
                </a:lnTo>
                <a:lnTo>
                  <a:pt x="321" y="128"/>
                </a:lnTo>
                <a:lnTo>
                  <a:pt x="0" y="240"/>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79" name="Freeform 53"/>
          <p:cNvSpPr>
            <a:spLocks/>
          </p:cNvSpPr>
          <p:nvPr/>
        </p:nvSpPr>
        <p:spPr bwMode="auto">
          <a:xfrm>
            <a:off x="3636963" y="12700"/>
            <a:ext cx="1435100" cy="463550"/>
          </a:xfrm>
          <a:custGeom>
            <a:avLst/>
            <a:gdLst>
              <a:gd name="T0" fmla="*/ 0 w 904"/>
              <a:gd name="T1" fmla="*/ 2147483646 h 292"/>
              <a:gd name="T2" fmla="*/ 2147483646 w 904"/>
              <a:gd name="T3" fmla="*/ 2147483646 h 292"/>
              <a:gd name="T4" fmla="*/ 2147483646 w 904"/>
              <a:gd name="T5" fmla="*/ 2147483646 h 292"/>
              <a:gd name="T6" fmla="*/ 2147483646 w 904"/>
              <a:gd name="T7" fmla="*/ 2147483646 h 292"/>
              <a:gd name="T8" fmla="*/ 2147483646 w 904"/>
              <a:gd name="T9" fmla="*/ 2147483646 h 292"/>
              <a:gd name="T10" fmla="*/ 2147483646 w 904"/>
              <a:gd name="T11" fmla="*/ 2147483646 h 292"/>
              <a:gd name="T12" fmla="*/ 2147483646 w 904"/>
              <a:gd name="T13" fmla="*/ 2147483646 h 292"/>
              <a:gd name="T14" fmla="*/ 2147483646 w 904"/>
              <a:gd name="T15" fmla="*/ 2147483646 h 292"/>
              <a:gd name="T16" fmla="*/ 2147483646 w 904"/>
              <a:gd name="T17" fmla="*/ 2147483646 h 292"/>
              <a:gd name="T18" fmla="*/ 2147483646 w 904"/>
              <a:gd name="T19" fmla="*/ 2147483646 h 292"/>
              <a:gd name="T20" fmla="*/ 2147483646 w 904"/>
              <a:gd name="T21" fmla="*/ 0 h 2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4"/>
              <a:gd name="T34" fmla="*/ 0 h 292"/>
              <a:gd name="T35" fmla="*/ 904 w 904"/>
              <a:gd name="T36" fmla="*/ 292 h 2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4" h="292">
                <a:moveTo>
                  <a:pt x="0" y="292"/>
                </a:moveTo>
                <a:lnTo>
                  <a:pt x="166" y="228"/>
                </a:lnTo>
                <a:lnTo>
                  <a:pt x="338" y="164"/>
                </a:lnTo>
                <a:lnTo>
                  <a:pt x="456" y="104"/>
                </a:lnTo>
                <a:lnTo>
                  <a:pt x="510" y="84"/>
                </a:lnTo>
                <a:lnTo>
                  <a:pt x="545" y="65"/>
                </a:lnTo>
                <a:lnTo>
                  <a:pt x="632" y="40"/>
                </a:lnTo>
                <a:lnTo>
                  <a:pt x="706" y="36"/>
                </a:lnTo>
                <a:lnTo>
                  <a:pt x="782" y="44"/>
                </a:lnTo>
                <a:lnTo>
                  <a:pt x="904" y="90"/>
                </a:lnTo>
                <a:lnTo>
                  <a:pt x="82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0" name="Freeform 54"/>
          <p:cNvSpPr>
            <a:spLocks/>
          </p:cNvSpPr>
          <p:nvPr/>
        </p:nvSpPr>
        <p:spPr bwMode="auto">
          <a:xfrm>
            <a:off x="5003800" y="-26988"/>
            <a:ext cx="938213" cy="1223963"/>
          </a:xfrm>
          <a:custGeom>
            <a:avLst/>
            <a:gdLst>
              <a:gd name="T0" fmla="*/ 0 w 590"/>
              <a:gd name="T1" fmla="*/ 0 h 771"/>
              <a:gd name="T2" fmla="*/ 2147483646 w 590"/>
              <a:gd name="T3" fmla="*/ 2147483646 h 771"/>
              <a:gd name="T4" fmla="*/ 2147483646 w 590"/>
              <a:gd name="T5" fmla="*/ 2147483646 h 771"/>
              <a:gd name="T6" fmla="*/ 2147483646 w 590"/>
              <a:gd name="T7" fmla="*/ 2147483646 h 771"/>
              <a:gd name="T8" fmla="*/ 2147483646 w 590"/>
              <a:gd name="T9" fmla="*/ 2147483646 h 771"/>
              <a:gd name="T10" fmla="*/ 2147483646 w 590"/>
              <a:gd name="T11" fmla="*/ 2147483646 h 771"/>
              <a:gd name="T12" fmla="*/ 2147483646 w 590"/>
              <a:gd name="T13" fmla="*/ 2147483646 h 771"/>
              <a:gd name="T14" fmla="*/ 2147483646 w 590"/>
              <a:gd name="T15" fmla="*/ 2147483646 h 771"/>
              <a:gd name="T16" fmla="*/ 0 60000 65536"/>
              <a:gd name="T17" fmla="*/ 0 60000 65536"/>
              <a:gd name="T18" fmla="*/ 0 60000 65536"/>
              <a:gd name="T19" fmla="*/ 0 60000 65536"/>
              <a:gd name="T20" fmla="*/ 0 60000 65536"/>
              <a:gd name="T21" fmla="*/ 0 60000 65536"/>
              <a:gd name="T22" fmla="*/ 0 60000 65536"/>
              <a:gd name="T23" fmla="*/ 0 60000 65536"/>
              <a:gd name="T24" fmla="*/ 0 w 590"/>
              <a:gd name="T25" fmla="*/ 0 h 771"/>
              <a:gd name="T26" fmla="*/ 590 w 590"/>
              <a:gd name="T27" fmla="*/ 771 h 7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0" h="771">
                <a:moveTo>
                  <a:pt x="0" y="0"/>
                </a:moveTo>
                <a:lnTo>
                  <a:pt x="102" y="137"/>
                </a:lnTo>
                <a:lnTo>
                  <a:pt x="227" y="272"/>
                </a:lnTo>
                <a:lnTo>
                  <a:pt x="400" y="411"/>
                </a:lnTo>
                <a:lnTo>
                  <a:pt x="499" y="499"/>
                </a:lnTo>
                <a:lnTo>
                  <a:pt x="582" y="639"/>
                </a:lnTo>
                <a:lnTo>
                  <a:pt x="590" y="726"/>
                </a:lnTo>
                <a:lnTo>
                  <a:pt x="590" y="771"/>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1" name="Freeform 57"/>
          <p:cNvSpPr>
            <a:spLocks/>
          </p:cNvSpPr>
          <p:nvPr/>
        </p:nvSpPr>
        <p:spPr bwMode="auto">
          <a:xfrm>
            <a:off x="4953000" y="1638300"/>
            <a:ext cx="30163" cy="22225"/>
          </a:xfrm>
          <a:custGeom>
            <a:avLst/>
            <a:gdLst>
              <a:gd name="T0" fmla="*/ 0 w 18"/>
              <a:gd name="T1" fmla="*/ 0 h 14"/>
              <a:gd name="T2" fmla="*/ 2147483646 w 18"/>
              <a:gd name="T3" fmla="*/ 2147483646 h 14"/>
              <a:gd name="T4" fmla="*/ 0 60000 65536"/>
              <a:gd name="T5" fmla="*/ 0 60000 65536"/>
              <a:gd name="T6" fmla="*/ 0 w 18"/>
              <a:gd name="T7" fmla="*/ 0 h 14"/>
              <a:gd name="T8" fmla="*/ 18 w 18"/>
              <a:gd name="T9" fmla="*/ 14 h 14"/>
            </a:gdLst>
            <a:ahLst/>
            <a:cxnLst>
              <a:cxn ang="T4">
                <a:pos x="T0" y="T1"/>
              </a:cxn>
              <a:cxn ang="T5">
                <a:pos x="T2" y="T3"/>
              </a:cxn>
            </a:cxnLst>
            <a:rect l="T6" t="T7" r="T8" b="T9"/>
            <a:pathLst>
              <a:path w="18" h="14">
                <a:moveTo>
                  <a:pt x="0" y="0"/>
                </a:moveTo>
                <a:lnTo>
                  <a:pt x="18" y="14"/>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2" name="Freeform 61"/>
          <p:cNvSpPr>
            <a:spLocks/>
          </p:cNvSpPr>
          <p:nvPr/>
        </p:nvSpPr>
        <p:spPr bwMode="auto">
          <a:xfrm>
            <a:off x="3865563" y="1660525"/>
            <a:ext cx="1119187" cy="752475"/>
          </a:xfrm>
          <a:custGeom>
            <a:avLst/>
            <a:gdLst>
              <a:gd name="T0" fmla="*/ 2147483646 w 705"/>
              <a:gd name="T1" fmla="*/ 0 h 474"/>
              <a:gd name="T2" fmla="*/ 2147483646 w 705"/>
              <a:gd name="T3" fmla="*/ 2147483646 h 474"/>
              <a:gd name="T4" fmla="*/ 2147483646 w 705"/>
              <a:gd name="T5" fmla="*/ 2147483646 h 474"/>
              <a:gd name="T6" fmla="*/ 0 w 705"/>
              <a:gd name="T7" fmla="*/ 2147483646 h 474"/>
              <a:gd name="T8" fmla="*/ 0 60000 65536"/>
              <a:gd name="T9" fmla="*/ 0 60000 65536"/>
              <a:gd name="T10" fmla="*/ 0 60000 65536"/>
              <a:gd name="T11" fmla="*/ 0 60000 65536"/>
              <a:gd name="T12" fmla="*/ 0 w 705"/>
              <a:gd name="T13" fmla="*/ 0 h 474"/>
              <a:gd name="T14" fmla="*/ 705 w 705"/>
              <a:gd name="T15" fmla="*/ 474 h 474"/>
            </a:gdLst>
            <a:ahLst/>
            <a:cxnLst>
              <a:cxn ang="T8">
                <a:pos x="T0" y="T1"/>
              </a:cxn>
              <a:cxn ang="T9">
                <a:pos x="T2" y="T3"/>
              </a:cxn>
              <a:cxn ang="T10">
                <a:pos x="T4" y="T5"/>
              </a:cxn>
              <a:cxn ang="T11">
                <a:pos x="T6" y="T7"/>
              </a:cxn>
            </a:cxnLst>
            <a:rect l="T12" t="T13" r="T14" b="T15"/>
            <a:pathLst>
              <a:path w="705" h="474">
                <a:moveTo>
                  <a:pt x="705" y="0"/>
                </a:moveTo>
                <a:lnTo>
                  <a:pt x="349" y="249"/>
                </a:lnTo>
                <a:lnTo>
                  <a:pt x="42" y="474"/>
                </a:lnTo>
                <a:lnTo>
                  <a:pt x="0" y="45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3" name="Freeform 62"/>
          <p:cNvSpPr>
            <a:spLocks/>
          </p:cNvSpPr>
          <p:nvPr/>
        </p:nvSpPr>
        <p:spPr bwMode="auto">
          <a:xfrm>
            <a:off x="3319463" y="2370138"/>
            <a:ext cx="546100" cy="371475"/>
          </a:xfrm>
          <a:custGeom>
            <a:avLst/>
            <a:gdLst>
              <a:gd name="T0" fmla="*/ 2147483646 w 345"/>
              <a:gd name="T1" fmla="*/ 0 h 234"/>
              <a:gd name="T2" fmla="*/ 0 w 345"/>
              <a:gd name="T3" fmla="*/ 2147483646 h 234"/>
              <a:gd name="T4" fmla="*/ 0 60000 65536"/>
              <a:gd name="T5" fmla="*/ 0 60000 65536"/>
              <a:gd name="T6" fmla="*/ 0 w 345"/>
              <a:gd name="T7" fmla="*/ 0 h 234"/>
              <a:gd name="T8" fmla="*/ 345 w 345"/>
              <a:gd name="T9" fmla="*/ 234 h 234"/>
            </a:gdLst>
            <a:ahLst/>
            <a:cxnLst>
              <a:cxn ang="T4">
                <a:pos x="T0" y="T1"/>
              </a:cxn>
              <a:cxn ang="T5">
                <a:pos x="T2" y="T3"/>
              </a:cxn>
            </a:cxnLst>
            <a:rect l="T6" t="T7" r="T8" b="T9"/>
            <a:pathLst>
              <a:path w="345" h="234">
                <a:moveTo>
                  <a:pt x="345" y="0"/>
                </a:moveTo>
                <a:lnTo>
                  <a:pt x="0" y="23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4" name="Freeform 63"/>
          <p:cNvSpPr>
            <a:spLocks/>
          </p:cNvSpPr>
          <p:nvPr/>
        </p:nvSpPr>
        <p:spPr bwMode="auto">
          <a:xfrm>
            <a:off x="3360738" y="2417763"/>
            <a:ext cx="571500" cy="361950"/>
          </a:xfrm>
          <a:custGeom>
            <a:avLst/>
            <a:gdLst>
              <a:gd name="T0" fmla="*/ 2147483646 w 360"/>
              <a:gd name="T1" fmla="*/ 0 h 228"/>
              <a:gd name="T2" fmla="*/ 0 w 360"/>
              <a:gd name="T3" fmla="*/ 2147483646 h 228"/>
              <a:gd name="T4" fmla="*/ 0 60000 65536"/>
              <a:gd name="T5" fmla="*/ 0 60000 65536"/>
              <a:gd name="T6" fmla="*/ 0 w 360"/>
              <a:gd name="T7" fmla="*/ 0 h 228"/>
              <a:gd name="T8" fmla="*/ 360 w 360"/>
              <a:gd name="T9" fmla="*/ 228 h 228"/>
            </a:gdLst>
            <a:ahLst/>
            <a:cxnLst>
              <a:cxn ang="T4">
                <a:pos x="T0" y="T1"/>
              </a:cxn>
              <a:cxn ang="T5">
                <a:pos x="T2" y="T3"/>
              </a:cxn>
            </a:cxnLst>
            <a:rect l="T6" t="T7" r="T8" b="T9"/>
            <a:pathLst>
              <a:path w="360" h="228">
                <a:moveTo>
                  <a:pt x="360" y="0"/>
                </a:moveTo>
                <a:lnTo>
                  <a:pt x="0" y="228"/>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5" name="Freeform 64"/>
          <p:cNvSpPr>
            <a:spLocks/>
          </p:cNvSpPr>
          <p:nvPr/>
        </p:nvSpPr>
        <p:spPr bwMode="auto">
          <a:xfrm>
            <a:off x="3322638" y="2741613"/>
            <a:ext cx="41275" cy="33337"/>
          </a:xfrm>
          <a:custGeom>
            <a:avLst/>
            <a:gdLst>
              <a:gd name="T0" fmla="*/ 0 w 25"/>
              <a:gd name="T1" fmla="*/ 0 h 21"/>
              <a:gd name="T2" fmla="*/ 2147483646 w 25"/>
              <a:gd name="T3" fmla="*/ 2147483646 h 21"/>
              <a:gd name="T4" fmla="*/ 0 60000 65536"/>
              <a:gd name="T5" fmla="*/ 0 60000 65536"/>
              <a:gd name="T6" fmla="*/ 0 w 25"/>
              <a:gd name="T7" fmla="*/ 0 h 21"/>
              <a:gd name="T8" fmla="*/ 25 w 25"/>
              <a:gd name="T9" fmla="*/ 21 h 21"/>
            </a:gdLst>
            <a:ahLst/>
            <a:cxnLst>
              <a:cxn ang="T4">
                <a:pos x="T0" y="T1"/>
              </a:cxn>
              <a:cxn ang="T5">
                <a:pos x="T2" y="T3"/>
              </a:cxn>
            </a:cxnLst>
            <a:rect l="T6" t="T7" r="T8" b="T9"/>
            <a:pathLst>
              <a:path w="25" h="21">
                <a:moveTo>
                  <a:pt x="0" y="0"/>
                </a:moveTo>
                <a:lnTo>
                  <a:pt x="25" y="21"/>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6" name="Freeform 65"/>
          <p:cNvSpPr>
            <a:spLocks/>
          </p:cNvSpPr>
          <p:nvPr/>
        </p:nvSpPr>
        <p:spPr bwMode="auto">
          <a:xfrm>
            <a:off x="2338388" y="2779713"/>
            <a:ext cx="1028700" cy="630237"/>
          </a:xfrm>
          <a:custGeom>
            <a:avLst/>
            <a:gdLst>
              <a:gd name="T0" fmla="*/ 2147483646 w 648"/>
              <a:gd name="T1" fmla="*/ 0 h 397"/>
              <a:gd name="T2" fmla="*/ 2147483646 w 648"/>
              <a:gd name="T3" fmla="*/ 2147483646 h 397"/>
              <a:gd name="T4" fmla="*/ 2147483646 w 648"/>
              <a:gd name="T5" fmla="*/ 2147483646 h 397"/>
              <a:gd name="T6" fmla="*/ 2147483646 w 648"/>
              <a:gd name="T7" fmla="*/ 2147483646 h 397"/>
              <a:gd name="T8" fmla="*/ 0 w 648"/>
              <a:gd name="T9" fmla="*/ 2147483646 h 397"/>
              <a:gd name="T10" fmla="*/ 0 60000 65536"/>
              <a:gd name="T11" fmla="*/ 0 60000 65536"/>
              <a:gd name="T12" fmla="*/ 0 60000 65536"/>
              <a:gd name="T13" fmla="*/ 0 60000 65536"/>
              <a:gd name="T14" fmla="*/ 0 60000 65536"/>
              <a:gd name="T15" fmla="*/ 0 w 648"/>
              <a:gd name="T16" fmla="*/ 0 h 397"/>
              <a:gd name="T17" fmla="*/ 648 w 648"/>
              <a:gd name="T18" fmla="*/ 397 h 397"/>
            </a:gdLst>
            <a:ahLst/>
            <a:cxnLst>
              <a:cxn ang="T10">
                <a:pos x="T0" y="T1"/>
              </a:cxn>
              <a:cxn ang="T11">
                <a:pos x="T2" y="T3"/>
              </a:cxn>
              <a:cxn ang="T12">
                <a:pos x="T4" y="T5"/>
              </a:cxn>
              <a:cxn ang="T13">
                <a:pos x="T6" y="T7"/>
              </a:cxn>
              <a:cxn ang="T14">
                <a:pos x="T8" y="T9"/>
              </a:cxn>
            </a:cxnLst>
            <a:rect l="T15" t="T16" r="T17" b="T18"/>
            <a:pathLst>
              <a:path w="648" h="397">
                <a:moveTo>
                  <a:pt x="648" y="0"/>
                </a:moveTo>
                <a:lnTo>
                  <a:pt x="364" y="182"/>
                </a:lnTo>
                <a:lnTo>
                  <a:pt x="228" y="273"/>
                </a:lnTo>
                <a:lnTo>
                  <a:pt x="47" y="397"/>
                </a:lnTo>
                <a:lnTo>
                  <a:pt x="0" y="357"/>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7" name="Freeform 66"/>
          <p:cNvSpPr>
            <a:spLocks/>
          </p:cNvSpPr>
          <p:nvPr/>
        </p:nvSpPr>
        <p:spPr bwMode="auto">
          <a:xfrm>
            <a:off x="2024063" y="3357563"/>
            <a:ext cx="317500" cy="200025"/>
          </a:xfrm>
          <a:custGeom>
            <a:avLst/>
            <a:gdLst>
              <a:gd name="T0" fmla="*/ 2147483646 w 201"/>
              <a:gd name="T1" fmla="*/ 0 h 126"/>
              <a:gd name="T2" fmla="*/ 0 w 201"/>
              <a:gd name="T3" fmla="*/ 2147483646 h 126"/>
              <a:gd name="T4" fmla="*/ 0 60000 65536"/>
              <a:gd name="T5" fmla="*/ 0 60000 65536"/>
              <a:gd name="T6" fmla="*/ 0 w 201"/>
              <a:gd name="T7" fmla="*/ 0 h 126"/>
              <a:gd name="T8" fmla="*/ 201 w 201"/>
              <a:gd name="T9" fmla="*/ 126 h 126"/>
            </a:gdLst>
            <a:ahLst/>
            <a:cxnLst>
              <a:cxn ang="T4">
                <a:pos x="T0" y="T1"/>
              </a:cxn>
              <a:cxn ang="T5">
                <a:pos x="T2" y="T3"/>
              </a:cxn>
            </a:cxnLst>
            <a:rect l="T6" t="T7" r="T8" b="T9"/>
            <a:pathLst>
              <a:path w="201" h="126">
                <a:moveTo>
                  <a:pt x="201" y="0"/>
                </a:moveTo>
                <a:lnTo>
                  <a:pt x="0" y="1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8" name="Freeform 67"/>
          <p:cNvSpPr>
            <a:spLocks/>
          </p:cNvSpPr>
          <p:nvPr/>
        </p:nvSpPr>
        <p:spPr bwMode="auto">
          <a:xfrm>
            <a:off x="1477963" y="3284538"/>
            <a:ext cx="546100" cy="273050"/>
          </a:xfrm>
          <a:custGeom>
            <a:avLst/>
            <a:gdLst>
              <a:gd name="T0" fmla="*/ 2147483646 w 345"/>
              <a:gd name="T1" fmla="*/ 2147483646 h 172"/>
              <a:gd name="T2" fmla="*/ 0 w 345"/>
              <a:gd name="T3" fmla="*/ 0 h 172"/>
              <a:gd name="T4" fmla="*/ 0 60000 65536"/>
              <a:gd name="T5" fmla="*/ 0 60000 65536"/>
              <a:gd name="T6" fmla="*/ 0 w 345"/>
              <a:gd name="T7" fmla="*/ 0 h 172"/>
              <a:gd name="T8" fmla="*/ 345 w 345"/>
              <a:gd name="T9" fmla="*/ 172 h 172"/>
            </a:gdLst>
            <a:ahLst/>
            <a:cxnLst>
              <a:cxn ang="T4">
                <a:pos x="T0" y="T1"/>
              </a:cxn>
              <a:cxn ang="T5">
                <a:pos x="T2" y="T3"/>
              </a:cxn>
            </a:cxnLst>
            <a:rect l="T6" t="T7" r="T8" b="T9"/>
            <a:pathLst>
              <a:path w="345" h="172">
                <a:moveTo>
                  <a:pt x="345" y="172"/>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89" name="Line 68"/>
          <p:cNvSpPr>
            <a:spLocks noChangeShapeType="1"/>
          </p:cNvSpPr>
          <p:nvPr/>
        </p:nvSpPr>
        <p:spPr bwMode="auto">
          <a:xfrm flipH="1" flipV="1">
            <a:off x="755650" y="2781300"/>
            <a:ext cx="722313" cy="5032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8090" name="Freeform 69"/>
          <p:cNvSpPr>
            <a:spLocks/>
          </p:cNvSpPr>
          <p:nvPr/>
        </p:nvSpPr>
        <p:spPr bwMode="auto">
          <a:xfrm>
            <a:off x="750888" y="2689225"/>
            <a:ext cx="4762" cy="92075"/>
          </a:xfrm>
          <a:custGeom>
            <a:avLst/>
            <a:gdLst>
              <a:gd name="T0" fmla="*/ 2147483646 w 3"/>
              <a:gd name="T1" fmla="*/ 2147483646 h 58"/>
              <a:gd name="T2" fmla="*/ 0 w 3"/>
              <a:gd name="T3" fmla="*/ 0 h 58"/>
              <a:gd name="T4" fmla="*/ 0 60000 65536"/>
              <a:gd name="T5" fmla="*/ 0 60000 65536"/>
              <a:gd name="T6" fmla="*/ 0 w 3"/>
              <a:gd name="T7" fmla="*/ 0 h 58"/>
              <a:gd name="T8" fmla="*/ 3 w 3"/>
              <a:gd name="T9" fmla="*/ 58 h 58"/>
            </a:gdLst>
            <a:ahLst/>
            <a:cxnLst>
              <a:cxn ang="T4">
                <a:pos x="T0" y="T1"/>
              </a:cxn>
              <a:cxn ang="T5">
                <a:pos x="T2" y="T3"/>
              </a:cxn>
            </a:cxnLst>
            <a:rect l="T6" t="T7" r="T8" b="T9"/>
            <a:pathLst>
              <a:path w="3" h="58">
                <a:moveTo>
                  <a:pt x="3" y="58"/>
                </a:move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1" name="Freeform 70"/>
          <p:cNvSpPr>
            <a:spLocks/>
          </p:cNvSpPr>
          <p:nvPr/>
        </p:nvSpPr>
        <p:spPr bwMode="auto">
          <a:xfrm>
            <a:off x="754063" y="2428875"/>
            <a:ext cx="369887" cy="260350"/>
          </a:xfrm>
          <a:custGeom>
            <a:avLst/>
            <a:gdLst>
              <a:gd name="T0" fmla="*/ 0 w 234"/>
              <a:gd name="T1" fmla="*/ 2147483646 h 164"/>
              <a:gd name="T2" fmla="*/ 2147483646 w 234"/>
              <a:gd name="T3" fmla="*/ 0 h 164"/>
              <a:gd name="T4" fmla="*/ 0 60000 65536"/>
              <a:gd name="T5" fmla="*/ 0 60000 65536"/>
              <a:gd name="T6" fmla="*/ 0 w 234"/>
              <a:gd name="T7" fmla="*/ 0 h 164"/>
              <a:gd name="T8" fmla="*/ 234 w 234"/>
              <a:gd name="T9" fmla="*/ 164 h 164"/>
            </a:gdLst>
            <a:ahLst/>
            <a:cxnLst>
              <a:cxn ang="T4">
                <a:pos x="T0" y="T1"/>
              </a:cxn>
              <a:cxn ang="T5">
                <a:pos x="T2" y="T3"/>
              </a:cxn>
            </a:cxnLst>
            <a:rect l="T6" t="T7" r="T8" b="T9"/>
            <a:pathLst>
              <a:path w="234" h="164">
                <a:moveTo>
                  <a:pt x="0" y="164"/>
                </a:moveTo>
                <a:lnTo>
                  <a:pt x="234"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2" name="Freeform 71"/>
          <p:cNvSpPr>
            <a:spLocks/>
          </p:cNvSpPr>
          <p:nvPr/>
        </p:nvSpPr>
        <p:spPr bwMode="auto">
          <a:xfrm>
            <a:off x="2125663" y="3409950"/>
            <a:ext cx="288925" cy="163513"/>
          </a:xfrm>
          <a:custGeom>
            <a:avLst/>
            <a:gdLst>
              <a:gd name="T0" fmla="*/ 2147483646 w 182"/>
              <a:gd name="T1" fmla="*/ 0 h 103"/>
              <a:gd name="T2" fmla="*/ 0 w 182"/>
              <a:gd name="T3" fmla="*/ 2147483646 h 103"/>
              <a:gd name="T4" fmla="*/ 0 60000 65536"/>
              <a:gd name="T5" fmla="*/ 0 60000 65536"/>
              <a:gd name="T6" fmla="*/ 0 w 182"/>
              <a:gd name="T7" fmla="*/ 0 h 103"/>
              <a:gd name="T8" fmla="*/ 182 w 182"/>
              <a:gd name="T9" fmla="*/ 103 h 103"/>
            </a:gdLst>
            <a:ahLst/>
            <a:cxnLst>
              <a:cxn ang="T4">
                <a:pos x="T0" y="T1"/>
              </a:cxn>
              <a:cxn ang="T5">
                <a:pos x="T2" y="T3"/>
              </a:cxn>
            </a:cxnLst>
            <a:rect l="T6" t="T7" r="T8" b="T9"/>
            <a:pathLst>
              <a:path w="182" h="103">
                <a:moveTo>
                  <a:pt x="182" y="0"/>
                </a:moveTo>
                <a:lnTo>
                  <a:pt x="0" y="103"/>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3" name="Freeform 72"/>
          <p:cNvSpPr>
            <a:spLocks/>
          </p:cNvSpPr>
          <p:nvPr/>
        </p:nvSpPr>
        <p:spPr bwMode="auto">
          <a:xfrm>
            <a:off x="2030413" y="3560763"/>
            <a:ext cx="95250" cy="12700"/>
          </a:xfrm>
          <a:custGeom>
            <a:avLst/>
            <a:gdLst>
              <a:gd name="T0" fmla="*/ 2147483646 w 60"/>
              <a:gd name="T1" fmla="*/ 2147483646 h 8"/>
              <a:gd name="T2" fmla="*/ 0 w 60"/>
              <a:gd name="T3" fmla="*/ 0 h 8"/>
              <a:gd name="T4" fmla="*/ 0 60000 65536"/>
              <a:gd name="T5" fmla="*/ 0 60000 65536"/>
              <a:gd name="T6" fmla="*/ 0 w 60"/>
              <a:gd name="T7" fmla="*/ 0 h 8"/>
              <a:gd name="T8" fmla="*/ 60 w 60"/>
              <a:gd name="T9" fmla="*/ 8 h 8"/>
            </a:gdLst>
            <a:ahLst/>
            <a:cxnLst>
              <a:cxn ang="T4">
                <a:pos x="T0" y="T1"/>
              </a:cxn>
              <a:cxn ang="T5">
                <a:pos x="T2" y="T3"/>
              </a:cxn>
            </a:cxnLst>
            <a:rect l="T6" t="T7" r="T8" b="T9"/>
            <a:pathLst>
              <a:path w="60" h="8">
                <a:moveTo>
                  <a:pt x="60" y="8"/>
                </a:moveTo>
                <a:lnTo>
                  <a:pt x="0" y="0"/>
                </a:ln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4" name="Line 73"/>
          <p:cNvSpPr>
            <a:spLocks noChangeShapeType="1"/>
          </p:cNvSpPr>
          <p:nvPr/>
        </p:nvSpPr>
        <p:spPr bwMode="auto">
          <a:xfrm>
            <a:off x="1477963" y="3284538"/>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8095" name="Freeform 78"/>
          <p:cNvSpPr>
            <a:spLocks/>
          </p:cNvSpPr>
          <p:nvPr/>
        </p:nvSpPr>
        <p:spPr bwMode="auto">
          <a:xfrm>
            <a:off x="666750" y="2279650"/>
            <a:ext cx="811213" cy="1004888"/>
          </a:xfrm>
          <a:custGeom>
            <a:avLst/>
            <a:gdLst>
              <a:gd name="T0" fmla="*/ 2147483646 w 510"/>
              <a:gd name="T1" fmla="*/ 2147483646 h 633"/>
              <a:gd name="T2" fmla="*/ 2147483646 w 510"/>
              <a:gd name="T3" fmla="*/ 2147483646 h 633"/>
              <a:gd name="T4" fmla="*/ 2147483646 w 510"/>
              <a:gd name="T5" fmla="*/ 2147483646 h 633"/>
              <a:gd name="T6" fmla="*/ 2147483646 w 510"/>
              <a:gd name="T7" fmla="*/ 2147483646 h 633"/>
              <a:gd name="T8" fmla="*/ 0 w 510"/>
              <a:gd name="T9" fmla="*/ 2147483646 h 633"/>
              <a:gd name="T10" fmla="*/ 0 w 510"/>
              <a:gd name="T11" fmla="*/ 2147483646 h 633"/>
              <a:gd name="T12" fmla="*/ 2147483646 w 510"/>
              <a:gd name="T13" fmla="*/ 2147483646 h 633"/>
              <a:gd name="T14" fmla="*/ 2147483646 w 510"/>
              <a:gd name="T15" fmla="*/ 2147483646 h 633"/>
              <a:gd name="T16" fmla="*/ 2147483646 w 510"/>
              <a:gd name="T17" fmla="*/ 2147483646 h 633"/>
              <a:gd name="T18" fmla="*/ 2147483646 w 510"/>
              <a:gd name="T19" fmla="*/ 2147483646 h 633"/>
              <a:gd name="T20" fmla="*/ 2147483646 w 510"/>
              <a:gd name="T21" fmla="*/ 0 h 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0"/>
              <a:gd name="T34" fmla="*/ 0 h 633"/>
              <a:gd name="T35" fmla="*/ 510 w 510"/>
              <a:gd name="T36" fmla="*/ 633 h 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0" h="633">
                <a:moveTo>
                  <a:pt x="510" y="633"/>
                </a:moveTo>
                <a:lnTo>
                  <a:pt x="246" y="490"/>
                </a:lnTo>
                <a:lnTo>
                  <a:pt x="101" y="406"/>
                </a:lnTo>
                <a:lnTo>
                  <a:pt x="20" y="361"/>
                </a:lnTo>
                <a:lnTo>
                  <a:pt x="0" y="315"/>
                </a:lnTo>
                <a:lnTo>
                  <a:pt x="0" y="277"/>
                </a:lnTo>
                <a:lnTo>
                  <a:pt x="11" y="225"/>
                </a:lnTo>
                <a:cubicBezTo>
                  <a:pt x="22" y="204"/>
                  <a:pt x="48" y="172"/>
                  <a:pt x="65" y="150"/>
                </a:cubicBezTo>
                <a:cubicBezTo>
                  <a:pt x="65" y="150"/>
                  <a:pt x="111" y="90"/>
                  <a:pt x="110" y="90"/>
                </a:cubicBezTo>
                <a:cubicBezTo>
                  <a:pt x="109" y="90"/>
                  <a:pt x="129" y="72"/>
                  <a:pt x="144" y="51"/>
                </a:cubicBezTo>
                <a:cubicBezTo>
                  <a:pt x="159" y="30"/>
                  <a:pt x="182" y="11"/>
                  <a:pt x="192" y="0"/>
                </a:cubicBez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6" name="Freeform 82"/>
          <p:cNvSpPr>
            <a:spLocks/>
          </p:cNvSpPr>
          <p:nvPr/>
        </p:nvSpPr>
        <p:spPr bwMode="auto">
          <a:xfrm>
            <a:off x="2916238" y="2219325"/>
            <a:ext cx="79375" cy="58738"/>
          </a:xfrm>
          <a:custGeom>
            <a:avLst/>
            <a:gdLst>
              <a:gd name="T0" fmla="*/ 0 w 50"/>
              <a:gd name="T1" fmla="*/ 2147483646 h 37"/>
              <a:gd name="T2" fmla="*/ 2147483646 w 50"/>
              <a:gd name="T3" fmla="*/ 0 h 37"/>
              <a:gd name="T4" fmla="*/ 0 60000 65536"/>
              <a:gd name="T5" fmla="*/ 0 60000 65536"/>
              <a:gd name="T6" fmla="*/ 0 w 50"/>
              <a:gd name="T7" fmla="*/ 0 h 37"/>
              <a:gd name="T8" fmla="*/ 50 w 50"/>
              <a:gd name="T9" fmla="*/ 37 h 37"/>
            </a:gdLst>
            <a:ahLst/>
            <a:cxnLst>
              <a:cxn ang="T4">
                <a:pos x="T0" y="T1"/>
              </a:cxn>
              <a:cxn ang="T5">
                <a:pos x="T2" y="T3"/>
              </a:cxn>
            </a:cxnLst>
            <a:rect l="T6" t="T7" r="T8" b="T9"/>
            <a:pathLst>
              <a:path w="50" h="37">
                <a:moveTo>
                  <a:pt x="0" y="37"/>
                </a:moveTo>
                <a:lnTo>
                  <a:pt x="5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7" name="Freeform 83"/>
          <p:cNvSpPr>
            <a:spLocks/>
          </p:cNvSpPr>
          <p:nvPr/>
        </p:nvSpPr>
        <p:spPr bwMode="auto">
          <a:xfrm>
            <a:off x="2990850" y="2219325"/>
            <a:ext cx="68263" cy="66675"/>
          </a:xfrm>
          <a:custGeom>
            <a:avLst/>
            <a:gdLst>
              <a:gd name="T0" fmla="*/ 0 w 42"/>
              <a:gd name="T1" fmla="*/ 0 h 42"/>
              <a:gd name="T2" fmla="*/ 2147483646 w 42"/>
              <a:gd name="T3" fmla="*/ 2147483646 h 42"/>
              <a:gd name="T4" fmla="*/ 0 60000 65536"/>
              <a:gd name="T5" fmla="*/ 0 60000 65536"/>
              <a:gd name="T6" fmla="*/ 0 w 42"/>
              <a:gd name="T7" fmla="*/ 0 h 42"/>
              <a:gd name="T8" fmla="*/ 42 w 42"/>
              <a:gd name="T9" fmla="*/ 42 h 42"/>
            </a:gdLst>
            <a:ahLst/>
            <a:cxnLst>
              <a:cxn ang="T4">
                <a:pos x="T0" y="T1"/>
              </a:cxn>
              <a:cxn ang="T5">
                <a:pos x="T2" y="T3"/>
              </a:cxn>
            </a:cxnLst>
            <a:rect l="T6" t="T7" r="T8" b="T9"/>
            <a:pathLst>
              <a:path w="42" h="42">
                <a:moveTo>
                  <a:pt x="0" y="0"/>
                </a:moveTo>
                <a:lnTo>
                  <a:pt x="42" y="4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8" name="Freeform 84"/>
          <p:cNvSpPr>
            <a:spLocks/>
          </p:cNvSpPr>
          <p:nvPr/>
        </p:nvSpPr>
        <p:spPr bwMode="auto">
          <a:xfrm>
            <a:off x="2989263" y="2290763"/>
            <a:ext cx="69850" cy="58737"/>
          </a:xfrm>
          <a:custGeom>
            <a:avLst/>
            <a:gdLst>
              <a:gd name="T0" fmla="*/ 2147483646 w 43"/>
              <a:gd name="T1" fmla="*/ 0 h 37"/>
              <a:gd name="T2" fmla="*/ 0 w 43"/>
              <a:gd name="T3" fmla="*/ 2147483646 h 37"/>
              <a:gd name="T4" fmla="*/ 0 60000 65536"/>
              <a:gd name="T5" fmla="*/ 0 60000 65536"/>
              <a:gd name="T6" fmla="*/ 0 w 43"/>
              <a:gd name="T7" fmla="*/ 0 h 37"/>
              <a:gd name="T8" fmla="*/ 43 w 43"/>
              <a:gd name="T9" fmla="*/ 37 h 37"/>
            </a:gdLst>
            <a:ahLst/>
            <a:cxnLst>
              <a:cxn ang="T4">
                <a:pos x="T0" y="T1"/>
              </a:cxn>
              <a:cxn ang="T5">
                <a:pos x="T2" y="T3"/>
              </a:cxn>
            </a:cxnLst>
            <a:rect l="T6" t="T7" r="T8" b="T9"/>
            <a:pathLst>
              <a:path w="43" h="37">
                <a:moveTo>
                  <a:pt x="43" y="0"/>
                </a:moveTo>
                <a:lnTo>
                  <a:pt x="0" y="37"/>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099" name="Line 85"/>
          <p:cNvSpPr>
            <a:spLocks noChangeShapeType="1"/>
          </p:cNvSpPr>
          <p:nvPr/>
        </p:nvSpPr>
        <p:spPr bwMode="auto">
          <a:xfrm flipH="1" flipV="1">
            <a:off x="2916238" y="2276475"/>
            <a:ext cx="73025" cy="730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tr-TR"/>
          </a:p>
        </p:txBody>
      </p:sp>
      <p:sp>
        <p:nvSpPr>
          <p:cNvPr id="88100" name="Freeform 94" descr="Koyu aşağı köşegen"/>
          <p:cNvSpPr>
            <a:spLocks/>
          </p:cNvSpPr>
          <p:nvPr/>
        </p:nvSpPr>
        <p:spPr bwMode="auto">
          <a:xfrm>
            <a:off x="5048250" y="882650"/>
            <a:ext cx="309563" cy="273050"/>
          </a:xfrm>
          <a:custGeom>
            <a:avLst/>
            <a:gdLst>
              <a:gd name="T0" fmla="*/ 0 w 194"/>
              <a:gd name="T1" fmla="*/ 2147483646 h 172"/>
              <a:gd name="T2" fmla="*/ 2147483646 w 194"/>
              <a:gd name="T3" fmla="*/ 0 h 172"/>
              <a:gd name="T4" fmla="*/ 2147483646 w 194"/>
              <a:gd name="T5" fmla="*/ 2147483646 h 172"/>
              <a:gd name="T6" fmla="*/ 2147483646 w 194"/>
              <a:gd name="T7" fmla="*/ 2147483646 h 172"/>
              <a:gd name="T8" fmla="*/ 2147483646 w 194"/>
              <a:gd name="T9" fmla="*/ 2147483646 h 172"/>
              <a:gd name="T10" fmla="*/ 2147483646 w 194"/>
              <a:gd name="T11" fmla="*/ 2147483646 h 172"/>
              <a:gd name="T12" fmla="*/ 2147483646 w 194"/>
              <a:gd name="T13" fmla="*/ 2147483646 h 172"/>
              <a:gd name="T14" fmla="*/ 2147483646 w 194"/>
              <a:gd name="T15" fmla="*/ 2147483646 h 172"/>
              <a:gd name="T16" fmla="*/ 0 w 194"/>
              <a:gd name="T17" fmla="*/ 2147483646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4"/>
              <a:gd name="T28" fmla="*/ 0 h 172"/>
              <a:gd name="T29" fmla="*/ 194 w 194"/>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4" h="172">
                <a:moveTo>
                  <a:pt x="0" y="102"/>
                </a:moveTo>
                <a:lnTo>
                  <a:pt x="130" y="0"/>
                </a:lnTo>
                <a:lnTo>
                  <a:pt x="194" y="70"/>
                </a:lnTo>
                <a:lnTo>
                  <a:pt x="154" y="107"/>
                </a:lnTo>
                <a:lnTo>
                  <a:pt x="176" y="130"/>
                </a:lnTo>
                <a:lnTo>
                  <a:pt x="134" y="164"/>
                </a:lnTo>
                <a:lnTo>
                  <a:pt x="108" y="142"/>
                </a:lnTo>
                <a:lnTo>
                  <a:pt x="72" y="172"/>
                </a:lnTo>
                <a:lnTo>
                  <a:pt x="0" y="102"/>
                </a:lnTo>
                <a:close/>
              </a:path>
            </a:pathLst>
          </a:custGeom>
          <a:pattFill prst="dkDnDiag">
            <a:fgClr>
              <a:schemeClr val="accent1">
                <a:alpha val="18039"/>
              </a:schemeClr>
            </a:fgClr>
            <a:bgClr>
              <a:schemeClr val="bg1">
                <a:alpha val="18039"/>
              </a:schemeClr>
            </a:bgClr>
          </a:pattFill>
          <a:ln w="9525">
            <a:solidFill>
              <a:schemeClr val="tx1"/>
            </a:solidFill>
            <a:round/>
            <a:headEnd/>
            <a:tailEnd/>
          </a:ln>
        </p:spPr>
        <p:txBody>
          <a:bodyPr/>
          <a:lstStyle/>
          <a:p>
            <a:endParaRPr lang="tr-TR"/>
          </a:p>
        </p:txBody>
      </p:sp>
      <p:sp>
        <p:nvSpPr>
          <p:cNvPr id="88101" name="Freeform 95" descr="Koyu aşağı köşegen"/>
          <p:cNvSpPr>
            <a:spLocks/>
          </p:cNvSpPr>
          <p:nvPr/>
        </p:nvSpPr>
        <p:spPr bwMode="auto">
          <a:xfrm>
            <a:off x="4914900" y="965200"/>
            <a:ext cx="139700" cy="127000"/>
          </a:xfrm>
          <a:custGeom>
            <a:avLst/>
            <a:gdLst>
              <a:gd name="T0" fmla="*/ 2147483646 w 88"/>
              <a:gd name="T1" fmla="*/ 2147483646 h 80"/>
              <a:gd name="T2" fmla="*/ 0 w 88"/>
              <a:gd name="T3" fmla="*/ 2147483646 h 80"/>
              <a:gd name="T4" fmla="*/ 2147483646 w 88"/>
              <a:gd name="T5" fmla="*/ 2147483646 h 80"/>
              <a:gd name="T6" fmla="*/ 2147483646 w 88"/>
              <a:gd name="T7" fmla="*/ 2147483646 h 80"/>
              <a:gd name="T8" fmla="*/ 2147483646 w 88"/>
              <a:gd name="T9" fmla="*/ 0 h 80"/>
              <a:gd name="T10" fmla="*/ 0 60000 65536"/>
              <a:gd name="T11" fmla="*/ 0 60000 65536"/>
              <a:gd name="T12" fmla="*/ 0 60000 65536"/>
              <a:gd name="T13" fmla="*/ 0 60000 65536"/>
              <a:gd name="T14" fmla="*/ 0 60000 65536"/>
              <a:gd name="T15" fmla="*/ 0 w 88"/>
              <a:gd name="T16" fmla="*/ 0 h 80"/>
              <a:gd name="T17" fmla="*/ 88 w 88"/>
              <a:gd name="T18" fmla="*/ 80 h 80"/>
            </a:gdLst>
            <a:ahLst/>
            <a:cxnLst>
              <a:cxn ang="T10">
                <a:pos x="T0" y="T1"/>
              </a:cxn>
              <a:cxn ang="T11">
                <a:pos x="T2" y="T3"/>
              </a:cxn>
              <a:cxn ang="T12">
                <a:pos x="T4" y="T5"/>
              </a:cxn>
              <a:cxn ang="T13">
                <a:pos x="T6" y="T7"/>
              </a:cxn>
              <a:cxn ang="T14">
                <a:pos x="T8" y="T9"/>
              </a:cxn>
            </a:cxnLst>
            <a:rect l="T15" t="T16" r="T17" b="T18"/>
            <a:pathLst>
              <a:path w="88" h="80">
                <a:moveTo>
                  <a:pt x="60" y="2"/>
                </a:moveTo>
                <a:lnTo>
                  <a:pt x="0" y="52"/>
                </a:lnTo>
                <a:lnTo>
                  <a:pt x="22" y="80"/>
                </a:lnTo>
                <a:lnTo>
                  <a:pt x="88" y="28"/>
                </a:lnTo>
                <a:lnTo>
                  <a:pt x="62" y="0"/>
                </a:lnTo>
              </a:path>
            </a:pathLst>
          </a:custGeom>
          <a:pattFill prst="dkDnDiag">
            <a:fgClr>
              <a:schemeClr val="accent1">
                <a:alpha val="18039"/>
              </a:schemeClr>
            </a:fgClr>
            <a:bgClr>
              <a:schemeClr val="bg1">
                <a:alpha val="18039"/>
              </a:schemeClr>
            </a:bgClr>
          </a:pattFill>
          <a:ln w="9525">
            <a:solidFill>
              <a:schemeClr val="tx1"/>
            </a:solidFill>
            <a:round/>
            <a:headEnd/>
            <a:tailEnd/>
          </a:ln>
        </p:spPr>
        <p:txBody>
          <a:bodyPr/>
          <a:lstStyle/>
          <a:p>
            <a:endParaRPr lang="tr-TR"/>
          </a:p>
        </p:txBody>
      </p:sp>
      <p:sp>
        <p:nvSpPr>
          <p:cNvPr id="88102" name="Freeform 96"/>
          <p:cNvSpPr>
            <a:spLocks/>
          </p:cNvSpPr>
          <p:nvPr/>
        </p:nvSpPr>
        <p:spPr bwMode="auto">
          <a:xfrm>
            <a:off x="4329113" y="504825"/>
            <a:ext cx="171450" cy="161925"/>
          </a:xfrm>
          <a:custGeom>
            <a:avLst/>
            <a:gdLst>
              <a:gd name="T0" fmla="*/ 2147483646 w 109"/>
              <a:gd name="T1" fmla="*/ 2147483646 h 102"/>
              <a:gd name="T2" fmla="*/ 2147483646 w 109"/>
              <a:gd name="T3" fmla="*/ 2147483646 h 102"/>
              <a:gd name="T4" fmla="*/ 0 w 109"/>
              <a:gd name="T5" fmla="*/ 2147483646 h 102"/>
              <a:gd name="T6" fmla="*/ 2147483646 w 109"/>
              <a:gd name="T7" fmla="*/ 0 h 102"/>
              <a:gd name="T8" fmla="*/ 2147483646 w 109"/>
              <a:gd name="T9" fmla="*/ 2147483646 h 102"/>
              <a:gd name="T10" fmla="*/ 2147483646 w 109"/>
              <a:gd name="T11" fmla="*/ 2147483646 h 102"/>
              <a:gd name="T12" fmla="*/ 2147483646 w 109"/>
              <a:gd name="T13" fmla="*/ 2147483646 h 102"/>
              <a:gd name="T14" fmla="*/ 2147483646 w 109"/>
              <a:gd name="T15" fmla="*/ 2147483646 h 102"/>
              <a:gd name="T16" fmla="*/ 0 w 109"/>
              <a:gd name="T17" fmla="*/ 2147483646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102"/>
              <a:gd name="T29" fmla="*/ 109 w 109"/>
              <a:gd name="T30" fmla="*/ 102 h 1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102">
                <a:moveTo>
                  <a:pt x="1" y="56"/>
                </a:moveTo>
                <a:lnTo>
                  <a:pt x="16" y="42"/>
                </a:lnTo>
                <a:lnTo>
                  <a:pt x="0" y="23"/>
                </a:lnTo>
                <a:lnTo>
                  <a:pt x="30" y="0"/>
                </a:lnTo>
                <a:lnTo>
                  <a:pt x="109" y="73"/>
                </a:lnTo>
                <a:lnTo>
                  <a:pt x="81" y="102"/>
                </a:lnTo>
                <a:lnTo>
                  <a:pt x="40" y="63"/>
                </a:lnTo>
                <a:lnTo>
                  <a:pt x="22" y="75"/>
                </a:lnTo>
                <a:lnTo>
                  <a:pt x="0" y="5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3" name="Freeform 97"/>
          <p:cNvSpPr>
            <a:spLocks/>
          </p:cNvSpPr>
          <p:nvPr/>
        </p:nvSpPr>
        <p:spPr bwMode="auto">
          <a:xfrm>
            <a:off x="1181100" y="2428875"/>
            <a:ext cx="69850" cy="69850"/>
          </a:xfrm>
          <a:custGeom>
            <a:avLst/>
            <a:gdLst>
              <a:gd name="T0" fmla="*/ 0 w 44"/>
              <a:gd name="T1" fmla="*/ 0 h 44"/>
              <a:gd name="T2" fmla="*/ 2147483646 w 44"/>
              <a:gd name="T3" fmla="*/ 2147483646 h 44"/>
              <a:gd name="T4" fmla="*/ 0 60000 65536"/>
              <a:gd name="T5" fmla="*/ 0 60000 65536"/>
              <a:gd name="T6" fmla="*/ 0 w 44"/>
              <a:gd name="T7" fmla="*/ 0 h 44"/>
              <a:gd name="T8" fmla="*/ 44 w 44"/>
              <a:gd name="T9" fmla="*/ 44 h 44"/>
            </a:gdLst>
            <a:ahLst/>
            <a:cxnLst>
              <a:cxn ang="T4">
                <a:pos x="T0" y="T1"/>
              </a:cxn>
              <a:cxn ang="T5">
                <a:pos x="T2" y="T3"/>
              </a:cxn>
            </a:cxnLst>
            <a:rect l="T6" t="T7" r="T8" b="T9"/>
            <a:pathLst>
              <a:path w="44" h="44">
                <a:moveTo>
                  <a:pt x="0" y="0"/>
                </a:moveTo>
                <a:lnTo>
                  <a:pt x="44" y="4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4" name="Freeform 98"/>
          <p:cNvSpPr>
            <a:spLocks/>
          </p:cNvSpPr>
          <p:nvPr/>
        </p:nvSpPr>
        <p:spPr bwMode="auto">
          <a:xfrm>
            <a:off x="1181100" y="2368550"/>
            <a:ext cx="69850" cy="57150"/>
          </a:xfrm>
          <a:custGeom>
            <a:avLst/>
            <a:gdLst>
              <a:gd name="T0" fmla="*/ 0 w 44"/>
              <a:gd name="T1" fmla="*/ 2147483646 h 36"/>
              <a:gd name="T2" fmla="*/ 2147483646 w 44"/>
              <a:gd name="T3" fmla="*/ 0 h 36"/>
              <a:gd name="T4" fmla="*/ 0 60000 65536"/>
              <a:gd name="T5" fmla="*/ 0 60000 65536"/>
              <a:gd name="T6" fmla="*/ 0 w 44"/>
              <a:gd name="T7" fmla="*/ 0 h 36"/>
              <a:gd name="T8" fmla="*/ 44 w 44"/>
              <a:gd name="T9" fmla="*/ 36 h 36"/>
            </a:gdLst>
            <a:ahLst/>
            <a:cxnLst>
              <a:cxn ang="T4">
                <a:pos x="T0" y="T1"/>
              </a:cxn>
              <a:cxn ang="T5">
                <a:pos x="T2" y="T3"/>
              </a:cxn>
            </a:cxnLst>
            <a:rect l="T6" t="T7" r="T8" b="T9"/>
            <a:pathLst>
              <a:path w="44" h="36">
                <a:moveTo>
                  <a:pt x="0" y="36"/>
                </a:moveTo>
                <a:lnTo>
                  <a:pt x="44"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5" name="Freeform 99"/>
          <p:cNvSpPr>
            <a:spLocks/>
          </p:cNvSpPr>
          <p:nvPr/>
        </p:nvSpPr>
        <p:spPr bwMode="auto">
          <a:xfrm>
            <a:off x="1250950" y="2374900"/>
            <a:ext cx="68263" cy="66675"/>
          </a:xfrm>
          <a:custGeom>
            <a:avLst/>
            <a:gdLst>
              <a:gd name="T0" fmla="*/ 0 w 42"/>
              <a:gd name="T1" fmla="*/ 0 h 42"/>
              <a:gd name="T2" fmla="*/ 2147483646 w 42"/>
              <a:gd name="T3" fmla="*/ 2147483646 h 42"/>
              <a:gd name="T4" fmla="*/ 0 60000 65536"/>
              <a:gd name="T5" fmla="*/ 0 60000 65536"/>
              <a:gd name="T6" fmla="*/ 0 w 42"/>
              <a:gd name="T7" fmla="*/ 0 h 42"/>
              <a:gd name="T8" fmla="*/ 42 w 42"/>
              <a:gd name="T9" fmla="*/ 42 h 42"/>
            </a:gdLst>
            <a:ahLst/>
            <a:cxnLst>
              <a:cxn ang="T4">
                <a:pos x="T0" y="T1"/>
              </a:cxn>
              <a:cxn ang="T5">
                <a:pos x="T2" y="T3"/>
              </a:cxn>
            </a:cxnLst>
            <a:rect l="T6" t="T7" r="T8" b="T9"/>
            <a:pathLst>
              <a:path w="42" h="42">
                <a:moveTo>
                  <a:pt x="0" y="0"/>
                </a:moveTo>
                <a:lnTo>
                  <a:pt x="42" y="4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6" name="Freeform 100"/>
          <p:cNvSpPr>
            <a:spLocks/>
          </p:cNvSpPr>
          <p:nvPr/>
        </p:nvSpPr>
        <p:spPr bwMode="auto">
          <a:xfrm>
            <a:off x="1281113" y="2555875"/>
            <a:ext cx="46037" cy="44450"/>
          </a:xfrm>
          <a:custGeom>
            <a:avLst/>
            <a:gdLst>
              <a:gd name="T0" fmla="*/ 0 w 30"/>
              <a:gd name="T1" fmla="*/ 0 h 28"/>
              <a:gd name="T2" fmla="*/ 2147483646 w 30"/>
              <a:gd name="T3" fmla="*/ 2147483646 h 28"/>
              <a:gd name="T4" fmla="*/ 0 60000 65536"/>
              <a:gd name="T5" fmla="*/ 0 60000 65536"/>
              <a:gd name="T6" fmla="*/ 0 w 30"/>
              <a:gd name="T7" fmla="*/ 0 h 28"/>
              <a:gd name="T8" fmla="*/ 30 w 30"/>
              <a:gd name="T9" fmla="*/ 28 h 28"/>
            </a:gdLst>
            <a:ahLst/>
            <a:cxnLst>
              <a:cxn ang="T4">
                <a:pos x="T0" y="T1"/>
              </a:cxn>
              <a:cxn ang="T5">
                <a:pos x="T2" y="T3"/>
              </a:cxn>
            </a:cxnLst>
            <a:rect l="T6" t="T7" r="T8" b="T9"/>
            <a:pathLst>
              <a:path w="30" h="28">
                <a:moveTo>
                  <a:pt x="0" y="0"/>
                </a:moveTo>
                <a:lnTo>
                  <a:pt x="30" y="28"/>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7" name="Freeform 101"/>
          <p:cNvSpPr>
            <a:spLocks/>
          </p:cNvSpPr>
          <p:nvPr/>
        </p:nvSpPr>
        <p:spPr bwMode="auto">
          <a:xfrm>
            <a:off x="1255713" y="2444750"/>
            <a:ext cx="63500" cy="53975"/>
          </a:xfrm>
          <a:custGeom>
            <a:avLst/>
            <a:gdLst>
              <a:gd name="T0" fmla="*/ 0 w 40"/>
              <a:gd name="T1" fmla="*/ 2147483646 h 34"/>
              <a:gd name="T2" fmla="*/ 2147483646 w 40"/>
              <a:gd name="T3" fmla="*/ 0 h 34"/>
              <a:gd name="T4" fmla="*/ 0 60000 65536"/>
              <a:gd name="T5" fmla="*/ 0 60000 65536"/>
              <a:gd name="T6" fmla="*/ 0 w 40"/>
              <a:gd name="T7" fmla="*/ 0 h 34"/>
              <a:gd name="T8" fmla="*/ 40 w 40"/>
              <a:gd name="T9" fmla="*/ 34 h 34"/>
            </a:gdLst>
            <a:ahLst/>
            <a:cxnLst>
              <a:cxn ang="T4">
                <a:pos x="T0" y="T1"/>
              </a:cxn>
              <a:cxn ang="T5">
                <a:pos x="T2" y="T3"/>
              </a:cxn>
            </a:cxnLst>
            <a:rect l="T6" t="T7" r="T8" b="T9"/>
            <a:pathLst>
              <a:path w="40" h="34">
                <a:moveTo>
                  <a:pt x="0" y="34"/>
                </a:moveTo>
                <a:lnTo>
                  <a:pt x="4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8" name="Freeform 102"/>
          <p:cNvSpPr>
            <a:spLocks/>
          </p:cNvSpPr>
          <p:nvPr/>
        </p:nvSpPr>
        <p:spPr bwMode="auto">
          <a:xfrm>
            <a:off x="1281113" y="2514600"/>
            <a:ext cx="44450" cy="41275"/>
          </a:xfrm>
          <a:custGeom>
            <a:avLst/>
            <a:gdLst>
              <a:gd name="T0" fmla="*/ 2147483646 w 28"/>
              <a:gd name="T1" fmla="*/ 0 h 26"/>
              <a:gd name="T2" fmla="*/ 0 w 28"/>
              <a:gd name="T3" fmla="*/ 2147483646 h 26"/>
              <a:gd name="T4" fmla="*/ 0 60000 65536"/>
              <a:gd name="T5" fmla="*/ 0 60000 65536"/>
              <a:gd name="T6" fmla="*/ 0 w 28"/>
              <a:gd name="T7" fmla="*/ 0 h 26"/>
              <a:gd name="T8" fmla="*/ 28 w 28"/>
              <a:gd name="T9" fmla="*/ 26 h 26"/>
            </a:gdLst>
            <a:ahLst/>
            <a:cxnLst>
              <a:cxn ang="T4">
                <a:pos x="T0" y="T1"/>
              </a:cxn>
              <a:cxn ang="T5">
                <a:pos x="T2" y="T3"/>
              </a:cxn>
            </a:cxnLst>
            <a:rect l="T6" t="T7" r="T8" b="T9"/>
            <a:pathLst>
              <a:path w="28" h="26">
                <a:moveTo>
                  <a:pt x="28" y="0"/>
                </a:moveTo>
                <a:lnTo>
                  <a:pt x="0" y="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09" name="Freeform 103"/>
          <p:cNvSpPr>
            <a:spLocks/>
          </p:cNvSpPr>
          <p:nvPr/>
        </p:nvSpPr>
        <p:spPr bwMode="auto">
          <a:xfrm>
            <a:off x="1325563" y="2514600"/>
            <a:ext cx="58737" cy="47625"/>
          </a:xfrm>
          <a:custGeom>
            <a:avLst/>
            <a:gdLst>
              <a:gd name="T0" fmla="*/ 0 w 38"/>
              <a:gd name="T1" fmla="*/ 0 h 30"/>
              <a:gd name="T2" fmla="*/ 2147483646 w 38"/>
              <a:gd name="T3" fmla="*/ 2147483646 h 30"/>
              <a:gd name="T4" fmla="*/ 0 60000 65536"/>
              <a:gd name="T5" fmla="*/ 0 60000 65536"/>
              <a:gd name="T6" fmla="*/ 0 w 38"/>
              <a:gd name="T7" fmla="*/ 0 h 30"/>
              <a:gd name="T8" fmla="*/ 38 w 38"/>
              <a:gd name="T9" fmla="*/ 30 h 30"/>
            </a:gdLst>
            <a:ahLst/>
            <a:cxnLst>
              <a:cxn ang="T4">
                <a:pos x="T0" y="T1"/>
              </a:cxn>
              <a:cxn ang="T5">
                <a:pos x="T2" y="T3"/>
              </a:cxn>
            </a:cxnLst>
            <a:rect l="T6" t="T7" r="T8" b="T9"/>
            <a:pathLst>
              <a:path w="38" h="30">
                <a:moveTo>
                  <a:pt x="0" y="0"/>
                </a:moveTo>
                <a:lnTo>
                  <a:pt x="38" y="3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10" name="Freeform 104"/>
          <p:cNvSpPr>
            <a:spLocks/>
          </p:cNvSpPr>
          <p:nvPr/>
        </p:nvSpPr>
        <p:spPr bwMode="auto">
          <a:xfrm>
            <a:off x="1331913" y="2565400"/>
            <a:ext cx="44450" cy="41275"/>
          </a:xfrm>
          <a:custGeom>
            <a:avLst/>
            <a:gdLst>
              <a:gd name="T0" fmla="*/ 2147483646 w 28"/>
              <a:gd name="T1" fmla="*/ 0 h 26"/>
              <a:gd name="T2" fmla="*/ 0 w 28"/>
              <a:gd name="T3" fmla="*/ 2147483646 h 26"/>
              <a:gd name="T4" fmla="*/ 0 60000 65536"/>
              <a:gd name="T5" fmla="*/ 0 60000 65536"/>
              <a:gd name="T6" fmla="*/ 0 w 28"/>
              <a:gd name="T7" fmla="*/ 0 h 26"/>
              <a:gd name="T8" fmla="*/ 28 w 28"/>
              <a:gd name="T9" fmla="*/ 26 h 26"/>
            </a:gdLst>
            <a:ahLst/>
            <a:cxnLst>
              <a:cxn ang="T4">
                <a:pos x="T0" y="T1"/>
              </a:cxn>
              <a:cxn ang="T5">
                <a:pos x="T2" y="T3"/>
              </a:cxn>
            </a:cxnLst>
            <a:rect l="T6" t="T7" r="T8" b="T9"/>
            <a:pathLst>
              <a:path w="28" h="26">
                <a:moveTo>
                  <a:pt x="28" y="0"/>
                </a:moveTo>
                <a:lnTo>
                  <a:pt x="0" y="26"/>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11" name="Freeform 105"/>
          <p:cNvSpPr>
            <a:spLocks/>
          </p:cNvSpPr>
          <p:nvPr/>
        </p:nvSpPr>
        <p:spPr bwMode="auto">
          <a:xfrm>
            <a:off x="1454150" y="2562225"/>
            <a:ext cx="50800" cy="47625"/>
          </a:xfrm>
          <a:custGeom>
            <a:avLst/>
            <a:gdLst>
              <a:gd name="T0" fmla="*/ 2147483646 w 32"/>
              <a:gd name="T1" fmla="*/ 0 h 30"/>
              <a:gd name="T2" fmla="*/ 0 w 32"/>
              <a:gd name="T3" fmla="*/ 2147483646 h 30"/>
              <a:gd name="T4" fmla="*/ 0 60000 65536"/>
              <a:gd name="T5" fmla="*/ 0 60000 65536"/>
              <a:gd name="T6" fmla="*/ 0 w 32"/>
              <a:gd name="T7" fmla="*/ 0 h 30"/>
              <a:gd name="T8" fmla="*/ 32 w 32"/>
              <a:gd name="T9" fmla="*/ 30 h 30"/>
            </a:gdLst>
            <a:ahLst/>
            <a:cxnLst>
              <a:cxn ang="T4">
                <a:pos x="T0" y="T1"/>
              </a:cxn>
              <a:cxn ang="T5">
                <a:pos x="T2" y="T3"/>
              </a:cxn>
            </a:cxnLst>
            <a:rect l="T6" t="T7" r="T8" b="T9"/>
            <a:pathLst>
              <a:path w="32" h="30">
                <a:moveTo>
                  <a:pt x="32" y="0"/>
                </a:moveTo>
                <a:lnTo>
                  <a:pt x="0" y="3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12" name="Freeform 106"/>
          <p:cNvSpPr>
            <a:spLocks/>
          </p:cNvSpPr>
          <p:nvPr/>
        </p:nvSpPr>
        <p:spPr bwMode="auto">
          <a:xfrm>
            <a:off x="1408113" y="2520950"/>
            <a:ext cx="44450" cy="44450"/>
          </a:xfrm>
          <a:custGeom>
            <a:avLst/>
            <a:gdLst>
              <a:gd name="T0" fmla="*/ 2147483646 w 28"/>
              <a:gd name="T1" fmla="*/ 0 h 28"/>
              <a:gd name="T2" fmla="*/ 0 w 28"/>
              <a:gd name="T3" fmla="*/ 2147483646 h 28"/>
              <a:gd name="T4" fmla="*/ 0 60000 65536"/>
              <a:gd name="T5" fmla="*/ 0 60000 65536"/>
              <a:gd name="T6" fmla="*/ 0 w 28"/>
              <a:gd name="T7" fmla="*/ 0 h 28"/>
              <a:gd name="T8" fmla="*/ 28 w 28"/>
              <a:gd name="T9" fmla="*/ 28 h 28"/>
            </a:gdLst>
            <a:ahLst/>
            <a:cxnLst>
              <a:cxn ang="T4">
                <a:pos x="T0" y="T1"/>
              </a:cxn>
              <a:cxn ang="T5">
                <a:pos x="T2" y="T3"/>
              </a:cxn>
            </a:cxnLst>
            <a:rect l="T6" t="T7" r="T8" b="T9"/>
            <a:pathLst>
              <a:path w="28" h="28">
                <a:moveTo>
                  <a:pt x="28" y="0"/>
                </a:moveTo>
                <a:lnTo>
                  <a:pt x="0" y="28"/>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13" name="Freeform 107"/>
          <p:cNvSpPr>
            <a:spLocks/>
          </p:cNvSpPr>
          <p:nvPr/>
        </p:nvSpPr>
        <p:spPr bwMode="auto">
          <a:xfrm>
            <a:off x="1409700" y="2568575"/>
            <a:ext cx="44450" cy="34925"/>
          </a:xfrm>
          <a:custGeom>
            <a:avLst/>
            <a:gdLst>
              <a:gd name="T0" fmla="*/ 0 w 28"/>
              <a:gd name="T1" fmla="*/ 0 h 22"/>
              <a:gd name="T2" fmla="*/ 2147483646 w 28"/>
              <a:gd name="T3" fmla="*/ 2147483646 h 22"/>
              <a:gd name="T4" fmla="*/ 0 60000 65536"/>
              <a:gd name="T5" fmla="*/ 0 60000 65536"/>
              <a:gd name="T6" fmla="*/ 0 w 28"/>
              <a:gd name="T7" fmla="*/ 0 h 22"/>
              <a:gd name="T8" fmla="*/ 28 w 28"/>
              <a:gd name="T9" fmla="*/ 22 h 22"/>
            </a:gdLst>
            <a:ahLst/>
            <a:cxnLst>
              <a:cxn ang="T4">
                <a:pos x="T0" y="T1"/>
              </a:cxn>
              <a:cxn ang="T5">
                <a:pos x="T2" y="T3"/>
              </a:cxn>
            </a:cxnLst>
            <a:rect l="T6" t="T7" r="T8" b="T9"/>
            <a:pathLst>
              <a:path w="28" h="22">
                <a:moveTo>
                  <a:pt x="0" y="0"/>
                </a:moveTo>
                <a:lnTo>
                  <a:pt x="28" y="22"/>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sp>
        <p:nvSpPr>
          <p:cNvPr id="88114" name="Text Box 121"/>
          <p:cNvSpPr txBox="1">
            <a:spLocks noChangeArrowheads="1"/>
          </p:cNvSpPr>
          <p:nvPr/>
        </p:nvSpPr>
        <p:spPr bwMode="auto">
          <a:xfrm rot="10800000" flipV="1">
            <a:off x="2357438" y="3719513"/>
            <a:ext cx="55721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sz="1600" b="1">
                <a:latin typeface="Arial" panose="020B0604020202020204" pitchFamily="34" charset="0"/>
              </a:rPr>
              <a:t>Teknik belgeleri ile uyumlu geçerli sınır</a:t>
            </a:r>
          </a:p>
        </p:txBody>
      </p:sp>
      <p:sp>
        <p:nvSpPr>
          <p:cNvPr id="88115" name="Freeform 127"/>
          <p:cNvSpPr>
            <a:spLocks/>
          </p:cNvSpPr>
          <p:nvPr/>
        </p:nvSpPr>
        <p:spPr bwMode="auto">
          <a:xfrm>
            <a:off x="2138363" y="2495550"/>
            <a:ext cx="719137" cy="603250"/>
          </a:xfrm>
          <a:custGeom>
            <a:avLst/>
            <a:gdLst>
              <a:gd name="T0" fmla="*/ 0 w 454"/>
              <a:gd name="T1" fmla="*/ 0 h 380"/>
              <a:gd name="T2" fmla="*/ 2147483646 w 454"/>
              <a:gd name="T3" fmla="*/ 2147483646 h 380"/>
              <a:gd name="T4" fmla="*/ 0 60000 65536"/>
              <a:gd name="T5" fmla="*/ 0 60000 65536"/>
              <a:gd name="T6" fmla="*/ 0 w 454"/>
              <a:gd name="T7" fmla="*/ 0 h 380"/>
              <a:gd name="T8" fmla="*/ 454 w 454"/>
              <a:gd name="T9" fmla="*/ 380 h 380"/>
            </a:gdLst>
            <a:ahLst/>
            <a:cxnLst>
              <a:cxn ang="T4">
                <a:pos x="T0" y="T1"/>
              </a:cxn>
              <a:cxn ang="T5">
                <a:pos x="T2" y="T3"/>
              </a:cxn>
            </a:cxnLst>
            <a:rect l="T6" t="T7" r="T8" b="T9"/>
            <a:pathLst>
              <a:path w="454" h="380">
                <a:moveTo>
                  <a:pt x="0" y="0"/>
                </a:moveTo>
                <a:lnTo>
                  <a:pt x="454" y="380"/>
                </a:lnTo>
              </a:path>
            </a:pathLst>
          </a:custGeom>
          <a:noFill/>
          <a:ln w="31750" cap="rnd">
            <a:solidFill>
              <a:srgbClr val="FFC000"/>
            </a:solidFill>
            <a:prstDash val="sysDot"/>
            <a:round/>
            <a:headEnd/>
            <a:tailEnd/>
          </a:ln>
          <a:extLst>
            <a:ext uri="{909E8E84-426E-40DD-AFC4-6F175D3DCCD1}">
              <a14:hiddenFill xmlns:a14="http://schemas.microsoft.com/office/drawing/2010/main" xmlns="">
                <a:solidFill>
                  <a:srgbClr val="FFFFFF"/>
                </a:solidFill>
              </a14:hiddenFill>
            </a:ext>
          </a:extLst>
        </p:spPr>
        <p:txBody>
          <a:bodyPr/>
          <a:lstStyle/>
          <a:p>
            <a:endParaRPr lang="tr-TR"/>
          </a:p>
        </p:txBody>
      </p:sp>
      <p:cxnSp>
        <p:nvCxnSpPr>
          <p:cNvPr id="77" name="76 Düz Bağlayıcı"/>
          <p:cNvCxnSpPr/>
          <p:nvPr/>
        </p:nvCxnSpPr>
        <p:spPr>
          <a:xfrm rot="10800000">
            <a:off x="2357438" y="2286000"/>
            <a:ext cx="214312" cy="142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80 Düz Bağlayıcı"/>
          <p:cNvCxnSpPr/>
          <p:nvPr/>
        </p:nvCxnSpPr>
        <p:spPr>
          <a:xfrm flipV="1">
            <a:off x="2571750" y="2286000"/>
            <a:ext cx="214313" cy="142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8118" name="85 Metin kutusu"/>
          <p:cNvSpPr txBox="1">
            <a:spLocks noChangeArrowheads="1"/>
          </p:cNvSpPr>
          <p:nvPr/>
        </p:nvSpPr>
        <p:spPr bwMode="auto">
          <a:xfrm>
            <a:off x="2643188" y="2571750"/>
            <a:ext cx="5715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11</a:t>
            </a:r>
          </a:p>
          <a:p>
            <a:pPr eaLnBrk="1" hangingPunct="1">
              <a:spcBef>
                <a:spcPct val="0"/>
              </a:spcBef>
              <a:buFontTx/>
              <a:buNone/>
            </a:pPr>
            <a:endParaRPr lang="tr-TR" sz="1800">
              <a:latin typeface="Arial" panose="020B0604020202020204" pitchFamily="34" charset="0"/>
            </a:endParaRPr>
          </a:p>
        </p:txBody>
      </p:sp>
      <p:sp>
        <p:nvSpPr>
          <p:cNvPr id="88119" name="86 Metin kutusu"/>
          <p:cNvSpPr txBox="1">
            <a:spLocks noChangeArrowheads="1"/>
          </p:cNvSpPr>
          <p:nvPr/>
        </p:nvSpPr>
        <p:spPr bwMode="auto">
          <a:xfrm>
            <a:off x="1714500" y="2643188"/>
            <a:ext cx="50006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a:latin typeface="Arial" panose="020B0604020202020204" pitchFamily="34" charset="0"/>
              </a:rPr>
              <a:t>12</a:t>
            </a:r>
          </a:p>
          <a:p>
            <a:pPr eaLnBrk="1" hangingPunct="1">
              <a:spcBef>
                <a:spcPct val="0"/>
              </a:spcBef>
              <a:buFontTx/>
              <a:buNone/>
            </a:pPr>
            <a:endParaRPr lang="tr-TR" sz="1800">
              <a:latin typeface="Arial" panose="020B0604020202020204" pitchFamily="34" charset="0"/>
            </a:endParaRPr>
          </a:p>
        </p:txBody>
      </p:sp>
      <p:cxnSp>
        <p:nvCxnSpPr>
          <p:cNvPr id="91" name="90 Düz Ok Bağlayıcısı"/>
          <p:cNvCxnSpPr/>
          <p:nvPr/>
        </p:nvCxnSpPr>
        <p:spPr>
          <a:xfrm rot="10800000">
            <a:off x="2857500" y="3074988"/>
            <a:ext cx="857250" cy="6397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8759864"/>
      </p:ext>
    </p:extLst>
  </p:cSld>
  <p:clrMapOvr>
    <a:masterClrMapping/>
  </p:clrMapOvr>
  <p:transition>
    <p:pull dir="l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1" name="Picture 3"/>
          <p:cNvPicPr>
            <a:picLocks noChangeAspect="1" noChangeArrowheads="1"/>
          </p:cNvPicPr>
          <p:nvPr/>
        </p:nvPicPr>
        <p:blipFill>
          <a:blip r:embed="rId2" cstate="print"/>
          <a:srcRect/>
          <a:stretch>
            <a:fillRect/>
          </a:stretch>
        </p:blipFill>
        <p:spPr bwMode="auto">
          <a:xfrm>
            <a:off x="318655" y="0"/>
            <a:ext cx="8825345" cy="5915891"/>
          </a:xfrm>
          <a:prstGeom prst="rect">
            <a:avLst/>
          </a:prstGeom>
          <a:noFill/>
          <a:ln w="9525">
            <a:noFill/>
            <a:miter lim="800000"/>
            <a:headEnd/>
            <a:tailEnd/>
          </a:ln>
          <a:effectLst>
            <a:prstShdw prst="shdw17" dist="17961" dir="2700000">
              <a:schemeClr val="accent1">
                <a:gamma/>
                <a:shade val="60000"/>
                <a:invGamma/>
              </a:schemeClr>
            </a:prstShdw>
          </a:effectLst>
        </p:spPr>
      </p:pic>
      <p:cxnSp>
        <p:nvCxnSpPr>
          <p:cNvPr id="11" name="10 Düz Ok Bağlayıcısı"/>
          <p:cNvCxnSpPr/>
          <p:nvPr/>
        </p:nvCxnSpPr>
        <p:spPr>
          <a:xfrm rot="16200000" flipV="1">
            <a:off x="6607969" y="3821906"/>
            <a:ext cx="1785938" cy="10001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5 Serbest Form"/>
          <p:cNvSpPr/>
          <p:nvPr/>
        </p:nvSpPr>
        <p:spPr>
          <a:xfrm>
            <a:off x="400440" y="0"/>
            <a:ext cx="3170896" cy="4393692"/>
          </a:xfrm>
          <a:custGeom>
            <a:avLst/>
            <a:gdLst>
              <a:gd name="connsiteX0" fmla="*/ 1387365 w 2885089"/>
              <a:gd name="connsiteY0" fmla="*/ 1087821 h 4177862"/>
              <a:gd name="connsiteX1" fmla="*/ 1308538 w 2885089"/>
              <a:gd name="connsiteY1" fmla="*/ 504497 h 4177862"/>
              <a:gd name="connsiteX2" fmla="*/ 2758965 w 2885089"/>
              <a:gd name="connsiteY2" fmla="*/ 0 h 4177862"/>
              <a:gd name="connsiteX3" fmla="*/ 2885089 w 2885089"/>
              <a:gd name="connsiteY3" fmla="*/ 756745 h 4177862"/>
              <a:gd name="connsiteX4" fmla="*/ 2664372 w 2885089"/>
              <a:gd name="connsiteY4" fmla="*/ 772511 h 4177862"/>
              <a:gd name="connsiteX5" fmla="*/ 2695903 w 2885089"/>
              <a:gd name="connsiteY5" fmla="*/ 1560786 h 4177862"/>
              <a:gd name="connsiteX6" fmla="*/ 2286000 w 2885089"/>
              <a:gd name="connsiteY6" fmla="*/ 3153104 h 4177862"/>
              <a:gd name="connsiteX7" fmla="*/ 1560786 w 2885089"/>
              <a:gd name="connsiteY7" fmla="*/ 4177862 h 4177862"/>
              <a:gd name="connsiteX8" fmla="*/ 945931 w 2885089"/>
              <a:gd name="connsiteY8" fmla="*/ 3263462 h 4177862"/>
              <a:gd name="connsiteX9" fmla="*/ 425669 w 2885089"/>
              <a:gd name="connsiteY9" fmla="*/ 2349062 h 4177862"/>
              <a:gd name="connsiteX10" fmla="*/ 882869 w 2885089"/>
              <a:gd name="connsiteY10" fmla="*/ 2175642 h 4177862"/>
              <a:gd name="connsiteX11" fmla="*/ 788276 w 2885089"/>
              <a:gd name="connsiteY11" fmla="*/ 1734207 h 4177862"/>
              <a:gd name="connsiteX12" fmla="*/ 220717 w 2885089"/>
              <a:gd name="connsiteY12" fmla="*/ 1876097 h 4177862"/>
              <a:gd name="connsiteX13" fmla="*/ 0 w 2885089"/>
              <a:gd name="connsiteY13" fmla="*/ 1087821 h 4177862"/>
              <a:gd name="connsiteX14" fmla="*/ 78827 w 2885089"/>
              <a:gd name="connsiteY14" fmla="*/ 882869 h 4177862"/>
              <a:gd name="connsiteX15" fmla="*/ 614855 w 2885089"/>
              <a:gd name="connsiteY15" fmla="*/ 709448 h 4177862"/>
              <a:gd name="connsiteX16" fmla="*/ 709448 w 2885089"/>
              <a:gd name="connsiteY16" fmla="*/ 1277007 h 4177862"/>
              <a:gd name="connsiteX17" fmla="*/ 1387365 w 2885089"/>
              <a:gd name="connsiteY17" fmla="*/ 1087821 h 417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5089" h="4177862">
                <a:moveTo>
                  <a:pt x="1387365" y="1087821"/>
                </a:moveTo>
                <a:lnTo>
                  <a:pt x="1308538" y="504497"/>
                </a:lnTo>
                <a:lnTo>
                  <a:pt x="2758965" y="0"/>
                </a:lnTo>
                <a:lnTo>
                  <a:pt x="2885089" y="756745"/>
                </a:lnTo>
                <a:lnTo>
                  <a:pt x="2664372" y="772511"/>
                </a:lnTo>
                <a:lnTo>
                  <a:pt x="2695903" y="1560786"/>
                </a:lnTo>
                <a:lnTo>
                  <a:pt x="2286000" y="3153104"/>
                </a:lnTo>
                <a:lnTo>
                  <a:pt x="1560786" y="4177862"/>
                </a:lnTo>
                <a:lnTo>
                  <a:pt x="945931" y="3263462"/>
                </a:lnTo>
                <a:lnTo>
                  <a:pt x="425669" y="2349062"/>
                </a:lnTo>
                <a:lnTo>
                  <a:pt x="882869" y="2175642"/>
                </a:lnTo>
                <a:lnTo>
                  <a:pt x="788276" y="1734207"/>
                </a:lnTo>
                <a:lnTo>
                  <a:pt x="220717" y="1876097"/>
                </a:lnTo>
                <a:lnTo>
                  <a:pt x="0" y="1087821"/>
                </a:lnTo>
                <a:lnTo>
                  <a:pt x="78827" y="882869"/>
                </a:lnTo>
                <a:lnTo>
                  <a:pt x="614855" y="709448"/>
                </a:lnTo>
                <a:lnTo>
                  <a:pt x="709448" y="1277007"/>
                </a:lnTo>
                <a:lnTo>
                  <a:pt x="1387365" y="1087821"/>
                </a:lnTo>
                <a:close/>
              </a:path>
            </a:pathLst>
          </a:custGeom>
          <a:solidFill>
            <a:schemeClr val="bg2">
              <a:lumMod val="7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7" name="6 Serbest Form"/>
          <p:cNvSpPr/>
          <p:nvPr/>
        </p:nvSpPr>
        <p:spPr>
          <a:xfrm>
            <a:off x="5553944" y="879894"/>
            <a:ext cx="3124230" cy="4190281"/>
          </a:xfrm>
          <a:custGeom>
            <a:avLst/>
            <a:gdLst>
              <a:gd name="connsiteX0" fmla="*/ 1387365 w 2885089"/>
              <a:gd name="connsiteY0" fmla="*/ 1087821 h 4177862"/>
              <a:gd name="connsiteX1" fmla="*/ 1308538 w 2885089"/>
              <a:gd name="connsiteY1" fmla="*/ 504497 h 4177862"/>
              <a:gd name="connsiteX2" fmla="*/ 2758965 w 2885089"/>
              <a:gd name="connsiteY2" fmla="*/ 0 h 4177862"/>
              <a:gd name="connsiteX3" fmla="*/ 2885089 w 2885089"/>
              <a:gd name="connsiteY3" fmla="*/ 756745 h 4177862"/>
              <a:gd name="connsiteX4" fmla="*/ 2664372 w 2885089"/>
              <a:gd name="connsiteY4" fmla="*/ 772511 h 4177862"/>
              <a:gd name="connsiteX5" fmla="*/ 2695903 w 2885089"/>
              <a:gd name="connsiteY5" fmla="*/ 1560786 h 4177862"/>
              <a:gd name="connsiteX6" fmla="*/ 2286000 w 2885089"/>
              <a:gd name="connsiteY6" fmla="*/ 3153104 h 4177862"/>
              <a:gd name="connsiteX7" fmla="*/ 1560786 w 2885089"/>
              <a:gd name="connsiteY7" fmla="*/ 4177862 h 4177862"/>
              <a:gd name="connsiteX8" fmla="*/ 945931 w 2885089"/>
              <a:gd name="connsiteY8" fmla="*/ 3263462 h 4177862"/>
              <a:gd name="connsiteX9" fmla="*/ 425669 w 2885089"/>
              <a:gd name="connsiteY9" fmla="*/ 2349062 h 4177862"/>
              <a:gd name="connsiteX10" fmla="*/ 882869 w 2885089"/>
              <a:gd name="connsiteY10" fmla="*/ 2175642 h 4177862"/>
              <a:gd name="connsiteX11" fmla="*/ 788276 w 2885089"/>
              <a:gd name="connsiteY11" fmla="*/ 1734207 h 4177862"/>
              <a:gd name="connsiteX12" fmla="*/ 220717 w 2885089"/>
              <a:gd name="connsiteY12" fmla="*/ 1876097 h 4177862"/>
              <a:gd name="connsiteX13" fmla="*/ 0 w 2885089"/>
              <a:gd name="connsiteY13" fmla="*/ 1087821 h 4177862"/>
              <a:gd name="connsiteX14" fmla="*/ 78827 w 2885089"/>
              <a:gd name="connsiteY14" fmla="*/ 882869 h 4177862"/>
              <a:gd name="connsiteX15" fmla="*/ 614855 w 2885089"/>
              <a:gd name="connsiteY15" fmla="*/ 709448 h 4177862"/>
              <a:gd name="connsiteX16" fmla="*/ 709448 w 2885089"/>
              <a:gd name="connsiteY16" fmla="*/ 1277007 h 4177862"/>
              <a:gd name="connsiteX17" fmla="*/ 1387365 w 2885089"/>
              <a:gd name="connsiteY17" fmla="*/ 1087821 h 417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5089" h="4177862">
                <a:moveTo>
                  <a:pt x="1387365" y="1087821"/>
                </a:moveTo>
                <a:lnTo>
                  <a:pt x="1308538" y="504497"/>
                </a:lnTo>
                <a:lnTo>
                  <a:pt x="2758965" y="0"/>
                </a:lnTo>
                <a:lnTo>
                  <a:pt x="2885089" y="756745"/>
                </a:lnTo>
                <a:lnTo>
                  <a:pt x="2664372" y="772511"/>
                </a:lnTo>
                <a:lnTo>
                  <a:pt x="2695903" y="1560786"/>
                </a:lnTo>
                <a:lnTo>
                  <a:pt x="2286000" y="3153104"/>
                </a:lnTo>
                <a:lnTo>
                  <a:pt x="1560786" y="4177862"/>
                </a:lnTo>
                <a:lnTo>
                  <a:pt x="945931" y="3263462"/>
                </a:lnTo>
                <a:lnTo>
                  <a:pt x="425669" y="2349062"/>
                </a:lnTo>
                <a:lnTo>
                  <a:pt x="882869" y="2175642"/>
                </a:lnTo>
                <a:lnTo>
                  <a:pt x="788276" y="1734207"/>
                </a:lnTo>
                <a:lnTo>
                  <a:pt x="220717" y="1876097"/>
                </a:lnTo>
                <a:lnTo>
                  <a:pt x="0" y="1087821"/>
                </a:lnTo>
                <a:lnTo>
                  <a:pt x="78827" y="882869"/>
                </a:lnTo>
                <a:lnTo>
                  <a:pt x="614855" y="709448"/>
                </a:lnTo>
                <a:lnTo>
                  <a:pt x="709448" y="1277007"/>
                </a:lnTo>
                <a:lnTo>
                  <a:pt x="1387365" y="1087821"/>
                </a:lnTo>
                <a:close/>
              </a:path>
            </a:pathLst>
          </a:custGeom>
          <a:solidFill>
            <a:schemeClr val="bg2">
              <a:lumMod val="7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8" name="7 Oval Belirtme Çizgisi"/>
          <p:cNvSpPr/>
          <p:nvPr/>
        </p:nvSpPr>
        <p:spPr>
          <a:xfrm>
            <a:off x="7702062" y="4501661"/>
            <a:ext cx="1441938" cy="6126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pPr>
            <a:r>
              <a:rPr lang="tr-TR" sz="1000" b="1" dirty="0" smtClean="0">
                <a:solidFill>
                  <a:srgbClr val="FF0000"/>
                </a:solidFill>
                <a:latin typeface="Arial" panose="020B0604020202020204" pitchFamily="34" charset="0"/>
              </a:rPr>
              <a:t>Dengeleme planı ile oluşturulan Sınır</a:t>
            </a:r>
            <a:endParaRPr lang="tr-TR" sz="1000" b="1" dirty="0">
              <a:solidFill>
                <a:srgbClr val="FF0000"/>
              </a:solidFill>
              <a:latin typeface="Arial" panose="020B0604020202020204" pitchFamily="34" charset="0"/>
            </a:endParaRPr>
          </a:p>
        </p:txBody>
      </p:sp>
    </p:spTree>
    <p:extLst>
      <p:ext uri="{BB962C8B-B14F-4D97-AF65-F5344CB8AC3E}">
        <p14:creationId xmlns:p14="http://schemas.microsoft.com/office/powerpoint/2010/main" xmlns="" val="1389084026"/>
      </p:ext>
    </p:extLst>
  </p:cSld>
  <p:clrMapOvr>
    <a:masterClrMapping/>
  </p:clrMapOvr>
  <p:transition>
    <p:pull dir="l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43" name="2 Metin kutusu"/>
          <p:cNvSpPr txBox="1">
            <a:spLocks noChangeArrowheads="1"/>
          </p:cNvSpPr>
          <p:nvPr/>
        </p:nvSpPr>
        <p:spPr bwMode="auto">
          <a:xfrm>
            <a:off x="285750" y="5000625"/>
            <a:ext cx="8135938" cy="1477328"/>
          </a:xfrm>
          <a:prstGeom prst="rect">
            <a:avLst/>
          </a:prstGeom>
          <a:solidFill>
            <a:schemeClr val="bg1">
              <a:lumMod val="85000"/>
            </a:schemeClr>
          </a:solidFill>
          <a:ln w="25400">
            <a:solidFill>
              <a:srgbClr val="0070C0"/>
            </a:solidFill>
            <a:miter lim="800000"/>
            <a:headEnd/>
            <a:tailEnd/>
          </a:ln>
        </p:spPr>
        <p:txBody>
          <a:bodyPr>
            <a:spAutoFit/>
          </a:bodyPr>
          <a:lstStyle/>
          <a:p>
            <a:pPr algn="just" eaLnBrk="1" hangingPunct="1">
              <a:defRPr/>
            </a:pPr>
            <a:r>
              <a:rPr lang="tr-TR" dirty="0">
                <a:solidFill>
                  <a:srgbClr val="FF0000"/>
                </a:solidFill>
                <a:latin typeface="Arial" charset="0"/>
                <a:cs typeface="Arial" charset="0"/>
              </a:rPr>
              <a:t>Taşınmazların</a:t>
            </a:r>
            <a:r>
              <a:rPr lang="tr-TR" dirty="0" smtClean="0">
                <a:solidFill>
                  <a:srgbClr val="FF0000"/>
                </a:solidFill>
                <a:latin typeface="Arial" charset="0"/>
                <a:cs typeface="Arial" charset="0"/>
              </a:rPr>
              <a:t>;  hesaplanan yüzölçümü ile bu alanda parsellerin tapuda kayıtlı veya düzeltme ile elde edilen yüzölçümleri karşılaştırılır. Aradaki fark parsellerin yüzölçümü ile orantılı dağıtılır. </a:t>
            </a:r>
            <a:r>
              <a:rPr lang="tr-TR" i="1" dirty="0" smtClean="0">
                <a:solidFill>
                  <a:srgbClr val="FF0000"/>
                </a:solidFill>
                <a:latin typeface="Arial" charset="0"/>
                <a:cs typeface="Arial" charset="0"/>
              </a:rPr>
              <a:t>Dağıtım sonucu bulunan yüzölçümlerine göre yeni sınırlar, parsellerin sınırları, kullanım şekli, yapı ve tesislerin durumları dikkate alınarak yapılır.</a:t>
            </a:r>
            <a:endParaRPr lang="tr-TR" i="1" dirty="0">
              <a:solidFill>
                <a:srgbClr val="FF0000"/>
              </a:solidFill>
              <a:latin typeface="Arial" charset="0"/>
              <a:cs typeface="Arial" charset="0"/>
            </a:endParaRPr>
          </a:p>
        </p:txBody>
      </p:sp>
      <p:cxnSp>
        <p:nvCxnSpPr>
          <p:cNvPr id="5" name="4 Düz Ok Bağlayıcısı"/>
          <p:cNvCxnSpPr/>
          <p:nvPr/>
        </p:nvCxnSpPr>
        <p:spPr>
          <a:xfrm flipV="1">
            <a:off x="4357688" y="3143250"/>
            <a:ext cx="4211637" cy="18573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a:stCxn id="112643" idx="0"/>
          </p:cNvCxnSpPr>
          <p:nvPr/>
        </p:nvCxnSpPr>
        <p:spPr>
          <a:xfrm rot="5400000" flipH="1" flipV="1">
            <a:off x="3534175" y="3891363"/>
            <a:ext cx="1928806" cy="28971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8" name="7 Oval"/>
          <p:cNvSpPr/>
          <p:nvPr/>
        </p:nvSpPr>
        <p:spPr>
          <a:xfrm>
            <a:off x="8215313" y="1571625"/>
            <a:ext cx="928687" cy="16430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9" name="8 Oval"/>
          <p:cNvSpPr/>
          <p:nvPr/>
        </p:nvSpPr>
        <p:spPr>
          <a:xfrm>
            <a:off x="4357688" y="2000250"/>
            <a:ext cx="1071562" cy="10715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0" name="9 Oval"/>
          <p:cNvSpPr/>
          <p:nvPr/>
        </p:nvSpPr>
        <p:spPr>
          <a:xfrm>
            <a:off x="7000875" y="2143125"/>
            <a:ext cx="928688" cy="92868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Tree>
    <p:extLst>
      <p:ext uri="{BB962C8B-B14F-4D97-AF65-F5344CB8AC3E}">
        <p14:creationId xmlns:p14="http://schemas.microsoft.com/office/powerpoint/2010/main" xmlns="" val="121221101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9151" y="206869"/>
            <a:ext cx="8904849" cy="584775"/>
          </a:xfrm>
          <a:prstGeom prst="rect">
            <a:avLst/>
          </a:prstGeom>
          <a:noFill/>
        </p:spPr>
        <p:txBody>
          <a:bodyPr wrap="square" lIns="91440" tIns="45720" rIns="91440" bIns="45720">
            <a:spAutoFit/>
          </a:bodyPr>
          <a:lstStyle/>
          <a:p>
            <a:pPr algn="ctr"/>
            <a:r>
              <a:rPr lang="tr-TR" altLang="tr-TR" sz="3200" b="1" u="sng" dirty="0" smtClean="0">
                <a:ln w="17780" cmpd="sng">
                  <a:solidFill>
                    <a:srgbClr val="FFFFFF"/>
                  </a:solidFill>
                  <a:prstDash val="solid"/>
                  <a:miter lim="800000"/>
                </a:ln>
                <a:solidFill>
                  <a:schemeClr val="accent1"/>
                </a:solidFill>
                <a:effectLst>
                  <a:outerShdw blurRad="50800" algn="tl" rotWithShape="0">
                    <a:srgbClr val="000000"/>
                  </a:outerShdw>
                </a:effectLst>
              </a:rPr>
              <a:t>DEĞİŞEBİLİR SINIR (MAVİ)</a:t>
            </a:r>
            <a:endParaRPr lang="tr-TR" sz="3200" b="1" cap="none" spc="0" dirty="0">
              <a:ln w="17780" cmpd="sng">
                <a:solidFill>
                  <a:srgbClr val="FFFFFF"/>
                </a:solidFill>
                <a:prstDash val="solid"/>
                <a:miter lim="800000"/>
              </a:ln>
              <a:solidFill>
                <a:schemeClr val="accent1"/>
              </a:solidFill>
              <a:effectLst>
                <a:outerShdw blurRad="50800" algn="tl" rotWithShape="0">
                  <a:srgbClr val="000000"/>
                </a:outerShdw>
              </a:effectLst>
            </a:endParaRPr>
          </a:p>
        </p:txBody>
      </p:sp>
      <p:sp>
        <p:nvSpPr>
          <p:cNvPr id="7" name="6 Dikdörtgen"/>
          <p:cNvSpPr/>
          <p:nvPr/>
        </p:nvSpPr>
        <p:spPr>
          <a:xfrm>
            <a:off x="692738" y="2768521"/>
            <a:ext cx="810768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2" indent="-361950" algn="ctr">
              <a:defRPr/>
            </a:pPr>
            <a:r>
              <a:rPr lang="tr-TR" dirty="0" smtClean="0"/>
              <a:t>Devletin hüküm ve tasarrufu altındaki yerlere komşu, </a:t>
            </a:r>
            <a:r>
              <a:rPr lang="tr-TR" dirty="0" smtClean="0">
                <a:solidFill>
                  <a:srgbClr val="FFFF00"/>
                </a:solidFill>
              </a:rPr>
              <a:t>sabit olmayan</a:t>
            </a:r>
            <a:r>
              <a:rPr lang="tr-TR" dirty="0" smtClean="0"/>
              <a:t> ve </a:t>
            </a:r>
            <a:r>
              <a:rPr lang="tr-TR" dirty="0" smtClean="0">
                <a:solidFill>
                  <a:srgbClr val="FFFF00"/>
                </a:solidFill>
              </a:rPr>
              <a:t>genişletilmeye elverişli nitelikteki</a:t>
            </a:r>
            <a:r>
              <a:rPr lang="tr-TR" dirty="0" smtClean="0"/>
              <a:t> sınırdır.</a:t>
            </a:r>
            <a:endParaRPr lang="tr-TR" dirty="0"/>
          </a:p>
        </p:txBody>
      </p:sp>
      <p:sp>
        <p:nvSpPr>
          <p:cNvPr id="8" name="7 Dikdörtgen"/>
          <p:cNvSpPr/>
          <p:nvPr/>
        </p:nvSpPr>
        <p:spPr>
          <a:xfrm>
            <a:off x="713194" y="3559757"/>
            <a:ext cx="8102431" cy="6893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spcBef>
                <a:spcPct val="0"/>
              </a:spcBef>
            </a:pPr>
            <a:r>
              <a:rPr lang="tr-TR" sz="1600" dirty="0" smtClean="0"/>
              <a:t>Parselin; devletin hüküm ve tasarrufu altındaki (</a:t>
            </a:r>
            <a:r>
              <a:rPr lang="tr-TR" sz="1600" i="1" dirty="0" smtClean="0"/>
              <a:t>Orman, Mera, Tescil Harici alan gibi</a:t>
            </a:r>
            <a:r>
              <a:rPr lang="tr-TR" sz="1600" dirty="0" smtClean="0"/>
              <a:t>) yerler ile yol, dere, ark, v.b. genişletilmeye elverişli yerlere isabet eden sınırı; </a:t>
            </a:r>
            <a:endParaRPr lang="tr-TR" sz="1600" dirty="0"/>
          </a:p>
        </p:txBody>
      </p:sp>
      <p:sp>
        <p:nvSpPr>
          <p:cNvPr id="9" name="8 Dikdörtgen"/>
          <p:cNvSpPr/>
          <p:nvPr/>
        </p:nvSpPr>
        <p:spPr>
          <a:xfrm>
            <a:off x="5177541" y="4323847"/>
            <a:ext cx="3657601" cy="1167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5875" algn="just">
              <a:lnSpc>
                <a:spcPct val="90000"/>
              </a:lnSpc>
            </a:pPr>
            <a:r>
              <a:rPr lang="tr-TR" sz="1400" dirty="0" smtClean="0"/>
              <a:t>Ancak, teknik belgelerine göre değiştiğinin anlaşılması halinde bu sınırlar </a:t>
            </a:r>
            <a:r>
              <a:rPr lang="tr-TR" sz="1400" dirty="0" smtClean="0">
                <a:solidFill>
                  <a:srgbClr val="FFFF00"/>
                </a:solidFill>
              </a:rPr>
              <a:t>“</a:t>
            </a:r>
            <a:r>
              <a:rPr lang="tr-TR" sz="1400" i="1" dirty="0" smtClean="0">
                <a:solidFill>
                  <a:srgbClr val="FFFF00"/>
                </a:solidFill>
              </a:rPr>
              <a:t>değişebilir sınır</a:t>
            </a:r>
            <a:r>
              <a:rPr lang="tr-TR" sz="1400" dirty="0" smtClean="0">
                <a:solidFill>
                  <a:srgbClr val="FFFF00"/>
                </a:solidFill>
              </a:rPr>
              <a:t>” </a:t>
            </a:r>
            <a:r>
              <a:rPr lang="tr-TR" sz="1400" dirty="0" smtClean="0"/>
              <a:t>olarak kabul edilir.</a:t>
            </a:r>
            <a:endParaRPr lang="tr-TR" sz="1400" dirty="0" smtClean="0">
              <a:effectLst>
                <a:outerShdw blurRad="38100" dist="38100" dir="2700000" algn="tl">
                  <a:srgbClr val="C0C0C0"/>
                </a:outerShdw>
              </a:effectLst>
              <a:cs typeface="Times New Roman" pitchFamily="18" charset="0"/>
            </a:endParaRPr>
          </a:p>
        </p:txBody>
      </p:sp>
      <p:sp>
        <p:nvSpPr>
          <p:cNvPr id="13" name="12 Dikdörtgen"/>
          <p:cNvSpPr/>
          <p:nvPr/>
        </p:nvSpPr>
        <p:spPr>
          <a:xfrm>
            <a:off x="666380" y="4303951"/>
            <a:ext cx="4051496" cy="11816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8" algn="ctr">
              <a:lnSpc>
                <a:spcPct val="90000"/>
              </a:lnSpc>
              <a:spcBef>
                <a:spcPct val="20000"/>
              </a:spcBef>
              <a:defRPr/>
            </a:pPr>
            <a:endParaRPr lang="tr-TR" sz="1400" dirty="0" smtClean="0"/>
          </a:p>
          <a:p>
            <a:pPr marL="0" lvl="2" algn="just">
              <a:spcBef>
                <a:spcPct val="0"/>
              </a:spcBef>
            </a:pPr>
            <a:r>
              <a:rPr lang="tr-TR" sz="1400" dirty="0" smtClean="0"/>
              <a:t>Sabit, geçerli veya dengeleme plânı ile oluşturulan sınırlara dayandırılarak, öncelikle değişebilir sınırların değişip değişmediği teknik belgelerine göre kontrol edilir, bu sınır pafta ve teknik belgelerine göre zeminde oluşturulabiliyor ise sınır </a:t>
            </a:r>
            <a:r>
              <a:rPr lang="tr-TR" sz="1400" dirty="0" smtClean="0">
                <a:solidFill>
                  <a:srgbClr val="FFFF00"/>
                </a:solidFill>
              </a:rPr>
              <a:t>geçerli sınır </a:t>
            </a:r>
            <a:r>
              <a:rPr lang="tr-TR" sz="1400" dirty="0" smtClean="0"/>
              <a:t>sayılır, </a:t>
            </a:r>
          </a:p>
          <a:p>
            <a:pPr lvl="0" algn="ctr"/>
            <a:endParaRPr lang="tr-TR" sz="1400" dirty="0"/>
          </a:p>
        </p:txBody>
      </p:sp>
      <p:cxnSp>
        <p:nvCxnSpPr>
          <p:cNvPr id="14" name="13 Düz Ok Bağlayıcısı"/>
          <p:cNvCxnSpPr/>
          <p:nvPr/>
        </p:nvCxnSpPr>
        <p:spPr>
          <a:xfrm>
            <a:off x="4726745" y="4793535"/>
            <a:ext cx="478301"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5" name="14 Dikdörtgen"/>
          <p:cNvSpPr/>
          <p:nvPr/>
        </p:nvSpPr>
        <p:spPr>
          <a:xfrm>
            <a:off x="557500" y="5552240"/>
            <a:ext cx="8102431" cy="6893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tr-TR" sz="1400" dirty="0" smtClean="0"/>
              <a:t>Bu çalışmalarda parselin, kadastro sırasında kayıt miktarı veya iktisap miktarı esas alınarak tespit yapılmış ise tapuda kayıtlı (</a:t>
            </a:r>
            <a:r>
              <a:rPr lang="tr-TR" sz="1400" i="1" dirty="0" smtClean="0"/>
              <a:t>tersimat ve yüzölçümü hesap kontrolü yapılmış</a:t>
            </a:r>
            <a:r>
              <a:rPr lang="tr-TR" sz="1400" dirty="0" smtClean="0"/>
              <a:t>) yüzölçümüne göre; yoksa pafta ile teknik belgelerine göre sınır belirlenir.</a:t>
            </a:r>
            <a:endParaRPr lang="tr-TR" sz="1400" dirty="0"/>
          </a:p>
        </p:txBody>
      </p:sp>
      <p:pic>
        <p:nvPicPr>
          <p:cNvPr id="11" name="Picture 12"/>
          <p:cNvPicPr>
            <a:picLocks noChangeAspect="1" noChangeArrowheads="1"/>
          </p:cNvPicPr>
          <p:nvPr/>
        </p:nvPicPr>
        <p:blipFill>
          <a:blip r:embed="rId2" cstate="print"/>
          <a:srcRect/>
          <a:stretch>
            <a:fillRect/>
          </a:stretch>
        </p:blipFill>
        <p:spPr bwMode="auto">
          <a:xfrm>
            <a:off x="2349305" y="675468"/>
            <a:ext cx="4572000" cy="2039597"/>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xmlns="" val="507422100"/>
      </p:ext>
    </p:extLst>
  </p:cSld>
  <p:clrMapOvr>
    <a:masterClrMapping/>
  </p:clrMapOvr>
  <p:transition>
    <p:pull dir="l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351693" y="180903"/>
          <a:ext cx="8623494" cy="5815381"/>
        </p:xfrm>
        <a:graphic>
          <a:graphicData uri="http://schemas.openxmlformats.org/drawingml/2006/table">
            <a:tbl>
              <a:tblPr/>
              <a:tblGrid>
                <a:gridCol w="808453">
                  <a:extLst>
                    <a:ext uri="{9D8B030D-6E8A-4147-A177-3AD203B41FA5}">
                      <a16:colId xmlns:a16="http://schemas.microsoft.com/office/drawing/2014/main" xmlns="" val="20000"/>
                    </a:ext>
                  </a:extLst>
                </a:gridCol>
                <a:gridCol w="538968">
                  <a:extLst>
                    <a:ext uri="{9D8B030D-6E8A-4147-A177-3AD203B41FA5}">
                      <a16:colId xmlns:a16="http://schemas.microsoft.com/office/drawing/2014/main" xmlns="" val="20001"/>
                    </a:ext>
                  </a:extLst>
                </a:gridCol>
                <a:gridCol w="943195">
                  <a:extLst>
                    <a:ext uri="{9D8B030D-6E8A-4147-A177-3AD203B41FA5}">
                      <a16:colId xmlns:a16="http://schemas.microsoft.com/office/drawing/2014/main" xmlns="" val="20002"/>
                    </a:ext>
                  </a:extLst>
                </a:gridCol>
                <a:gridCol w="538968">
                  <a:extLst>
                    <a:ext uri="{9D8B030D-6E8A-4147-A177-3AD203B41FA5}">
                      <a16:colId xmlns:a16="http://schemas.microsoft.com/office/drawing/2014/main" xmlns="" val="20003"/>
                    </a:ext>
                  </a:extLst>
                </a:gridCol>
                <a:gridCol w="1347421">
                  <a:extLst>
                    <a:ext uri="{9D8B030D-6E8A-4147-A177-3AD203B41FA5}">
                      <a16:colId xmlns:a16="http://schemas.microsoft.com/office/drawing/2014/main" xmlns="" val="20004"/>
                    </a:ext>
                  </a:extLst>
                </a:gridCol>
                <a:gridCol w="741082">
                  <a:extLst>
                    <a:ext uri="{9D8B030D-6E8A-4147-A177-3AD203B41FA5}">
                      <a16:colId xmlns:a16="http://schemas.microsoft.com/office/drawing/2014/main" xmlns="" val="20005"/>
                    </a:ext>
                  </a:extLst>
                </a:gridCol>
                <a:gridCol w="113783">
                  <a:extLst>
                    <a:ext uri="{9D8B030D-6E8A-4147-A177-3AD203B41FA5}">
                      <a16:colId xmlns:a16="http://schemas.microsoft.com/office/drawing/2014/main" xmlns="" val="20006"/>
                    </a:ext>
                  </a:extLst>
                </a:gridCol>
                <a:gridCol w="559928">
                  <a:extLst>
                    <a:ext uri="{9D8B030D-6E8A-4147-A177-3AD203B41FA5}">
                      <a16:colId xmlns:a16="http://schemas.microsoft.com/office/drawing/2014/main" xmlns="" val="20007"/>
                    </a:ext>
                  </a:extLst>
                </a:gridCol>
                <a:gridCol w="538968">
                  <a:extLst>
                    <a:ext uri="{9D8B030D-6E8A-4147-A177-3AD203B41FA5}">
                      <a16:colId xmlns:a16="http://schemas.microsoft.com/office/drawing/2014/main" xmlns="" val="20008"/>
                    </a:ext>
                  </a:extLst>
                </a:gridCol>
                <a:gridCol w="943195">
                  <a:extLst>
                    <a:ext uri="{9D8B030D-6E8A-4147-A177-3AD203B41FA5}">
                      <a16:colId xmlns:a16="http://schemas.microsoft.com/office/drawing/2014/main" xmlns="" val="20009"/>
                    </a:ext>
                  </a:extLst>
                </a:gridCol>
                <a:gridCol w="538968">
                  <a:extLst>
                    <a:ext uri="{9D8B030D-6E8A-4147-A177-3AD203B41FA5}">
                      <a16:colId xmlns:a16="http://schemas.microsoft.com/office/drawing/2014/main" xmlns="" val="20010"/>
                    </a:ext>
                  </a:extLst>
                </a:gridCol>
                <a:gridCol w="1010565">
                  <a:extLst>
                    <a:ext uri="{9D8B030D-6E8A-4147-A177-3AD203B41FA5}">
                      <a16:colId xmlns:a16="http://schemas.microsoft.com/office/drawing/2014/main" xmlns="" val="20011"/>
                    </a:ext>
                  </a:extLst>
                </a:gridCol>
              </a:tblGrid>
              <a:tr h="273187">
                <a:tc gridSpan="1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rgbClr val="000000"/>
                          </a:solidFill>
                          <a:effectLst/>
                          <a:latin typeface="Calibri" pitchFamily="34" charset="0"/>
                          <a:cs typeface="Arial" charset="0"/>
                        </a:rPr>
                        <a:t>Kadastro Kanunları ve Senetsizden Edinme Normları</a:t>
                      </a:r>
                    </a:p>
                  </a:txBody>
                  <a:tcPr marL="0" marR="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0"/>
                  </a:ext>
                </a:extLst>
              </a:tr>
              <a:tr h="151770">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Tarihi</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Kanun </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Sayısı</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100" b="1" i="0" u="none" strike="noStrike" cap="none" normalizeH="0" baseline="0" smtClean="0">
                          <a:ln>
                            <a:noFill/>
                          </a:ln>
                          <a:solidFill>
                            <a:srgbClr val="000000"/>
                          </a:solidFill>
                          <a:effectLst/>
                          <a:latin typeface="Calibri" pitchFamily="34" charset="0"/>
                          <a:cs typeface="Arial" charset="0"/>
                        </a:rPr>
                        <a:t>Kanunun Adı</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Yürürlük </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Tarihi</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100" b="1" i="0" u="none" strike="noStrike" cap="none" normalizeH="0" baseline="0" smtClean="0">
                          <a:ln>
                            <a:noFill/>
                          </a:ln>
                          <a:solidFill>
                            <a:srgbClr val="000000"/>
                          </a:solidFill>
                          <a:effectLst/>
                          <a:latin typeface="Calibri" pitchFamily="34" charset="0"/>
                          <a:cs typeface="Arial" charset="0"/>
                        </a:rPr>
                        <a:t>Uygulandığı Yerler</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Edinme Miktarı</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4BD97"/>
                    </a:solidFill>
                  </a:tcPr>
                </a:tc>
                <a:tc hMerge="1">
                  <a:txBody>
                    <a:bodyPr/>
                    <a:lstStyle/>
                    <a:p>
                      <a:endParaRPr lang="tr-TR"/>
                    </a:p>
                  </a:txBody>
                  <a:tcPr/>
                </a:tc>
                <a:tc hMerge="1">
                  <a:txBody>
                    <a:bodyPr/>
                    <a:lstStyle/>
                    <a:p>
                      <a:endParaRPr lang="tr-TR"/>
                    </a:p>
                  </a:txBody>
                  <a:tcPr/>
                </a:tc>
                <a:tc hMerge="1">
                  <a:txBody>
                    <a:bodyPr/>
                    <a:lstStyle/>
                    <a:p>
                      <a:endParaRPr lang="tr-TR"/>
                    </a:p>
                  </a:txBody>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Not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Yürürlükten Kaldırılma </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Tarihi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Kaldırıldığı Kanun</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extLst>
                  <a:ext uri="{0D108BD9-81ED-4DB2-BD59-A6C34878D82A}">
                    <a16:rowId xmlns:a16="http://schemas.microsoft.com/office/drawing/2014/main" xmlns="" val="10001"/>
                  </a:ext>
                </a:extLst>
              </a:tr>
              <a:tr h="143748">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Toplamda</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4BD97"/>
                    </a:solidFill>
                  </a:tcPr>
                </a:tc>
                <a:tc hMerge="1">
                  <a:txBody>
                    <a:bodyPr/>
                    <a:lstStyle/>
                    <a:p>
                      <a:endParaRPr lang="tr-TR"/>
                    </a:p>
                  </a:txBody>
                  <a:tcPr/>
                </a:tc>
                <a:tc hMerge="1">
                  <a:txBody>
                    <a:bodyPr/>
                    <a:lstStyle/>
                    <a:p>
                      <a:endParaRPr lang="tr-TR"/>
                    </a:p>
                  </a:txBody>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Her bir Taşınmazda</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2"/>
                  </a:ext>
                </a:extLst>
              </a:tr>
              <a:tr h="266032">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Sulu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Susuz</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h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3"/>
                  </a:ext>
                </a:extLst>
              </a:tr>
              <a:tr h="40978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22.04.1925</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658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Kadastro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Ankara, İstanbul, İzmir, Bursa, Konya gibi büyük illerde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57589">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15.12.1934</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2613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Kadastro ve Tapu Tahrir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23.01.1935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(1950) yılına kadar tüm köy ve şehirlerde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09.10.1987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(3402) Kadastro Kanunu</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09780">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(1950) yılından sonra sadece şehirlerin belediye sınırları içinde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6"/>
                  </a:ext>
                </a:extLst>
              </a:tr>
              <a:tr h="517969">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15.03.1950</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5602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Tapulama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22.03.1950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Tüm köy ve şehirlerde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17.03.1954 kadar</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17.03.1954 tarihinde yürürlüğe giren,</a:t>
                      </a:r>
                      <a:br>
                        <a:rPr kumimoji="0" lang="tr-TR" sz="900" b="0" i="0" u="none" strike="noStrike" cap="none" normalizeH="0" baseline="0" smtClean="0">
                          <a:ln>
                            <a:noFill/>
                          </a:ln>
                          <a:solidFill>
                            <a:srgbClr val="000000"/>
                          </a:solidFill>
                          <a:effectLst/>
                          <a:latin typeface="Calibri" pitchFamily="34" charset="0"/>
                          <a:cs typeface="Arial" charset="0"/>
                        </a:rPr>
                      </a:br>
                      <a:r>
                        <a:rPr kumimoji="0" lang="tr-TR" sz="900" b="0" i="0" u="none" strike="noStrike" cap="none" normalizeH="0" baseline="0" smtClean="0">
                          <a:ln>
                            <a:noFill/>
                          </a:ln>
                          <a:solidFill>
                            <a:srgbClr val="000000"/>
                          </a:solidFill>
                          <a:effectLst/>
                          <a:latin typeface="Calibri" pitchFamily="34" charset="0"/>
                          <a:cs typeface="Arial" charset="0"/>
                        </a:rPr>
                        <a:t>5602 sayılı Tapulama Kanunu'na bir madde eklenmesine dair 6335 sayılı Kanundan sonra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04.08.1964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(509) Tapulama Kanunu</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711371">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17.03.1954 sonra</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20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8"/>
                  </a:ext>
                </a:extLst>
              </a:tr>
              <a:tr h="81956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509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Tapulama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04.08.1964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Calibri" pitchFamily="34" charset="0"/>
                          <a:cs typeface="Arial" charset="0"/>
                        </a:rPr>
                        <a:t>Tüm köy ve şehirlerde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100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16.11.1965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Anayasa Mah.nin 16.11.1965 tarihli ve 12.01.1966 tarih ve12200 sayılı R.G.yayımlanan kararı ile</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672409">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766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Tapulama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12.07.1966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Calibri" pitchFamily="34" charset="0"/>
                          <a:cs typeface="Arial" charset="0"/>
                        </a:rPr>
                        <a:t>Tüm köy ve şehirlerde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26.07.1972 kadar</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100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Calibri" pitchFamily="34" charset="0"/>
                          <a:cs typeface="Arial" charset="0"/>
                        </a:rPr>
                        <a:t>26.07.1972 tarihli ve 1617 sayılı Toprak ve Tarım Reformu Ön Tedbirler Kanununu 766 sayılı Kanunun 33. md yaptığı değişiklik ile</a:t>
                      </a:r>
                      <a:br>
                        <a:rPr kumimoji="0" lang="tr-TR" sz="900" b="0" i="0" u="none" strike="noStrike" cap="none" normalizeH="0" baseline="0" dirty="0" smtClean="0">
                          <a:ln>
                            <a:noFill/>
                          </a:ln>
                          <a:solidFill>
                            <a:srgbClr val="000000"/>
                          </a:solidFill>
                          <a:effectLst/>
                          <a:latin typeface="Calibri" pitchFamily="34" charset="0"/>
                          <a:cs typeface="Arial" charset="0"/>
                        </a:rPr>
                      </a:br>
                      <a:r>
                        <a:rPr kumimoji="0" lang="tr-TR" sz="900" b="0" i="0" u="none" strike="noStrike" cap="none" normalizeH="0" baseline="0" dirty="0" smtClean="0">
                          <a:ln>
                            <a:noFill/>
                          </a:ln>
                          <a:solidFill>
                            <a:srgbClr val="000000"/>
                          </a:solidFill>
                          <a:effectLst/>
                          <a:latin typeface="Calibri" pitchFamily="34" charset="0"/>
                          <a:cs typeface="Arial" charset="0"/>
                        </a:rPr>
                        <a:t/>
                      </a:r>
                      <a:br>
                        <a:rPr kumimoji="0" lang="tr-TR" sz="900" b="0" i="0" u="none" strike="noStrike" cap="none" normalizeH="0" baseline="0" dirty="0" smtClean="0">
                          <a:ln>
                            <a:noFill/>
                          </a:ln>
                          <a:solidFill>
                            <a:srgbClr val="000000"/>
                          </a:solidFill>
                          <a:effectLst/>
                          <a:latin typeface="Calibri" pitchFamily="34" charset="0"/>
                          <a:cs typeface="Arial" charset="0"/>
                        </a:rPr>
                      </a:br>
                      <a:r>
                        <a:rPr kumimoji="0" lang="tr-TR" sz="900" b="1" i="0" u="none" strike="noStrike" cap="none" normalizeH="0" baseline="0" dirty="0" smtClean="0">
                          <a:ln>
                            <a:noFill/>
                          </a:ln>
                          <a:solidFill>
                            <a:srgbClr val="FF0000"/>
                          </a:solidFill>
                          <a:effectLst/>
                          <a:latin typeface="Calibri" pitchFamily="34" charset="0"/>
                          <a:cs typeface="Arial" charset="0"/>
                        </a:rPr>
                        <a:t>Senetsiz Defterleri Tutulmaya başlandı</a:t>
                      </a:r>
                      <a:endParaRPr kumimoji="0" lang="tr-TR" sz="900" b="0" i="0" u="none" strike="noStrike" cap="none" normalizeH="0" baseline="0" dirty="0" smtClean="0">
                        <a:ln>
                          <a:noFill/>
                        </a:ln>
                        <a:solidFill>
                          <a:srgbClr val="000000"/>
                        </a:solidFill>
                        <a:effectLst/>
                        <a:latin typeface="Calibri" pitchFamily="34"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09.10.1987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(3402) Kadastro Kanunu</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693524">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26.07.1972 sonra</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20 Dönüm </a:t>
                      </a:r>
                      <a:br>
                        <a:rPr kumimoji="0" lang="tr-TR" sz="900" b="1" i="0" u="none" strike="noStrike" cap="none" normalizeH="0" baseline="0" dirty="0" smtClean="0">
                          <a:ln>
                            <a:noFill/>
                          </a:ln>
                          <a:solidFill>
                            <a:srgbClr val="000000"/>
                          </a:solidFill>
                          <a:effectLst/>
                          <a:latin typeface="Calibri" pitchFamily="34" charset="0"/>
                          <a:cs typeface="Arial" charset="0"/>
                        </a:rPr>
                      </a:br>
                      <a:r>
                        <a:rPr kumimoji="0" lang="tr-TR" sz="900" b="1" i="0" u="none" strike="noStrike" cap="none" normalizeH="0" baseline="0" dirty="0" smtClean="0">
                          <a:ln>
                            <a:noFill/>
                          </a:ln>
                          <a:solidFill>
                            <a:srgbClr val="000000"/>
                          </a:solidFill>
                          <a:effectLst/>
                          <a:latin typeface="Calibri" pitchFamily="34" charset="0"/>
                          <a:cs typeface="Arial" charset="0"/>
                        </a:rPr>
                        <a:t>(Toplamda 50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11"/>
                  </a:ext>
                </a:extLst>
              </a:tr>
              <a:tr h="23047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21.06.1987</a:t>
                      </a:r>
                    </a:p>
                  </a:txBody>
                  <a:tcPr marL="0" marR="0" marT="0" marB="0" anchor="ctr"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00000"/>
                          </a:solidFill>
                          <a:effectLst/>
                          <a:latin typeface="Calibri" pitchFamily="34" charset="0"/>
                          <a:cs typeface="Arial" charset="0"/>
                        </a:rPr>
                        <a:t>3402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Kadastro Kanunu</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09.07.1987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Tüm köy ve şehirlerde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smtClean="0">
                          <a:ln>
                            <a:noFill/>
                          </a:ln>
                          <a:solidFill>
                            <a:srgbClr val="000000"/>
                          </a:solidFill>
                          <a:effectLst/>
                          <a:latin typeface="Calibri" pitchFamily="34" charset="0"/>
                          <a:cs typeface="Arial" charset="0"/>
                        </a:rPr>
                        <a:t>40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1" i="0" u="none" strike="noStrike" cap="none" normalizeH="0" baseline="0" dirty="0" smtClean="0">
                          <a:ln>
                            <a:noFill/>
                          </a:ln>
                          <a:solidFill>
                            <a:srgbClr val="000000"/>
                          </a:solidFill>
                          <a:effectLst/>
                          <a:latin typeface="Calibri" pitchFamily="34" charset="0"/>
                          <a:cs typeface="Arial" charset="0"/>
                        </a:rPr>
                        <a:t>100 Dönüm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Calibri" pitchFamily="34" charset="0"/>
                          <a:cs typeface="Arial" charset="0"/>
                        </a:rPr>
                        <a:t>-</a:t>
                      </a:r>
                    </a:p>
                  </a:txBody>
                  <a:tcPr marL="0" marR="0" marT="0" marB="0"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bl>
          </a:graphicData>
        </a:graphic>
      </p:graphicFrame>
      <p:sp>
        <p:nvSpPr>
          <p:cNvPr id="5" name="4 Metin kutusu"/>
          <p:cNvSpPr txBox="1"/>
          <p:nvPr/>
        </p:nvSpPr>
        <p:spPr>
          <a:xfrm>
            <a:off x="361071" y="6027003"/>
            <a:ext cx="2030438" cy="8309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200" b="1" i="1" dirty="0" smtClean="0">
                <a:solidFill>
                  <a:schemeClr val="bg1"/>
                </a:solidFill>
              </a:rPr>
              <a:t>Norm araştırmasında 1972 öncesi çalışma alanı , 1972 sonrası kadastro  bölgesi  esas alınır.</a:t>
            </a:r>
            <a:endParaRPr lang="tr-TR" sz="1200" b="1" i="1" dirty="0">
              <a:solidFill>
                <a:schemeClr val="bg1"/>
              </a:solidFill>
            </a:endParaRPr>
          </a:p>
        </p:txBody>
      </p:sp>
      <p:sp>
        <p:nvSpPr>
          <p:cNvPr id="4" name="3 Metin kutusu"/>
          <p:cNvSpPr txBox="1"/>
          <p:nvPr/>
        </p:nvSpPr>
        <p:spPr>
          <a:xfrm>
            <a:off x="5239476" y="6027003"/>
            <a:ext cx="2030438"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200" b="1" i="1" dirty="0" smtClean="0">
                <a:solidFill>
                  <a:schemeClr val="bg1"/>
                </a:solidFill>
              </a:rPr>
              <a:t>Kadastro yönüyle işleme tabi alanlarda da bu normlara uyulur.</a:t>
            </a:r>
            <a:endParaRPr lang="tr-TR" sz="1200" b="1" i="1" dirty="0">
              <a:solidFill>
                <a:schemeClr val="bg1"/>
              </a:solidFill>
            </a:endParaRPr>
          </a:p>
        </p:txBody>
      </p:sp>
      <p:sp>
        <p:nvSpPr>
          <p:cNvPr id="6" name="5 Oval"/>
          <p:cNvSpPr/>
          <p:nvPr/>
        </p:nvSpPr>
        <p:spPr>
          <a:xfrm>
            <a:off x="427625" y="360485"/>
            <a:ext cx="2795155" cy="95596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Güncelleme yapılan alanda, kadastronun yapım tarihindeki normlar geçerlidir.</a:t>
            </a:r>
            <a:endParaRPr lang="tr-TR" sz="1400" dirty="0"/>
          </a:p>
        </p:txBody>
      </p:sp>
    </p:spTree>
    <p:extLst>
      <p:ext uri="{BB962C8B-B14F-4D97-AF65-F5344CB8AC3E}">
        <p14:creationId xmlns:p14="http://schemas.microsoft.com/office/powerpoint/2010/main" xmlns="" val="3856442255"/>
      </p:ext>
    </p:extLst>
  </p:cSld>
  <p:clrMapOvr>
    <a:masterClrMapping/>
  </p:clrMapOvr>
  <p:transition>
    <p:pull dir="l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2" cstate="print"/>
          <a:srcRect/>
          <a:stretch>
            <a:fillRect/>
          </a:stretch>
        </p:blipFill>
        <p:spPr bwMode="auto">
          <a:xfrm>
            <a:off x="142875" y="-1"/>
            <a:ext cx="9001125" cy="5763491"/>
          </a:xfrm>
          <a:prstGeom prst="rect">
            <a:avLst/>
          </a:prstGeom>
          <a:noFill/>
          <a:ln w="9525">
            <a:noFill/>
            <a:miter lim="800000"/>
            <a:headEnd/>
            <a:tailEnd/>
          </a:ln>
        </p:spPr>
      </p:pic>
      <p:sp>
        <p:nvSpPr>
          <p:cNvPr id="18" name="17 Metin kutusu"/>
          <p:cNvSpPr txBox="1">
            <a:spLocks noChangeArrowheads="1"/>
          </p:cNvSpPr>
          <p:nvPr/>
        </p:nvSpPr>
        <p:spPr bwMode="auto">
          <a:xfrm>
            <a:off x="6858000" y="1925831"/>
            <a:ext cx="2286000" cy="923925"/>
          </a:xfrm>
          <a:prstGeom prst="rect">
            <a:avLst/>
          </a:prstGeom>
          <a:solidFill>
            <a:srgbClr val="00B0F0"/>
          </a:solidFill>
          <a:ln w="254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a:latin typeface="Arial" panose="020B0604020202020204" pitchFamily="34" charset="0"/>
              </a:rPr>
              <a:t>Yüzölçümüne göre oluşturulan </a:t>
            </a:r>
          </a:p>
          <a:p>
            <a:pPr algn="ctr" eaLnBrk="1" hangingPunct="1">
              <a:spcBef>
                <a:spcPct val="0"/>
              </a:spcBef>
              <a:buFontTx/>
              <a:buNone/>
            </a:pPr>
            <a:r>
              <a:rPr lang="tr-TR" sz="1800" dirty="0">
                <a:latin typeface="Arial" panose="020B0604020202020204" pitchFamily="34" charset="0"/>
              </a:rPr>
              <a:t>Değişebilir sınır</a:t>
            </a:r>
          </a:p>
        </p:txBody>
      </p:sp>
      <p:cxnSp>
        <p:nvCxnSpPr>
          <p:cNvPr id="19" name="18 Düz Ok Bağlayıcısı"/>
          <p:cNvCxnSpPr/>
          <p:nvPr/>
        </p:nvCxnSpPr>
        <p:spPr>
          <a:xfrm flipH="1">
            <a:off x="4613564" y="2396836"/>
            <a:ext cx="2784764" cy="207819"/>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2 Metin kutusu"/>
          <p:cNvSpPr txBox="1">
            <a:spLocks noChangeArrowheads="1"/>
          </p:cNvSpPr>
          <p:nvPr/>
        </p:nvSpPr>
        <p:spPr bwMode="auto">
          <a:xfrm>
            <a:off x="222973" y="5731068"/>
            <a:ext cx="7798809" cy="369888"/>
          </a:xfrm>
          <a:prstGeom prst="rect">
            <a:avLst/>
          </a:prstGeom>
          <a:solidFill>
            <a:srgbClr val="00B0F0"/>
          </a:solidFill>
          <a:ln w="25400">
            <a:solidFill>
              <a:srgbClr val="FF0000"/>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a:latin typeface="Arial" panose="020B0604020202020204" pitchFamily="34" charset="0"/>
              </a:rPr>
              <a:t>Değişebilir Sınırlar (Orman, Mera, Yollar, Tescil Harici Alan, Dere, Ark)</a:t>
            </a:r>
          </a:p>
        </p:txBody>
      </p:sp>
      <p:sp>
        <p:nvSpPr>
          <p:cNvPr id="11" name="10 Metin kutusu"/>
          <p:cNvSpPr txBox="1">
            <a:spLocks noChangeArrowheads="1"/>
          </p:cNvSpPr>
          <p:nvPr/>
        </p:nvSpPr>
        <p:spPr bwMode="auto">
          <a:xfrm>
            <a:off x="5306291" y="4516583"/>
            <a:ext cx="3144982" cy="1200329"/>
          </a:xfrm>
          <a:prstGeom prst="rect">
            <a:avLst/>
          </a:prstGeom>
          <a:solidFill>
            <a:srgbClr val="00B0F0"/>
          </a:solidFill>
          <a:ln w="25400">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Zeminde mevcut olmayan,teknik bilgi belgelerinde hata bulunmayan geçerli sınır</a:t>
            </a:r>
            <a:endParaRPr lang="tr-TR" sz="1800" dirty="0">
              <a:latin typeface="Arial" panose="020B0604020202020204" pitchFamily="34" charset="0"/>
            </a:endParaRPr>
          </a:p>
        </p:txBody>
      </p:sp>
      <p:cxnSp>
        <p:nvCxnSpPr>
          <p:cNvPr id="12" name="11 Düz Ok Bağlayıcısı"/>
          <p:cNvCxnSpPr/>
          <p:nvPr/>
        </p:nvCxnSpPr>
        <p:spPr>
          <a:xfrm flipH="1">
            <a:off x="2105891" y="5306291"/>
            <a:ext cx="3186545" cy="20782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14 Metin kutusu"/>
          <p:cNvSpPr txBox="1">
            <a:spLocks noChangeArrowheads="1"/>
          </p:cNvSpPr>
          <p:nvPr/>
        </p:nvSpPr>
        <p:spPr bwMode="auto">
          <a:xfrm>
            <a:off x="7093527" y="0"/>
            <a:ext cx="2050473" cy="1200329"/>
          </a:xfrm>
          <a:prstGeom prst="rect">
            <a:avLst/>
          </a:prstGeom>
          <a:solidFill>
            <a:srgbClr val="00B0F0"/>
          </a:solidFill>
          <a:ln w="25400">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Teknik belgelerine göre değiştiği anlaşılan  değişebilir sınır</a:t>
            </a:r>
            <a:endParaRPr lang="tr-TR" sz="1800" dirty="0">
              <a:latin typeface="Arial" panose="020B0604020202020204" pitchFamily="34" charset="0"/>
            </a:endParaRPr>
          </a:p>
        </p:txBody>
      </p:sp>
      <p:cxnSp>
        <p:nvCxnSpPr>
          <p:cNvPr id="16" name="15 Düz Ok Bağlayıcısı"/>
          <p:cNvCxnSpPr/>
          <p:nvPr/>
        </p:nvCxnSpPr>
        <p:spPr>
          <a:xfrm flipH="1">
            <a:off x="6262256" y="1205345"/>
            <a:ext cx="1302326" cy="360219"/>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39512264"/>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heckerboard(across)">
                                      <p:cBhvr>
                                        <p:cTn id="10" dur="500"/>
                                        <p:tgtEl>
                                          <p:spTgt spid="18"/>
                                        </p:tgtEl>
                                      </p:cBhvr>
                                    </p:animEffect>
                                  </p:childTnLst>
                                </p:cTn>
                              </p:par>
                              <p:par>
                                <p:cTn id="11" presetID="5"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checkerboard(across)">
                                      <p:cBhvr>
                                        <p:cTn id="13" dur="500"/>
                                        <p:tgtEl>
                                          <p:spTgt spid="19"/>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par>
                                <p:cTn id="17" presetID="5"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heckerboard(across)">
                                      <p:cBhvr>
                                        <p:cTn id="19" dur="500"/>
                                        <p:tgtEl>
                                          <p:spTgt spid="1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heckerboard(across)">
                                      <p:cBhvr>
                                        <p:cTn id="22" dur="500"/>
                                        <p:tgtEl>
                                          <p:spTgt spid="15"/>
                                        </p:tgtEl>
                                      </p:cBhvr>
                                    </p:animEffect>
                                  </p:childTnLst>
                                </p:cTn>
                              </p:par>
                              <p:par>
                                <p:cTn id="23" presetID="5"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heckerboard(across)">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P spid="11" grpId="0" animBg="1"/>
      <p:bldP spid="1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55700" y="272247"/>
            <a:ext cx="70993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lvl="2" algn="ctr">
              <a:spcBef>
                <a:spcPct val="0"/>
              </a:spcBef>
            </a:pPr>
            <a:r>
              <a:rPr lang="tr-TR" altLang="tr-TR" sz="2800" dirty="0" smtClean="0">
                <a:solidFill>
                  <a:schemeClr val="bg1"/>
                </a:solidFill>
              </a:rPr>
              <a:t>Ada Raporu ve Güncelleme Tutanakları</a:t>
            </a:r>
            <a:r>
              <a:rPr lang="tr-TR" altLang="tr-TR" sz="2800" dirty="0" smtClean="0">
                <a:solidFill>
                  <a:schemeClr val="bg1"/>
                </a:solidFill>
                <a:latin typeface="Arial" panose="020B0604020202020204" pitchFamily="34" charset="0"/>
              </a:rPr>
              <a:t> </a:t>
            </a:r>
            <a:endParaRPr lang="tr-TR" altLang="tr-TR" sz="2800" dirty="0">
              <a:solidFill>
                <a:schemeClr val="bg1"/>
              </a:solidFill>
              <a:latin typeface="Arial" panose="020B0604020202020204" pitchFamily="34" charset="0"/>
            </a:endParaRPr>
          </a:p>
        </p:txBody>
      </p:sp>
      <p:sp>
        <p:nvSpPr>
          <p:cNvPr id="5" name="4 Dikdörtgen"/>
          <p:cNvSpPr/>
          <p:nvPr/>
        </p:nvSpPr>
        <p:spPr>
          <a:xfrm>
            <a:off x="1839191" y="1079608"/>
            <a:ext cx="5735782" cy="369332"/>
          </a:xfrm>
          <a:prstGeom prst="rect">
            <a:avLst/>
          </a:prstGeom>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tr-TR" altLang="tr-TR" dirty="0" smtClean="0"/>
              <a:t>Parselin oluşumuna ait tüm detaylar, nedenleriyle birlikte;</a:t>
            </a:r>
            <a:endParaRPr lang="tr-TR" dirty="0"/>
          </a:p>
        </p:txBody>
      </p:sp>
      <p:graphicFrame>
        <p:nvGraphicFramePr>
          <p:cNvPr id="6" name="5 Diyagram"/>
          <p:cNvGraphicFramePr/>
          <p:nvPr/>
        </p:nvGraphicFramePr>
        <p:xfrm>
          <a:off x="1929246" y="1573646"/>
          <a:ext cx="5302827" cy="3642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75035155"/>
      </p:ext>
    </p:extLst>
  </p:cSld>
  <p:clrMapOvr>
    <a:masterClrMapping/>
  </p:clrMapOvr>
  <p:transition>
    <p:pull dir="l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93964" y="914400"/>
            <a:ext cx="8950036" cy="5432256"/>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eaLnBrk="1" hangingPunct="1">
              <a:defRPr/>
            </a:pPr>
            <a:endParaRPr lang="tr-TR" sz="1100" b="1" dirty="0">
              <a:solidFill>
                <a:schemeClr val="accent6"/>
              </a:solidFill>
            </a:endParaRPr>
          </a:p>
          <a:p>
            <a:pPr algn="ctr" eaLnBrk="1" hangingPunct="1">
              <a:defRPr/>
            </a:pPr>
            <a:endParaRPr lang="tr-TR" sz="1100" b="1" dirty="0">
              <a:solidFill>
                <a:schemeClr val="accent6"/>
              </a:solidFill>
            </a:endParaRPr>
          </a:p>
          <a:p>
            <a:pPr algn="just" eaLnBrk="1" hangingPunct="1">
              <a:buFont typeface="Arial" pitchFamily="34" charset="0"/>
              <a:buChar char="•"/>
              <a:defRPr/>
            </a:pPr>
            <a:r>
              <a:rPr lang="tr-TR" sz="1400" b="1" i="1" dirty="0" smtClean="0">
                <a:solidFill>
                  <a:srgbClr val="FF0000"/>
                </a:solidFill>
              </a:rPr>
              <a:t>İdari Sınır Değişiklikleri, </a:t>
            </a:r>
          </a:p>
          <a:p>
            <a:pPr algn="just" eaLnBrk="1" hangingPunct="1">
              <a:buFont typeface="Arial" pitchFamily="34" charset="0"/>
              <a:buChar char="•"/>
              <a:defRPr/>
            </a:pPr>
            <a:r>
              <a:rPr lang="tr-TR" sz="1400" b="1" i="1" dirty="0" smtClean="0">
                <a:solidFill>
                  <a:schemeClr val="tx1"/>
                </a:solidFill>
              </a:rPr>
              <a:t>İlk Tesis Kadastrosunun Yapım Tarihi, Yöntemi  ve Yöntemde Kullanılan Bileşenler,</a:t>
            </a:r>
          </a:p>
          <a:p>
            <a:pPr algn="just" eaLnBrk="1" hangingPunct="1">
              <a:buFont typeface="Arial" pitchFamily="34" charset="0"/>
              <a:buChar char="•"/>
              <a:defRPr/>
            </a:pPr>
            <a:r>
              <a:rPr lang="tr-TR" sz="1400" b="1" i="1" dirty="0" smtClean="0">
                <a:solidFill>
                  <a:srgbClr val="FF0000"/>
                </a:solidFill>
              </a:rPr>
              <a:t>İlk Tesis Kadastrosunun Yapım Yönteminin Hata Payı,</a:t>
            </a:r>
          </a:p>
          <a:p>
            <a:pPr algn="just" eaLnBrk="1" hangingPunct="1">
              <a:buFont typeface="Arial" pitchFamily="34" charset="0"/>
              <a:buChar char="•"/>
              <a:defRPr/>
            </a:pPr>
            <a:r>
              <a:rPr lang="tr-TR" sz="1400" b="1" i="1" dirty="0" smtClean="0">
                <a:solidFill>
                  <a:schemeClr val="tx1"/>
                </a:solidFill>
              </a:rPr>
              <a:t>Tesis Kadastro Çalışması Neticesinde Üretilen Paftanın Zeminle Uyumsuz Bulunması Halinde Farklılığın Nereden Ve Hangi Sebepten Kaynaklandığı,</a:t>
            </a:r>
          </a:p>
          <a:p>
            <a:pPr algn="just" eaLnBrk="1" hangingPunct="1">
              <a:buFont typeface="Arial" pitchFamily="34" charset="0"/>
              <a:buChar char="•"/>
              <a:defRPr/>
            </a:pPr>
            <a:r>
              <a:rPr lang="tr-TR" sz="1400" b="1" i="1" dirty="0" smtClean="0">
                <a:solidFill>
                  <a:srgbClr val="FF0000"/>
                </a:solidFill>
              </a:rPr>
              <a:t>Neden uygulama ihtiyacı olduğu,( Teknik nedenlerle yetersiz kalma, Uygulama niteliğini kaybetme, Zemindeki sınırların gerçeğe uygun gösterme, Eksikliği görülme),</a:t>
            </a:r>
          </a:p>
          <a:p>
            <a:pPr algn="just" eaLnBrk="1" hangingPunct="1">
              <a:buFont typeface="Arial" pitchFamily="34" charset="0"/>
              <a:buChar char="•"/>
              <a:defRPr/>
            </a:pPr>
            <a:r>
              <a:rPr lang="tr-TR" sz="1400" b="1" i="1" dirty="0" smtClean="0">
                <a:solidFill>
                  <a:schemeClr val="tx1"/>
                </a:solidFill>
              </a:rPr>
              <a:t>Tesis Kadastro Çalışması Neticesinde Üretilen Paftanın Üretim Değerlerine Uygun Olup Olmadığı ve Değil ise Hangi Hatanın Varlığı</a:t>
            </a:r>
          </a:p>
          <a:p>
            <a:pPr algn="just" eaLnBrk="1" hangingPunct="1">
              <a:buFont typeface="Arial" pitchFamily="34" charset="0"/>
              <a:buChar char="•"/>
              <a:defRPr/>
            </a:pPr>
            <a:r>
              <a:rPr lang="tr-TR" sz="1400" b="1" i="1" dirty="0" smtClean="0">
                <a:solidFill>
                  <a:srgbClr val="FF0000"/>
                </a:solidFill>
              </a:rPr>
              <a:t>Ada Genelinde Varsa </a:t>
            </a:r>
            <a:r>
              <a:rPr lang="tr-TR" sz="1400" b="1" i="1" dirty="0" err="1" smtClean="0">
                <a:solidFill>
                  <a:srgbClr val="FF0000"/>
                </a:solidFill>
              </a:rPr>
              <a:t>St</a:t>
            </a:r>
            <a:r>
              <a:rPr lang="tr-TR" sz="1400" b="1" i="1" dirty="0" smtClean="0">
                <a:solidFill>
                  <a:srgbClr val="FF0000"/>
                </a:solidFill>
              </a:rPr>
              <a:t>,Hava Fotoğrafı, </a:t>
            </a:r>
            <a:r>
              <a:rPr lang="tr-TR" sz="1400" b="1" i="1" dirty="0" err="1" smtClean="0">
                <a:solidFill>
                  <a:srgbClr val="FF0000"/>
                </a:solidFill>
              </a:rPr>
              <a:t>Ortofoto</a:t>
            </a:r>
            <a:r>
              <a:rPr lang="tr-TR" sz="1400" b="1" i="1" dirty="0" smtClean="0">
                <a:solidFill>
                  <a:srgbClr val="FF0000"/>
                </a:solidFill>
              </a:rPr>
              <a:t> vb teknik ve karar destek sürecinde kullanılan belgeler altlıklı yapılan değerlendirme</a:t>
            </a:r>
          </a:p>
          <a:p>
            <a:pPr algn="just" eaLnBrk="1" hangingPunct="1">
              <a:buFont typeface="Arial" pitchFamily="34" charset="0"/>
              <a:buChar char="•"/>
              <a:defRPr/>
            </a:pPr>
            <a:r>
              <a:rPr lang="tr-TR" sz="1400" b="1" i="1" dirty="0" smtClean="0">
                <a:solidFill>
                  <a:schemeClr val="tx1"/>
                </a:solidFill>
              </a:rPr>
              <a:t>Diğer idareler ile yapılan yazışma ve neticeleri</a:t>
            </a:r>
          </a:p>
          <a:p>
            <a:pPr algn="just" eaLnBrk="1" hangingPunct="1">
              <a:buFont typeface="Arial" pitchFamily="34" charset="0"/>
              <a:buChar char="•"/>
              <a:defRPr/>
            </a:pPr>
            <a:r>
              <a:rPr lang="tr-TR" sz="1400" b="1" i="1" dirty="0" smtClean="0">
                <a:solidFill>
                  <a:srgbClr val="FF0000"/>
                </a:solidFill>
              </a:rPr>
              <a:t>Adayı çevreleyen yol, sokak, dere, vb. bilgiler,</a:t>
            </a:r>
          </a:p>
          <a:p>
            <a:pPr algn="just" eaLnBrk="1" hangingPunct="1">
              <a:buFont typeface="Arial" pitchFamily="34" charset="0"/>
              <a:buChar char="•"/>
              <a:defRPr/>
            </a:pPr>
            <a:r>
              <a:rPr lang="tr-TR" sz="1400" b="1" i="1" dirty="0" smtClean="0">
                <a:solidFill>
                  <a:schemeClr val="tx1"/>
                </a:solidFill>
              </a:rPr>
              <a:t>Pafta,  ada ve parsel bilgileri( eski pafta,eski ada/parsel, yeni pafta, yeni ada/parsel bilgileri) ,</a:t>
            </a:r>
          </a:p>
          <a:p>
            <a:pPr algn="just" eaLnBrk="1" hangingPunct="1">
              <a:buFont typeface="Arial" pitchFamily="34" charset="0"/>
              <a:buChar char="•"/>
              <a:defRPr/>
            </a:pPr>
            <a:r>
              <a:rPr lang="tr-TR" sz="1400" b="1" i="1" dirty="0" smtClean="0">
                <a:solidFill>
                  <a:srgbClr val="FF0000"/>
                </a:solidFill>
              </a:rPr>
              <a:t>Yol, dere, ark dolayısıyla parsel bütünlüğünün değişen yerlerin ada/parsel bilgileri,</a:t>
            </a:r>
          </a:p>
          <a:p>
            <a:pPr algn="just" eaLnBrk="1" hangingPunct="1">
              <a:buFont typeface="Arial" pitchFamily="34" charset="0"/>
              <a:buChar char="•"/>
              <a:defRPr/>
            </a:pPr>
            <a:r>
              <a:rPr lang="tr-TR" sz="1400" b="1" i="1" dirty="0" smtClean="0">
                <a:solidFill>
                  <a:schemeClr val="tx1"/>
                </a:solidFill>
              </a:rPr>
              <a:t>Parsellerin her bir sınırının zemin durumları ile birlikte hangi sınır tanımına sokulduğu</a:t>
            </a:r>
            <a:r>
              <a:rPr lang="tr-TR" sz="1400" b="1" i="1" dirty="0" smtClean="0">
                <a:solidFill>
                  <a:schemeClr val="accent6"/>
                </a:solidFill>
              </a:rPr>
              <a:t>,</a:t>
            </a:r>
          </a:p>
          <a:p>
            <a:pPr algn="just" eaLnBrk="1" hangingPunct="1">
              <a:buFont typeface="Arial" pitchFamily="34" charset="0"/>
              <a:buChar char="•"/>
              <a:defRPr/>
            </a:pPr>
            <a:r>
              <a:rPr lang="tr-TR" sz="1400" b="1" i="1" dirty="0" smtClean="0">
                <a:solidFill>
                  <a:srgbClr val="FF0000"/>
                </a:solidFill>
              </a:rPr>
              <a:t>Güncelleme çalışmalarında mülkiyete yönelik yapılan işlemler (intikal/taksim/</a:t>
            </a:r>
            <a:r>
              <a:rPr lang="tr-TR" sz="1400" b="1" i="1" dirty="0" err="1" smtClean="0">
                <a:solidFill>
                  <a:srgbClr val="FF0000"/>
                </a:solidFill>
              </a:rPr>
              <a:t>ifrazen</a:t>
            </a:r>
            <a:r>
              <a:rPr lang="tr-TR" sz="1400" b="1" i="1" dirty="0" smtClean="0">
                <a:solidFill>
                  <a:srgbClr val="FF0000"/>
                </a:solidFill>
              </a:rPr>
              <a:t> taksim), </a:t>
            </a:r>
          </a:p>
          <a:p>
            <a:pPr algn="just" eaLnBrk="1" hangingPunct="1">
              <a:buFont typeface="Arial" pitchFamily="34" charset="0"/>
              <a:buChar char="•"/>
              <a:defRPr/>
            </a:pPr>
            <a:r>
              <a:rPr lang="tr-TR" sz="1400" b="1" i="1" dirty="0" smtClean="0">
                <a:solidFill>
                  <a:schemeClr val="tx1"/>
                </a:solidFill>
              </a:rPr>
              <a:t>Kadastrodan kaynaklı maddi hataların düzeltilip düzeltilmediği,</a:t>
            </a:r>
          </a:p>
          <a:p>
            <a:pPr algn="just" eaLnBrk="1" hangingPunct="1">
              <a:buFont typeface="Arial" pitchFamily="34" charset="0"/>
              <a:buChar char="•"/>
              <a:defRPr/>
            </a:pPr>
            <a:r>
              <a:rPr lang="tr-TR" sz="1400" b="1" i="1" dirty="0" smtClean="0">
                <a:solidFill>
                  <a:srgbClr val="FF0000"/>
                </a:solidFill>
              </a:rPr>
              <a:t>Kadastro yönüyle oluşan parsellerin hangi mevzuata göre nasıl oluştuğu,</a:t>
            </a:r>
          </a:p>
          <a:p>
            <a:pPr algn="just" eaLnBrk="1" hangingPunct="1">
              <a:buFont typeface="Arial" pitchFamily="34" charset="0"/>
              <a:buChar char="•"/>
              <a:defRPr/>
            </a:pPr>
            <a:r>
              <a:rPr lang="tr-TR" sz="1400" b="1" i="1" dirty="0" smtClean="0">
                <a:solidFill>
                  <a:schemeClr val="tx1"/>
                </a:solidFill>
              </a:rPr>
              <a:t>Orman parsellerinde düzeltmenin ne şekilde yapıldığı,</a:t>
            </a:r>
          </a:p>
          <a:p>
            <a:pPr algn="just" eaLnBrk="1" hangingPunct="1">
              <a:defRPr/>
            </a:pPr>
            <a:r>
              <a:rPr lang="tr-TR" sz="1400" b="1" i="1" dirty="0" smtClean="0">
                <a:solidFill>
                  <a:schemeClr val="tx1"/>
                </a:solidFill>
              </a:rPr>
              <a:t>gibi</a:t>
            </a:r>
          </a:p>
          <a:p>
            <a:pPr eaLnBrk="1" hangingPunct="1">
              <a:defRPr/>
            </a:pPr>
            <a:r>
              <a:rPr lang="tr-TR" sz="1300" b="1" i="1" dirty="0" smtClean="0">
                <a:solidFill>
                  <a:schemeClr val="tx2"/>
                </a:solidFill>
              </a:rPr>
              <a:t>							Hususları belirtilmelidir. </a:t>
            </a:r>
          </a:p>
          <a:p>
            <a:pPr marL="265113" indent="-265113" eaLnBrk="1" hangingPunct="1">
              <a:buFont typeface="Arial" charset="0"/>
              <a:buChar char="•"/>
              <a:defRPr/>
            </a:pPr>
            <a:endParaRPr lang="tr-TR" dirty="0">
              <a:solidFill>
                <a:srgbClr val="FF0000"/>
              </a:solidFill>
            </a:endParaRPr>
          </a:p>
        </p:txBody>
      </p:sp>
      <p:sp>
        <p:nvSpPr>
          <p:cNvPr id="4" name="3 Oval"/>
          <p:cNvSpPr/>
          <p:nvPr/>
        </p:nvSpPr>
        <p:spPr>
          <a:xfrm>
            <a:off x="6794500" y="292100"/>
            <a:ext cx="2349500" cy="9652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ADA RAPORUNDA;</a:t>
            </a:r>
            <a:endParaRPr lang="tr-TR" dirty="0"/>
          </a:p>
        </p:txBody>
      </p:sp>
    </p:spTree>
    <p:extLst>
      <p:ext uri="{BB962C8B-B14F-4D97-AF65-F5344CB8AC3E}">
        <p14:creationId xmlns:p14="http://schemas.microsoft.com/office/powerpoint/2010/main" xmlns="" val="69595778"/>
      </p:ext>
    </p:extLst>
  </p:cSld>
  <p:clrMapOvr>
    <a:masterClrMapping/>
  </p:clrMapOvr>
  <p:transition>
    <p:pull dir="l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07730" y="964078"/>
            <a:ext cx="8836269" cy="5093702"/>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eaLnBrk="1" hangingPunct="1">
              <a:defRPr/>
            </a:pPr>
            <a:endParaRPr lang="tr-TR" sz="1300" b="1" i="1" dirty="0">
              <a:solidFill>
                <a:schemeClr val="accent6"/>
              </a:solidFill>
            </a:endParaRPr>
          </a:p>
          <a:p>
            <a:pPr eaLnBrk="1" hangingPunct="1">
              <a:defRPr/>
            </a:pPr>
            <a:r>
              <a:rPr lang="tr-TR" sz="1300" b="1" i="1" dirty="0" smtClean="0"/>
              <a:t>*Parselin </a:t>
            </a:r>
            <a:r>
              <a:rPr lang="tr-TR" sz="1300" b="1" i="1" dirty="0"/>
              <a:t>sınırlandırması yapılırken nelerin kullanıldığı( kadastro </a:t>
            </a:r>
            <a:r>
              <a:rPr lang="tr-TR" sz="1300" b="1" i="1" dirty="0" smtClean="0"/>
              <a:t>ölçü </a:t>
            </a:r>
            <a:r>
              <a:rPr lang="tr-TR" sz="1300" b="1" i="1" dirty="0"/>
              <a:t>değerleri, raster görüntü, St Harita, Hava </a:t>
            </a:r>
            <a:endParaRPr lang="tr-TR" sz="1300" b="1" i="1" dirty="0" smtClean="0"/>
          </a:p>
          <a:p>
            <a:pPr eaLnBrk="1" hangingPunct="1">
              <a:defRPr/>
            </a:pPr>
            <a:r>
              <a:rPr lang="tr-TR" sz="1300" b="1" i="1" dirty="0" smtClean="0"/>
              <a:t> fotoğrafı</a:t>
            </a:r>
            <a:r>
              <a:rPr lang="tr-TR" sz="1300" b="1" i="1" dirty="0"/>
              <a:t>, ortofoto, v.b bilgi ve belgeler</a:t>
            </a:r>
            <a:r>
              <a:rPr lang="tr-TR" sz="1300" b="1" i="1" dirty="0" smtClean="0"/>
              <a:t>).</a:t>
            </a:r>
            <a:endParaRPr lang="tr-TR" sz="1300" b="1" i="1" dirty="0"/>
          </a:p>
          <a:p>
            <a:pPr eaLnBrk="1" hangingPunct="1">
              <a:defRPr/>
            </a:pPr>
            <a:r>
              <a:rPr lang="tr-TR" sz="1300" b="1" i="1" dirty="0" smtClean="0">
                <a:solidFill>
                  <a:srgbClr val="FF0000"/>
                </a:solidFill>
              </a:rPr>
              <a:t>*Kontrol </a:t>
            </a:r>
            <a:r>
              <a:rPr lang="tr-TR" sz="1300" b="1" i="1" dirty="0">
                <a:solidFill>
                  <a:srgbClr val="FF0000"/>
                </a:solidFill>
              </a:rPr>
              <a:t>sonucu elde edilen bilgiler; </a:t>
            </a:r>
          </a:p>
          <a:p>
            <a:pPr eaLnBrk="1" hangingPunct="1">
              <a:defRPr/>
            </a:pPr>
            <a:r>
              <a:rPr lang="tr-TR" sz="1300" b="1" i="1" dirty="0">
                <a:solidFill>
                  <a:srgbClr val="FF0000"/>
                </a:solidFill>
              </a:rPr>
              <a:t>	</a:t>
            </a:r>
            <a:r>
              <a:rPr lang="tr-TR" sz="1300" b="1" i="1" dirty="0" smtClean="0">
                <a:solidFill>
                  <a:srgbClr val="FF0000"/>
                </a:solidFill>
              </a:rPr>
              <a:t>*</a:t>
            </a:r>
            <a:r>
              <a:rPr lang="tr-TR" sz="1300" b="1" i="1" dirty="0">
                <a:solidFill>
                  <a:srgbClr val="FF0000"/>
                </a:solidFill>
              </a:rPr>
              <a:t>Yüzölçümü farklılığı(Aradaki farkın parsel sınırlarının değişmesinden değil, Grafik paftanın ölçek </a:t>
            </a:r>
            <a:r>
              <a:rPr lang="tr-TR" sz="1300" b="1" i="1" dirty="0" smtClean="0">
                <a:solidFill>
                  <a:srgbClr val="FF0000"/>
                </a:solidFill>
              </a:rPr>
              <a:t>		yetersizliği), </a:t>
            </a:r>
            <a:r>
              <a:rPr lang="tr-TR" sz="1300" b="1" i="1" dirty="0">
                <a:solidFill>
                  <a:srgbClr val="FF0000"/>
                </a:solidFill>
              </a:rPr>
              <a:t>	   paftanın deforme olması,</a:t>
            </a:r>
          </a:p>
          <a:p>
            <a:pPr eaLnBrk="1" hangingPunct="1">
              <a:defRPr/>
            </a:pPr>
            <a:r>
              <a:rPr lang="tr-TR" sz="1300" b="1" i="1" dirty="0">
                <a:solidFill>
                  <a:srgbClr val="FF0000"/>
                </a:solidFill>
              </a:rPr>
              <a:t>	</a:t>
            </a:r>
            <a:r>
              <a:rPr lang="tr-TR" sz="1300" b="1" i="1" dirty="0" smtClean="0">
                <a:solidFill>
                  <a:srgbClr val="FF0000"/>
                </a:solidFill>
              </a:rPr>
              <a:t>*</a:t>
            </a:r>
            <a:r>
              <a:rPr lang="tr-TR" sz="1300" b="1" i="1" dirty="0">
                <a:solidFill>
                  <a:srgbClr val="FF0000"/>
                </a:solidFill>
              </a:rPr>
              <a:t>Ölçü, Hesap, Tersimat ve sınırlandırma hatası hangi noktada nasıl bir hata olduğu ve nasıl düzeltildiği,</a:t>
            </a:r>
          </a:p>
          <a:p>
            <a:pPr eaLnBrk="1" hangingPunct="1">
              <a:defRPr/>
            </a:pPr>
            <a:r>
              <a:rPr lang="tr-TR" sz="1300" b="1" i="1" dirty="0">
                <a:solidFill>
                  <a:srgbClr val="FF0000"/>
                </a:solidFill>
              </a:rPr>
              <a:t>	</a:t>
            </a:r>
            <a:r>
              <a:rPr lang="tr-TR" sz="1300" b="1" i="1" dirty="0" smtClean="0">
                <a:solidFill>
                  <a:srgbClr val="FF0000"/>
                </a:solidFill>
              </a:rPr>
              <a:t>*</a:t>
            </a:r>
            <a:r>
              <a:rPr lang="tr-TR" sz="1300" b="1" i="1" dirty="0">
                <a:solidFill>
                  <a:srgbClr val="FF0000"/>
                </a:solidFill>
              </a:rPr>
              <a:t>Genişletilmeye elverişli sınırda tapu kayıt miktarı ve zilyetlikten oluşması durumunda, miktar fazlalığı </a:t>
            </a:r>
            <a:r>
              <a:rPr lang="tr-TR" sz="1300" b="1" i="1" dirty="0" smtClean="0">
                <a:solidFill>
                  <a:srgbClr val="FF0000"/>
                </a:solidFill>
              </a:rPr>
              <a:t>		oluşması durumunda </a:t>
            </a:r>
            <a:r>
              <a:rPr lang="tr-TR" sz="1300" b="1" i="1" dirty="0">
                <a:solidFill>
                  <a:srgbClr val="FF0000"/>
                </a:solidFill>
              </a:rPr>
              <a:t>nasıl işlem yapıldığı</a:t>
            </a:r>
            <a:r>
              <a:rPr lang="tr-TR" sz="1300" b="1" i="1" dirty="0" smtClean="0">
                <a:solidFill>
                  <a:srgbClr val="FF0000"/>
                </a:solidFill>
              </a:rPr>
              <a:t>,</a:t>
            </a:r>
            <a:endParaRPr lang="tr-TR" sz="1300" b="1" i="1" dirty="0" smtClean="0"/>
          </a:p>
          <a:p>
            <a:pPr eaLnBrk="1" hangingPunct="1">
              <a:defRPr/>
            </a:pPr>
            <a:r>
              <a:rPr lang="tr-TR" sz="1300" b="1" i="1" dirty="0" smtClean="0"/>
              <a:t>*Parsellerin her bir sınırının zemin durumları ile birlikte hangi sınır tanımına sokulduğunun detaylı izahı,</a:t>
            </a:r>
            <a:endParaRPr lang="tr-TR" sz="1300" b="1" i="1" dirty="0">
              <a:solidFill>
                <a:srgbClr val="FF0000"/>
              </a:solidFill>
            </a:endParaRPr>
          </a:p>
          <a:p>
            <a:pPr eaLnBrk="1" hangingPunct="1">
              <a:defRPr/>
            </a:pPr>
            <a:r>
              <a:rPr lang="tr-TR" sz="1300" b="1" i="1" dirty="0" smtClean="0">
                <a:solidFill>
                  <a:srgbClr val="FF0000"/>
                </a:solidFill>
              </a:rPr>
              <a:t>*Dengeleme </a:t>
            </a:r>
            <a:r>
              <a:rPr lang="tr-TR" sz="1300" b="1" i="1" dirty="0">
                <a:solidFill>
                  <a:srgbClr val="FF0000"/>
                </a:solidFill>
              </a:rPr>
              <a:t>planı uygulanan parseller topluluğu, </a:t>
            </a:r>
            <a:endParaRPr lang="tr-TR" sz="1300" b="1" i="1" dirty="0" smtClean="0">
              <a:solidFill>
                <a:srgbClr val="FF0000"/>
              </a:solidFill>
            </a:endParaRPr>
          </a:p>
          <a:p>
            <a:pPr eaLnBrk="1" hangingPunct="1">
              <a:defRPr/>
            </a:pPr>
            <a:r>
              <a:rPr lang="tr-TR" sz="1300" b="1" i="1" dirty="0" smtClean="0"/>
              <a:t>* İrtifak </a:t>
            </a:r>
            <a:r>
              <a:rPr lang="tr-TR" sz="1300" b="1" i="1" dirty="0"/>
              <a:t>hakları/Kamulaştırma planları,( bulunup bulunmadığı, varsa hatanın bulunup bulunmadığı, hata tespit </a:t>
            </a:r>
            <a:r>
              <a:rPr lang="tr-TR" sz="1300" b="1" i="1" dirty="0" smtClean="0"/>
              <a:t> </a:t>
            </a:r>
          </a:p>
          <a:p>
            <a:pPr eaLnBrk="1" hangingPunct="1">
              <a:defRPr/>
            </a:pPr>
            <a:r>
              <a:rPr lang="tr-TR" sz="1300" b="1" i="1" dirty="0" smtClean="0"/>
              <a:t>edilmesi  halinde </a:t>
            </a:r>
            <a:r>
              <a:rPr lang="tr-TR" sz="1300" b="1" i="1" dirty="0"/>
              <a:t>ilgi </a:t>
            </a:r>
            <a:r>
              <a:rPr lang="tr-TR" sz="1300" b="1" i="1" dirty="0" smtClean="0"/>
              <a:t>idareye </a:t>
            </a:r>
            <a:r>
              <a:rPr lang="tr-TR" sz="1300" b="1" i="1" dirty="0"/>
              <a:t>yazılan ayazının tarih ve sayısı belirtilerek, nasıl işlem yapıldığı hususu</a:t>
            </a:r>
            <a:r>
              <a:rPr lang="tr-TR" sz="1300" b="1" i="1" dirty="0" smtClean="0"/>
              <a:t>),</a:t>
            </a:r>
          </a:p>
          <a:p>
            <a:pPr eaLnBrk="1" hangingPunct="1">
              <a:defRPr/>
            </a:pPr>
            <a:r>
              <a:rPr lang="tr-TR" sz="1300" b="1" i="1" dirty="0" smtClean="0">
                <a:solidFill>
                  <a:srgbClr val="FF0000"/>
                </a:solidFill>
              </a:rPr>
              <a:t>*Yol</a:t>
            </a:r>
            <a:r>
              <a:rPr lang="tr-TR" sz="1300" b="1" i="1" dirty="0">
                <a:solidFill>
                  <a:srgbClr val="FF0000"/>
                </a:solidFill>
              </a:rPr>
              <a:t>, dere, ark , v.b yerler ( Bunların kadastrodan önce var olup olmadığı, tescilli olup olmadığı, tescilsiz ise parsel </a:t>
            </a:r>
            <a:r>
              <a:rPr lang="tr-TR" sz="1300" b="1" i="1" dirty="0" smtClean="0">
                <a:solidFill>
                  <a:srgbClr val="FF0000"/>
                </a:solidFill>
              </a:rPr>
              <a:t>  </a:t>
            </a:r>
          </a:p>
          <a:p>
            <a:pPr eaLnBrk="1" hangingPunct="1">
              <a:defRPr/>
            </a:pPr>
            <a:r>
              <a:rPr lang="tr-TR" sz="1300" b="1" i="1" dirty="0" smtClean="0">
                <a:solidFill>
                  <a:srgbClr val="FF0000"/>
                </a:solidFill>
              </a:rPr>
              <a:t> maliklerinin </a:t>
            </a:r>
            <a:r>
              <a:rPr lang="tr-TR" sz="1300" b="1" i="1" dirty="0">
                <a:solidFill>
                  <a:srgbClr val="FF0000"/>
                </a:solidFill>
              </a:rPr>
              <a:t>muvafakatleri</a:t>
            </a:r>
            <a:r>
              <a:rPr lang="tr-TR" sz="1300" b="1" i="1" dirty="0" smtClean="0">
                <a:solidFill>
                  <a:srgbClr val="FF0000"/>
                </a:solidFill>
              </a:rPr>
              <a:t>),</a:t>
            </a:r>
            <a:endParaRPr lang="tr-TR" sz="1300" b="1" i="1" dirty="0">
              <a:solidFill>
                <a:srgbClr val="FF0000"/>
              </a:solidFill>
            </a:endParaRPr>
          </a:p>
          <a:p>
            <a:pPr eaLnBrk="1" hangingPunct="1">
              <a:defRPr/>
            </a:pPr>
            <a:r>
              <a:rPr lang="tr-TR" sz="1300" b="1" i="1" dirty="0" smtClean="0"/>
              <a:t>* Yapı </a:t>
            </a:r>
            <a:r>
              <a:rPr lang="tr-TR" sz="1300" b="1" i="1" dirty="0"/>
              <a:t>ve tesisler( Parsel üzerindeki tüm yapı ve tesislerin (tescilli, tescilsiz) durumundan bahsedilmeli</a:t>
            </a:r>
            <a:r>
              <a:rPr lang="tr-TR" sz="1300" b="1" i="1" dirty="0" smtClean="0"/>
              <a:t>),</a:t>
            </a:r>
            <a:endParaRPr lang="tr-TR" sz="1300" b="1" i="1" dirty="0"/>
          </a:p>
          <a:p>
            <a:pPr eaLnBrk="1" hangingPunct="1">
              <a:defRPr/>
            </a:pPr>
            <a:r>
              <a:rPr lang="tr-TR" sz="1300" b="1" i="1" dirty="0" smtClean="0">
                <a:solidFill>
                  <a:srgbClr val="FF0000"/>
                </a:solidFill>
              </a:rPr>
              <a:t>* Beyanlar </a:t>
            </a:r>
            <a:r>
              <a:rPr lang="tr-TR" sz="1300" b="1" i="1" dirty="0">
                <a:solidFill>
                  <a:srgbClr val="FF0000"/>
                </a:solidFill>
              </a:rPr>
              <a:t>ile ilgili bilgiler;</a:t>
            </a:r>
          </a:p>
          <a:p>
            <a:pPr eaLnBrk="1" hangingPunct="1">
              <a:defRPr/>
            </a:pPr>
            <a:r>
              <a:rPr lang="tr-TR" sz="1300" b="1" i="1" dirty="0" smtClean="0"/>
              <a:t>* İtirazlı </a:t>
            </a:r>
            <a:r>
              <a:rPr lang="tr-TR" sz="1300" b="1" i="1" dirty="0"/>
              <a:t>parsellerin </a:t>
            </a:r>
            <a:r>
              <a:rPr lang="tr-TR" sz="1300" b="1" i="1" dirty="0" smtClean="0"/>
              <a:t>durumu (Kadastrodan </a:t>
            </a:r>
            <a:r>
              <a:rPr lang="tr-TR" sz="1300" b="1" i="1" dirty="0"/>
              <a:t>önce itirazlı olup kesinleştirilemeyen parseller davalı sayılır, Kadastrodan </a:t>
            </a:r>
            <a:r>
              <a:rPr lang="tr-TR" sz="1300" b="1" i="1" dirty="0" smtClean="0"/>
              <a:t>önce  itirazlı </a:t>
            </a:r>
            <a:r>
              <a:rPr lang="tr-TR" sz="1300" b="1" i="1" dirty="0"/>
              <a:t>olup uygulama çalışmaları ile kesinleştirilen parsellerin durumu</a:t>
            </a:r>
            <a:r>
              <a:rPr lang="tr-TR" sz="1300" b="1" i="1" dirty="0" smtClean="0"/>
              <a:t>),</a:t>
            </a:r>
          </a:p>
          <a:p>
            <a:pPr algn="just">
              <a:buFont typeface="Arial" pitchFamily="34" charset="0"/>
              <a:buChar char="•"/>
              <a:defRPr/>
            </a:pPr>
            <a:r>
              <a:rPr lang="tr-TR" sz="1300" b="1" i="1" dirty="0" smtClean="0">
                <a:solidFill>
                  <a:srgbClr val="FF0000"/>
                </a:solidFill>
              </a:rPr>
              <a:t>Güncelleme çalışmalarında mülkiyete yönelik yapılan işlemler (intikal/taksim/</a:t>
            </a:r>
            <a:r>
              <a:rPr lang="tr-TR" sz="1300" b="1" i="1" dirty="0" err="1" smtClean="0">
                <a:solidFill>
                  <a:srgbClr val="FF0000"/>
                </a:solidFill>
              </a:rPr>
              <a:t>ifrazen</a:t>
            </a:r>
            <a:r>
              <a:rPr lang="tr-TR" sz="1300" b="1" i="1" dirty="0" smtClean="0">
                <a:solidFill>
                  <a:srgbClr val="FF0000"/>
                </a:solidFill>
              </a:rPr>
              <a:t> taksim ) ,</a:t>
            </a:r>
          </a:p>
          <a:p>
            <a:pPr algn="just">
              <a:buFont typeface="Arial" pitchFamily="34" charset="0"/>
              <a:buChar char="•"/>
              <a:defRPr/>
            </a:pPr>
            <a:r>
              <a:rPr lang="tr-TR" sz="1300" b="1" i="1" dirty="0" smtClean="0">
                <a:solidFill>
                  <a:schemeClr val="tx1"/>
                </a:solidFill>
              </a:rPr>
              <a:t>Kadastrodan kaynaklı maddi hataların düzeltilip düzeltilmediği,</a:t>
            </a:r>
            <a:endParaRPr lang="tr-TR" sz="1300" b="1" i="1" dirty="0" smtClean="0">
              <a:solidFill>
                <a:schemeClr val="accent6"/>
              </a:solidFill>
            </a:endParaRPr>
          </a:p>
          <a:p>
            <a:pPr algn="just">
              <a:buFont typeface="Arial" pitchFamily="34" charset="0"/>
              <a:buChar char="•"/>
              <a:defRPr/>
            </a:pPr>
            <a:r>
              <a:rPr lang="tr-TR" sz="1300" b="1" i="1" dirty="0" smtClean="0">
                <a:solidFill>
                  <a:srgbClr val="FF0000"/>
                </a:solidFill>
              </a:rPr>
              <a:t>Kadastro yönüyle oluşan parsellerin hangi mevzuata göre ( Geçici 8, 3402 gibi)nasıl oluştuğu,</a:t>
            </a:r>
            <a:r>
              <a:rPr lang="tr-TR" sz="1300" b="1" i="1" dirty="0" smtClean="0">
                <a:solidFill>
                  <a:schemeClr val="tx2"/>
                </a:solidFill>
              </a:rPr>
              <a:t> </a:t>
            </a:r>
          </a:p>
          <a:p>
            <a:pPr algn="just">
              <a:buFont typeface="Arial" pitchFamily="34" charset="0"/>
              <a:buChar char="•"/>
              <a:defRPr/>
            </a:pPr>
            <a:r>
              <a:rPr lang="tr-TR" sz="1300" b="1" i="1" dirty="0" smtClean="0">
                <a:solidFill>
                  <a:schemeClr val="tx1"/>
                </a:solidFill>
              </a:rPr>
              <a:t>Orman parsellerinde düzeltmenin ne şekilde yapıldığı, </a:t>
            </a:r>
          </a:p>
          <a:p>
            <a:pPr algn="just">
              <a:defRPr/>
            </a:pPr>
            <a:r>
              <a:rPr lang="tr-TR" sz="1300" b="1" i="1" dirty="0" smtClean="0">
                <a:solidFill>
                  <a:srgbClr val="FF0000"/>
                </a:solidFill>
              </a:rPr>
              <a:t>gibi</a:t>
            </a:r>
          </a:p>
          <a:p>
            <a:pPr algn="just">
              <a:defRPr/>
            </a:pPr>
            <a:r>
              <a:rPr lang="tr-TR" sz="1300" b="1" i="1" dirty="0" smtClean="0">
                <a:solidFill>
                  <a:schemeClr val="tx2"/>
                </a:solidFill>
              </a:rPr>
              <a:t>		Hususları belirtilmelidir</a:t>
            </a:r>
            <a:endParaRPr lang="tr-TR" sz="1300" dirty="0"/>
          </a:p>
        </p:txBody>
      </p:sp>
      <p:sp>
        <p:nvSpPr>
          <p:cNvPr id="4" name="3 Oval"/>
          <p:cNvSpPr/>
          <p:nvPr/>
        </p:nvSpPr>
        <p:spPr>
          <a:xfrm>
            <a:off x="7162800" y="0"/>
            <a:ext cx="1981200" cy="787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300" dirty="0" smtClean="0"/>
              <a:t>KADASTRO GÜNCELLEME</a:t>
            </a:r>
          </a:p>
          <a:p>
            <a:pPr algn="ctr"/>
            <a:r>
              <a:rPr lang="tr-TR" sz="1300" dirty="0" smtClean="0"/>
              <a:t>TUTANAĞINDA;</a:t>
            </a:r>
            <a:endParaRPr lang="tr-TR" sz="1300" dirty="0"/>
          </a:p>
        </p:txBody>
      </p:sp>
      <p:sp>
        <p:nvSpPr>
          <p:cNvPr id="5" name="4 Dikdörtgen"/>
          <p:cNvSpPr/>
          <p:nvPr/>
        </p:nvSpPr>
        <p:spPr>
          <a:xfrm>
            <a:off x="566057" y="296091"/>
            <a:ext cx="6322423" cy="667987"/>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Güncelleme ve kadastro yönüyle işleme tabi alanlar tutanağın ilgili sütunları doldurulmak suretiyle düzenlenir ve onaylanır. Mülkiyet </a:t>
            </a:r>
            <a:r>
              <a:rPr lang="tr-TR" sz="1400" dirty="0" err="1" smtClean="0"/>
              <a:t>sutünları</a:t>
            </a:r>
            <a:r>
              <a:rPr lang="tr-TR" sz="1400" dirty="0" smtClean="0"/>
              <a:t>  Genelge. 43/2 ye göre doldurulur.</a:t>
            </a:r>
            <a:endParaRPr lang="tr-TR" sz="1400" dirty="0"/>
          </a:p>
        </p:txBody>
      </p:sp>
      <p:sp>
        <p:nvSpPr>
          <p:cNvPr id="6" name="5 Dikdörtgen"/>
          <p:cNvSpPr/>
          <p:nvPr/>
        </p:nvSpPr>
        <p:spPr>
          <a:xfrm>
            <a:off x="3622431" y="5485452"/>
            <a:ext cx="4572000" cy="492443"/>
          </a:xfrm>
          <a:prstGeom prst="rect">
            <a:avLst/>
          </a:prstGeom>
        </p:spPr>
        <p:txBody>
          <a:bodyPr>
            <a:spAutoFit/>
          </a:bodyPr>
          <a:lstStyle/>
          <a:p>
            <a:pPr>
              <a:defRPr/>
            </a:pPr>
            <a:r>
              <a:rPr lang="tr-TR" sz="1300" b="1" i="1" dirty="0" smtClean="0">
                <a:solidFill>
                  <a:schemeClr val="tx2"/>
                </a:solidFill>
              </a:rPr>
              <a:t>							. </a:t>
            </a:r>
          </a:p>
        </p:txBody>
      </p:sp>
    </p:spTree>
    <p:extLst>
      <p:ext uri="{BB962C8B-B14F-4D97-AF65-F5344CB8AC3E}">
        <p14:creationId xmlns:p14="http://schemas.microsoft.com/office/powerpoint/2010/main" xmlns="" val="3675603189"/>
      </p:ext>
    </p:extLst>
  </p:cSld>
  <p:clrMapOvr>
    <a:masterClrMapping/>
  </p:clrMapOvr>
  <p:transition>
    <p:pull dir="ld"/>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cstate="print"/>
          <a:srcRect/>
          <a:stretch>
            <a:fillRect/>
          </a:stretch>
        </p:blipFill>
        <p:spPr bwMode="auto">
          <a:xfrm>
            <a:off x="6039355" y="839157"/>
            <a:ext cx="2599368" cy="4031673"/>
          </a:xfrm>
          <a:prstGeom prst="rect">
            <a:avLst/>
          </a:prstGeom>
          <a:noFill/>
          <a:ln w="9525">
            <a:noFill/>
            <a:miter lim="800000"/>
            <a:headEnd/>
            <a:tailEnd/>
          </a:ln>
          <a:effectLst/>
        </p:spPr>
      </p:pic>
      <p:sp>
        <p:nvSpPr>
          <p:cNvPr id="10" name="9 Dikdörtgen"/>
          <p:cNvSpPr/>
          <p:nvPr/>
        </p:nvSpPr>
        <p:spPr>
          <a:xfrm>
            <a:off x="1003852" y="188843"/>
            <a:ext cx="6778487" cy="5267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smtClean="0"/>
              <a:t>Tutanağın ilgili sütunları çalışmanın türüne ve içeriğine uygun sütunların doldurulması ve onaylanması gerekmektedir. </a:t>
            </a:r>
            <a:endParaRPr lang="tr-TR" dirty="0"/>
          </a:p>
        </p:txBody>
      </p:sp>
      <p:pic>
        <p:nvPicPr>
          <p:cNvPr id="8" name="Picture 5"/>
          <p:cNvPicPr>
            <a:picLocks noChangeAspect="1" noChangeArrowheads="1"/>
          </p:cNvPicPr>
          <p:nvPr/>
        </p:nvPicPr>
        <p:blipFill>
          <a:blip r:embed="rId3" cstate="print"/>
          <a:srcRect/>
          <a:stretch>
            <a:fillRect/>
          </a:stretch>
        </p:blipFill>
        <p:spPr bwMode="auto">
          <a:xfrm>
            <a:off x="163630" y="3652276"/>
            <a:ext cx="4967655" cy="2666709"/>
          </a:xfrm>
          <a:prstGeom prst="rect">
            <a:avLst/>
          </a:prstGeom>
          <a:ln>
            <a:noFill/>
          </a:ln>
          <a:effectLst>
            <a:outerShdw blurRad="292100" dist="139700" dir="2700000" algn="tl" rotWithShape="0">
              <a:srgbClr val="333333">
                <a:alpha val="65000"/>
              </a:srgbClr>
            </a:outerShdw>
          </a:effectLst>
        </p:spPr>
      </p:pic>
      <p:pic>
        <p:nvPicPr>
          <p:cNvPr id="57346" name="Picture 2"/>
          <p:cNvPicPr>
            <a:picLocks noChangeAspect="1" noChangeArrowheads="1"/>
          </p:cNvPicPr>
          <p:nvPr/>
        </p:nvPicPr>
        <p:blipFill>
          <a:blip r:embed="rId4" cstate="print"/>
          <a:srcRect/>
          <a:stretch>
            <a:fillRect/>
          </a:stretch>
        </p:blipFill>
        <p:spPr bwMode="auto">
          <a:xfrm>
            <a:off x="126584" y="919766"/>
            <a:ext cx="3818359" cy="2304698"/>
          </a:xfrm>
          <a:prstGeom prst="rect">
            <a:avLst/>
          </a:prstGeom>
          <a:noFill/>
          <a:ln w="9525">
            <a:noFill/>
            <a:miter lim="800000"/>
            <a:headEnd/>
            <a:tailEnd/>
          </a:ln>
          <a:effectLst/>
        </p:spPr>
      </p:pic>
      <p:sp>
        <p:nvSpPr>
          <p:cNvPr id="9" name="8 Oval"/>
          <p:cNvSpPr/>
          <p:nvPr/>
        </p:nvSpPr>
        <p:spPr>
          <a:xfrm>
            <a:off x="3995411" y="998293"/>
            <a:ext cx="2083776" cy="156902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600" dirty="0" smtClean="0"/>
              <a:t>14.01.2019 tarih ve 145597 sayılı talimat eki formun </a:t>
            </a:r>
            <a:r>
              <a:rPr lang="tr-TR" sz="1600" smtClean="0"/>
              <a:t>kullanılması!!</a:t>
            </a:r>
            <a:endParaRPr lang="tr-TR" sz="1600" dirty="0"/>
          </a:p>
        </p:txBody>
      </p:sp>
    </p:spTree>
  </p:cSld>
  <p:clrMapOvr>
    <a:masterClrMapping/>
  </p:clrMapOvr>
  <p:transition>
    <p:pull dir="l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
          <p:cNvSpPr>
            <a:spLocks noGrp="1" noChangeArrowheads="1"/>
          </p:cNvSpPr>
          <p:nvPr>
            <p:ph idx="4294967295"/>
          </p:nvPr>
        </p:nvSpPr>
        <p:spPr>
          <a:xfrm>
            <a:off x="622300" y="421849"/>
            <a:ext cx="7835900" cy="461665"/>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anchor="ctr">
            <a:spAutoFit/>
          </a:bodyPr>
          <a:lstStyle/>
          <a:p>
            <a:pPr marL="0" indent="0" algn="ctr">
              <a:buFont typeface="Arial" panose="020B0604020202020204" pitchFamily="34" charset="0"/>
              <a:buNone/>
              <a:tabLst>
                <a:tab pos="-2400300" algn="l"/>
              </a:tabLst>
            </a:pPr>
            <a:r>
              <a:rPr lang="tr-TR" sz="2400" b="1" dirty="0" smtClean="0">
                <a:latin typeface="Arial" panose="020B0604020202020204" pitchFamily="34" charset="0"/>
                <a:cs typeface="Arial" panose="020B0604020202020204" pitchFamily="34" charset="0"/>
              </a:rPr>
              <a:t>  </a:t>
            </a:r>
            <a:r>
              <a:rPr lang="tr-TR" sz="2400" dirty="0" smtClean="0">
                <a:solidFill>
                  <a:schemeClr val="accent6">
                    <a:lumMod val="75000"/>
                  </a:schemeClr>
                </a:solidFill>
                <a:latin typeface="+mj-lt"/>
                <a:cs typeface="Arial" panose="020B0604020202020204" pitchFamily="34" charset="0"/>
              </a:rPr>
              <a:t>Sınırlandırma ve Ölçü Aşamasında Yapılmaması Gerekenler</a:t>
            </a:r>
            <a:r>
              <a:rPr lang="tr-TR" sz="2400" b="1" dirty="0" smtClean="0">
                <a:latin typeface="Arial" panose="020B0604020202020204" pitchFamily="34" charset="0"/>
                <a:cs typeface="Arial" panose="020B0604020202020204" pitchFamily="34" charset="0"/>
              </a:rPr>
              <a:t>   </a:t>
            </a:r>
            <a:endParaRPr lang="tr-TR" sz="2000" dirty="0" smtClean="0"/>
          </a:p>
        </p:txBody>
      </p:sp>
      <p:sp>
        <p:nvSpPr>
          <p:cNvPr id="5" name="4 Dikdörtgen"/>
          <p:cNvSpPr/>
          <p:nvPr/>
        </p:nvSpPr>
        <p:spPr>
          <a:xfrm>
            <a:off x="546099" y="1536700"/>
            <a:ext cx="4349457"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dirty="0" smtClean="0">
                <a:cs typeface="Arial" charset="0"/>
              </a:rPr>
              <a:t>Müdürlük elemanının sınırlandırma ve ölçüye katılmaması, yüklenici personelinin    araziye tek başına çıkması, </a:t>
            </a:r>
          </a:p>
        </p:txBody>
      </p:sp>
      <p:pic>
        <p:nvPicPr>
          <p:cNvPr id="82946" name="Picture 2" descr="KADASTRO ÃLÃÃ ile ilgili gÃ¶rsel sonucu"/>
          <p:cNvPicPr>
            <a:picLocks noChangeAspect="1" noChangeArrowheads="1"/>
          </p:cNvPicPr>
          <p:nvPr/>
        </p:nvPicPr>
        <p:blipFill>
          <a:blip r:embed="rId3" cstate="print"/>
          <a:srcRect/>
          <a:stretch>
            <a:fillRect/>
          </a:stretch>
        </p:blipFill>
        <p:spPr bwMode="auto">
          <a:xfrm>
            <a:off x="5692775" y="1404938"/>
            <a:ext cx="2854325" cy="1350962"/>
          </a:xfrm>
          <a:prstGeom prst="rect">
            <a:avLst/>
          </a:prstGeom>
          <a:noFill/>
        </p:spPr>
      </p:pic>
      <p:sp>
        <p:nvSpPr>
          <p:cNvPr id="6" name="5 Dikdörtgen"/>
          <p:cNvSpPr/>
          <p:nvPr/>
        </p:nvSpPr>
        <p:spPr>
          <a:xfrm>
            <a:off x="584200" y="3111500"/>
            <a:ext cx="4522372"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dirty="0" smtClean="0">
                <a:cs typeface="Arial" charset="0"/>
              </a:rPr>
              <a:t>Sınırlandırma ve ölçü krokilerinin mevzuata uygun düzenlenmemesi,</a:t>
            </a:r>
          </a:p>
        </p:txBody>
      </p:sp>
      <p:sp>
        <p:nvSpPr>
          <p:cNvPr id="7" name="6 Dikdörtgen"/>
          <p:cNvSpPr/>
          <p:nvPr/>
        </p:nvSpPr>
        <p:spPr>
          <a:xfrm>
            <a:off x="582831" y="4510258"/>
            <a:ext cx="4734755"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1588" algn="ctr">
              <a:tabLst>
                <a:tab pos="-2400300" algn="l"/>
              </a:tabLst>
              <a:defRPr/>
            </a:pPr>
            <a:r>
              <a:rPr lang="tr-TR" sz="1600" dirty="0" smtClean="0">
                <a:cs typeface="Arial" charset="0"/>
              </a:rPr>
              <a:t>Ölçü yapılırken Zeminde mevcut sınırlar ile tescilli-tescilsiz tüm yapı ve tesisler, yollar, YKN, duvar, </a:t>
            </a:r>
            <a:r>
              <a:rPr lang="tr-TR" sz="1600" dirty="0" err="1" smtClean="0">
                <a:cs typeface="Arial" charset="0"/>
              </a:rPr>
              <a:t>tonç</a:t>
            </a:r>
            <a:r>
              <a:rPr lang="tr-TR" sz="1600" dirty="0" smtClean="0">
                <a:cs typeface="Arial" charset="0"/>
              </a:rPr>
              <a:t>, kuyu, çeşme, ağaç gibi her türlü detay noktasının ölçülmemesi  ya da sınırlandırma ve ölçü sırasında muhtar, bilirkişi, taşınmaz sahiplerinin ve tanıkların verdiği bilgilere ait notların toplanmaması</a:t>
            </a:r>
          </a:p>
        </p:txBody>
      </p:sp>
      <p:pic>
        <p:nvPicPr>
          <p:cNvPr id="82949" name="Picture 5"/>
          <p:cNvPicPr>
            <a:picLocks noChangeAspect="1" noChangeArrowheads="1"/>
          </p:cNvPicPr>
          <p:nvPr/>
        </p:nvPicPr>
        <p:blipFill>
          <a:blip r:embed="rId4" cstate="print"/>
          <a:srcRect/>
          <a:stretch>
            <a:fillRect/>
          </a:stretch>
        </p:blipFill>
        <p:spPr bwMode="auto">
          <a:xfrm>
            <a:off x="5689601" y="2925763"/>
            <a:ext cx="2971799" cy="1455737"/>
          </a:xfrm>
          <a:prstGeom prst="rect">
            <a:avLst/>
          </a:prstGeom>
          <a:noFill/>
          <a:ln w="9525">
            <a:noFill/>
            <a:miter lim="800000"/>
            <a:headEnd/>
            <a:tailEnd/>
          </a:ln>
          <a:effectLst/>
        </p:spPr>
      </p:pic>
      <p:pic>
        <p:nvPicPr>
          <p:cNvPr id="10" name="Picture 4"/>
          <p:cNvPicPr>
            <a:picLocks noChangeAspect="1" noChangeArrowheads="1"/>
          </p:cNvPicPr>
          <p:nvPr/>
        </p:nvPicPr>
        <p:blipFill>
          <a:blip r:embed="rId5" cstate="print"/>
          <a:srcRect/>
          <a:stretch>
            <a:fillRect/>
          </a:stretch>
        </p:blipFill>
        <p:spPr bwMode="auto">
          <a:xfrm>
            <a:off x="5661254" y="4489979"/>
            <a:ext cx="3058058" cy="1733021"/>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xmlns="" val="1092137146"/>
      </p:ext>
    </p:extLst>
  </p:cSld>
  <p:clrMapOvr>
    <a:masterClrMapping/>
  </p:clrMapOvr>
  <p:transition>
    <p:pull dir="l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66800" y="311835"/>
            <a:ext cx="7239000" cy="46166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tabLst>
                <a:tab pos="-2400300" algn="l"/>
              </a:tabLst>
              <a:defRPr/>
            </a:pPr>
            <a:r>
              <a:rPr lang="tr-TR" sz="2400" dirty="0" smtClean="0">
                <a:solidFill>
                  <a:schemeClr val="accent6">
                    <a:lumMod val="75000"/>
                  </a:schemeClr>
                </a:solidFill>
                <a:cs typeface="Arial" charset="0"/>
              </a:rPr>
              <a:t>Değerlendirme Sırasında Yapılmaması Gereken Hususlar;</a:t>
            </a:r>
            <a:endParaRPr lang="tr-TR" sz="2400" dirty="0">
              <a:solidFill>
                <a:schemeClr val="accent6">
                  <a:lumMod val="75000"/>
                </a:schemeClr>
              </a:solidFill>
              <a:cs typeface="Arial" charset="0"/>
            </a:endParaRPr>
          </a:p>
        </p:txBody>
      </p:sp>
      <p:sp>
        <p:nvSpPr>
          <p:cNvPr id="4" name="3 Dikdörtgen"/>
          <p:cNvSpPr/>
          <p:nvPr/>
        </p:nvSpPr>
        <p:spPr>
          <a:xfrm>
            <a:off x="406400" y="1079500"/>
            <a:ext cx="31623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Zemine gitmeden, zemini görmeden büroda değerlendirme yapılması,</a:t>
            </a:r>
            <a:endParaRPr lang="tr-TR" sz="1300" dirty="0">
              <a:cs typeface="Arial" charset="0"/>
            </a:endParaRPr>
          </a:p>
        </p:txBody>
      </p:sp>
      <p:sp>
        <p:nvSpPr>
          <p:cNvPr id="5" name="4 Dikdörtgen"/>
          <p:cNvSpPr/>
          <p:nvPr/>
        </p:nvSpPr>
        <p:spPr>
          <a:xfrm>
            <a:off x="406400" y="1841500"/>
            <a:ext cx="3175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Zeminde yapılan ölçülerin ve diğer çalışmalarının değerlendirmede dikkate alınmaması,</a:t>
            </a:r>
            <a:endParaRPr lang="tr-TR" sz="1300" dirty="0">
              <a:cs typeface="Arial" charset="0"/>
            </a:endParaRPr>
          </a:p>
        </p:txBody>
      </p:sp>
      <p:sp>
        <p:nvSpPr>
          <p:cNvPr id="6" name="5 Dikdörtgen"/>
          <p:cNvSpPr/>
          <p:nvPr/>
        </p:nvSpPr>
        <p:spPr>
          <a:xfrm>
            <a:off x="406400" y="2590800"/>
            <a:ext cx="31877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Yeterince değerlendirme yapmadan </a:t>
            </a:r>
            <a:r>
              <a:rPr lang="tr-TR" sz="1300" dirty="0" err="1" smtClean="0">
                <a:cs typeface="Arial" charset="0"/>
              </a:rPr>
              <a:t>kadastral</a:t>
            </a:r>
            <a:r>
              <a:rPr lang="tr-TR" sz="1300" dirty="0" smtClean="0">
                <a:cs typeface="Arial" charset="0"/>
              </a:rPr>
              <a:t> paftanın sayısal hale getirilmesi ve kesinleştirilmesi</a:t>
            </a:r>
            <a:endParaRPr lang="tr-TR" sz="1300" dirty="0">
              <a:cs typeface="Arial" charset="0"/>
            </a:endParaRPr>
          </a:p>
        </p:txBody>
      </p:sp>
      <p:sp>
        <p:nvSpPr>
          <p:cNvPr id="7" name="6 Dikdörtgen"/>
          <p:cNvSpPr/>
          <p:nvPr/>
        </p:nvSpPr>
        <p:spPr>
          <a:xfrm>
            <a:off x="406400" y="3327400"/>
            <a:ext cx="3200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Belli parametrelere (yüzölçümü, kırık sayısı, ..) bağlı kalarak değerlendirme yapılması,</a:t>
            </a:r>
            <a:endParaRPr lang="tr-TR" sz="1300" dirty="0">
              <a:cs typeface="Arial" charset="0"/>
            </a:endParaRPr>
          </a:p>
        </p:txBody>
      </p:sp>
      <p:pic>
        <p:nvPicPr>
          <p:cNvPr id="9" name="1 Resim" descr="zeminde sınırları gerçeği göstermeyen1.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38870" y="1583592"/>
            <a:ext cx="4644943" cy="42457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10" name="9 Dikdörtgen"/>
          <p:cNvSpPr/>
          <p:nvPr/>
        </p:nvSpPr>
        <p:spPr>
          <a:xfrm>
            <a:off x="406400" y="4076700"/>
            <a:ext cx="3213100" cy="723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Sadece paftanın </a:t>
            </a:r>
            <a:r>
              <a:rPr lang="tr-TR" sz="1300" dirty="0" err="1" smtClean="0">
                <a:cs typeface="Arial" charset="0"/>
              </a:rPr>
              <a:t>raster</a:t>
            </a:r>
            <a:r>
              <a:rPr lang="tr-TR" sz="1300" dirty="0" smtClean="0">
                <a:cs typeface="Arial" charset="0"/>
              </a:rPr>
              <a:t> görüntüsü ve parsellerin zeminde bulunan sınırlarının ölçüleri ile değerlendirme yapılması,</a:t>
            </a:r>
            <a:endParaRPr lang="tr-TR" sz="1300" dirty="0">
              <a:cs typeface="Arial" charset="0"/>
            </a:endParaRPr>
          </a:p>
        </p:txBody>
      </p:sp>
      <p:sp>
        <p:nvSpPr>
          <p:cNvPr id="11" name="10 Dikdörtgen"/>
          <p:cNvSpPr/>
          <p:nvPr/>
        </p:nvSpPr>
        <p:spPr>
          <a:xfrm>
            <a:off x="393700" y="4864100"/>
            <a:ext cx="32385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ctr">
              <a:tabLst>
                <a:tab pos="-2400300" algn="l"/>
              </a:tabLst>
              <a:defRPr/>
            </a:pPr>
            <a:r>
              <a:rPr lang="tr-TR" sz="1300" dirty="0" smtClean="0">
                <a:cs typeface="Arial" charset="0"/>
              </a:rPr>
              <a:t>Çalışmaya alınan parsellerin; kayıt miktarına veya zilyetlik esaslarına göre tespitine dair araştırma yapılmadan değerlendirmeye alınması,</a:t>
            </a:r>
            <a:endParaRPr lang="tr-TR" sz="1300" dirty="0">
              <a:cs typeface="Arial" charset="0"/>
            </a:endParaRPr>
          </a:p>
        </p:txBody>
      </p:sp>
      <p:sp>
        <p:nvSpPr>
          <p:cNvPr id="12" name="11 Dikdörtgen"/>
          <p:cNvSpPr/>
          <p:nvPr/>
        </p:nvSpPr>
        <p:spPr>
          <a:xfrm>
            <a:off x="393700" y="5600700"/>
            <a:ext cx="32639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just">
              <a:tabLst>
                <a:tab pos="-2400300" algn="l"/>
              </a:tabLst>
              <a:defRPr/>
            </a:pPr>
            <a:r>
              <a:rPr lang="tr-TR" sz="1300" dirty="0" smtClean="0">
                <a:cs typeface="Arial" charset="0"/>
              </a:rPr>
              <a:t>Zemin çalışmaları ile elde edilecek malik, tanık ve bilirkişi görüşleri alınmadan değerlendirme yapılması,</a:t>
            </a:r>
          </a:p>
        </p:txBody>
      </p:sp>
      <p:sp>
        <p:nvSpPr>
          <p:cNvPr id="13" name="12 Metin kutusu"/>
          <p:cNvSpPr txBox="1"/>
          <p:nvPr/>
        </p:nvSpPr>
        <p:spPr>
          <a:xfrm>
            <a:off x="4292600" y="1066800"/>
            <a:ext cx="4635500" cy="36933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solidFill>
                  <a:srgbClr val="FF0000"/>
                </a:solidFill>
              </a:rPr>
              <a:t>Değerlendirme işlemi tamamlanmış parseller</a:t>
            </a:r>
            <a:endParaRPr lang="tr-TR" dirty="0">
              <a:solidFill>
                <a:srgbClr val="FF0000"/>
              </a:solidFill>
            </a:endParaRPr>
          </a:p>
        </p:txBody>
      </p:sp>
      <p:sp>
        <p:nvSpPr>
          <p:cNvPr id="14" name="13 Sağ Ayraç"/>
          <p:cNvSpPr/>
          <p:nvPr/>
        </p:nvSpPr>
        <p:spPr>
          <a:xfrm>
            <a:off x="3683000" y="1143000"/>
            <a:ext cx="317500" cy="5067300"/>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xmlns="" val="1088464117"/>
      </p:ext>
    </p:extLst>
  </p:cSld>
  <p:clrMapOvr>
    <a:masterClrMapping/>
  </p:clrMapOvr>
  <p:transition>
    <p:pull dir="ld"/>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43950" y="5607809"/>
            <a:ext cx="7931217" cy="1250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smtClean="0"/>
          </a:p>
          <a:p>
            <a:pPr algn="ctr"/>
            <a:r>
              <a:rPr lang="tr-TR" sz="1600" dirty="0" smtClean="0"/>
              <a:t>Ada içerisinde mülkiyete yönelik işlemler,  kadastro yönüyle işleme tabi alanlar ile Ek-1 kapsamındaki parseller  ada bütünlüğünü sağlayacak şekilde numaralandırılır, ölçü ve sınırlandırma krokisinde lejant olarak gösterilir. Ayrıca ek ölçü ve sınırlandırma krokisi mevzuatınca  düzenlenerek kadastro güncelleme ekibince onaylanır.</a:t>
            </a:r>
            <a:endParaRPr lang="tr-TR" sz="1600" dirty="0"/>
          </a:p>
        </p:txBody>
      </p:sp>
      <p:sp>
        <p:nvSpPr>
          <p:cNvPr id="3" name="2 Dikdörtgen"/>
          <p:cNvSpPr/>
          <p:nvPr/>
        </p:nvSpPr>
        <p:spPr>
          <a:xfrm>
            <a:off x="396277" y="184603"/>
            <a:ext cx="7931217" cy="715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22/a yönüyle çalışmaları yapılan parseller  Sınırlandırma ve ölçü krokilerinde yönetmelikte belirtilen sınır tanım ve renklerine uygun olarak  gösterilir.</a:t>
            </a:r>
            <a:endParaRPr lang="tr-TR" dirty="0" smtClean="0"/>
          </a:p>
        </p:txBody>
      </p:sp>
      <p:pic>
        <p:nvPicPr>
          <p:cNvPr id="130049" name="Picture 1"/>
          <p:cNvPicPr>
            <a:picLocks noChangeAspect="1" noChangeArrowheads="1"/>
          </p:cNvPicPr>
          <p:nvPr/>
        </p:nvPicPr>
        <p:blipFill>
          <a:blip r:embed="rId2" cstate="print"/>
          <a:srcRect/>
          <a:stretch>
            <a:fillRect/>
          </a:stretch>
        </p:blipFill>
        <p:spPr bwMode="auto">
          <a:xfrm>
            <a:off x="1112741" y="904802"/>
            <a:ext cx="6807370" cy="4618455"/>
          </a:xfrm>
          <a:prstGeom prst="rect">
            <a:avLst/>
          </a:prstGeom>
          <a:noFill/>
          <a:ln w="9525">
            <a:noFill/>
            <a:miter lim="800000"/>
            <a:headEnd/>
            <a:tailEnd/>
          </a:ln>
          <a:effectLst/>
        </p:spPr>
      </p:pic>
    </p:spTree>
  </p:cSld>
  <p:clrMapOvr>
    <a:masterClrMapping/>
  </p:clrMapOvr>
  <p:transition>
    <p:pull dir="ld"/>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F:\05_04_2018_son\sunu\Örnekler\Dengeleme_Planı\Zemin_sınırı_varken_dengeleme_planı_yapılmış.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72175"/>
            <a:ext cx="6429375"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5 Serbest Form"/>
          <p:cNvSpPr/>
          <p:nvPr/>
        </p:nvSpPr>
        <p:spPr>
          <a:xfrm>
            <a:off x="142875" y="146050"/>
            <a:ext cx="5786437" cy="5643563"/>
          </a:xfrm>
          <a:custGeom>
            <a:avLst/>
            <a:gdLst>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880345 w 5784112"/>
              <a:gd name="connsiteY18" fmla="*/ 2913321 h 6879265"/>
              <a:gd name="connsiteX19" fmla="*/ 5092996 w 5784112"/>
              <a:gd name="connsiteY19" fmla="*/ 3136605 h 6879265"/>
              <a:gd name="connsiteX20" fmla="*/ 5433238 w 5784112"/>
              <a:gd name="connsiteY20" fmla="*/ 3359888 h 6879265"/>
              <a:gd name="connsiteX21" fmla="*/ 5613991 w 5784112"/>
              <a:gd name="connsiteY21" fmla="*/ 3540642 h 6879265"/>
              <a:gd name="connsiteX22" fmla="*/ 5784112 w 5784112"/>
              <a:gd name="connsiteY22" fmla="*/ 3689498 h 6879265"/>
              <a:gd name="connsiteX23" fmla="*/ 5635256 w 5784112"/>
              <a:gd name="connsiteY23" fmla="*/ 3944679 h 6879265"/>
              <a:gd name="connsiteX24" fmla="*/ 5241852 w 5784112"/>
              <a:gd name="connsiteY24" fmla="*/ 4433777 h 6879265"/>
              <a:gd name="connsiteX25" fmla="*/ 4837814 w 5784112"/>
              <a:gd name="connsiteY25" fmla="*/ 5071730 h 6879265"/>
              <a:gd name="connsiteX26" fmla="*/ 4635796 w 5784112"/>
              <a:gd name="connsiteY26" fmla="*/ 5497033 h 6879265"/>
              <a:gd name="connsiteX27" fmla="*/ 4497572 w 5784112"/>
              <a:gd name="connsiteY27" fmla="*/ 5794744 h 6879265"/>
              <a:gd name="connsiteX28" fmla="*/ 4455042 w 5784112"/>
              <a:gd name="connsiteY28" fmla="*/ 5826642 h 6879265"/>
              <a:gd name="connsiteX29" fmla="*/ 4274289 w 5784112"/>
              <a:gd name="connsiteY29" fmla="*/ 6719777 h 6879265"/>
              <a:gd name="connsiteX30" fmla="*/ 4231759 w 5784112"/>
              <a:gd name="connsiteY30" fmla="*/ 6879265 h 6879265"/>
              <a:gd name="connsiteX31" fmla="*/ 3817089 w 5784112"/>
              <a:gd name="connsiteY31" fmla="*/ 6847367 h 6879265"/>
              <a:gd name="connsiteX32" fmla="*/ 3615070 w 5784112"/>
              <a:gd name="connsiteY32" fmla="*/ 6815470 h 6879265"/>
              <a:gd name="connsiteX33" fmla="*/ 2902689 w 5784112"/>
              <a:gd name="connsiteY33" fmla="*/ 6666614 h 6879265"/>
              <a:gd name="connsiteX34" fmla="*/ 2764465 w 5784112"/>
              <a:gd name="connsiteY34" fmla="*/ 6624084 h 6879265"/>
              <a:gd name="connsiteX35" fmla="*/ 2147777 w 5784112"/>
              <a:gd name="connsiteY35" fmla="*/ 6464595 h 6879265"/>
              <a:gd name="connsiteX36" fmla="*/ 2062717 w 5784112"/>
              <a:gd name="connsiteY36" fmla="*/ 6411433 h 6879265"/>
              <a:gd name="connsiteX37" fmla="*/ 1360968 w 5784112"/>
              <a:gd name="connsiteY37" fmla="*/ 5964865 h 6879265"/>
              <a:gd name="connsiteX38" fmla="*/ 1297172 w 5784112"/>
              <a:gd name="connsiteY38" fmla="*/ 5890437 h 6879265"/>
              <a:gd name="connsiteX39" fmla="*/ 733647 w 5784112"/>
              <a:gd name="connsiteY39" fmla="*/ 5613991 h 6879265"/>
              <a:gd name="connsiteX40" fmla="*/ 510363 w 5784112"/>
              <a:gd name="connsiteY40" fmla="*/ 5486400 h 6879265"/>
              <a:gd name="connsiteX41" fmla="*/ 350875 w 5784112"/>
              <a:gd name="connsiteY41" fmla="*/ 5401340 h 6879265"/>
              <a:gd name="connsiteX42" fmla="*/ 116959 w 5784112"/>
              <a:gd name="connsiteY42" fmla="*/ 5326912 h 6879265"/>
              <a:gd name="connsiteX43" fmla="*/ 0 w 5784112"/>
              <a:gd name="connsiteY43" fmla="*/ 5326912 h 6879265"/>
              <a:gd name="connsiteX44" fmla="*/ 255182 w 5784112"/>
              <a:gd name="connsiteY44" fmla="*/ 5071730 h 6879265"/>
              <a:gd name="connsiteX45" fmla="*/ 329610 w 5784112"/>
              <a:gd name="connsiteY45" fmla="*/ 5061098 h 6879265"/>
              <a:gd name="connsiteX46" fmla="*/ 393405 w 5784112"/>
              <a:gd name="connsiteY46" fmla="*/ 4944140 h 6879265"/>
              <a:gd name="connsiteX47" fmla="*/ 467833 w 5784112"/>
              <a:gd name="connsiteY47" fmla="*/ 4710223 h 6879265"/>
              <a:gd name="connsiteX48" fmla="*/ 531628 w 5784112"/>
              <a:gd name="connsiteY48" fmla="*/ 4572000 h 6879265"/>
              <a:gd name="connsiteX49" fmla="*/ 648586 w 5784112"/>
              <a:gd name="connsiteY49" fmla="*/ 4486940 h 6879265"/>
              <a:gd name="connsiteX50" fmla="*/ 691117 w 5784112"/>
              <a:gd name="connsiteY50" fmla="*/ 4284921 h 6879265"/>
              <a:gd name="connsiteX51" fmla="*/ 723014 w 5784112"/>
              <a:gd name="connsiteY51" fmla="*/ 3987209 h 6879265"/>
              <a:gd name="connsiteX52" fmla="*/ 754912 w 5784112"/>
              <a:gd name="connsiteY52" fmla="*/ 3859619 h 6879265"/>
              <a:gd name="connsiteX53" fmla="*/ 839972 w 5784112"/>
              <a:gd name="connsiteY53" fmla="*/ 3774558 h 6879265"/>
              <a:gd name="connsiteX54" fmla="*/ 850605 w 5784112"/>
              <a:gd name="connsiteY54" fmla="*/ 3540642 h 6879265"/>
              <a:gd name="connsiteX55" fmla="*/ 893135 w 5784112"/>
              <a:gd name="connsiteY55" fmla="*/ 3274828 h 6879265"/>
              <a:gd name="connsiteX56" fmla="*/ 691117 w 5784112"/>
              <a:gd name="connsiteY56" fmla="*/ 3200400 h 6879265"/>
              <a:gd name="connsiteX57" fmla="*/ 648586 w 5784112"/>
              <a:gd name="connsiteY57" fmla="*/ 2615609 h 6879265"/>
              <a:gd name="connsiteX58" fmla="*/ 829340 w 5784112"/>
              <a:gd name="connsiteY58" fmla="*/ 2339163 h 6879265"/>
              <a:gd name="connsiteX59" fmla="*/ 903768 w 5784112"/>
              <a:gd name="connsiteY59" fmla="*/ 2137144 h 6879265"/>
              <a:gd name="connsiteX60" fmla="*/ 893135 w 5784112"/>
              <a:gd name="connsiteY60" fmla="*/ 2041451 h 6879265"/>
              <a:gd name="connsiteX61" fmla="*/ 893135 w 5784112"/>
              <a:gd name="connsiteY61" fmla="*/ 1860698 h 6879265"/>
              <a:gd name="connsiteX62" fmla="*/ 978196 w 5784112"/>
              <a:gd name="connsiteY62" fmla="*/ 1648047 h 6879265"/>
              <a:gd name="connsiteX63" fmla="*/ 1105786 w 5784112"/>
              <a:gd name="connsiteY63" fmla="*/ 1488558 h 6879265"/>
              <a:gd name="connsiteX64" fmla="*/ 1158949 w 5784112"/>
              <a:gd name="connsiteY64" fmla="*/ 1382233 h 6879265"/>
              <a:gd name="connsiteX65" fmla="*/ 1180214 w 5784112"/>
              <a:gd name="connsiteY65" fmla="*/ 1275907 h 6879265"/>
              <a:gd name="connsiteX66" fmla="*/ 1190847 w 5784112"/>
              <a:gd name="connsiteY66" fmla="*/ 1041991 h 6879265"/>
              <a:gd name="connsiteX67" fmla="*/ 1233377 w 5784112"/>
              <a:gd name="connsiteY67" fmla="*/ 925033 h 6879265"/>
              <a:gd name="connsiteX68" fmla="*/ 1254642 w 5784112"/>
              <a:gd name="connsiteY68" fmla="*/ 574158 h 6879265"/>
              <a:gd name="connsiteX69" fmla="*/ 1190847 w 5784112"/>
              <a:gd name="connsiteY69" fmla="*/ 414670 h 6879265"/>
              <a:gd name="connsiteX70" fmla="*/ 1127052 w 5784112"/>
              <a:gd name="connsiteY70" fmla="*/ 0 h 6879265"/>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731489 w 5784112"/>
              <a:gd name="connsiteY18" fmla="*/ 2870791 h 6879265"/>
              <a:gd name="connsiteX19" fmla="*/ 4880345 w 5784112"/>
              <a:gd name="connsiteY19" fmla="*/ 2913321 h 6879265"/>
              <a:gd name="connsiteX20" fmla="*/ 5092996 w 5784112"/>
              <a:gd name="connsiteY20" fmla="*/ 3136605 h 6879265"/>
              <a:gd name="connsiteX21" fmla="*/ 5433238 w 5784112"/>
              <a:gd name="connsiteY21" fmla="*/ 3359888 h 6879265"/>
              <a:gd name="connsiteX22" fmla="*/ 5613991 w 5784112"/>
              <a:gd name="connsiteY22" fmla="*/ 3540642 h 6879265"/>
              <a:gd name="connsiteX23" fmla="*/ 5784112 w 5784112"/>
              <a:gd name="connsiteY23" fmla="*/ 3689498 h 6879265"/>
              <a:gd name="connsiteX24" fmla="*/ 5635256 w 5784112"/>
              <a:gd name="connsiteY24" fmla="*/ 3944679 h 6879265"/>
              <a:gd name="connsiteX25" fmla="*/ 5241852 w 5784112"/>
              <a:gd name="connsiteY25" fmla="*/ 4433777 h 6879265"/>
              <a:gd name="connsiteX26" fmla="*/ 4837814 w 5784112"/>
              <a:gd name="connsiteY26" fmla="*/ 5071730 h 6879265"/>
              <a:gd name="connsiteX27" fmla="*/ 4635796 w 5784112"/>
              <a:gd name="connsiteY27" fmla="*/ 5497033 h 6879265"/>
              <a:gd name="connsiteX28" fmla="*/ 4497572 w 5784112"/>
              <a:gd name="connsiteY28" fmla="*/ 5794744 h 6879265"/>
              <a:gd name="connsiteX29" fmla="*/ 4455042 w 5784112"/>
              <a:gd name="connsiteY29" fmla="*/ 5826642 h 6879265"/>
              <a:gd name="connsiteX30" fmla="*/ 4274289 w 5784112"/>
              <a:gd name="connsiteY30" fmla="*/ 6719777 h 6879265"/>
              <a:gd name="connsiteX31" fmla="*/ 4231759 w 5784112"/>
              <a:gd name="connsiteY31" fmla="*/ 6879265 h 6879265"/>
              <a:gd name="connsiteX32" fmla="*/ 3817089 w 5784112"/>
              <a:gd name="connsiteY32" fmla="*/ 6847367 h 6879265"/>
              <a:gd name="connsiteX33" fmla="*/ 3615070 w 5784112"/>
              <a:gd name="connsiteY33" fmla="*/ 6815470 h 6879265"/>
              <a:gd name="connsiteX34" fmla="*/ 2902689 w 5784112"/>
              <a:gd name="connsiteY34" fmla="*/ 6666614 h 6879265"/>
              <a:gd name="connsiteX35" fmla="*/ 2764465 w 5784112"/>
              <a:gd name="connsiteY35" fmla="*/ 6624084 h 6879265"/>
              <a:gd name="connsiteX36" fmla="*/ 2147777 w 5784112"/>
              <a:gd name="connsiteY36" fmla="*/ 6464595 h 6879265"/>
              <a:gd name="connsiteX37" fmla="*/ 2062717 w 5784112"/>
              <a:gd name="connsiteY37" fmla="*/ 6411433 h 6879265"/>
              <a:gd name="connsiteX38" fmla="*/ 1360968 w 5784112"/>
              <a:gd name="connsiteY38" fmla="*/ 5964865 h 6879265"/>
              <a:gd name="connsiteX39" fmla="*/ 1297172 w 5784112"/>
              <a:gd name="connsiteY39" fmla="*/ 5890437 h 6879265"/>
              <a:gd name="connsiteX40" fmla="*/ 733647 w 5784112"/>
              <a:gd name="connsiteY40" fmla="*/ 5613991 h 6879265"/>
              <a:gd name="connsiteX41" fmla="*/ 510363 w 5784112"/>
              <a:gd name="connsiteY41" fmla="*/ 5486400 h 6879265"/>
              <a:gd name="connsiteX42" fmla="*/ 350875 w 5784112"/>
              <a:gd name="connsiteY42" fmla="*/ 5401340 h 6879265"/>
              <a:gd name="connsiteX43" fmla="*/ 116959 w 5784112"/>
              <a:gd name="connsiteY43" fmla="*/ 5326912 h 6879265"/>
              <a:gd name="connsiteX44" fmla="*/ 0 w 5784112"/>
              <a:gd name="connsiteY44" fmla="*/ 5326912 h 6879265"/>
              <a:gd name="connsiteX45" fmla="*/ 255182 w 5784112"/>
              <a:gd name="connsiteY45" fmla="*/ 5071730 h 6879265"/>
              <a:gd name="connsiteX46" fmla="*/ 329610 w 5784112"/>
              <a:gd name="connsiteY46" fmla="*/ 5061098 h 6879265"/>
              <a:gd name="connsiteX47" fmla="*/ 393405 w 5784112"/>
              <a:gd name="connsiteY47" fmla="*/ 4944140 h 6879265"/>
              <a:gd name="connsiteX48" fmla="*/ 467833 w 5784112"/>
              <a:gd name="connsiteY48" fmla="*/ 4710223 h 6879265"/>
              <a:gd name="connsiteX49" fmla="*/ 531628 w 5784112"/>
              <a:gd name="connsiteY49" fmla="*/ 4572000 h 6879265"/>
              <a:gd name="connsiteX50" fmla="*/ 648586 w 5784112"/>
              <a:gd name="connsiteY50" fmla="*/ 4486940 h 6879265"/>
              <a:gd name="connsiteX51" fmla="*/ 691117 w 5784112"/>
              <a:gd name="connsiteY51" fmla="*/ 4284921 h 6879265"/>
              <a:gd name="connsiteX52" fmla="*/ 723014 w 5784112"/>
              <a:gd name="connsiteY52" fmla="*/ 3987209 h 6879265"/>
              <a:gd name="connsiteX53" fmla="*/ 754912 w 5784112"/>
              <a:gd name="connsiteY53" fmla="*/ 3859619 h 6879265"/>
              <a:gd name="connsiteX54" fmla="*/ 839972 w 5784112"/>
              <a:gd name="connsiteY54" fmla="*/ 3774558 h 6879265"/>
              <a:gd name="connsiteX55" fmla="*/ 850605 w 5784112"/>
              <a:gd name="connsiteY55" fmla="*/ 3540642 h 6879265"/>
              <a:gd name="connsiteX56" fmla="*/ 893135 w 5784112"/>
              <a:gd name="connsiteY56" fmla="*/ 3274828 h 6879265"/>
              <a:gd name="connsiteX57" fmla="*/ 691117 w 5784112"/>
              <a:gd name="connsiteY57" fmla="*/ 3200400 h 6879265"/>
              <a:gd name="connsiteX58" fmla="*/ 648586 w 5784112"/>
              <a:gd name="connsiteY58" fmla="*/ 2615609 h 6879265"/>
              <a:gd name="connsiteX59" fmla="*/ 829340 w 5784112"/>
              <a:gd name="connsiteY59" fmla="*/ 2339163 h 6879265"/>
              <a:gd name="connsiteX60" fmla="*/ 903768 w 5784112"/>
              <a:gd name="connsiteY60" fmla="*/ 2137144 h 6879265"/>
              <a:gd name="connsiteX61" fmla="*/ 893135 w 5784112"/>
              <a:gd name="connsiteY61" fmla="*/ 2041451 h 6879265"/>
              <a:gd name="connsiteX62" fmla="*/ 893135 w 5784112"/>
              <a:gd name="connsiteY62" fmla="*/ 1860698 h 6879265"/>
              <a:gd name="connsiteX63" fmla="*/ 978196 w 5784112"/>
              <a:gd name="connsiteY63" fmla="*/ 1648047 h 6879265"/>
              <a:gd name="connsiteX64" fmla="*/ 1105786 w 5784112"/>
              <a:gd name="connsiteY64" fmla="*/ 1488558 h 6879265"/>
              <a:gd name="connsiteX65" fmla="*/ 1158949 w 5784112"/>
              <a:gd name="connsiteY65" fmla="*/ 1382233 h 6879265"/>
              <a:gd name="connsiteX66" fmla="*/ 1180214 w 5784112"/>
              <a:gd name="connsiteY66" fmla="*/ 1275907 h 6879265"/>
              <a:gd name="connsiteX67" fmla="*/ 1190847 w 5784112"/>
              <a:gd name="connsiteY67" fmla="*/ 1041991 h 6879265"/>
              <a:gd name="connsiteX68" fmla="*/ 1233377 w 5784112"/>
              <a:gd name="connsiteY68" fmla="*/ 925033 h 6879265"/>
              <a:gd name="connsiteX69" fmla="*/ 1254642 w 5784112"/>
              <a:gd name="connsiteY69" fmla="*/ 574158 h 6879265"/>
              <a:gd name="connsiteX70" fmla="*/ 1190847 w 5784112"/>
              <a:gd name="connsiteY70" fmla="*/ 414670 h 6879265"/>
              <a:gd name="connsiteX71" fmla="*/ 1127052 w 5784112"/>
              <a:gd name="connsiteY71" fmla="*/ 0 h 6879265"/>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880345 w 5784112"/>
              <a:gd name="connsiteY18" fmla="*/ 2913321 h 6879265"/>
              <a:gd name="connsiteX19" fmla="*/ 5092996 w 5784112"/>
              <a:gd name="connsiteY19" fmla="*/ 3136605 h 6879265"/>
              <a:gd name="connsiteX20" fmla="*/ 5433238 w 5784112"/>
              <a:gd name="connsiteY20" fmla="*/ 3359888 h 6879265"/>
              <a:gd name="connsiteX21" fmla="*/ 5613991 w 5784112"/>
              <a:gd name="connsiteY21" fmla="*/ 3540642 h 6879265"/>
              <a:gd name="connsiteX22" fmla="*/ 5784112 w 5784112"/>
              <a:gd name="connsiteY22" fmla="*/ 3689498 h 6879265"/>
              <a:gd name="connsiteX23" fmla="*/ 5635256 w 5784112"/>
              <a:gd name="connsiteY23" fmla="*/ 3944679 h 6879265"/>
              <a:gd name="connsiteX24" fmla="*/ 5241852 w 5784112"/>
              <a:gd name="connsiteY24" fmla="*/ 4433777 h 6879265"/>
              <a:gd name="connsiteX25" fmla="*/ 4837814 w 5784112"/>
              <a:gd name="connsiteY25" fmla="*/ 5071730 h 6879265"/>
              <a:gd name="connsiteX26" fmla="*/ 4635796 w 5784112"/>
              <a:gd name="connsiteY26" fmla="*/ 5497033 h 6879265"/>
              <a:gd name="connsiteX27" fmla="*/ 4497572 w 5784112"/>
              <a:gd name="connsiteY27" fmla="*/ 5794744 h 6879265"/>
              <a:gd name="connsiteX28" fmla="*/ 4455042 w 5784112"/>
              <a:gd name="connsiteY28" fmla="*/ 5826642 h 6879265"/>
              <a:gd name="connsiteX29" fmla="*/ 4274289 w 5784112"/>
              <a:gd name="connsiteY29" fmla="*/ 6719777 h 6879265"/>
              <a:gd name="connsiteX30" fmla="*/ 4231759 w 5784112"/>
              <a:gd name="connsiteY30" fmla="*/ 6879265 h 6879265"/>
              <a:gd name="connsiteX31" fmla="*/ 3817089 w 5784112"/>
              <a:gd name="connsiteY31" fmla="*/ 6847367 h 6879265"/>
              <a:gd name="connsiteX32" fmla="*/ 3615070 w 5784112"/>
              <a:gd name="connsiteY32" fmla="*/ 6815470 h 6879265"/>
              <a:gd name="connsiteX33" fmla="*/ 2902689 w 5784112"/>
              <a:gd name="connsiteY33" fmla="*/ 6666614 h 6879265"/>
              <a:gd name="connsiteX34" fmla="*/ 2764465 w 5784112"/>
              <a:gd name="connsiteY34" fmla="*/ 6624084 h 6879265"/>
              <a:gd name="connsiteX35" fmla="*/ 2147777 w 5784112"/>
              <a:gd name="connsiteY35" fmla="*/ 6464595 h 6879265"/>
              <a:gd name="connsiteX36" fmla="*/ 2062717 w 5784112"/>
              <a:gd name="connsiteY36" fmla="*/ 6411433 h 6879265"/>
              <a:gd name="connsiteX37" fmla="*/ 1360968 w 5784112"/>
              <a:gd name="connsiteY37" fmla="*/ 5964865 h 6879265"/>
              <a:gd name="connsiteX38" fmla="*/ 1297172 w 5784112"/>
              <a:gd name="connsiteY38" fmla="*/ 5890437 h 6879265"/>
              <a:gd name="connsiteX39" fmla="*/ 733647 w 5784112"/>
              <a:gd name="connsiteY39" fmla="*/ 5613991 h 6879265"/>
              <a:gd name="connsiteX40" fmla="*/ 510363 w 5784112"/>
              <a:gd name="connsiteY40" fmla="*/ 5486400 h 6879265"/>
              <a:gd name="connsiteX41" fmla="*/ 350875 w 5784112"/>
              <a:gd name="connsiteY41" fmla="*/ 5401340 h 6879265"/>
              <a:gd name="connsiteX42" fmla="*/ 116959 w 5784112"/>
              <a:gd name="connsiteY42" fmla="*/ 5326912 h 6879265"/>
              <a:gd name="connsiteX43" fmla="*/ 0 w 5784112"/>
              <a:gd name="connsiteY43" fmla="*/ 5326912 h 6879265"/>
              <a:gd name="connsiteX44" fmla="*/ 255182 w 5784112"/>
              <a:gd name="connsiteY44" fmla="*/ 5071730 h 6879265"/>
              <a:gd name="connsiteX45" fmla="*/ 329610 w 5784112"/>
              <a:gd name="connsiteY45" fmla="*/ 5061098 h 6879265"/>
              <a:gd name="connsiteX46" fmla="*/ 393405 w 5784112"/>
              <a:gd name="connsiteY46" fmla="*/ 4944140 h 6879265"/>
              <a:gd name="connsiteX47" fmla="*/ 467833 w 5784112"/>
              <a:gd name="connsiteY47" fmla="*/ 4710223 h 6879265"/>
              <a:gd name="connsiteX48" fmla="*/ 531628 w 5784112"/>
              <a:gd name="connsiteY48" fmla="*/ 4572000 h 6879265"/>
              <a:gd name="connsiteX49" fmla="*/ 648586 w 5784112"/>
              <a:gd name="connsiteY49" fmla="*/ 4486940 h 6879265"/>
              <a:gd name="connsiteX50" fmla="*/ 691117 w 5784112"/>
              <a:gd name="connsiteY50" fmla="*/ 4284921 h 6879265"/>
              <a:gd name="connsiteX51" fmla="*/ 723014 w 5784112"/>
              <a:gd name="connsiteY51" fmla="*/ 3987209 h 6879265"/>
              <a:gd name="connsiteX52" fmla="*/ 754912 w 5784112"/>
              <a:gd name="connsiteY52" fmla="*/ 3859619 h 6879265"/>
              <a:gd name="connsiteX53" fmla="*/ 839972 w 5784112"/>
              <a:gd name="connsiteY53" fmla="*/ 3774558 h 6879265"/>
              <a:gd name="connsiteX54" fmla="*/ 850605 w 5784112"/>
              <a:gd name="connsiteY54" fmla="*/ 3540642 h 6879265"/>
              <a:gd name="connsiteX55" fmla="*/ 893135 w 5784112"/>
              <a:gd name="connsiteY55" fmla="*/ 3274828 h 6879265"/>
              <a:gd name="connsiteX56" fmla="*/ 691117 w 5784112"/>
              <a:gd name="connsiteY56" fmla="*/ 3200400 h 6879265"/>
              <a:gd name="connsiteX57" fmla="*/ 648586 w 5784112"/>
              <a:gd name="connsiteY57" fmla="*/ 2615609 h 6879265"/>
              <a:gd name="connsiteX58" fmla="*/ 829340 w 5784112"/>
              <a:gd name="connsiteY58" fmla="*/ 2339163 h 6879265"/>
              <a:gd name="connsiteX59" fmla="*/ 903768 w 5784112"/>
              <a:gd name="connsiteY59" fmla="*/ 2137144 h 6879265"/>
              <a:gd name="connsiteX60" fmla="*/ 893135 w 5784112"/>
              <a:gd name="connsiteY60" fmla="*/ 2041451 h 6879265"/>
              <a:gd name="connsiteX61" fmla="*/ 893135 w 5784112"/>
              <a:gd name="connsiteY61" fmla="*/ 1860698 h 6879265"/>
              <a:gd name="connsiteX62" fmla="*/ 978196 w 5784112"/>
              <a:gd name="connsiteY62" fmla="*/ 1648047 h 6879265"/>
              <a:gd name="connsiteX63" fmla="*/ 1105786 w 5784112"/>
              <a:gd name="connsiteY63" fmla="*/ 1488558 h 6879265"/>
              <a:gd name="connsiteX64" fmla="*/ 1158949 w 5784112"/>
              <a:gd name="connsiteY64" fmla="*/ 1382233 h 6879265"/>
              <a:gd name="connsiteX65" fmla="*/ 1180214 w 5784112"/>
              <a:gd name="connsiteY65" fmla="*/ 1275907 h 6879265"/>
              <a:gd name="connsiteX66" fmla="*/ 1190847 w 5784112"/>
              <a:gd name="connsiteY66" fmla="*/ 1041991 h 6879265"/>
              <a:gd name="connsiteX67" fmla="*/ 1233377 w 5784112"/>
              <a:gd name="connsiteY67" fmla="*/ 925033 h 6879265"/>
              <a:gd name="connsiteX68" fmla="*/ 1254642 w 5784112"/>
              <a:gd name="connsiteY68" fmla="*/ 574158 h 6879265"/>
              <a:gd name="connsiteX69" fmla="*/ 1190847 w 5784112"/>
              <a:gd name="connsiteY69" fmla="*/ 414670 h 6879265"/>
              <a:gd name="connsiteX70" fmla="*/ 1127052 w 5784112"/>
              <a:gd name="connsiteY70" fmla="*/ 0 h 6879265"/>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880345 w 5784112"/>
              <a:gd name="connsiteY18" fmla="*/ 2913321 h 6879265"/>
              <a:gd name="connsiteX19" fmla="*/ 5092996 w 5784112"/>
              <a:gd name="connsiteY19" fmla="*/ 3136605 h 6879265"/>
              <a:gd name="connsiteX20" fmla="*/ 5433238 w 5784112"/>
              <a:gd name="connsiteY20" fmla="*/ 3359888 h 6879265"/>
              <a:gd name="connsiteX21" fmla="*/ 5613991 w 5784112"/>
              <a:gd name="connsiteY21" fmla="*/ 3540642 h 6879265"/>
              <a:gd name="connsiteX22" fmla="*/ 5784112 w 5784112"/>
              <a:gd name="connsiteY22" fmla="*/ 3689498 h 6879265"/>
              <a:gd name="connsiteX23" fmla="*/ 5635256 w 5784112"/>
              <a:gd name="connsiteY23" fmla="*/ 3944679 h 6879265"/>
              <a:gd name="connsiteX24" fmla="*/ 5241852 w 5784112"/>
              <a:gd name="connsiteY24" fmla="*/ 4433777 h 6879265"/>
              <a:gd name="connsiteX25" fmla="*/ 4837814 w 5784112"/>
              <a:gd name="connsiteY25" fmla="*/ 5071730 h 6879265"/>
              <a:gd name="connsiteX26" fmla="*/ 4635796 w 5784112"/>
              <a:gd name="connsiteY26" fmla="*/ 5497033 h 6879265"/>
              <a:gd name="connsiteX27" fmla="*/ 4497572 w 5784112"/>
              <a:gd name="connsiteY27" fmla="*/ 5794744 h 6879265"/>
              <a:gd name="connsiteX28" fmla="*/ 4455042 w 5784112"/>
              <a:gd name="connsiteY28" fmla="*/ 5826642 h 6879265"/>
              <a:gd name="connsiteX29" fmla="*/ 4274289 w 5784112"/>
              <a:gd name="connsiteY29" fmla="*/ 6719777 h 6879265"/>
              <a:gd name="connsiteX30" fmla="*/ 4231759 w 5784112"/>
              <a:gd name="connsiteY30" fmla="*/ 6879265 h 6879265"/>
              <a:gd name="connsiteX31" fmla="*/ 3817089 w 5784112"/>
              <a:gd name="connsiteY31" fmla="*/ 6847367 h 6879265"/>
              <a:gd name="connsiteX32" fmla="*/ 3615070 w 5784112"/>
              <a:gd name="connsiteY32" fmla="*/ 6815470 h 6879265"/>
              <a:gd name="connsiteX33" fmla="*/ 2902689 w 5784112"/>
              <a:gd name="connsiteY33" fmla="*/ 6666614 h 6879265"/>
              <a:gd name="connsiteX34" fmla="*/ 2764465 w 5784112"/>
              <a:gd name="connsiteY34" fmla="*/ 6624084 h 6879265"/>
              <a:gd name="connsiteX35" fmla="*/ 2147777 w 5784112"/>
              <a:gd name="connsiteY35" fmla="*/ 6464595 h 6879265"/>
              <a:gd name="connsiteX36" fmla="*/ 2062717 w 5784112"/>
              <a:gd name="connsiteY36" fmla="*/ 6411433 h 6879265"/>
              <a:gd name="connsiteX37" fmla="*/ 1360968 w 5784112"/>
              <a:gd name="connsiteY37" fmla="*/ 5964865 h 6879265"/>
              <a:gd name="connsiteX38" fmla="*/ 1297172 w 5784112"/>
              <a:gd name="connsiteY38" fmla="*/ 5890437 h 6879265"/>
              <a:gd name="connsiteX39" fmla="*/ 733647 w 5784112"/>
              <a:gd name="connsiteY39" fmla="*/ 5613991 h 6879265"/>
              <a:gd name="connsiteX40" fmla="*/ 510363 w 5784112"/>
              <a:gd name="connsiteY40" fmla="*/ 5486400 h 6879265"/>
              <a:gd name="connsiteX41" fmla="*/ 350875 w 5784112"/>
              <a:gd name="connsiteY41" fmla="*/ 5401340 h 6879265"/>
              <a:gd name="connsiteX42" fmla="*/ 116959 w 5784112"/>
              <a:gd name="connsiteY42" fmla="*/ 5326912 h 6879265"/>
              <a:gd name="connsiteX43" fmla="*/ 0 w 5784112"/>
              <a:gd name="connsiteY43" fmla="*/ 5326912 h 6879265"/>
              <a:gd name="connsiteX44" fmla="*/ 255182 w 5784112"/>
              <a:gd name="connsiteY44" fmla="*/ 5071730 h 6879265"/>
              <a:gd name="connsiteX45" fmla="*/ 329610 w 5784112"/>
              <a:gd name="connsiteY45" fmla="*/ 5061098 h 6879265"/>
              <a:gd name="connsiteX46" fmla="*/ 393405 w 5784112"/>
              <a:gd name="connsiteY46" fmla="*/ 4944140 h 6879265"/>
              <a:gd name="connsiteX47" fmla="*/ 467833 w 5784112"/>
              <a:gd name="connsiteY47" fmla="*/ 4710223 h 6879265"/>
              <a:gd name="connsiteX48" fmla="*/ 648586 w 5784112"/>
              <a:gd name="connsiteY48" fmla="*/ 4486940 h 6879265"/>
              <a:gd name="connsiteX49" fmla="*/ 691117 w 5784112"/>
              <a:gd name="connsiteY49" fmla="*/ 4284921 h 6879265"/>
              <a:gd name="connsiteX50" fmla="*/ 723014 w 5784112"/>
              <a:gd name="connsiteY50" fmla="*/ 3987209 h 6879265"/>
              <a:gd name="connsiteX51" fmla="*/ 754912 w 5784112"/>
              <a:gd name="connsiteY51" fmla="*/ 3859619 h 6879265"/>
              <a:gd name="connsiteX52" fmla="*/ 839972 w 5784112"/>
              <a:gd name="connsiteY52" fmla="*/ 3774558 h 6879265"/>
              <a:gd name="connsiteX53" fmla="*/ 850605 w 5784112"/>
              <a:gd name="connsiteY53" fmla="*/ 3540642 h 6879265"/>
              <a:gd name="connsiteX54" fmla="*/ 893135 w 5784112"/>
              <a:gd name="connsiteY54" fmla="*/ 3274828 h 6879265"/>
              <a:gd name="connsiteX55" fmla="*/ 691117 w 5784112"/>
              <a:gd name="connsiteY55" fmla="*/ 3200400 h 6879265"/>
              <a:gd name="connsiteX56" fmla="*/ 648586 w 5784112"/>
              <a:gd name="connsiteY56" fmla="*/ 2615609 h 6879265"/>
              <a:gd name="connsiteX57" fmla="*/ 829340 w 5784112"/>
              <a:gd name="connsiteY57" fmla="*/ 2339163 h 6879265"/>
              <a:gd name="connsiteX58" fmla="*/ 903768 w 5784112"/>
              <a:gd name="connsiteY58" fmla="*/ 2137144 h 6879265"/>
              <a:gd name="connsiteX59" fmla="*/ 893135 w 5784112"/>
              <a:gd name="connsiteY59" fmla="*/ 2041451 h 6879265"/>
              <a:gd name="connsiteX60" fmla="*/ 893135 w 5784112"/>
              <a:gd name="connsiteY60" fmla="*/ 1860698 h 6879265"/>
              <a:gd name="connsiteX61" fmla="*/ 978196 w 5784112"/>
              <a:gd name="connsiteY61" fmla="*/ 1648047 h 6879265"/>
              <a:gd name="connsiteX62" fmla="*/ 1105786 w 5784112"/>
              <a:gd name="connsiteY62" fmla="*/ 1488558 h 6879265"/>
              <a:gd name="connsiteX63" fmla="*/ 1158949 w 5784112"/>
              <a:gd name="connsiteY63" fmla="*/ 1382233 h 6879265"/>
              <a:gd name="connsiteX64" fmla="*/ 1180214 w 5784112"/>
              <a:gd name="connsiteY64" fmla="*/ 1275907 h 6879265"/>
              <a:gd name="connsiteX65" fmla="*/ 1190847 w 5784112"/>
              <a:gd name="connsiteY65" fmla="*/ 1041991 h 6879265"/>
              <a:gd name="connsiteX66" fmla="*/ 1233377 w 5784112"/>
              <a:gd name="connsiteY66" fmla="*/ 925033 h 6879265"/>
              <a:gd name="connsiteX67" fmla="*/ 1254642 w 5784112"/>
              <a:gd name="connsiteY67" fmla="*/ 574158 h 6879265"/>
              <a:gd name="connsiteX68" fmla="*/ 1190847 w 5784112"/>
              <a:gd name="connsiteY68" fmla="*/ 414670 h 6879265"/>
              <a:gd name="connsiteX69" fmla="*/ 1127052 w 5784112"/>
              <a:gd name="connsiteY69" fmla="*/ 0 h 6879265"/>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880345 w 5784112"/>
              <a:gd name="connsiteY18" fmla="*/ 2913321 h 6879265"/>
              <a:gd name="connsiteX19" fmla="*/ 5092996 w 5784112"/>
              <a:gd name="connsiteY19" fmla="*/ 3136605 h 6879265"/>
              <a:gd name="connsiteX20" fmla="*/ 5433238 w 5784112"/>
              <a:gd name="connsiteY20" fmla="*/ 3359888 h 6879265"/>
              <a:gd name="connsiteX21" fmla="*/ 5613991 w 5784112"/>
              <a:gd name="connsiteY21" fmla="*/ 3540642 h 6879265"/>
              <a:gd name="connsiteX22" fmla="*/ 5784112 w 5784112"/>
              <a:gd name="connsiteY22" fmla="*/ 3689498 h 6879265"/>
              <a:gd name="connsiteX23" fmla="*/ 5635256 w 5784112"/>
              <a:gd name="connsiteY23" fmla="*/ 3944679 h 6879265"/>
              <a:gd name="connsiteX24" fmla="*/ 5241852 w 5784112"/>
              <a:gd name="connsiteY24" fmla="*/ 4433777 h 6879265"/>
              <a:gd name="connsiteX25" fmla="*/ 4837814 w 5784112"/>
              <a:gd name="connsiteY25" fmla="*/ 5071730 h 6879265"/>
              <a:gd name="connsiteX26" fmla="*/ 4635796 w 5784112"/>
              <a:gd name="connsiteY26" fmla="*/ 5497033 h 6879265"/>
              <a:gd name="connsiteX27" fmla="*/ 4497572 w 5784112"/>
              <a:gd name="connsiteY27" fmla="*/ 5794744 h 6879265"/>
              <a:gd name="connsiteX28" fmla="*/ 4455042 w 5784112"/>
              <a:gd name="connsiteY28" fmla="*/ 5826642 h 6879265"/>
              <a:gd name="connsiteX29" fmla="*/ 4274289 w 5784112"/>
              <a:gd name="connsiteY29" fmla="*/ 6719777 h 6879265"/>
              <a:gd name="connsiteX30" fmla="*/ 4231759 w 5784112"/>
              <a:gd name="connsiteY30" fmla="*/ 6879265 h 6879265"/>
              <a:gd name="connsiteX31" fmla="*/ 3817089 w 5784112"/>
              <a:gd name="connsiteY31" fmla="*/ 6847367 h 6879265"/>
              <a:gd name="connsiteX32" fmla="*/ 3615070 w 5784112"/>
              <a:gd name="connsiteY32" fmla="*/ 6815470 h 6879265"/>
              <a:gd name="connsiteX33" fmla="*/ 2902689 w 5784112"/>
              <a:gd name="connsiteY33" fmla="*/ 6666614 h 6879265"/>
              <a:gd name="connsiteX34" fmla="*/ 2764465 w 5784112"/>
              <a:gd name="connsiteY34" fmla="*/ 6624084 h 6879265"/>
              <a:gd name="connsiteX35" fmla="*/ 2147777 w 5784112"/>
              <a:gd name="connsiteY35" fmla="*/ 6464595 h 6879265"/>
              <a:gd name="connsiteX36" fmla="*/ 2062717 w 5784112"/>
              <a:gd name="connsiteY36" fmla="*/ 6411433 h 6879265"/>
              <a:gd name="connsiteX37" fmla="*/ 1360968 w 5784112"/>
              <a:gd name="connsiteY37" fmla="*/ 5964865 h 6879265"/>
              <a:gd name="connsiteX38" fmla="*/ 1297172 w 5784112"/>
              <a:gd name="connsiteY38" fmla="*/ 5890437 h 6879265"/>
              <a:gd name="connsiteX39" fmla="*/ 733647 w 5784112"/>
              <a:gd name="connsiteY39" fmla="*/ 5613991 h 6879265"/>
              <a:gd name="connsiteX40" fmla="*/ 510363 w 5784112"/>
              <a:gd name="connsiteY40" fmla="*/ 5486400 h 6879265"/>
              <a:gd name="connsiteX41" fmla="*/ 350875 w 5784112"/>
              <a:gd name="connsiteY41" fmla="*/ 5401340 h 6879265"/>
              <a:gd name="connsiteX42" fmla="*/ 116959 w 5784112"/>
              <a:gd name="connsiteY42" fmla="*/ 5326912 h 6879265"/>
              <a:gd name="connsiteX43" fmla="*/ 0 w 5784112"/>
              <a:gd name="connsiteY43" fmla="*/ 5326912 h 6879265"/>
              <a:gd name="connsiteX44" fmla="*/ 255182 w 5784112"/>
              <a:gd name="connsiteY44" fmla="*/ 5071730 h 6879265"/>
              <a:gd name="connsiteX45" fmla="*/ 393405 w 5784112"/>
              <a:gd name="connsiteY45" fmla="*/ 4944140 h 6879265"/>
              <a:gd name="connsiteX46" fmla="*/ 467833 w 5784112"/>
              <a:gd name="connsiteY46" fmla="*/ 4710223 h 6879265"/>
              <a:gd name="connsiteX47" fmla="*/ 648586 w 5784112"/>
              <a:gd name="connsiteY47" fmla="*/ 4486940 h 6879265"/>
              <a:gd name="connsiteX48" fmla="*/ 691117 w 5784112"/>
              <a:gd name="connsiteY48" fmla="*/ 4284921 h 6879265"/>
              <a:gd name="connsiteX49" fmla="*/ 723014 w 5784112"/>
              <a:gd name="connsiteY49" fmla="*/ 3987209 h 6879265"/>
              <a:gd name="connsiteX50" fmla="*/ 754912 w 5784112"/>
              <a:gd name="connsiteY50" fmla="*/ 3859619 h 6879265"/>
              <a:gd name="connsiteX51" fmla="*/ 839972 w 5784112"/>
              <a:gd name="connsiteY51" fmla="*/ 3774558 h 6879265"/>
              <a:gd name="connsiteX52" fmla="*/ 850605 w 5784112"/>
              <a:gd name="connsiteY52" fmla="*/ 3540642 h 6879265"/>
              <a:gd name="connsiteX53" fmla="*/ 893135 w 5784112"/>
              <a:gd name="connsiteY53" fmla="*/ 3274828 h 6879265"/>
              <a:gd name="connsiteX54" fmla="*/ 691117 w 5784112"/>
              <a:gd name="connsiteY54" fmla="*/ 3200400 h 6879265"/>
              <a:gd name="connsiteX55" fmla="*/ 648586 w 5784112"/>
              <a:gd name="connsiteY55" fmla="*/ 2615609 h 6879265"/>
              <a:gd name="connsiteX56" fmla="*/ 829340 w 5784112"/>
              <a:gd name="connsiteY56" fmla="*/ 2339163 h 6879265"/>
              <a:gd name="connsiteX57" fmla="*/ 903768 w 5784112"/>
              <a:gd name="connsiteY57" fmla="*/ 2137144 h 6879265"/>
              <a:gd name="connsiteX58" fmla="*/ 893135 w 5784112"/>
              <a:gd name="connsiteY58" fmla="*/ 2041451 h 6879265"/>
              <a:gd name="connsiteX59" fmla="*/ 893135 w 5784112"/>
              <a:gd name="connsiteY59" fmla="*/ 1860698 h 6879265"/>
              <a:gd name="connsiteX60" fmla="*/ 978196 w 5784112"/>
              <a:gd name="connsiteY60" fmla="*/ 1648047 h 6879265"/>
              <a:gd name="connsiteX61" fmla="*/ 1105786 w 5784112"/>
              <a:gd name="connsiteY61" fmla="*/ 1488558 h 6879265"/>
              <a:gd name="connsiteX62" fmla="*/ 1158949 w 5784112"/>
              <a:gd name="connsiteY62" fmla="*/ 1382233 h 6879265"/>
              <a:gd name="connsiteX63" fmla="*/ 1180214 w 5784112"/>
              <a:gd name="connsiteY63" fmla="*/ 1275907 h 6879265"/>
              <a:gd name="connsiteX64" fmla="*/ 1190847 w 5784112"/>
              <a:gd name="connsiteY64" fmla="*/ 1041991 h 6879265"/>
              <a:gd name="connsiteX65" fmla="*/ 1233377 w 5784112"/>
              <a:gd name="connsiteY65" fmla="*/ 925033 h 6879265"/>
              <a:gd name="connsiteX66" fmla="*/ 1254642 w 5784112"/>
              <a:gd name="connsiteY66" fmla="*/ 574158 h 6879265"/>
              <a:gd name="connsiteX67" fmla="*/ 1190847 w 5784112"/>
              <a:gd name="connsiteY67" fmla="*/ 414670 h 6879265"/>
              <a:gd name="connsiteX68" fmla="*/ 1127052 w 5784112"/>
              <a:gd name="connsiteY68" fmla="*/ 0 h 6879265"/>
              <a:gd name="connsiteX0" fmla="*/ 1127052 w 5784112"/>
              <a:gd name="connsiteY0" fmla="*/ 0 h 6879265"/>
              <a:gd name="connsiteX1" fmla="*/ 1552354 w 5784112"/>
              <a:gd name="connsiteY1" fmla="*/ 244549 h 6879265"/>
              <a:gd name="connsiteX2" fmla="*/ 2222205 w 5784112"/>
              <a:gd name="connsiteY2" fmla="*/ 723014 h 6879265"/>
              <a:gd name="connsiteX3" fmla="*/ 2647507 w 5784112"/>
              <a:gd name="connsiteY3" fmla="*/ 1041991 h 6879265"/>
              <a:gd name="connsiteX4" fmla="*/ 3094075 w 5784112"/>
              <a:gd name="connsiteY4" fmla="*/ 1350335 h 6879265"/>
              <a:gd name="connsiteX5" fmla="*/ 3242931 w 5784112"/>
              <a:gd name="connsiteY5" fmla="*/ 1488558 h 6879265"/>
              <a:gd name="connsiteX6" fmla="*/ 3338624 w 5784112"/>
              <a:gd name="connsiteY6" fmla="*/ 1584251 h 6879265"/>
              <a:gd name="connsiteX7" fmla="*/ 3402419 w 5784112"/>
              <a:gd name="connsiteY7" fmla="*/ 1679944 h 6879265"/>
              <a:gd name="connsiteX8" fmla="*/ 3402419 w 5784112"/>
              <a:gd name="connsiteY8" fmla="*/ 1754372 h 6879265"/>
              <a:gd name="connsiteX9" fmla="*/ 3508745 w 5784112"/>
              <a:gd name="connsiteY9" fmla="*/ 1828800 h 6879265"/>
              <a:gd name="connsiteX10" fmla="*/ 3572540 w 5784112"/>
              <a:gd name="connsiteY10" fmla="*/ 1860698 h 6879265"/>
              <a:gd name="connsiteX11" fmla="*/ 3721396 w 5784112"/>
              <a:gd name="connsiteY11" fmla="*/ 1935126 h 6879265"/>
              <a:gd name="connsiteX12" fmla="*/ 3923414 w 5784112"/>
              <a:gd name="connsiteY12" fmla="*/ 2094614 h 6879265"/>
              <a:gd name="connsiteX13" fmla="*/ 4104168 w 5784112"/>
              <a:gd name="connsiteY13" fmla="*/ 2222205 h 6879265"/>
              <a:gd name="connsiteX14" fmla="*/ 4284921 w 5784112"/>
              <a:gd name="connsiteY14" fmla="*/ 2445488 h 6879265"/>
              <a:gd name="connsiteX15" fmla="*/ 4486940 w 5784112"/>
              <a:gd name="connsiteY15" fmla="*/ 2583712 h 6879265"/>
              <a:gd name="connsiteX16" fmla="*/ 4550735 w 5784112"/>
              <a:gd name="connsiteY16" fmla="*/ 2658140 h 6879265"/>
              <a:gd name="connsiteX17" fmla="*/ 4550735 w 5784112"/>
              <a:gd name="connsiteY17" fmla="*/ 2690037 h 6879265"/>
              <a:gd name="connsiteX18" fmla="*/ 4880345 w 5784112"/>
              <a:gd name="connsiteY18" fmla="*/ 2913321 h 6879265"/>
              <a:gd name="connsiteX19" fmla="*/ 5092996 w 5784112"/>
              <a:gd name="connsiteY19" fmla="*/ 3136605 h 6879265"/>
              <a:gd name="connsiteX20" fmla="*/ 5433238 w 5784112"/>
              <a:gd name="connsiteY20" fmla="*/ 3359888 h 6879265"/>
              <a:gd name="connsiteX21" fmla="*/ 5613991 w 5784112"/>
              <a:gd name="connsiteY21" fmla="*/ 3540642 h 6879265"/>
              <a:gd name="connsiteX22" fmla="*/ 5784112 w 5784112"/>
              <a:gd name="connsiteY22" fmla="*/ 3689498 h 6879265"/>
              <a:gd name="connsiteX23" fmla="*/ 5635256 w 5784112"/>
              <a:gd name="connsiteY23" fmla="*/ 3944679 h 6879265"/>
              <a:gd name="connsiteX24" fmla="*/ 5241852 w 5784112"/>
              <a:gd name="connsiteY24" fmla="*/ 4433777 h 6879265"/>
              <a:gd name="connsiteX25" fmla="*/ 4837814 w 5784112"/>
              <a:gd name="connsiteY25" fmla="*/ 5071730 h 6879265"/>
              <a:gd name="connsiteX26" fmla="*/ 4635796 w 5784112"/>
              <a:gd name="connsiteY26" fmla="*/ 5497033 h 6879265"/>
              <a:gd name="connsiteX27" fmla="*/ 4497572 w 5784112"/>
              <a:gd name="connsiteY27" fmla="*/ 5794744 h 6879265"/>
              <a:gd name="connsiteX28" fmla="*/ 4455042 w 5784112"/>
              <a:gd name="connsiteY28" fmla="*/ 5826642 h 6879265"/>
              <a:gd name="connsiteX29" fmla="*/ 4274289 w 5784112"/>
              <a:gd name="connsiteY29" fmla="*/ 6719777 h 6879265"/>
              <a:gd name="connsiteX30" fmla="*/ 4231759 w 5784112"/>
              <a:gd name="connsiteY30" fmla="*/ 6879265 h 6879265"/>
              <a:gd name="connsiteX31" fmla="*/ 3817089 w 5784112"/>
              <a:gd name="connsiteY31" fmla="*/ 6847367 h 6879265"/>
              <a:gd name="connsiteX32" fmla="*/ 3615070 w 5784112"/>
              <a:gd name="connsiteY32" fmla="*/ 6815470 h 6879265"/>
              <a:gd name="connsiteX33" fmla="*/ 2902689 w 5784112"/>
              <a:gd name="connsiteY33" fmla="*/ 6666614 h 6879265"/>
              <a:gd name="connsiteX34" fmla="*/ 2764465 w 5784112"/>
              <a:gd name="connsiteY34" fmla="*/ 6624084 h 6879265"/>
              <a:gd name="connsiteX35" fmla="*/ 2147777 w 5784112"/>
              <a:gd name="connsiteY35" fmla="*/ 6464595 h 6879265"/>
              <a:gd name="connsiteX36" fmla="*/ 2062717 w 5784112"/>
              <a:gd name="connsiteY36" fmla="*/ 6411433 h 6879265"/>
              <a:gd name="connsiteX37" fmla="*/ 1360968 w 5784112"/>
              <a:gd name="connsiteY37" fmla="*/ 5964865 h 6879265"/>
              <a:gd name="connsiteX38" fmla="*/ 1297172 w 5784112"/>
              <a:gd name="connsiteY38" fmla="*/ 5890437 h 6879265"/>
              <a:gd name="connsiteX39" fmla="*/ 733647 w 5784112"/>
              <a:gd name="connsiteY39" fmla="*/ 5613991 h 6879265"/>
              <a:gd name="connsiteX40" fmla="*/ 510363 w 5784112"/>
              <a:gd name="connsiteY40" fmla="*/ 5486400 h 6879265"/>
              <a:gd name="connsiteX41" fmla="*/ 350875 w 5784112"/>
              <a:gd name="connsiteY41" fmla="*/ 5401340 h 6879265"/>
              <a:gd name="connsiteX42" fmla="*/ 116959 w 5784112"/>
              <a:gd name="connsiteY42" fmla="*/ 5326912 h 6879265"/>
              <a:gd name="connsiteX43" fmla="*/ 0 w 5784112"/>
              <a:gd name="connsiteY43" fmla="*/ 5326912 h 6879265"/>
              <a:gd name="connsiteX44" fmla="*/ 255182 w 5784112"/>
              <a:gd name="connsiteY44" fmla="*/ 5071730 h 6879265"/>
              <a:gd name="connsiteX45" fmla="*/ 393405 w 5784112"/>
              <a:gd name="connsiteY45" fmla="*/ 4944140 h 6879265"/>
              <a:gd name="connsiteX46" fmla="*/ 467833 w 5784112"/>
              <a:gd name="connsiteY46" fmla="*/ 4710223 h 6879265"/>
              <a:gd name="connsiteX47" fmla="*/ 648586 w 5784112"/>
              <a:gd name="connsiteY47" fmla="*/ 4486940 h 6879265"/>
              <a:gd name="connsiteX48" fmla="*/ 691117 w 5784112"/>
              <a:gd name="connsiteY48" fmla="*/ 4284921 h 6879265"/>
              <a:gd name="connsiteX49" fmla="*/ 723014 w 5784112"/>
              <a:gd name="connsiteY49" fmla="*/ 3987209 h 6879265"/>
              <a:gd name="connsiteX50" fmla="*/ 754912 w 5784112"/>
              <a:gd name="connsiteY50" fmla="*/ 3859619 h 6879265"/>
              <a:gd name="connsiteX51" fmla="*/ 839972 w 5784112"/>
              <a:gd name="connsiteY51" fmla="*/ 3774558 h 6879265"/>
              <a:gd name="connsiteX52" fmla="*/ 850605 w 5784112"/>
              <a:gd name="connsiteY52" fmla="*/ 3540642 h 6879265"/>
              <a:gd name="connsiteX53" fmla="*/ 893135 w 5784112"/>
              <a:gd name="connsiteY53" fmla="*/ 3274828 h 6879265"/>
              <a:gd name="connsiteX54" fmla="*/ 691117 w 5784112"/>
              <a:gd name="connsiteY54" fmla="*/ 3200400 h 6879265"/>
              <a:gd name="connsiteX55" fmla="*/ 648586 w 5784112"/>
              <a:gd name="connsiteY55" fmla="*/ 2615609 h 6879265"/>
              <a:gd name="connsiteX56" fmla="*/ 829340 w 5784112"/>
              <a:gd name="connsiteY56" fmla="*/ 2339163 h 6879265"/>
              <a:gd name="connsiteX57" fmla="*/ 903768 w 5784112"/>
              <a:gd name="connsiteY57" fmla="*/ 2137144 h 6879265"/>
              <a:gd name="connsiteX58" fmla="*/ 893135 w 5784112"/>
              <a:gd name="connsiteY58" fmla="*/ 2041451 h 6879265"/>
              <a:gd name="connsiteX59" fmla="*/ 893135 w 5784112"/>
              <a:gd name="connsiteY59" fmla="*/ 1860698 h 6879265"/>
              <a:gd name="connsiteX60" fmla="*/ 978196 w 5784112"/>
              <a:gd name="connsiteY60" fmla="*/ 1648047 h 6879265"/>
              <a:gd name="connsiteX61" fmla="*/ 1105786 w 5784112"/>
              <a:gd name="connsiteY61" fmla="*/ 1488558 h 6879265"/>
              <a:gd name="connsiteX62" fmla="*/ 1158949 w 5784112"/>
              <a:gd name="connsiteY62" fmla="*/ 1382233 h 6879265"/>
              <a:gd name="connsiteX63" fmla="*/ 1180214 w 5784112"/>
              <a:gd name="connsiteY63" fmla="*/ 1275907 h 6879265"/>
              <a:gd name="connsiteX64" fmla="*/ 1190847 w 5784112"/>
              <a:gd name="connsiteY64" fmla="*/ 1041991 h 6879265"/>
              <a:gd name="connsiteX65" fmla="*/ 1233377 w 5784112"/>
              <a:gd name="connsiteY65" fmla="*/ 925033 h 6879265"/>
              <a:gd name="connsiteX66" fmla="*/ 1254642 w 5784112"/>
              <a:gd name="connsiteY66" fmla="*/ 574158 h 6879265"/>
              <a:gd name="connsiteX67" fmla="*/ 1190847 w 5784112"/>
              <a:gd name="connsiteY67" fmla="*/ 414670 h 6879265"/>
              <a:gd name="connsiteX68" fmla="*/ 1127052 w 5784112"/>
              <a:gd name="connsiteY68" fmla="*/ 0 h 687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84112" h="6879265">
                <a:moveTo>
                  <a:pt x="1127052" y="0"/>
                </a:moveTo>
                <a:lnTo>
                  <a:pt x="1552354" y="244549"/>
                </a:lnTo>
                <a:lnTo>
                  <a:pt x="2222205" y="723014"/>
                </a:lnTo>
                <a:lnTo>
                  <a:pt x="2647507" y="1041991"/>
                </a:lnTo>
                <a:lnTo>
                  <a:pt x="3094075" y="1350335"/>
                </a:lnTo>
                <a:lnTo>
                  <a:pt x="3242931" y="1488558"/>
                </a:lnTo>
                <a:lnTo>
                  <a:pt x="3338624" y="1584251"/>
                </a:lnTo>
                <a:lnTo>
                  <a:pt x="3402419" y="1679944"/>
                </a:lnTo>
                <a:lnTo>
                  <a:pt x="3402419" y="1754372"/>
                </a:lnTo>
                <a:lnTo>
                  <a:pt x="3508745" y="1828800"/>
                </a:lnTo>
                <a:lnTo>
                  <a:pt x="3572540" y="1860698"/>
                </a:lnTo>
                <a:lnTo>
                  <a:pt x="3721396" y="1935126"/>
                </a:lnTo>
                <a:lnTo>
                  <a:pt x="3923414" y="2094614"/>
                </a:lnTo>
                <a:lnTo>
                  <a:pt x="4104168" y="2222205"/>
                </a:lnTo>
                <a:lnTo>
                  <a:pt x="4284921" y="2445488"/>
                </a:lnTo>
                <a:lnTo>
                  <a:pt x="4486940" y="2583712"/>
                </a:lnTo>
                <a:lnTo>
                  <a:pt x="4550735" y="2658140"/>
                </a:lnTo>
                <a:lnTo>
                  <a:pt x="4550735" y="2690037"/>
                </a:lnTo>
                <a:cubicBezTo>
                  <a:pt x="4605670" y="2732567"/>
                  <a:pt x="4789968" y="2838893"/>
                  <a:pt x="4880345" y="2913321"/>
                </a:cubicBezTo>
                <a:lnTo>
                  <a:pt x="5092996" y="3136605"/>
                </a:lnTo>
                <a:lnTo>
                  <a:pt x="5433238" y="3359888"/>
                </a:lnTo>
                <a:lnTo>
                  <a:pt x="5613991" y="3540642"/>
                </a:lnTo>
                <a:lnTo>
                  <a:pt x="5784112" y="3689498"/>
                </a:lnTo>
                <a:lnTo>
                  <a:pt x="5635256" y="3944679"/>
                </a:lnTo>
                <a:lnTo>
                  <a:pt x="5241852" y="4433777"/>
                </a:lnTo>
                <a:lnTo>
                  <a:pt x="4837814" y="5071730"/>
                </a:lnTo>
                <a:lnTo>
                  <a:pt x="4635796" y="5497033"/>
                </a:lnTo>
                <a:lnTo>
                  <a:pt x="4497572" y="5794744"/>
                </a:lnTo>
                <a:lnTo>
                  <a:pt x="4455042" y="5826642"/>
                </a:lnTo>
                <a:lnTo>
                  <a:pt x="4274289" y="6719777"/>
                </a:lnTo>
                <a:lnTo>
                  <a:pt x="4231759" y="6879265"/>
                </a:lnTo>
                <a:lnTo>
                  <a:pt x="3817089" y="6847367"/>
                </a:lnTo>
                <a:lnTo>
                  <a:pt x="3615070" y="6815470"/>
                </a:lnTo>
                <a:lnTo>
                  <a:pt x="2902689" y="6666614"/>
                </a:lnTo>
                <a:lnTo>
                  <a:pt x="2764465" y="6624084"/>
                </a:lnTo>
                <a:lnTo>
                  <a:pt x="2147777" y="6464595"/>
                </a:lnTo>
                <a:lnTo>
                  <a:pt x="2062717" y="6411433"/>
                </a:lnTo>
                <a:lnTo>
                  <a:pt x="1360968" y="5964865"/>
                </a:lnTo>
                <a:lnTo>
                  <a:pt x="1297172" y="5890437"/>
                </a:lnTo>
                <a:lnTo>
                  <a:pt x="733647" y="5613991"/>
                </a:lnTo>
                <a:lnTo>
                  <a:pt x="510363" y="5486400"/>
                </a:lnTo>
                <a:lnTo>
                  <a:pt x="350875" y="5401340"/>
                </a:lnTo>
                <a:lnTo>
                  <a:pt x="116959" y="5326912"/>
                </a:lnTo>
                <a:lnTo>
                  <a:pt x="0" y="5326912"/>
                </a:lnTo>
                <a:lnTo>
                  <a:pt x="255182" y="5071730"/>
                </a:lnTo>
                <a:lnTo>
                  <a:pt x="393405" y="4944140"/>
                </a:lnTo>
                <a:lnTo>
                  <a:pt x="467833" y="4710223"/>
                </a:lnTo>
                <a:cubicBezTo>
                  <a:pt x="510363" y="4634023"/>
                  <a:pt x="611372" y="4557824"/>
                  <a:pt x="648586" y="4486940"/>
                </a:cubicBezTo>
                <a:lnTo>
                  <a:pt x="691117" y="4284921"/>
                </a:lnTo>
                <a:lnTo>
                  <a:pt x="723014" y="3987209"/>
                </a:lnTo>
                <a:lnTo>
                  <a:pt x="754912" y="3859619"/>
                </a:lnTo>
                <a:lnTo>
                  <a:pt x="839972" y="3774558"/>
                </a:lnTo>
                <a:lnTo>
                  <a:pt x="850605" y="3540642"/>
                </a:lnTo>
                <a:lnTo>
                  <a:pt x="893135" y="3274828"/>
                </a:lnTo>
                <a:lnTo>
                  <a:pt x="691117" y="3200400"/>
                </a:lnTo>
                <a:lnTo>
                  <a:pt x="648586" y="2615609"/>
                </a:lnTo>
                <a:lnTo>
                  <a:pt x="829340" y="2339163"/>
                </a:lnTo>
                <a:lnTo>
                  <a:pt x="903768" y="2137144"/>
                </a:lnTo>
                <a:lnTo>
                  <a:pt x="893135" y="2041451"/>
                </a:lnTo>
                <a:lnTo>
                  <a:pt x="893135" y="1860698"/>
                </a:lnTo>
                <a:lnTo>
                  <a:pt x="978196" y="1648047"/>
                </a:lnTo>
                <a:lnTo>
                  <a:pt x="1105786" y="1488558"/>
                </a:lnTo>
                <a:lnTo>
                  <a:pt x="1158949" y="1382233"/>
                </a:lnTo>
                <a:lnTo>
                  <a:pt x="1180214" y="1275907"/>
                </a:lnTo>
                <a:lnTo>
                  <a:pt x="1190847" y="1041991"/>
                </a:lnTo>
                <a:lnTo>
                  <a:pt x="1233377" y="925033"/>
                </a:lnTo>
                <a:lnTo>
                  <a:pt x="1254642" y="574158"/>
                </a:lnTo>
                <a:lnTo>
                  <a:pt x="1190847" y="414670"/>
                </a:lnTo>
                <a:lnTo>
                  <a:pt x="1127052" y="0"/>
                </a:lnTo>
                <a:close/>
              </a:path>
            </a:pathLst>
          </a:cu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7" name="6 Metin kutusu"/>
          <p:cNvSpPr txBox="1">
            <a:spLocks noChangeArrowheads="1"/>
          </p:cNvSpPr>
          <p:nvPr/>
        </p:nvSpPr>
        <p:spPr bwMode="auto">
          <a:xfrm>
            <a:off x="2143125" y="3267075"/>
            <a:ext cx="7858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400">
                <a:latin typeface="Arial" panose="020B0604020202020204" pitchFamily="34" charset="0"/>
              </a:rPr>
              <a:t>128</a:t>
            </a:r>
          </a:p>
        </p:txBody>
      </p:sp>
      <p:sp>
        <p:nvSpPr>
          <p:cNvPr id="8" name="7 Dikdörtgen"/>
          <p:cNvSpPr/>
          <p:nvPr/>
        </p:nvSpPr>
        <p:spPr>
          <a:xfrm>
            <a:off x="6516303" y="385010"/>
            <a:ext cx="2377440" cy="1222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Paftaya uymak kaygısı ile zemine aykırı işlem yapılması</a:t>
            </a:r>
            <a:endParaRPr lang="tr-TR" dirty="0"/>
          </a:p>
        </p:txBody>
      </p:sp>
      <p:sp>
        <p:nvSpPr>
          <p:cNvPr id="9" name="8 Dikdörtgen"/>
          <p:cNvSpPr/>
          <p:nvPr/>
        </p:nvSpPr>
        <p:spPr>
          <a:xfrm>
            <a:off x="6514699" y="1961949"/>
            <a:ext cx="2377440" cy="1222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Zemine uymak kaygısı ile paftasına ve teknik belgelerine aykırı işlem yapılması</a:t>
            </a:r>
            <a:endParaRPr lang="tr-TR" dirty="0"/>
          </a:p>
        </p:txBody>
      </p:sp>
      <p:sp>
        <p:nvSpPr>
          <p:cNvPr id="10" name="9 Dikdörtgen"/>
          <p:cNvSpPr/>
          <p:nvPr/>
        </p:nvSpPr>
        <p:spPr>
          <a:xfrm>
            <a:off x="6522720" y="3365634"/>
            <a:ext cx="2377440" cy="1222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Alan koruma kaygısı ile zemine ve teknik belgelerine aykırı işlem yapılması</a:t>
            </a:r>
            <a:endParaRPr lang="tr-TR" dirty="0"/>
          </a:p>
        </p:txBody>
      </p:sp>
      <p:cxnSp>
        <p:nvCxnSpPr>
          <p:cNvPr id="12" name="11 Düz Ok Bağlayıcısı"/>
          <p:cNvCxnSpPr/>
          <p:nvPr/>
        </p:nvCxnSpPr>
        <p:spPr>
          <a:xfrm rot="10800000" flipV="1">
            <a:off x="3599848" y="4042610"/>
            <a:ext cx="3137836" cy="6833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13 Düz Ok Bağlayıcısı"/>
          <p:cNvCxnSpPr/>
          <p:nvPr/>
        </p:nvCxnSpPr>
        <p:spPr>
          <a:xfrm rot="10800000" flipV="1">
            <a:off x="3397719" y="1126155"/>
            <a:ext cx="3070461" cy="225231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17 Düz Ok Bağlayıcısı"/>
          <p:cNvCxnSpPr/>
          <p:nvPr/>
        </p:nvCxnSpPr>
        <p:spPr>
          <a:xfrm rot="16200000" flipV="1">
            <a:off x="5775158" y="1973180"/>
            <a:ext cx="616017" cy="5967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00638900"/>
      </p:ext>
    </p:extLst>
  </p:cSld>
  <p:clrMapOvr>
    <a:masterClrMapping/>
  </p:clrMapOvr>
  <p:transition>
    <p:pull dir="ld"/>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6" name="Picture 4"/>
          <p:cNvPicPr>
            <a:picLocks noChangeAspect="1" noChangeArrowheads="1"/>
          </p:cNvPicPr>
          <p:nvPr/>
        </p:nvPicPr>
        <p:blipFill>
          <a:blip r:embed="rId2" cstate="print"/>
          <a:srcRect/>
          <a:stretch>
            <a:fillRect/>
          </a:stretch>
        </p:blipFill>
        <p:spPr bwMode="auto">
          <a:xfrm>
            <a:off x="386862" y="483577"/>
            <a:ext cx="8581292" cy="5643563"/>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179203" name="2 Dikdörtgen"/>
          <p:cNvSpPr>
            <a:spLocks noChangeArrowheads="1"/>
          </p:cNvSpPr>
          <p:nvPr/>
        </p:nvSpPr>
        <p:spPr bwMode="auto">
          <a:xfrm>
            <a:off x="2714625" y="0"/>
            <a:ext cx="3143250" cy="523875"/>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2800">
                <a:latin typeface="Arial" panose="020B0604020202020204" pitchFamily="34" charset="0"/>
              </a:rPr>
              <a:t>  Doğru Uygulama</a:t>
            </a:r>
          </a:p>
        </p:txBody>
      </p:sp>
      <p:sp>
        <p:nvSpPr>
          <p:cNvPr id="4" name="3 Oval"/>
          <p:cNvSpPr/>
          <p:nvPr/>
        </p:nvSpPr>
        <p:spPr>
          <a:xfrm>
            <a:off x="6442364" y="706582"/>
            <a:ext cx="2234045" cy="167085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Güncel zemin durumunu yansıtan, pafta zemin uyumu bulunan pafta</a:t>
            </a:r>
            <a:endParaRPr lang="tr-TR" dirty="0"/>
          </a:p>
        </p:txBody>
      </p:sp>
    </p:spTree>
    <p:extLst>
      <p:ext uri="{BB962C8B-B14F-4D97-AF65-F5344CB8AC3E}">
        <p14:creationId xmlns:p14="http://schemas.microsoft.com/office/powerpoint/2010/main" xmlns="" val="2761182842"/>
      </p:ext>
    </p:extLst>
  </p:cSld>
  <p:clrMapOvr>
    <a:masterClrMapping/>
  </p:clrMapOvr>
  <p:transition>
    <p:pull dir="ld"/>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51692" y="305699"/>
            <a:ext cx="8398412" cy="523220"/>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anchor="ctr">
            <a:spAutoFit/>
          </a:bodyPr>
          <a:lstStyle/>
          <a:p>
            <a:pPr algn="ctr" eaLnBrk="1" hangingPunct="1">
              <a:defRPr/>
            </a:pPr>
            <a:r>
              <a:rPr lang="tr-TR" sz="2800" dirty="0">
                <a:solidFill>
                  <a:schemeClr val="accent2"/>
                </a:solidFill>
                <a:cs typeface="Arial" charset="0"/>
              </a:rPr>
              <a:t>Yol, Dere, Ark ve Benzeri Yerler</a:t>
            </a:r>
          </a:p>
        </p:txBody>
      </p:sp>
      <p:sp>
        <p:nvSpPr>
          <p:cNvPr id="4" name="3 Dikdörtgen"/>
          <p:cNvSpPr/>
          <p:nvPr/>
        </p:nvSpPr>
        <p:spPr>
          <a:xfrm>
            <a:off x="291742" y="2023989"/>
            <a:ext cx="4853357" cy="1589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Evvelce yapılan tapulama/kadastro sırasında fiilen zeminde mevcut olmasına rağmen sınırlandırması yapılmamış olan</a:t>
            </a:r>
            <a:r>
              <a:rPr lang="tr-TR" dirty="0" smtClean="0"/>
              <a:t>, kamuya ait yol, dere, ark ve benzeri yerler kamu lehine terk edilir.</a:t>
            </a:r>
            <a:endParaRPr lang="tr-TR" dirty="0"/>
          </a:p>
        </p:txBody>
      </p:sp>
      <p:sp>
        <p:nvSpPr>
          <p:cNvPr id="5" name="4 Dikdörtgen"/>
          <p:cNvSpPr/>
          <p:nvPr/>
        </p:nvSpPr>
        <p:spPr>
          <a:xfrm>
            <a:off x="250872" y="3950675"/>
            <a:ext cx="4883835" cy="1915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Tapulama veya kadastrodan sonra açılan veya oluşan ve tapu sicilinde terk işlemi yapılmamış ancak kamu eline geçmiş yol, dere, ark ve benzeri yerlerin</a:t>
            </a:r>
            <a:r>
              <a:rPr lang="tr-TR" dirty="0" smtClean="0">
                <a:solidFill>
                  <a:srgbClr val="FF0000"/>
                </a:solidFill>
              </a:rPr>
              <a:t>. </a:t>
            </a:r>
            <a:endParaRPr lang="tr-TR" dirty="0">
              <a:solidFill>
                <a:srgbClr val="FF0000"/>
              </a:solidFill>
            </a:endParaRPr>
          </a:p>
        </p:txBody>
      </p:sp>
      <p:cxnSp>
        <p:nvCxnSpPr>
          <p:cNvPr id="7" name="6 Düz Ok Bağlayıcısı"/>
          <p:cNvCxnSpPr/>
          <p:nvPr/>
        </p:nvCxnSpPr>
        <p:spPr>
          <a:xfrm>
            <a:off x="5277782" y="2783645"/>
            <a:ext cx="54864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7 Yuvarlatılmış Dikdörtgen"/>
          <p:cNvSpPr/>
          <p:nvPr/>
        </p:nvSpPr>
        <p:spPr>
          <a:xfrm>
            <a:off x="5949994" y="2191522"/>
            <a:ext cx="2954215" cy="13364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Muvafakat gerekmez</a:t>
            </a:r>
          </a:p>
          <a:p>
            <a:pPr algn="ctr"/>
            <a:r>
              <a:rPr lang="tr-TR" i="1" dirty="0" smtClean="0">
                <a:solidFill>
                  <a:schemeClr val="tx1"/>
                </a:solidFill>
              </a:rPr>
              <a:t>(HAVA FOTOĞRAFI, ST PAFTASI vb. belgeler ile DESTEKLEMELİ</a:t>
            </a:r>
            <a:endParaRPr lang="tr-TR" dirty="0" smtClean="0">
              <a:solidFill>
                <a:schemeClr val="tx1"/>
              </a:solidFill>
            </a:endParaRPr>
          </a:p>
          <a:p>
            <a:pPr algn="ctr"/>
            <a:endParaRPr lang="tr-TR" dirty="0"/>
          </a:p>
        </p:txBody>
      </p:sp>
      <p:sp>
        <p:nvSpPr>
          <p:cNvPr id="9" name="8 Yuvarlatılmış Dikdörtgen"/>
          <p:cNvSpPr/>
          <p:nvPr/>
        </p:nvSpPr>
        <p:spPr>
          <a:xfrm>
            <a:off x="5748658" y="5084699"/>
            <a:ext cx="2954215" cy="9988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zeminde fiili kullanıcı maliklerin yazılı muvafakatleri yeterlidir</a:t>
            </a:r>
            <a:endParaRPr lang="tr-TR" dirty="0"/>
          </a:p>
        </p:txBody>
      </p:sp>
      <p:cxnSp>
        <p:nvCxnSpPr>
          <p:cNvPr id="10" name="9 Düz Ok Bağlayıcısı"/>
          <p:cNvCxnSpPr/>
          <p:nvPr/>
        </p:nvCxnSpPr>
        <p:spPr>
          <a:xfrm>
            <a:off x="5169291" y="4304128"/>
            <a:ext cx="54864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 name="10 Yuvarlatılmış Dikdörtgen"/>
          <p:cNvSpPr/>
          <p:nvPr/>
        </p:nvSpPr>
        <p:spPr>
          <a:xfrm>
            <a:off x="5793793" y="3765637"/>
            <a:ext cx="2954215" cy="9988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solidFill>
                  <a:schemeClr val="tx1"/>
                </a:solidFill>
              </a:rPr>
              <a:t>aynı niteliğinin bağlantı suretiyle devamlılığının bulunması ve  güzergah boyunca parsel maliklerinin muvafakati suretiyle kamuya terki yapılır</a:t>
            </a:r>
            <a:endParaRPr lang="tr-TR" sz="1400" b="1" dirty="0">
              <a:solidFill>
                <a:schemeClr val="tx1"/>
              </a:solidFill>
            </a:endParaRPr>
          </a:p>
        </p:txBody>
      </p:sp>
      <p:cxnSp>
        <p:nvCxnSpPr>
          <p:cNvPr id="17" name="16 Düz Ok Bağlayıcısı"/>
          <p:cNvCxnSpPr/>
          <p:nvPr/>
        </p:nvCxnSpPr>
        <p:spPr>
          <a:xfrm rot="5400000">
            <a:off x="7042643" y="4923697"/>
            <a:ext cx="254975" cy="87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11 Dikdörtgen"/>
          <p:cNvSpPr/>
          <p:nvPr/>
        </p:nvSpPr>
        <p:spPr>
          <a:xfrm>
            <a:off x="290946" y="954917"/>
            <a:ext cx="4572000" cy="646331"/>
          </a:xfrm>
          <a:prstGeom prst="rect">
            <a:avLst/>
          </a:prstGeom>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a:spAutoFit/>
          </a:bodyPr>
          <a:lstStyle/>
          <a:p>
            <a:r>
              <a:rPr lang="tr-TR" dirty="0" smtClean="0"/>
              <a:t>Güncel tapu kayıtlarına göre engel bir durumun olmaması halinde, </a:t>
            </a:r>
          </a:p>
        </p:txBody>
      </p:sp>
      <p:sp>
        <p:nvSpPr>
          <p:cNvPr id="13" name="12 Dikdörtgen"/>
          <p:cNvSpPr/>
          <p:nvPr/>
        </p:nvSpPr>
        <p:spPr>
          <a:xfrm>
            <a:off x="4925290" y="889153"/>
            <a:ext cx="4062846" cy="923330"/>
          </a:xfrm>
          <a:prstGeom prst="rect">
            <a:avLst/>
          </a:prstGeom>
          <a:effectLst>
            <a:glow rad="635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tr-TR" dirty="0" smtClean="0"/>
              <a:t>Özel hükümlere tabi yerlerde (sit, AGB vb) yerlerde ilgili idarelerden    gerekli izinler alınarak,</a:t>
            </a:r>
          </a:p>
        </p:txBody>
      </p:sp>
    </p:spTree>
    <p:extLst>
      <p:ext uri="{BB962C8B-B14F-4D97-AF65-F5344CB8AC3E}">
        <p14:creationId xmlns:p14="http://schemas.microsoft.com/office/powerpoint/2010/main" xmlns="" val="2169195383"/>
      </p:ext>
    </p:extLst>
  </p:cSld>
  <p:clrMapOvr>
    <a:masterClrMapping/>
  </p:clrMapOvr>
  <p:transition>
    <p:pull dir="ld"/>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p:cNvPicPr>
            <a:picLocks noChangeAspect="1" noChangeArrowheads="1"/>
          </p:cNvPicPr>
          <p:nvPr/>
        </p:nvPicPr>
        <p:blipFill>
          <a:blip r:embed="rId2" cstate="print"/>
          <a:srcRect/>
          <a:stretch>
            <a:fillRect/>
          </a:stretch>
        </p:blipFill>
        <p:spPr bwMode="auto">
          <a:xfrm>
            <a:off x="0" y="714375"/>
            <a:ext cx="9144000" cy="57150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10947" name="Picture 3"/>
          <p:cNvPicPr>
            <a:picLocks noChangeAspect="1" noChangeArrowheads="1"/>
          </p:cNvPicPr>
          <p:nvPr/>
        </p:nvPicPr>
        <p:blipFill>
          <a:blip r:embed="rId3" cstate="print"/>
          <a:srcRect/>
          <a:stretch>
            <a:fillRect/>
          </a:stretch>
        </p:blipFill>
        <p:spPr bwMode="auto">
          <a:xfrm>
            <a:off x="6710363" y="3786188"/>
            <a:ext cx="2433637" cy="2643187"/>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3 Metin kutusu"/>
          <p:cNvSpPr txBox="1"/>
          <p:nvPr/>
        </p:nvSpPr>
        <p:spPr>
          <a:xfrm>
            <a:off x="5892800" y="338667"/>
            <a:ext cx="2590800" cy="369332"/>
          </a:xfrm>
          <a:prstGeom prst="rect">
            <a:avLst/>
          </a:prstGeom>
          <a:noFill/>
        </p:spPr>
        <p:txBody>
          <a:bodyPr wrap="square" rtlCol="0">
            <a:spAutoFit/>
          </a:bodyPr>
          <a:lstStyle/>
          <a:p>
            <a:endParaRPr lang="tr-TR" dirty="0"/>
          </a:p>
        </p:txBody>
      </p:sp>
      <p:sp>
        <p:nvSpPr>
          <p:cNvPr id="6" name="5 Metin kutusu"/>
          <p:cNvSpPr txBox="1"/>
          <p:nvPr/>
        </p:nvSpPr>
        <p:spPr>
          <a:xfrm>
            <a:off x="6019800" y="719665"/>
            <a:ext cx="2963332" cy="1477328"/>
          </a:xfrm>
          <a:prstGeom prst="rect">
            <a:avLst/>
          </a:prstGeom>
          <a:noFill/>
        </p:spPr>
        <p:txBody>
          <a:bodyPr wrap="square" rtlCol="0">
            <a:spAutoFit/>
          </a:bodyPr>
          <a:lstStyle/>
          <a:p>
            <a:r>
              <a:rPr lang="tr-TR" dirty="0" smtClean="0">
                <a:solidFill>
                  <a:schemeClr val="bg1"/>
                </a:solidFill>
              </a:rPr>
              <a:t>*Sadece Ölçü krokisinde gösterilir. Sınırlandırma ve paftasında </a:t>
            </a:r>
            <a:r>
              <a:rPr lang="tr-TR" dirty="0" smtClean="0">
                <a:solidFill>
                  <a:srgbClr val="FFFF00"/>
                </a:solidFill>
              </a:rPr>
              <a:t>kesikli çizgi ile gösterilmez.Beyanlarda belirtme yapılmaz.</a:t>
            </a:r>
            <a:endParaRPr lang="tr-TR" dirty="0">
              <a:solidFill>
                <a:srgbClr val="FFFF00"/>
              </a:solidFill>
            </a:endParaRPr>
          </a:p>
        </p:txBody>
      </p:sp>
      <p:sp>
        <p:nvSpPr>
          <p:cNvPr id="7" name="6 Metin kutusu"/>
          <p:cNvSpPr txBox="1"/>
          <p:nvPr/>
        </p:nvSpPr>
        <p:spPr>
          <a:xfrm>
            <a:off x="675249" y="211015"/>
            <a:ext cx="8018585" cy="584775"/>
          </a:xfrm>
          <a:prstGeom prst="rect">
            <a:avLst/>
          </a:prstGeom>
          <a:noFill/>
        </p:spPr>
        <p:txBody>
          <a:bodyPr wrap="square" rtlCol="0">
            <a:spAutoFit/>
          </a:bodyPr>
          <a:lstStyle/>
          <a:p>
            <a:pPr algn="ctr"/>
            <a:r>
              <a:rPr lang="tr-TR" sz="3200" dirty="0" smtClean="0">
                <a:solidFill>
                  <a:srgbClr val="FF0000"/>
                </a:solidFill>
              </a:rPr>
              <a:t>Hatalı Uygulama</a:t>
            </a:r>
            <a:endParaRPr lang="tr-TR" sz="3200" dirty="0">
              <a:solidFill>
                <a:srgbClr val="FF0000"/>
              </a:solidFill>
            </a:endParaRPr>
          </a:p>
        </p:txBody>
      </p:sp>
      <p:sp>
        <p:nvSpPr>
          <p:cNvPr id="8" name="7 Metin kutusu"/>
          <p:cNvSpPr txBox="1"/>
          <p:nvPr/>
        </p:nvSpPr>
        <p:spPr>
          <a:xfrm>
            <a:off x="450166" y="5331655"/>
            <a:ext cx="5500468" cy="1015663"/>
          </a:xfrm>
          <a:prstGeom prst="rect">
            <a:avLst/>
          </a:prstGeom>
          <a:noFill/>
        </p:spPr>
        <p:txBody>
          <a:bodyPr wrap="square" rtlCol="0">
            <a:spAutoFit/>
          </a:bodyPr>
          <a:lstStyle/>
          <a:p>
            <a:r>
              <a:rPr lang="tr-TR" dirty="0" smtClean="0">
                <a:solidFill>
                  <a:srgbClr val="FFFF00"/>
                </a:solidFill>
              </a:rPr>
              <a:t>Güzergah </a:t>
            </a:r>
            <a:r>
              <a:rPr lang="tr-TR" sz="2000" dirty="0" smtClean="0">
                <a:solidFill>
                  <a:srgbClr val="FFFF00"/>
                </a:solidFill>
              </a:rPr>
              <a:t> boyunca bulunan parsel maliklerinden </a:t>
            </a:r>
            <a:r>
              <a:rPr lang="tr-TR" sz="2000" dirty="0" smtClean="0">
                <a:solidFill>
                  <a:srgbClr val="FF0000"/>
                </a:solidFill>
              </a:rPr>
              <a:t>zeminde fiili kullanıcı olan parsel maliklerinin </a:t>
            </a:r>
            <a:r>
              <a:rPr lang="tr-TR" sz="2000" dirty="0" smtClean="0">
                <a:solidFill>
                  <a:srgbClr val="FFFF00"/>
                </a:solidFill>
              </a:rPr>
              <a:t>Muvafakati ile  açılabilir.</a:t>
            </a:r>
            <a:endParaRPr lang="tr-TR" dirty="0">
              <a:solidFill>
                <a:srgbClr val="FFFF00"/>
              </a:solidFill>
            </a:endParaRPr>
          </a:p>
        </p:txBody>
      </p:sp>
      <p:sp>
        <p:nvSpPr>
          <p:cNvPr id="9" name="8 Metin kutusu"/>
          <p:cNvSpPr txBox="1"/>
          <p:nvPr/>
        </p:nvSpPr>
        <p:spPr>
          <a:xfrm>
            <a:off x="1083213" y="2926080"/>
            <a:ext cx="6527409" cy="1862048"/>
          </a:xfrm>
          <a:prstGeom prst="rect">
            <a:avLst/>
          </a:prstGeom>
          <a:noFill/>
        </p:spPr>
        <p:txBody>
          <a:bodyPr wrap="square" rtlCol="0">
            <a:spAutoFit/>
          </a:bodyPr>
          <a:lstStyle/>
          <a:p>
            <a:pPr algn="ctr"/>
            <a:r>
              <a:rPr lang="tr-TR" sz="11500" dirty="0" smtClean="0">
                <a:solidFill>
                  <a:srgbClr val="FF0000"/>
                </a:solidFill>
              </a:rPr>
              <a:t>x</a:t>
            </a:r>
            <a:endParaRPr lang="tr-TR" sz="11500" dirty="0">
              <a:solidFill>
                <a:srgbClr val="FF0000"/>
              </a:solidFill>
            </a:endParaRPr>
          </a:p>
        </p:txBody>
      </p:sp>
    </p:spTree>
    <p:extLst>
      <p:ext uri="{BB962C8B-B14F-4D97-AF65-F5344CB8AC3E}">
        <p14:creationId xmlns:p14="http://schemas.microsoft.com/office/powerpoint/2010/main" xmlns="" val="388678923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6" name="Picture 2"/>
          <p:cNvPicPr>
            <a:picLocks noChangeAspect="1" noChangeArrowheads="1"/>
          </p:cNvPicPr>
          <p:nvPr/>
        </p:nvPicPr>
        <p:blipFill>
          <a:blip r:embed="rId2" cstate="print"/>
          <a:srcRect/>
          <a:stretch>
            <a:fillRect/>
          </a:stretch>
        </p:blipFill>
        <p:spPr bwMode="auto">
          <a:xfrm>
            <a:off x="1" y="857250"/>
            <a:ext cx="9143999" cy="6000750"/>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3 Dikdörtgen"/>
          <p:cNvSpPr/>
          <p:nvPr/>
        </p:nvSpPr>
        <p:spPr>
          <a:xfrm>
            <a:off x="4091373" y="5786437"/>
            <a:ext cx="4714875" cy="1071563"/>
          </a:xfrm>
          <a:prstGeom prst="rect">
            <a:avLst/>
          </a:prstGeom>
          <a:solidFill>
            <a:srgbClr val="FFC000"/>
          </a:solidFill>
          <a:ln w="25400">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defRPr/>
            </a:pPr>
            <a:r>
              <a:rPr lang="tr-TR" b="1" dirty="0" smtClean="0">
                <a:solidFill>
                  <a:schemeClr val="tx1"/>
                </a:solidFill>
                <a:cs typeface="Arial" charset="0"/>
              </a:rPr>
              <a:t>Tesis </a:t>
            </a:r>
            <a:r>
              <a:rPr lang="tr-TR" b="1" dirty="0">
                <a:solidFill>
                  <a:schemeClr val="tx1"/>
                </a:solidFill>
                <a:cs typeface="Arial" charset="0"/>
              </a:rPr>
              <a:t>kadastrosundan sonra </a:t>
            </a:r>
            <a:r>
              <a:rPr lang="tr-TR" b="1" dirty="0" smtClean="0">
                <a:solidFill>
                  <a:schemeClr val="tx1"/>
                </a:solidFill>
                <a:cs typeface="Arial" charset="0"/>
              </a:rPr>
              <a:t>zeminde oluşan </a:t>
            </a:r>
            <a:r>
              <a:rPr lang="tr-TR" b="1" dirty="0">
                <a:solidFill>
                  <a:schemeClr val="tx1"/>
                </a:solidFill>
                <a:cs typeface="Arial" charset="0"/>
              </a:rPr>
              <a:t>ve maliklerin muvafakat verdikleri yol</a:t>
            </a:r>
          </a:p>
        </p:txBody>
      </p:sp>
      <p:cxnSp>
        <p:nvCxnSpPr>
          <p:cNvPr id="6" name="5 Düz Ok Bağlayıcısı"/>
          <p:cNvCxnSpPr>
            <a:stCxn id="4" idx="0"/>
          </p:cNvCxnSpPr>
          <p:nvPr/>
        </p:nvCxnSpPr>
        <p:spPr>
          <a:xfrm rot="16200000" flipV="1">
            <a:off x="4269967" y="3607593"/>
            <a:ext cx="1714500" cy="264318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2 Dikdörtgen"/>
          <p:cNvSpPr>
            <a:spLocks noChangeArrowheads="1"/>
          </p:cNvSpPr>
          <p:nvPr/>
        </p:nvSpPr>
        <p:spPr bwMode="auto">
          <a:xfrm>
            <a:off x="1345766" y="180832"/>
            <a:ext cx="688383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tr-TR" sz="2800" dirty="0" smtClean="0">
                <a:solidFill>
                  <a:srgbClr val="FF0000"/>
                </a:solidFill>
              </a:rPr>
              <a:t>Doğru Uygulama</a:t>
            </a:r>
            <a:endParaRPr lang="tr-TR" sz="2800" dirty="0">
              <a:solidFill>
                <a:srgbClr val="FF0000"/>
              </a:solidFill>
            </a:endParaRPr>
          </a:p>
        </p:txBody>
      </p:sp>
      <p:sp>
        <p:nvSpPr>
          <p:cNvPr id="8" name="7 Metin kutusu"/>
          <p:cNvSpPr txBox="1"/>
          <p:nvPr/>
        </p:nvSpPr>
        <p:spPr>
          <a:xfrm>
            <a:off x="0" y="5669280"/>
            <a:ext cx="3742006" cy="1200329"/>
          </a:xfrm>
          <a:prstGeom prst="rect">
            <a:avLst/>
          </a:prstGeom>
          <a:solidFill>
            <a:schemeClr val="tx2">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dirty="0" smtClean="0">
                <a:solidFill>
                  <a:srgbClr val="FFFF00"/>
                </a:solidFill>
              </a:rPr>
              <a:t>Güzergah  boyunca bulunan parsel maliklerinden </a:t>
            </a:r>
            <a:r>
              <a:rPr lang="tr-TR" dirty="0" smtClean="0">
                <a:solidFill>
                  <a:srgbClr val="FF0000"/>
                </a:solidFill>
              </a:rPr>
              <a:t>zeminde fiili kullanıcı olan parsel maliklerinin </a:t>
            </a:r>
            <a:r>
              <a:rPr lang="tr-TR" dirty="0" smtClean="0">
                <a:solidFill>
                  <a:srgbClr val="FFFF00"/>
                </a:solidFill>
              </a:rPr>
              <a:t> muvafakati</a:t>
            </a:r>
          </a:p>
          <a:p>
            <a:r>
              <a:rPr lang="tr-TR" dirty="0" smtClean="0">
                <a:solidFill>
                  <a:srgbClr val="FFFF00"/>
                </a:solidFill>
              </a:rPr>
              <a:t>İle  açılan yol</a:t>
            </a:r>
            <a:endParaRPr lang="tr-TR" dirty="0">
              <a:solidFill>
                <a:srgbClr val="FFFF00"/>
              </a:solidFill>
            </a:endParaRPr>
          </a:p>
        </p:txBody>
      </p:sp>
      <p:sp>
        <p:nvSpPr>
          <p:cNvPr id="9" name="8 Dikdörtgen"/>
          <p:cNvSpPr/>
          <p:nvPr/>
        </p:nvSpPr>
        <p:spPr>
          <a:xfrm>
            <a:off x="6189785" y="661182"/>
            <a:ext cx="2757267" cy="1167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None/>
            </a:pPr>
            <a:r>
              <a:rPr lang="tr-TR" sz="1300" dirty="0" smtClean="0"/>
              <a:t>Kanunlardaki özel hükümlere (sit alanı, kültür tabiat varlıkları, askeri yasak bölgeler vb.)tabi yerlerde yapılacak çalışmalarda ilgili idarelerden gerekli izin alınması halinde işlem yapılır.</a:t>
            </a:r>
            <a:endParaRPr lang="tr-TR" sz="1300" dirty="0"/>
          </a:p>
        </p:txBody>
      </p:sp>
      <p:sp>
        <p:nvSpPr>
          <p:cNvPr id="10" name="9 Metin kutusu"/>
          <p:cNvSpPr txBox="1"/>
          <p:nvPr/>
        </p:nvSpPr>
        <p:spPr>
          <a:xfrm rot="20582621">
            <a:off x="7289272" y="3469800"/>
            <a:ext cx="269507" cy="1077218"/>
          </a:xfrm>
          <a:prstGeom prst="rect">
            <a:avLst/>
          </a:prstGeom>
          <a:noFill/>
        </p:spPr>
        <p:txBody>
          <a:bodyPr wrap="square" rtlCol="0">
            <a:spAutoFit/>
          </a:bodyPr>
          <a:lstStyle/>
          <a:p>
            <a:r>
              <a:rPr lang="tr-TR" sz="1600" dirty="0" smtClean="0">
                <a:solidFill>
                  <a:srgbClr val="FFFF00"/>
                </a:solidFill>
              </a:rPr>
              <a:t>dere</a:t>
            </a:r>
            <a:endParaRPr lang="tr-TR" sz="1600" dirty="0">
              <a:solidFill>
                <a:srgbClr val="FFFF00"/>
              </a:solidFill>
            </a:endParaRPr>
          </a:p>
        </p:txBody>
      </p:sp>
      <p:cxnSp>
        <p:nvCxnSpPr>
          <p:cNvPr id="12" name="11 Düz Ok Bağlayıcısı"/>
          <p:cNvCxnSpPr/>
          <p:nvPr/>
        </p:nvCxnSpPr>
        <p:spPr>
          <a:xfrm rot="5400000" flipH="1" flipV="1">
            <a:off x="7162800" y="3299254"/>
            <a:ext cx="197708" cy="8238"/>
          </a:xfrm>
          <a:prstGeom prst="straightConnector1">
            <a:avLst/>
          </a:prstGeom>
          <a:ln>
            <a:solidFill>
              <a:srgbClr val="FFFF00"/>
            </a:solidFill>
            <a:tailEnd type="arrow"/>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xmlns="" val="1750895890"/>
      </p:ext>
    </p:extLst>
  </p:cSld>
  <p:clrMapOvr>
    <a:masterClrMapping/>
  </p:clrMapOvr>
  <p:transition>
    <p:pull dir="ld"/>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2 Metin kutusu"/>
          <p:cNvSpPr txBox="1">
            <a:spLocks noChangeArrowheads="1"/>
          </p:cNvSpPr>
          <p:nvPr/>
        </p:nvSpPr>
        <p:spPr bwMode="auto">
          <a:xfrm>
            <a:off x="978583" y="4550459"/>
            <a:ext cx="2786063" cy="1200150"/>
          </a:xfrm>
          <a:prstGeom prst="rect">
            <a:avLst/>
          </a:prstGeom>
          <a:solidFill>
            <a:srgbClr val="FFC000"/>
          </a:solidFill>
          <a:ln w="254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a:latin typeface="Arial" panose="020B0604020202020204" pitchFamily="34" charset="0"/>
              </a:rPr>
              <a:t>Yol ile alakalı Muvafakat </a:t>
            </a:r>
            <a:r>
              <a:rPr lang="tr-TR" sz="1800" dirty="0" smtClean="0">
                <a:latin typeface="Arial" panose="020B0604020202020204" pitchFamily="34" charset="0"/>
              </a:rPr>
              <a:t>güzergah boyunca tüm </a:t>
            </a:r>
            <a:r>
              <a:rPr lang="tr-TR" sz="1800" dirty="0">
                <a:latin typeface="Arial" panose="020B0604020202020204" pitchFamily="34" charset="0"/>
              </a:rPr>
              <a:t>parsellerin </a:t>
            </a:r>
            <a:r>
              <a:rPr lang="tr-TR" sz="1800" dirty="0" smtClean="0">
                <a:latin typeface="Arial" panose="020B0604020202020204" pitchFamily="34" charset="0"/>
              </a:rPr>
              <a:t>fiili kullanıcı </a:t>
            </a:r>
            <a:r>
              <a:rPr lang="tr-TR" sz="1800" dirty="0">
                <a:latin typeface="Arial" panose="020B0604020202020204" pitchFamily="34" charset="0"/>
              </a:rPr>
              <a:t>maliklerinden alınmalı </a:t>
            </a:r>
          </a:p>
        </p:txBody>
      </p:sp>
      <p:pic>
        <p:nvPicPr>
          <p:cNvPr id="57346" name="Picture 2"/>
          <p:cNvPicPr>
            <a:picLocks noChangeAspect="1" noChangeArrowheads="1"/>
          </p:cNvPicPr>
          <p:nvPr/>
        </p:nvPicPr>
        <p:blipFill>
          <a:blip r:embed="rId2" cstate="print"/>
          <a:srcRect/>
          <a:stretch>
            <a:fillRect/>
          </a:stretch>
        </p:blipFill>
        <p:spPr bwMode="auto">
          <a:xfrm>
            <a:off x="4803168" y="123093"/>
            <a:ext cx="4156196" cy="6203380"/>
          </a:xfrm>
          <a:prstGeom prst="rect">
            <a:avLst/>
          </a:prstGeom>
          <a:noFill/>
          <a:ln w="9525">
            <a:noFill/>
            <a:miter lim="800000"/>
            <a:headEnd/>
            <a:tailEnd/>
          </a:ln>
          <a:effectLst/>
        </p:spPr>
      </p:pic>
      <p:sp>
        <p:nvSpPr>
          <p:cNvPr id="8" name="2 Metin kutusu"/>
          <p:cNvSpPr txBox="1">
            <a:spLocks noChangeArrowheads="1"/>
          </p:cNvSpPr>
          <p:nvPr/>
        </p:nvSpPr>
        <p:spPr bwMode="auto">
          <a:xfrm>
            <a:off x="1051852" y="1599175"/>
            <a:ext cx="2786063" cy="646331"/>
          </a:xfrm>
          <a:prstGeom prst="rect">
            <a:avLst/>
          </a:prstGeom>
          <a:solidFill>
            <a:srgbClr val="FFC000"/>
          </a:solidFill>
          <a:ln w="254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Zemindeki yol ve yeni oluşan duruma ait kroki</a:t>
            </a:r>
            <a:endParaRPr lang="tr-TR" sz="1800" dirty="0">
              <a:latin typeface="Arial" panose="020B0604020202020204" pitchFamily="34" charset="0"/>
            </a:endParaRPr>
          </a:p>
        </p:txBody>
      </p:sp>
      <p:cxnSp>
        <p:nvCxnSpPr>
          <p:cNvPr id="11" name="10 Düz Ok Bağlayıcısı"/>
          <p:cNvCxnSpPr/>
          <p:nvPr/>
        </p:nvCxnSpPr>
        <p:spPr>
          <a:xfrm flipV="1">
            <a:off x="3930162" y="2031023"/>
            <a:ext cx="782515" cy="87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11 Düz Ok Bağlayıcısı"/>
          <p:cNvCxnSpPr/>
          <p:nvPr/>
        </p:nvCxnSpPr>
        <p:spPr>
          <a:xfrm flipV="1">
            <a:off x="3853962" y="5049716"/>
            <a:ext cx="782515" cy="87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2 Metin kutusu"/>
          <p:cNvSpPr txBox="1">
            <a:spLocks noChangeArrowheads="1"/>
          </p:cNvSpPr>
          <p:nvPr/>
        </p:nvSpPr>
        <p:spPr bwMode="auto">
          <a:xfrm>
            <a:off x="1037198" y="327221"/>
            <a:ext cx="2786063" cy="646331"/>
          </a:xfrm>
          <a:prstGeom prst="rect">
            <a:avLst/>
          </a:prstGeom>
          <a:solidFill>
            <a:srgbClr val="FFC000"/>
          </a:solidFill>
          <a:ln w="254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İşlemin, genelgenin hangi maddesine göre yapıldığı</a:t>
            </a:r>
            <a:endParaRPr lang="tr-TR" sz="1800" dirty="0">
              <a:latin typeface="Arial" panose="020B0604020202020204" pitchFamily="34" charset="0"/>
            </a:endParaRPr>
          </a:p>
        </p:txBody>
      </p:sp>
      <p:cxnSp>
        <p:nvCxnSpPr>
          <p:cNvPr id="14" name="13 Düz Ok Bağlayıcısı"/>
          <p:cNvCxnSpPr/>
          <p:nvPr/>
        </p:nvCxnSpPr>
        <p:spPr>
          <a:xfrm flipV="1">
            <a:off x="3906716" y="688731"/>
            <a:ext cx="782515" cy="87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2 Metin kutusu"/>
          <p:cNvSpPr txBox="1">
            <a:spLocks noChangeArrowheads="1"/>
          </p:cNvSpPr>
          <p:nvPr/>
        </p:nvSpPr>
        <p:spPr bwMode="auto">
          <a:xfrm>
            <a:off x="993237" y="3307814"/>
            <a:ext cx="2786063" cy="646331"/>
          </a:xfrm>
          <a:prstGeom prst="rect">
            <a:avLst/>
          </a:prstGeom>
          <a:solidFill>
            <a:srgbClr val="FFC000"/>
          </a:solidFill>
          <a:ln w="2540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1800" dirty="0" smtClean="0">
                <a:latin typeface="Arial" panose="020B0604020202020204" pitchFamily="34" charset="0"/>
              </a:rPr>
              <a:t>Neye muvafakat verildiğine dair açıklama</a:t>
            </a:r>
            <a:endParaRPr lang="tr-TR" sz="1800" dirty="0">
              <a:latin typeface="Arial" panose="020B0604020202020204" pitchFamily="34" charset="0"/>
            </a:endParaRPr>
          </a:p>
        </p:txBody>
      </p:sp>
      <p:cxnSp>
        <p:nvCxnSpPr>
          <p:cNvPr id="16" name="15 Düz Ok Bağlayıcısı"/>
          <p:cNvCxnSpPr/>
          <p:nvPr/>
        </p:nvCxnSpPr>
        <p:spPr>
          <a:xfrm flipV="1">
            <a:off x="3862754" y="3511061"/>
            <a:ext cx="782515" cy="87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354022527"/>
      </p:ext>
    </p:extLst>
  </p:cSld>
  <p:clrMapOvr>
    <a:masterClrMapping/>
  </p:clrMapOvr>
  <p:transition>
    <p:pull dir="ld"/>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4" name="Picture 6"/>
          <p:cNvPicPr>
            <a:picLocks noChangeAspect="1" noChangeArrowheads="1"/>
          </p:cNvPicPr>
          <p:nvPr/>
        </p:nvPicPr>
        <p:blipFill>
          <a:blip r:embed="rId2" cstate="print"/>
          <a:srcRect/>
          <a:stretch>
            <a:fillRect/>
          </a:stretch>
        </p:blipFill>
        <p:spPr bwMode="auto">
          <a:xfrm>
            <a:off x="379701" y="438606"/>
            <a:ext cx="8467725" cy="5972175"/>
          </a:xfrm>
          <a:prstGeom prst="rect">
            <a:avLst/>
          </a:prstGeom>
          <a:noFill/>
          <a:ln w="9525">
            <a:noFill/>
            <a:miter lim="800000"/>
            <a:headEnd/>
            <a:tailEnd/>
          </a:ln>
          <a:effectLst/>
        </p:spPr>
      </p:pic>
      <p:sp>
        <p:nvSpPr>
          <p:cNvPr id="9" name="8 Oval"/>
          <p:cNvSpPr/>
          <p:nvPr/>
        </p:nvSpPr>
        <p:spPr>
          <a:xfrm>
            <a:off x="3928598" y="0"/>
            <a:ext cx="3424702" cy="117035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just"/>
            <a:r>
              <a:rPr lang="tr-TR" sz="1200" dirty="0" smtClean="0"/>
              <a:t>Devamlılığı olmayan kamu eline geçmemiş, parsele rant oluşturmak amacı ile açılan yollar muvafakat verilse dahi açılmamalı!!!</a:t>
            </a:r>
            <a:endParaRPr lang="tr-TR" sz="1200" dirty="0"/>
          </a:p>
        </p:txBody>
      </p:sp>
      <p:sp>
        <p:nvSpPr>
          <p:cNvPr id="4" name="3 Oval"/>
          <p:cNvSpPr/>
          <p:nvPr/>
        </p:nvSpPr>
        <p:spPr>
          <a:xfrm>
            <a:off x="6919547" y="5882054"/>
            <a:ext cx="1995854" cy="70338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Genelge eki formlar kullanılmalı</a:t>
            </a:r>
            <a:endParaRPr lang="tr-TR" sz="1400" dirty="0"/>
          </a:p>
        </p:txBody>
      </p:sp>
      <p:sp>
        <p:nvSpPr>
          <p:cNvPr id="5" name="4 Oval"/>
          <p:cNvSpPr/>
          <p:nvPr/>
        </p:nvSpPr>
        <p:spPr>
          <a:xfrm>
            <a:off x="155864" y="280555"/>
            <a:ext cx="1153391" cy="60267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İfraz?</a:t>
            </a:r>
            <a:endParaRPr lang="tr-TR" dirty="0"/>
          </a:p>
        </p:txBody>
      </p:sp>
      <p:sp>
        <p:nvSpPr>
          <p:cNvPr id="6" name="5 Çarpma"/>
          <p:cNvSpPr/>
          <p:nvPr/>
        </p:nvSpPr>
        <p:spPr>
          <a:xfrm>
            <a:off x="1499286" y="1639330"/>
            <a:ext cx="3912973" cy="4020065"/>
          </a:xfrm>
          <a:prstGeom prst="mathMultiply">
            <a:avLst>
              <a:gd name="adj1" fmla="val 815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p:cNvPicPr>
            <a:picLocks noChangeAspect="1" noChangeArrowheads="1"/>
          </p:cNvPicPr>
          <p:nvPr/>
        </p:nvPicPr>
        <p:blipFill>
          <a:blip r:embed="rId2" cstate="print"/>
          <a:srcRect/>
          <a:stretch>
            <a:fillRect/>
          </a:stretch>
        </p:blipFill>
        <p:spPr bwMode="auto">
          <a:xfrm>
            <a:off x="731521" y="182881"/>
            <a:ext cx="7779433" cy="6291370"/>
          </a:xfrm>
          <a:prstGeom prst="rect">
            <a:avLst/>
          </a:prstGeom>
          <a:noFill/>
          <a:ln w="9525">
            <a:noFill/>
            <a:miter lim="800000"/>
            <a:headEnd/>
            <a:tailEnd/>
          </a:ln>
          <a:effectLst/>
        </p:spPr>
      </p:pic>
      <p:sp>
        <p:nvSpPr>
          <p:cNvPr id="3" name="2 Dikdörtgen"/>
          <p:cNvSpPr/>
          <p:nvPr/>
        </p:nvSpPr>
        <p:spPr>
          <a:xfrm>
            <a:off x="923192" y="2549769"/>
            <a:ext cx="7360920" cy="21101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Dikdörtgen"/>
          <p:cNvSpPr/>
          <p:nvPr/>
        </p:nvSpPr>
        <p:spPr>
          <a:xfrm>
            <a:off x="1655805" y="4234249"/>
            <a:ext cx="1952368" cy="1565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Çarpma"/>
          <p:cNvSpPr/>
          <p:nvPr/>
        </p:nvSpPr>
        <p:spPr>
          <a:xfrm>
            <a:off x="2792627" y="667265"/>
            <a:ext cx="4868562" cy="6190735"/>
          </a:xfrm>
          <a:prstGeom prst="mathMultiply">
            <a:avLst>
              <a:gd name="adj1" fmla="val 815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5006820" y="1761019"/>
            <a:ext cx="3474720" cy="175432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dirty="0" smtClean="0">
                <a:solidFill>
                  <a:srgbClr val="FF0000"/>
                </a:solidFill>
              </a:rPr>
              <a:t>Evvelce yapılan tapulama/kadastro sırasında fiilen zeminde mevcut olmasına rağmen sınırlandırması yapılmamış olan</a:t>
            </a:r>
            <a:r>
              <a:rPr lang="tr-TR" dirty="0" smtClean="0"/>
              <a:t>, kamuya ait yol, dere, ark ve benzeri yerler kamu lehine terk edilir.</a:t>
            </a:r>
            <a:endParaRPr lang="tr-TR" dirty="0"/>
          </a:p>
        </p:txBody>
      </p:sp>
      <p:sp>
        <p:nvSpPr>
          <p:cNvPr id="6" name="5 Metin kutusu"/>
          <p:cNvSpPr txBox="1"/>
          <p:nvPr/>
        </p:nvSpPr>
        <p:spPr>
          <a:xfrm>
            <a:off x="4949482" y="3936609"/>
            <a:ext cx="3474720" cy="230832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tr-TR" dirty="0" smtClean="0"/>
              <a:t>Eğer zemindeki dere evvelce yapılan kadastro çalışmasından sonra yatak değiştirmişse;  zeminde fiili kullanıcı olan parsel malikinin </a:t>
            </a:r>
            <a:r>
              <a:rPr lang="tr-TR" dirty="0" smtClean="0">
                <a:solidFill>
                  <a:srgbClr val="FF0000"/>
                </a:solidFill>
              </a:rPr>
              <a:t>muvafakati ile </a:t>
            </a:r>
            <a:r>
              <a:rPr lang="tr-TR" dirty="0" smtClean="0"/>
              <a:t>terk edilir. </a:t>
            </a:r>
            <a:r>
              <a:rPr lang="tr-TR" dirty="0" err="1" smtClean="0"/>
              <a:t>Muvaffakat</a:t>
            </a:r>
            <a:r>
              <a:rPr lang="tr-TR" dirty="0" smtClean="0"/>
              <a:t> vermezse ölçü krokisinde gösterilir, sınırlandırma ve paftada gösterilmez.</a:t>
            </a:r>
            <a:endParaRPr lang="tr-TR" dirty="0"/>
          </a:p>
        </p:txBody>
      </p:sp>
      <p:pic>
        <p:nvPicPr>
          <p:cNvPr id="57346" name="Picture 2"/>
          <p:cNvPicPr>
            <a:picLocks noChangeAspect="1" noChangeArrowheads="1"/>
          </p:cNvPicPr>
          <p:nvPr/>
        </p:nvPicPr>
        <p:blipFill>
          <a:blip r:embed="rId2" cstate="print"/>
          <a:srcRect/>
          <a:stretch>
            <a:fillRect/>
          </a:stretch>
        </p:blipFill>
        <p:spPr bwMode="auto">
          <a:xfrm>
            <a:off x="207817" y="132484"/>
            <a:ext cx="4362450" cy="6600825"/>
          </a:xfrm>
          <a:prstGeom prst="rect">
            <a:avLst/>
          </a:prstGeom>
          <a:ln>
            <a:noFill/>
          </a:ln>
          <a:effectLst>
            <a:outerShdw blurRad="292100" dist="139700" dir="2700000" algn="tl" rotWithShape="0">
              <a:srgbClr val="333333">
                <a:alpha val="65000"/>
              </a:srgbClr>
            </a:outerShdw>
          </a:effectLst>
        </p:spPr>
      </p:pic>
      <p:sp>
        <p:nvSpPr>
          <p:cNvPr id="7" name="6 Oval"/>
          <p:cNvSpPr/>
          <p:nvPr/>
        </p:nvSpPr>
        <p:spPr>
          <a:xfrm>
            <a:off x="5070763" y="228600"/>
            <a:ext cx="2774372" cy="12573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Muvafakat alınamaması halinde sınırlandırma krokisinde ve paftasında </a:t>
            </a:r>
            <a:r>
              <a:rPr lang="tr-TR" sz="1400" dirty="0" smtClean="0">
                <a:solidFill>
                  <a:srgbClr val="FFFF00"/>
                </a:solidFill>
              </a:rPr>
              <a:t>kesikli çizgi ile ile gösterilmez.</a:t>
            </a:r>
            <a:endParaRPr lang="tr-TR" sz="1400" dirty="0">
              <a:solidFill>
                <a:srgbClr val="FFFF00"/>
              </a:solidFill>
            </a:endParaRPr>
          </a:p>
        </p:txBody>
      </p:sp>
      <p:sp>
        <p:nvSpPr>
          <p:cNvPr id="8" name="7 Metin kutusu"/>
          <p:cNvSpPr txBox="1"/>
          <p:nvPr/>
        </p:nvSpPr>
        <p:spPr>
          <a:xfrm rot="16951575">
            <a:off x="415636" y="3034145"/>
            <a:ext cx="758536" cy="369332"/>
          </a:xfrm>
          <a:prstGeom prst="rect">
            <a:avLst/>
          </a:prstGeom>
          <a:noFill/>
        </p:spPr>
        <p:txBody>
          <a:bodyPr wrap="square" rtlCol="0">
            <a:spAutoFit/>
          </a:bodyPr>
          <a:lstStyle/>
          <a:p>
            <a:r>
              <a:rPr lang="tr-TR" dirty="0" smtClean="0">
                <a:solidFill>
                  <a:srgbClr val="FF0000"/>
                </a:solidFill>
              </a:rPr>
              <a:t>dere</a:t>
            </a:r>
            <a:endParaRPr lang="tr-TR"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983545" y="0"/>
            <a:ext cx="4783016" cy="58477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eaLnBrk="1" hangingPunct="1">
              <a:defRPr/>
            </a:pPr>
            <a:r>
              <a:rPr lang="tr-TR" sz="3200" b="1" dirty="0">
                <a:solidFill>
                  <a:schemeClr val="accent6">
                    <a:lumMod val="75000"/>
                  </a:schemeClr>
                </a:solidFill>
                <a:latin typeface="+mj-lt"/>
                <a:cs typeface="Arial" charset="0"/>
              </a:rPr>
              <a:t>Yapı ve Tesisler</a:t>
            </a:r>
          </a:p>
        </p:txBody>
      </p:sp>
      <p:sp>
        <p:nvSpPr>
          <p:cNvPr id="3" name="Rectangle 1"/>
          <p:cNvSpPr>
            <a:spLocks noChangeArrowheads="1"/>
          </p:cNvSpPr>
          <p:nvPr/>
        </p:nvSpPr>
        <p:spPr bwMode="auto">
          <a:xfrm>
            <a:off x="2391508" y="869852"/>
            <a:ext cx="3868615" cy="52322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nchor="ctr">
            <a:spAutoFit/>
          </a:bodyPr>
          <a:lstStyle/>
          <a:p>
            <a:pPr algn="ctr">
              <a:defRPr/>
            </a:pPr>
            <a:r>
              <a:rPr lang="tr-TR" sz="1400" b="1" dirty="0" smtClean="0"/>
              <a:t>Tapu kütüğünde tescilli bina ve tesislerin zeminde mevcut olmaması halinde</a:t>
            </a:r>
            <a:endParaRPr lang="tr-TR" sz="1400" b="1" dirty="0">
              <a:solidFill>
                <a:schemeClr val="accent6">
                  <a:lumMod val="75000"/>
                </a:schemeClr>
              </a:solidFill>
              <a:latin typeface="+mj-lt"/>
              <a:cs typeface="Arial" charset="0"/>
            </a:endParaRPr>
          </a:p>
        </p:txBody>
      </p:sp>
      <p:sp>
        <p:nvSpPr>
          <p:cNvPr id="4" name="Rectangle 1"/>
          <p:cNvSpPr>
            <a:spLocks noChangeArrowheads="1"/>
          </p:cNvSpPr>
          <p:nvPr/>
        </p:nvSpPr>
        <p:spPr bwMode="auto">
          <a:xfrm>
            <a:off x="357493" y="1482043"/>
            <a:ext cx="3868615" cy="523220"/>
          </a:xfrm>
          <a:prstGeom prst="rect">
            <a:avLst/>
          </a:prstGeom>
          <a:solidFill>
            <a:schemeClr val="accent6">
              <a:lumMod val="40000"/>
              <a:lumOff val="60000"/>
            </a:schemeClr>
          </a:solidFill>
          <a:ln>
            <a:headEnd/>
            <a:tailEnd/>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a:defRPr/>
            </a:pPr>
            <a:r>
              <a:rPr lang="tr-TR" sz="1400" b="1" dirty="0" smtClean="0"/>
              <a:t>Güncelleme tutanağında açıklanarak fiili duruma göre nitelik </a:t>
            </a:r>
            <a:r>
              <a:rPr lang="tr-TR" sz="1400" b="1" dirty="0" smtClean="0">
                <a:solidFill>
                  <a:schemeClr val="tx1"/>
                </a:solidFill>
              </a:rPr>
              <a:t>tespiti yapılır.</a:t>
            </a:r>
            <a:endParaRPr lang="tr-TR" sz="1400" b="1" dirty="0">
              <a:solidFill>
                <a:schemeClr val="tx1"/>
              </a:solidFill>
              <a:latin typeface="+mj-lt"/>
              <a:cs typeface="Arial" charset="0"/>
            </a:endParaRPr>
          </a:p>
        </p:txBody>
      </p:sp>
      <p:sp>
        <p:nvSpPr>
          <p:cNvPr id="5" name="Rectangle 1"/>
          <p:cNvSpPr>
            <a:spLocks noChangeArrowheads="1"/>
          </p:cNvSpPr>
          <p:nvPr/>
        </p:nvSpPr>
        <p:spPr bwMode="auto">
          <a:xfrm>
            <a:off x="4786472" y="1490065"/>
            <a:ext cx="3868615" cy="523220"/>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Parsel üzerinde kat mülkiyeti kurulu ise terkin edilir ve paylı mülkiyete göre tescil edilir.</a:t>
            </a:r>
            <a:endParaRPr lang="tr-TR" sz="1400" b="1" dirty="0"/>
          </a:p>
        </p:txBody>
      </p:sp>
      <p:sp>
        <p:nvSpPr>
          <p:cNvPr id="10" name="Rectangle 1"/>
          <p:cNvSpPr>
            <a:spLocks noChangeArrowheads="1"/>
          </p:cNvSpPr>
          <p:nvPr/>
        </p:nvSpPr>
        <p:spPr bwMode="auto">
          <a:xfrm>
            <a:off x="2499361" y="3186331"/>
            <a:ext cx="3868615" cy="52322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nchor="ctr">
            <a:spAutoFit/>
          </a:bodyPr>
          <a:lstStyle/>
          <a:p>
            <a:pPr algn="ctr">
              <a:defRPr/>
            </a:pPr>
            <a:r>
              <a:rPr lang="tr-TR" sz="1400" b="1" dirty="0" smtClean="0"/>
              <a:t>Yapısızken yapılı hale gelme cins değişikliği </a:t>
            </a:r>
            <a:r>
              <a:rPr lang="tr-TR" sz="1400" b="1" dirty="0" smtClean="0">
                <a:solidFill>
                  <a:srgbClr val="FF0000"/>
                </a:solidFill>
              </a:rPr>
              <a:t>taleplerinde</a:t>
            </a:r>
            <a:endParaRPr lang="tr-TR" sz="1400" b="1" dirty="0">
              <a:solidFill>
                <a:srgbClr val="FF0000"/>
              </a:solidFill>
              <a:latin typeface="+mj-lt"/>
              <a:cs typeface="Arial" charset="0"/>
            </a:endParaRPr>
          </a:p>
        </p:txBody>
      </p:sp>
      <p:sp>
        <p:nvSpPr>
          <p:cNvPr id="11" name="Rectangle 1"/>
          <p:cNvSpPr>
            <a:spLocks noChangeArrowheads="1"/>
          </p:cNvSpPr>
          <p:nvPr/>
        </p:nvSpPr>
        <p:spPr bwMode="auto">
          <a:xfrm>
            <a:off x="314766" y="6074897"/>
            <a:ext cx="3868615" cy="307777"/>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İmar barışı kapsamındaki talepler karşılanmaz</a:t>
            </a:r>
            <a:endParaRPr lang="tr-TR" sz="1400" b="1" dirty="0">
              <a:solidFill>
                <a:schemeClr val="tx1"/>
              </a:solidFill>
              <a:latin typeface="+mj-lt"/>
              <a:cs typeface="Arial" charset="0"/>
            </a:endParaRPr>
          </a:p>
        </p:txBody>
      </p:sp>
      <p:sp>
        <p:nvSpPr>
          <p:cNvPr id="12" name="Rectangle 1"/>
          <p:cNvSpPr>
            <a:spLocks noChangeArrowheads="1"/>
          </p:cNvSpPr>
          <p:nvPr/>
        </p:nvSpPr>
        <p:spPr bwMode="auto">
          <a:xfrm>
            <a:off x="4731435" y="3913162"/>
            <a:ext cx="3868615" cy="738664"/>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Gerekli belgelerin eksiksiz olarak ibraz edilmesi halinde </a:t>
            </a:r>
            <a:r>
              <a:rPr lang="tr-TR" sz="1400" b="1" dirty="0" smtClean="0">
                <a:solidFill>
                  <a:srgbClr val="FF0000"/>
                </a:solidFill>
              </a:rPr>
              <a:t>iş bitim tutanağı düzenleninceye kadar talep karşılanır.</a:t>
            </a:r>
            <a:endParaRPr lang="tr-TR" sz="1400" b="1" dirty="0">
              <a:solidFill>
                <a:schemeClr val="tx1"/>
              </a:solidFill>
              <a:latin typeface="+mj-lt"/>
              <a:cs typeface="Arial" charset="0"/>
            </a:endParaRPr>
          </a:p>
        </p:txBody>
      </p:sp>
      <p:sp>
        <p:nvSpPr>
          <p:cNvPr id="13" name="Rectangle 1"/>
          <p:cNvSpPr>
            <a:spLocks noChangeArrowheads="1"/>
          </p:cNvSpPr>
          <p:nvPr/>
        </p:nvSpPr>
        <p:spPr bwMode="auto">
          <a:xfrm>
            <a:off x="4757226" y="4881488"/>
            <a:ext cx="3868615" cy="307777"/>
          </a:xfrm>
          <a:prstGeom prst="rect">
            <a:avLst/>
          </a:prstGeom>
          <a:solidFill>
            <a:schemeClr val="accent6">
              <a:lumMod val="60000"/>
              <a:lumOff val="4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Döner sermaye ücreti alınmaz</a:t>
            </a:r>
            <a:endParaRPr lang="tr-TR" sz="1400" b="1" dirty="0">
              <a:solidFill>
                <a:schemeClr val="tx1"/>
              </a:solidFill>
              <a:latin typeface="+mj-lt"/>
              <a:cs typeface="Arial" charset="0"/>
            </a:endParaRPr>
          </a:p>
        </p:txBody>
      </p:sp>
      <p:sp>
        <p:nvSpPr>
          <p:cNvPr id="14" name="Rectangle 1"/>
          <p:cNvSpPr>
            <a:spLocks noChangeArrowheads="1"/>
          </p:cNvSpPr>
          <p:nvPr/>
        </p:nvSpPr>
        <p:spPr bwMode="auto">
          <a:xfrm>
            <a:off x="4684543" y="5526257"/>
            <a:ext cx="3868615" cy="738664"/>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Askı ilanı sonrasında, cins değişikliği yapılmış olan taşınmazların listesi, cins değişikliği yapılması gereken taşınmaz listesi ilgili kuruluşlara bildirilir.</a:t>
            </a:r>
            <a:endParaRPr lang="tr-TR" sz="1400" b="1" dirty="0">
              <a:solidFill>
                <a:schemeClr val="tx1"/>
              </a:solidFill>
              <a:latin typeface="+mj-lt"/>
              <a:cs typeface="Arial" charset="0"/>
            </a:endParaRPr>
          </a:p>
        </p:txBody>
      </p:sp>
      <p:sp>
        <p:nvSpPr>
          <p:cNvPr id="15" name="Rectangle 1"/>
          <p:cNvSpPr>
            <a:spLocks noChangeArrowheads="1"/>
          </p:cNvSpPr>
          <p:nvPr/>
        </p:nvSpPr>
        <p:spPr bwMode="auto">
          <a:xfrm>
            <a:off x="663527" y="3896750"/>
            <a:ext cx="3868615" cy="954107"/>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Gerekli belgelerin eksik ibraz edilmesi durumunda cins değişikliği yapılamaz. Bu durum kadastro güncelleme tutanağının "Değerlendirme ve/veya Edinme Sebebi” sütununda açıklanır.</a:t>
            </a:r>
            <a:endParaRPr lang="tr-TR" sz="1400" b="1" dirty="0">
              <a:solidFill>
                <a:schemeClr val="tx1"/>
              </a:solidFill>
              <a:latin typeface="+mj-lt"/>
              <a:cs typeface="Arial" charset="0"/>
            </a:endParaRPr>
          </a:p>
        </p:txBody>
      </p:sp>
      <p:sp>
        <p:nvSpPr>
          <p:cNvPr id="17" name="16 Metin kutusu"/>
          <p:cNvSpPr txBox="1"/>
          <p:nvPr/>
        </p:nvSpPr>
        <p:spPr>
          <a:xfrm>
            <a:off x="6893169" y="647114"/>
            <a:ext cx="199761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tr-TR" b="1" dirty="0" smtClean="0"/>
              <a:t>Yapılı iken yapısız hale gelme</a:t>
            </a:r>
            <a:endParaRPr lang="tr-TR" b="1" dirty="0"/>
          </a:p>
        </p:txBody>
      </p:sp>
      <p:sp>
        <p:nvSpPr>
          <p:cNvPr id="18" name="17 Metin kutusu"/>
          <p:cNvSpPr txBox="1"/>
          <p:nvPr/>
        </p:nvSpPr>
        <p:spPr>
          <a:xfrm>
            <a:off x="7146388" y="2768990"/>
            <a:ext cx="199761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tr-TR" b="1" dirty="0" smtClean="0"/>
              <a:t>Yapısız iken yapılı hale gelme</a:t>
            </a:r>
            <a:endParaRPr lang="tr-TR" b="1" dirty="0"/>
          </a:p>
        </p:txBody>
      </p:sp>
      <p:sp>
        <p:nvSpPr>
          <p:cNvPr id="19" name="18 Dikdörtgen"/>
          <p:cNvSpPr/>
          <p:nvPr/>
        </p:nvSpPr>
        <p:spPr>
          <a:xfrm>
            <a:off x="0" y="2669346"/>
            <a:ext cx="914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p>
        </p:txBody>
      </p:sp>
      <p:cxnSp>
        <p:nvCxnSpPr>
          <p:cNvPr id="26" name="25 Düz Ok Bağlayıcısı"/>
          <p:cNvCxnSpPr/>
          <p:nvPr/>
        </p:nvCxnSpPr>
        <p:spPr>
          <a:xfrm rot="16200000" flipH="1">
            <a:off x="6421901" y="3495821"/>
            <a:ext cx="365760" cy="29542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27 Düz Ok Bağlayıcısı"/>
          <p:cNvCxnSpPr/>
          <p:nvPr/>
        </p:nvCxnSpPr>
        <p:spPr>
          <a:xfrm rot="10800000" flipV="1">
            <a:off x="2025749" y="3502854"/>
            <a:ext cx="407963" cy="32355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0" name="Rectangle 1"/>
          <p:cNvSpPr>
            <a:spLocks noChangeArrowheads="1"/>
          </p:cNvSpPr>
          <p:nvPr/>
        </p:nvSpPr>
        <p:spPr bwMode="auto">
          <a:xfrm>
            <a:off x="221381" y="2088434"/>
            <a:ext cx="8797491" cy="523220"/>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b="1" dirty="0" smtClean="0"/>
              <a:t>Askı ilanı sonrasında, cins değişikliği yapılmış olan taşınmazların listesi, maliklerini gösterecek şekilde maliye idaresine, cins değişikliği yapılması gereken taşınmaz listesi ilgili kuruluşlara bildirilir.</a:t>
            </a:r>
            <a:endParaRPr lang="tr-TR" sz="1400" b="1" dirty="0">
              <a:solidFill>
                <a:schemeClr val="tx1"/>
              </a:solidFill>
              <a:latin typeface="+mj-lt"/>
              <a:cs typeface="Arial" charset="0"/>
            </a:endParaRPr>
          </a:p>
        </p:txBody>
      </p:sp>
      <p:sp>
        <p:nvSpPr>
          <p:cNvPr id="22" name="21 Oval"/>
          <p:cNvSpPr/>
          <p:nvPr/>
        </p:nvSpPr>
        <p:spPr>
          <a:xfrm>
            <a:off x="0" y="442762"/>
            <a:ext cx="2050181" cy="6737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b="1" dirty="0" smtClean="0"/>
              <a:t>HARCA TABİDİR</a:t>
            </a:r>
            <a:endParaRPr lang="tr-TR" b="1" dirty="0"/>
          </a:p>
        </p:txBody>
      </p:sp>
      <p:sp>
        <p:nvSpPr>
          <p:cNvPr id="23" name="22 Oval"/>
          <p:cNvSpPr/>
          <p:nvPr/>
        </p:nvSpPr>
        <p:spPr>
          <a:xfrm>
            <a:off x="0" y="2887578"/>
            <a:ext cx="2050181" cy="6737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b="1" dirty="0" smtClean="0"/>
              <a:t>HARCA TABİDİR</a:t>
            </a:r>
            <a:endParaRPr lang="tr-TR" b="1" dirty="0"/>
          </a:p>
        </p:txBody>
      </p:sp>
      <p:sp>
        <p:nvSpPr>
          <p:cNvPr id="21" name="20 Oval"/>
          <p:cNvSpPr/>
          <p:nvPr/>
        </p:nvSpPr>
        <p:spPr>
          <a:xfrm>
            <a:off x="930876" y="4950940"/>
            <a:ext cx="2718486" cy="6590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Talebe bağlı işlemlerde olduğu gibi yasal belgelerin ibraz edilmesi halinde</a:t>
            </a:r>
            <a:endParaRPr lang="tr-TR" sz="1200" dirty="0"/>
          </a:p>
        </p:txBody>
      </p:sp>
    </p:spTree>
  </p:cSld>
  <p:clrMapOvr>
    <a:masterClrMapping/>
  </p:clrMapOvr>
  <p:transition>
    <p:pull dir="ld"/>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4753232" y="212726"/>
            <a:ext cx="4160109" cy="523220"/>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dirty="0" smtClean="0">
                <a:solidFill>
                  <a:srgbClr val="002060"/>
                </a:solidFill>
              </a:rPr>
              <a:t>Fiilen zeminde  mevcut olup da cins değişikliği yapılmamış olan yapı ve tesisler</a:t>
            </a:r>
            <a:endParaRPr lang="tr-TR" sz="1400" dirty="0">
              <a:solidFill>
                <a:schemeClr val="accent6">
                  <a:lumMod val="75000"/>
                </a:schemeClr>
              </a:solidFill>
              <a:latin typeface="+mj-lt"/>
              <a:cs typeface="Arial" charset="0"/>
            </a:endParaRPr>
          </a:p>
        </p:txBody>
      </p:sp>
      <p:sp>
        <p:nvSpPr>
          <p:cNvPr id="3" name="Rectangle 1"/>
          <p:cNvSpPr>
            <a:spLocks noChangeArrowheads="1"/>
          </p:cNvSpPr>
          <p:nvPr/>
        </p:nvSpPr>
        <p:spPr bwMode="auto">
          <a:xfrm>
            <a:off x="532228" y="1191064"/>
            <a:ext cx="3868615" cy="307777"/>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dirty="0" smtClean="0">
                <a:solidFill>
                  <a:srgbClr val="002060"/>
                </a:solidFill>
              </a:rPr>
              <a:t>Bina ve tecavüzler ölçü krokisinde gösterilir</a:t>
            </a:r>
            <a:endParaRPr lang="tr-TR" sz="1400" dirty="0">
              <a:solidFill>
                <a:schemeClr val="accent6">
                  <a:lumMod val="75000"/>
                </a:schemeClr>
              </a:solidFill>
              <a:latin typeface="+mj-lt"/>
              <a:cs typeface="Arial" charset="0"/>
            </a:endParaRPr>
          </a:p>
        </p:txBody>
      </p:sp>
      <p:sp>
        <p:nvSpPr>
          <p:cNvPr id="4" name="Rectangle 1"/>
          <p:cNvSpPr>
            <a:spLocks noChangeArrowheads="1"/>
          </p:cNvSpPr>
          <p:nvPr/>
        </p:nvSpPr>
        <p:spPr bwMode="auto">
          <a:xfrm>
            <a:off x="4553243" y="1174652"/>
            <a:ext cx="3868615" cy="307777"/>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dirty="0" smtClean="0">
                <a:solidFill>
                  <a:srgbClr val="002060"/>
                </a:solidFill>
              </a:rPr>
              <a:t>Sınırlandırma krokisi ve paftasında gösterilmez.</a:t>
            </a:r>
            <a:endParaRPr lang="tr-TR" sz="1400" dirty="0">
              <a:solidFill>
                <a:schemeClr val="accent6">
                  <a:lumMod val="75000"/>
                </a:schemeClr>
              </a:solidFill>
              <a:latin typeface="+mj-lt"/>
              <a:cs typeface="Arial" charset="0"/>
            </a:endParaRPr>
          </a:p>
        </p:txBody>
      </p:sp>
      <p:sp>
        <p:nvSpPr>
          <p:cNvPr id="5" name="Rectangle 1"/>
          <p:cNvSpPr>
            <a:spLocks noChangeArrowheads="1"/>
          </p:cNvSpPr>
          <p:nvPr/>
        </p:nvSpPr>
        <p:spPr bwMode="auto">
          <a:xfrm>
            <a:off x="529883" y="1709223"/>
            <a:ext cx="3868615" cy="1169551"/>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dirty="0" smtClean="0">
                <a:solidFill>
                  <a:srgbClr val="002060"/>
                </a:solidFill>
              </a:rPr>
              <a:t>yapı ve tesisler </a:t>
            </a:r>
            <a:r>
              <a:rPr lang="tr-TR" sz="1400" dirty="0" err="1" smtClean="0">
                <a:solidFill>
                  <a:srgbClr val="002060"/>
                </a:solidFill>
              </a:rPr>
              <a:t>harflendirilerek</a:t>
            </a:r>
            <a:r>
              <a:rPr lang="tr-TR" sz="1400" dirty="0" smtClean="0">
                <a:solidFill>
                  <a:srgbClr val="002060"/>
                </a:solidFill>
              </a:rPr>
              <a:t> ölçü krokisinin uygun bir bölümüne “…. </a:t>
            </a:r>
            <a:r>
              <a:rPr lang="tr-TR" sz="1400" i="1" dirty="0" smtClean="0">
                <a:solidFill>
                  <a:srgbClr val="002060"/>
                </a:solidFill>
              </a:rPr>
              <a:t>harfi/harfleri ile gösterilen yapı ve tesislerin tapuda cins değişikliği yapılmadığından sınırlandırma krokisi ile paftasında gösterilmediği</a:t>
            </a:r>
            <a:r>
              <a:rPr lang="tr-TR" sz="1400" dirty="0" smtClean="0">
                <a:solidFill>
                  <a:srgbClr val="002060"/>
                </a:solidFill>
              </a:rPr>
              <a:t>” belirtmesi yapılır.</a:t>
            </a:r>
            <a:endParaRPr lang="tr-TR" sz="1400" dirty="0">
              <a:solidFill>
                <a:schemeClr val="accent6">
                  <a:lumMod val="75000"/>
                </a:schemeClr>
              </a:solidFill>
              <a:latin typeface="+mj-lt"/>
              <a:cs typeface="Arial" charset="0"/>
            </a:endParaRPr>
          </a:p>
        </p:txBody>
      </p:sp>
      <p:sp>
        <p:nvSpPr>
          <p:cNvPr id="8" name="7 Metin kutusu"/>
          <p:cNvSpPr txBox="1"/>
          <p:nvPr/>
        </p:nvSpPr>
        <p:spPr>
          <a:xfrm>
            <a:off x="155378" y="249036"/>
            <a:ext cx="2208627" cy="369332"/>
          </a:xfrm>
          <a:prstGeom prst="rect">
            <a:avLst/>
          </a:prstGeom>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solidFill>
                  <a:srgbClr val="FF0000"/>
                </a:solidFill>
              </a:rPr>
              <a:t>Tescilsiz yapılarda</a:t>
            </a:r>
            <a:endParaRPr lang="tr-TR" dirty="0">
              <a:solidFill>
                <a:srgbClr val="FF0000"/>
              </a:solidFill>
            </a:endParaRPr>
          </a:p>
        </p:txBody>
      </p:sp>
      <p:sp>
        <p:nvSpPr>
          <p:cNvPr id="9" name="8 Metin kutusu"/>
          <p:cNvSpPr txBox="1"/>
          <p:nvPr/>
        </p:nvSpPr>
        <p:spPr>
          <a:xfrm>
            <a:off x="154047" y="3582002"/>
            <a:ext cx="2208627" cy="369332"/>
          </a:xfrm>
          <a:prstGeom prst="rect">
            <a:avLst/>
          </a:prstGeom>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solidFill>
                  <a:srgbClr val="FF0000"/>
                </a:solidFill>
              </a:rPr>
              <a:t>Tescilli yapılarda</a:t>
            </a:r>
            <a:endParaRPr lang="tr-TR" dirty="0">
              <a:solidFill>
                <a:srgbClr val="FF0000"/>
              </a:solidFill>
            </a:endParaRPr>
          </a:p>
        </p:txBody>
      </p:sp>
      <p:cxnSp>
        <p:nvCxnSpPr>
          <p:cNvPr id="11" name="10 Düz Ok Bağlayıcısı"/>
          <p:cNvCxnSpPr/>
          <p:nvPr/>
        </p:nvCxnSpPr>
        <p:spPr>
          <a:xfrm flipV="1">
            <a:off x="2446638" y="395416"/>
            <a:ext cx="2298357" cy="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14 Yuvarlatılmış Dikdörtgen"/>
          <p:cNvSpPr/>
          <p:nvPr/>
        </p:nvSpPr>
        <p:spPr>
          <a:xfrm>
            <a:off x="5781822" y="2110155"/>
            <a:ext cx="3362178" cy="87194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1200" dirty="0" smtClean="0">
                <a:solidFill>
                  <a:schemeClr val="tx1"/>
                </a:solidFill>
              </a:rPr>
              <a:t>Yola, dereye, komşu parsele  tecavüzlü olması halinde tecavüz durumu güncelleme tutanağının "Değerlendirme ve/veya Edinme Sebebi” sütununda ayrıntılı olarak açıklanır. </a:t>
            </a:r>
            <a:endParaRPr lang="tr-TR" sz="1200" dirty="0">
              <a:solidFill>
                <a:schemeClr val="tx1"/>
              </a:solidFill>
            </a:endParaRPr>
          </a:p>
        </p:txBody>
      </p:sp>
      <p:sp>
        <p:nvSpPr>
          <p:cNvPr id="17" name="Rectangle 1"/>
          <p:cNvSpPr>
            <a:spLocks noChangeArrowheads="1"/>
          </p:cNvSpPr>
          <p:nvPr/>
        </p:nvSpPr>
        <p:spPr bwMode="auto">
          <a:xfrm>
            <a:off x="4433847" y="3564141"/>
            <a:ext cx="3868615" cy="738664"/>
          </a:xfrm>
          <a:prstGeom prst="rect">
            <a:avLst/>
          </a:prstGeom>
          <a:solidFill>
            <a:schemeClr val="accent6">
              <a:lumMod val="40000"/>
              <a:lumOff val="6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defRPr/>
            </a:pPr>
            <a:r>
              <a:rPr lang="tr-TR" sz="1400" dirty="0" smtClean="0">
                <a:solidFill>
                  <a:srgbClr val="002060"/>
                </a:solidFill>
              </a:rPr>
              <a:t>tecavüz durumu ölçü krokisi, sınırlandırma krokisi, paftası ile güncelleme tutanağının ve tapu kütüğünün beyanlar hanesinde gösterilir.</a:t>
            </a:r>
            <a:endParaRPr lang="tr-TR" sz="1400" dirty="0">
              <a:solidFill>
                <a:schemeClr val="accent6">
                  <a:lumMod val="75000"/>
                </a:schemeClr>
              </a:solidFill>
              <a:latin typeface="+mj-lt"/>
              <a:cs typeface="Arial" charset="0"/>
            </a:endParaRPr>
          </a:p>
        </p:txBody>
      </p:sp>
      <p:cxnSp>
        <p:nvCxnSpPr>
          <p:cNvPr id="16" name="15 Düz Ok Bağlayıcısı"/>
          <p:cNvCxnSpPr/>
          <p:nvPr/>
        </p:nvCxnSpPr>
        <p:spPr>
          <a:xfrm>
            <a:off x="2496065" y="3789405"/>
            <a:ext cx="1869989" cy="82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17 Metin kutusu"/>
          <p:cNvSpPr txBox="1"/>
          <p:nvPr/>
        </p:nvSpPr>
        <p:spPr>
          <a:xfrm>
            <a:off x="423512" y="5043638"/>
            <a:ext cx="8335477"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tr-TR" dirty="0" smtClean="0"/>
              <a:t>Tapu kütüğünde tescilli bina zemin ölçüleriyle paftasına veya ölçü/ sınırlandırma krokisine  uygun olup olmadığı öncelikle incelenmeli, aynı bina olduğu anlaşılıyorsa tescilli yapı olarak değerlendirilmeli, aksi takdirde yapılı iken yapısız hale gelme cins değişikliği işlemi yapılmalıdır.</a:t>
            </a:r>
            <a:endParaRPr lang="tr-TR" dirty="0"/>
          </a:p>
        </p:txBody>
      </p:sp>
      <p:cxnSp>
        <p:nvCxnSpPr>
          <p:cNvPr id="20" name="19 Düz Ok Bağlayıcısı"/>
          <p:cNvCxnSpPr/>
          <p:nvPr/>
        </p:nvCxnSpPr>
        <p:spPr>
          <a:xfrm rot="5400000">
            <a:off x="8058315" y="1364884"/>
            <a:ext cx="1153555"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27 Düz Bağlayıcı"/>
          <p:cNvCxnSpPr/>
          <p:nvPr/>
        </p:nvCxnSpPr>
        <p:spPr>
          <a:xfrm flipV="1">
            <a:off x="0" y="3123729"/>
            <a:ext cx="9144000" cy="3136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5" name="Picture 3"/>
          <p:cNvPicPr>
            <a:picLocks noChangeAspect="1" noChangeArrowheads="1"/>
          </p:cNvPicPr>
          <p:nvPr/>
        </p:nvPicPr>
        <p:blipFill>
          <a:blip r:embed="rId2" cstate="print"/>
          <a:srcRect/>
          <a:stretch>
            <a:fillRect/>
          </a:stretch>
        </p:blipFill>
        <p:spPr bwMode="auto">
          <a:xfrm>
            <a:off x="0" y="0"/>
            <a:ext cx="9144000" cy="6500813"/>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100356" name="Picture 4"/>
          <p:cNvPicPr>
            <a:picLocks noChangeAspect="1" noChangeArrowheads="1"/>
          </p:cNvPicPr>
          <p:nvPr/>
        </p:nvPicPr>
        <p:blipFill>
          <a:blip r:embed="rId3" cstate="print"/>
          <a:srcRect/>
          <a:stretch>
            <a:fillRect/>
          </a:stretch>
        </p:blipFill>
        <p:spPr bwMode="auto">
          <a:xfrm>
            <a:off x="5172075" y="5786438"/>
            <a:ext cx="3971925" cy="682625"/>
          </a:xfrm>
          <a:prstGeom prst="rect">
            <a:avLst/>
          </a:prstGeom>
          <a:ln>
            <a:headEnd/>
            <a:tailEnd/>
          </a:ln>
        </p:spPr>
        <p:style>
          <a:lnRef idx="1">
            <a:schemeClr val="accent2"/>
          </a:lnRef>
          <a:fillRef idx="2">
            <a:schemeClr val="accent2"/>
          </a:fillRef>
          <a:effectRef idx="1">
            <a:schemeClr val="accent2"/>
          </a:effectRef>
          <a:fontRef idx="minor">
            <a:schemeClr val="dk1"/>
          </a:fontRef>
        </p:style>
      </p:pic>
      <p:cxnSp>
        <p:nvCxnSpPr>
          <p:cNvPr id="6" name="5 Düz Ok Bağlayıcısı"/>
          <p:cNvCxnSpPr/>
          <p:nvPr/>
        </p:nvCxnSpPr>
        <p:spPr>
          <a:xfrm rot="16200000" flipH="1">
            <a:off x="6038557" y="3752556"/>
            <a:ext cx="3617815" cy="16419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0" name="9 Dikdörtgen"/>
          <p:cNvSpPr/>
          <p:nvPr/>
        </p:nvSpPr>
        <p:spPr>
          <a:xfrm>
            <a:off x="0" y="4705060"/>
            <a:ext cx="6619459" cy="106142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Farklı ve/veya aynı yöntemler kullanılarak tekrarlanan ölçüler sonucunda elde edilen verilerin  cephe ve alan kontrolleri yapılarak yanılma sınırı içerisinde kalıp kalmadığı kontrol edilir kalmazsa </a:t>
            </a:r>
            <a:r>
              <a:rPr lang="tr-TR" dirty="0" smtClean="0">
                <a:solidFill>
                  <a:srgbClr val="FFFF00"/>
                </a:solidFill>
              </a:rPr>
              <a:t>ölçüler tekrarlanır. </a:t>
            </a:r>
            <a:endParaRPr lang="tr-TR" dirty="0">
              <a:solidFill>
                <a:srgbClr val="FFFF00"/>
              </a:solidFill>
            </a:endParaRPr>
          </a:p>
        </p:txBody>
      </p:sp>
      <p:sp>
        <p:nvSpPr>
          <p:cNvPr id="8" name="7 Dikdörtgen"/>
          <p:cNvSpPr/>
          <p:nvPr/>
        </p:nvSpPr>
        <p:spPr>
          <a:xfrm>
            <a:off x="0" y="3503247"/>
            <a:ext cx="6699738" cy="1063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Malik ismi yazılmaz, tescilli yapıların cinsi belirtilmez, tescilli yapı olduğu hususunda (t) harfi ile belirtilir, tescilsiz yapılar ile cins değişikliği yapılması gereken taşınmazların cinsi, kat adedi, taşıyıcı sistem ve kullanım amacı belirlenir.</a:t>
            </a:r>
            <a:endParaRPr lang="tr-TR" dirty="0"/>
          </a:p>
        </p:txBody>
      </p:sp>
      <p:sp>
        <p:nvSpPr>
          <p:cNvPr id="11" name="10 Dikdörtgen"/>
          <p:cNvSpPr/>
          <p:nvPr/>
        </p:nvSpPr>
        <p:spPr>
          <a:xfrm>
            <a:off x="2998573" y="0"/>
            <a:ext cx="1375719" cy="329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Bulut Belirtme Çizgisi"/>
          <p:cNvSpPr/>
          <p:nvPr/>
        </p:nvSpPr>
        <p:spPr>
          <a:xfrm>
            <a:off x="6470373" y="554353"/>
            <a:ext cx="1759227" cy="1103243"/>
          </a:xfrm>
          <a:prstGeom prst="cloud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b="1" dirty="0" smtClean="0">
                <a:solidFill>
                  <a:schemeClr val="tx1"/>
                </a:solidFill>
              </a:rPr>
              <a:t>Kontrolü kadastro teknik mevzuatına  göre yapılır</a:t>
            </a:r>
            <a:endParaRPr lang="tr-TR" sz="1000" b="1" dirty="0">
              <a:solidFill>
                <a:schemeClr val="tx1"/>
              </a:solidFill>
            </a:endParaRPr>
          </a:p>
        </p:txBody>
      </p:sp>
    </p:spTree>
    <p:extLst>
      <p:ext uri="{BB962C8B-B14F-4D97-AF65-F5344CB8AC3E}">
        <p14:creationId xmlns:p14="http://schemas.microsoft.com/office/powerpoint/2010/main" xmlns="" val="3967326697"/>
      </p:ext>
    </p:extLst>
  </p:cSld>
  <p:clrMapOvr>
    <a:masterClrMapping/>
  </p:clrMapOvr>
  <p:transition>
    <p:pull dir="l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p:cNvPicPr>
            <a:picLocks noChangeAspect="1" noChangeArrowheads="1"/>
          </p:cNvPicPr>
          <p:nvPr/>
        </p:nvPicPr>
        <p:blipFill>
          <a:blip r:embed="rId2" cstate="print"/>
          <a:srcRect/>
          <a:stretch>
            <a:fillRect/>
          </a:stretch>
        </p:blipFill>
        <p:spPr bwMode="auto">
          <a:xfrm>
            <a:off x="237067" y="0"/>
            <a:ext cx="8906933" cy="5721349"/>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2 Dikdörtgen"/>
          <p:cNvSpPr/>
          <p:nvPr/>
        </p:nvSpPr>
        <p:spPr>
          <a:xfrm>
            <a:off x="958362" y="3938954"/>
            <a:ext cx="6998676" cy="1213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Sınır tanımları ve renklerine uygun olarak, </a:t>
            </a:r>
            <a:r>
              <a:rPr lang="tr-TR" dirty="0" smtClean="0">
                <a:solidFill>
                  <a:srgbClr val="FFFF00"/>
                </a:solidFill>
              </a:rPr>
              <a:t>malik isimleri</a:t>
            </a:r>
            <a:r>
              <a:rPr lang="tr-TR" dirty="0" smtClean="0"/>
              <a:t>, tapu siciline </a:t>
            </a:r>
            <a:r>
              <a:rPr lang="tr-TR" dirty="0" smtClean="0">
                <a:solidFill>
                  <a:srgbClr val="FFFF00"/>
                </a:solidFill>
              </a:rPr>
              <a:t>tescili gerektiren hakların konumları ve sınırları</a:t>
            </a:r>
            <a:r>
              <a:rPr lang="tr-TR" dirty="0" smtClean="0"/>
              <a:t>, belirtilmesi gereken hususları içerecek şekilde düzenlenir.</a:t>
            </a:r>
            <a:endParaRPr lang="tr-TR" dirty="0"/>
          </a:p>
        </p:txBody>
      </p:sp>
      <p:sp>
        <p:nvSpPr>
          <p:cNvPr id="5" name="4 Bulut Belirtme Çizgisi"/>
          <p:cNvSpPr/>
          <p:nvPr/>
        </p:nvSpPr>
        <p:spPr>
          <a:xfrm>
            <a:off x="7244730" y="620256"/>
            <a:ext cx="1759227" cy="1103243"/>
          </a:xfrm>
          <a:prstGeom prst="cloud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b="1" dirty="0" smtClean="0">
                <a:solidFill>
                  <a:schemeClr val="tx1"/>
                </a:solidFill>
              </a:rPr>
              <a:t>Kontrolü kadastro teknik mevzuatına  göre yapılır</a:t>
            </a:r>
            <a:endParaRPr lang="tr-TR" sz="1000" b="1" dirty="0">
              <a:solidFill>
                <a:schemeClr val="tx1"/>
              </a:solidFill>
            </a:endParaRPr>
          </a:p>
        </p:txBody>
      </p:sp>
      <p:sp>
        <p:nvSpPr>
          <p:cNvPr id="6" name="5 Dikdörtgen"/>
          <p:cNvSpPr/>
          <p:nvPr/>
        </p:nvSpPr>
        <p:spPr>
          <a:xfrm>
            <a:off x="2899719" y="0"/>
            <a:ext cx="2001795" cy="1894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7 Düz Ok Bağlayıcısı"/>
          <p:cNvCxnSpPr/>
          <p:nvPr/>
        </p:nvCxnSpPr>
        <p:spPr>
          <a:xfrm rot="5400000">
            <a:off x="2290119" y="1145059"/>
            <a:ext cx="733169" cy="65078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rot="16200000" flipV="1">
            <a:off x="1758779" y="2730842"/>
            <a:ext cx="1029730" cy="21418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rot="10800000">
            <a:off x="2454877" y="2421924"/>
            <a:ext cx="1009137" cy="95147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Düz Ok Bağlayıcısı"/>
          <p:cNvCxnSpPr/>
          <p:nvPr/>
        </p:nvCxnSpPr>
        <p:spPr>
          <a:xfrm>
            <a:off x="930876" y="1598140"/>
            <a:ext cx="527221" cy="43660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17 Metin kutusu"/>
          <p:cNvSpPr txBox="1"/>
          <p:nvPr/>
        </p:nvSpPr>
        <p:spPr>
          <a:xfrm>
            <a:off x="1532238" y="1960605"/>
            <a:ext cx="2875006" cy="369332"/>
          </a:xfrm>
          <a:prstGeom prst="rect">
            <a:avLst/>
          </a:prstGeom>
          <a:solidFill>
            <a:schemeClr val="tx2">
              <a:lumMod val="60000"/>
              <a:lumOff val="40000"/>
            </a:schemeClr>
          </a:solidFill>
        </p:spPr>
        <p:txBody>
          <a:bodyPr wrap="square" rtlCol="0">
            <a:spAutoFit/>
          </a:bodyPr>
          <a:lstStyle/>
          <a:p>
            <a:r>
              <a:rPr lang="tr-TR" dirty="0" smtClean="0">
                <a:solidFill>
                  <a:srgbClr val="FFFF00"/>
                </a:solidFill>
              </a:rPr>
              <a:t>Malik isimleri yazılmalıdır!</a:t>
            </a:r>
            <a:endParaRPr lang="tr-TR" dirty="0">
              <a:solidFill>
                <a:srgbClr val="FFFF00"/>
              </a:solidFill>
            </a:endParaRPr>
          </a:p>
        </p:txBody>
      </p:sp>
      <p:cxnSp>
        <p:nvCxnSpPr>
          <p:cNvPr id="19" name="18 Düz Ok Bağlayıcısı"/>
          <p:cNvCxnSpPr/>
          <p:nvPr/>
        </p:nvCxnSpPr>
        <p:spPr>
          <a:xfrm rot="5400000">
            <a:off x="4106563" y="1787611"/>
            <a:ext cx="267730" cy="20182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p:nvPr/>
        </p:nvCxnSpPr>
        <p:spPr>
          <a:xfrm rot="5400000">
            <a:off x="3385735" y="1767013"/>
            <a:ext cx="267730" cy="20182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74605893"/>
      </p:ext>
    </p:extLst>
  </p:cSld>
  <p:clrMapOvr>
    <a:masterClrMapping/>
  </p:clrMapOvr>
  <p:transition>
    <p:pull dir="ld"/>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Oval"/>
          <p:cNvSpPr/>
          <p:nvPr/>
        </p:nvSpPr>
        <p:spPr>
          <a:xfrm>
            <a:off x="1762899" y="3907198"/>
            <a:ext cx="5214550" cy="23494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defRPr/>
            </a:pPr>
            <a:r>
              <a:rPr lang="tr-TR" b="1" dirty="0" smtClean="0"/>
              <a:t>Askı ilanı sonrasında, cins değişikliği yapılmış olan taşınmazların listesi ilgili kuruluşlara bildirilir.</a:t>
            </a:r>
            <a:endParaRPr lang="tr-TR" b="1" dirty="0">
              <a:solidFill>
                <a:schemeClr val="tx1"/>
              </a:solidFill>
              <a:cs typeface="Arial" charset="0"/>
            </a:endParaRPr>
          </a:p>
        </p:txBody>
      </p:sp>
      <p:pic>
        <p:nvPicPr>
          <p:cNvPr id="58370" name="Picture 2"/>
          <p:cNvPicPr>
            <a:picLocks noChangeAspect="1" noChangeArrowheads="1"/>
          </p:cNvPicPr>
          <p:nvPr/>
        </p:nvPicPr>
        <p:blipFill>
          <a:blip r:embed="rId2" cstate="print"/>
          <a:srcRect/>
          <a:stretch>
            <a:fillRect/>
          </a:stretch>
        </p:blipFill>
        <p:spPr bwMode="auto">
          <a:xfrm>
            <a:off x="266700" y="479157"/>
            <a:ext cx="8877300" cy="971550"/>
          </a:xfrm>
          <a:prstGeom prst="rect">
            <a:avLst/>
          </a:prstGeom>
          <a:noFill/>
          <a:ln w="9525">
            <a:noFill/>
            <a:miter lim="800000"/>
            <a:headEnd/>
            <a:tailEnd/>
          </a:ln>
          <a:effectLst/>
        </p:spPr>
      </p:pic>
      <p:sp>
        <p:nvSpPr>
          <p:cNvPr id="5" name="4 Dikdörtgen"/>
          <p:cNvSpPr/>
          <p:nvPr/>
        </p:nvSpPr>
        <p:spPr>
          <a:xfrm>
            <a:off x="1573467" y="2836152"/>
            <a:ext cx="6224954" cy="888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Cins değişikliği yapılması gereken taşınmaz listesi malikleri gösterecek şekilde ilgili kuruluşlara/maliye idaresine gönderilir.</a:t>
            </a:r>
            <a:endParaRPr lang="tr-TR" dirty="0"/>
          </a:p>
        </p:txBody>
      </p:sp>
      <p:sp>
        <p:nvSpPr>
          <p:cNvPr id="6" name="5 Oval"/>
          <p:cNvSpPr/>
          <p:nvPr/>
        </p:nvSpPr>
        <p:spPr>
          <a:xfrm>
            <a:off x="1292207" y="1499286"/>
            <a:ext cx="6920917" cy="1227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400" dirty="0" smtClean="0"/>
              <a:t>Yapısız iken yapılı hale gelen yerlerde </a:t>
            </a:r>
            <a:r>
              <a:rPr lang="tr-TR" sz="1400" dirty="0" smtClean="0">
                <a:solidFill>
                  <a:srgbClr val="FFFF00"/>
                </a:solidFill>
              </a:rPr>
              <a:t>yapı kullanma izni </a:t>
            </a:r>
            <a:r>
              <a:rPr lang="tr-TR" sz="1400" dirty="0" smtClean="0"/>
              <a:t>alınmadan önce harç yatırılacağından, cins değişikliğine ilişkin harcın yatırıldığına ilişkin belgenin ibraz edilmesi halinde bu parseller  listede gösterilmez.</a:t>
            </a:r>
            <a:endParaRPr lang="tr-TR" sz="1400" dirty="0"/>
          </a:p>
        </p:txBody>
      </p:sp>
    </p:spTree>
  </p:cSld>
  <p:clrMapOvr>
    <a:masterClrMapping/>
  </p:clrMapOvr>
  <p:transition>
    <p:pull dir="ld"/>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7" name="Picture 3"/>
          <p:cNvPicPr>
            <a:picLocks noChangeAspect="1" noChangeArrowheads="1"/>
          </p:cNvPicPr>
          <p:nvPr/>
        </p:nvPicPr>
        <p:blipFill>
          <a:blip r:embed="rId2" cstate="print"/>
          <a:srcRect/>
          <a:stretch>
            <a:fillRect/>
          </a:stretch>
        </p:blipFill>
        <p:spPr bwMode="auto">
          <a:xfrm>
            <a:off x="209550" y="1033463"/>
            <a:ext cx="8724900" cy="5325134"/>
          </a:xfrm>
          <a:prstGeom prst="rect">
            <a:avLst/>
          </a:prstGeom>
          <a:noFill/>
          <a:ln w="9525">
            <a:noFill/>
            <a:miter lim="800000"/>
            <a:headEnd/>
            <a:tailEnd/>
          </a:ln>
          <a:effectLst/>
        </p:spPr>
      </p:pic>
      <p:sp>
        <p:nvSpPr>
          <p:cNvPr id="5" name="4 Metin kutusu"/>
          <p:cNvSpPr txBox="1"/>
          <p:nvPr/>
        </p:nvSpPr>
        <p:spPr>
          <a:xfrm>
            <a:off x="5219113" y="4825218"/>
            <a:ext cx="3530991"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u="sng" dirty="0" smtClean="0">
                <a:solidFill>
                  <a:srgbClr val="FF0000"/>
                </a:solidFill>
              </a:rPr>
              <a:t>Muhdesat belirtmesi</a:t>
            </a:r>
          </a:p>
          <a:p>
            <a:r>
              <a:rPr lang="tr-TR" dirty="0" smtClean="0">
                <a:solidFill>
                  <a:schemeClr val="accent1"/>
                </a:solidFill>
              </a:rPr>
              <a:t>Parsel üzerindeki </a:t>
            </a:r>
            <a:r>
              <a:rPr lang="tr-TR" dirty="0" err="1" smtClean="0">
                <a:solidFill>
                  <a:schemeClr val="accent1"/>
                </a:solidFill>
              </a:rPr>
              <a:t>kargir</a:t>
            </a:r>
            <a:r>
              <a:rPr lang="tr-TR" dirty="0" smtClean="0">
                <a:solidFill>
                  <a:schemeClr val="accent1"/>
                </a:solidFill>
              </a:rPr>
              <a:t> samanlık Hilmi TURAN’ a aittir</a:t>
            </a:r>
            <a:endParaRPr lang="tr-TR" dirty="0">
              <a:solidFill>
                <a:schemeClr val="accent1"/>
              </a:solidFill>
            </a:endParaRPr>
          </a:p>
        </p:txBody>
      </p:sp>
      <p:cxnSp>
        <p:nvCxnSpPr>
          <p:cNvPr id="7" name="6 Düz Ok Bağlayıcısı"/>
          <p:cNvCxnSpPr/>
          <p:nvPr/>
        </p:nvCxnSpPr>
        <p:spPr>
          <a:xfrm>
            <a:off x="3362179" y="3221502"/>
            <a:ext cx="2278966" cy="47830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7 Metin kutusu"/>
          <p:cNvSpPr txBox="1"/>
          <p:nvPr/>
        </p:nvSpPr>
        <p:spPr>
          <a:xfrm>
            <a:off x="5584874" y="3432517"/>
            <a:ext cx="355912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dirty="0" smtClean="0">
                <a:solidFill>
                  <a:srgbClr val="FF0000"/>
                </a:solidFill>
              </a:rPr>
              <a:t>Muhdesat zeminde mevcut değil</a:t>
            </a:r>
            <a:endParaRPr lang="tr-TR" dirty="0">
              <a:solidFill>
                <a:srgbClr val="FF0000"/>
              </a:solidFill>
            </a:endParaRPr>
          </a:p>
        </p:txBody>
      </p:sp>
      <p:sp>
        <p:nvSpPr>
          <p:cNvPr id="9" name="8 Metin kutusu"/>
          <p:cNvSpPr txBox="1"/>
          <p:nvPr/>
        </p:nvSpPr>
        <p:spPr>
          <a:xfrm>
            <a:off x="365760" y="0"/>
            <a:ext cx="8342141"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b="1" dirty="0" smtClean="0">
                <a:solidFill>
                  <a:srgbClr val="FF0000"/>
                </a:solidFill>
              </a:rPr>
              <a:t>Zeminde mevcut olmayan </a:t>
            </a:r>
            <a:r>
              <a:rPr lang="tr-TR" b="1" dirty="0" err="1" smtClean="0">
                <a:solidFill>
                  <a:srgbClr val="FF0000"/>
                </a:solidFill>
              </a:rPr>
              <a:t>muhdesat</a:t>
            </a:r>
            <a:r>
              <a:rPr lang="tr-TR" b="1" dirty="0" smtClean="0">
                <a:solidFill>
                  <a:srgbClr val="FF0000"/>
                </a:solidFill>
              </a:rPr>
              <a:t> ilgililerinin muvafakatine gerek olmadan </a:t>
            </a:r>
            <a:r>
              <a:rPr lang="tr-TR" dirty="0" smtClean="0">
                <a:solidFill>
                  <a:srgbClr val="002060"/>
                </a:solidFill>
              </a:rPr>
              <a:t>tutanağın edinme sebebi kısmında açıklanır ve askı ilan cetvelinin açıklamalar sütununda belirtilir </a:t>
            </a:r>
            <a:r>
              <a:rPr lang="tr-TR" b="1" dirty="0" smtClean="0">
                <a:solidFill>
                  <a:srgbClr val="FF0000"/>
                </a:solidFill>
              </a:rPr>
              <a:t>tapu kütüğünden terkin edilir.  </a:t>
            </a:r>
            <a:endParaRPr lang="tr-TR" b="1" dirty="0">
              <a:solidFill>
                <a:srgbClr val="FF0000"/>
              </a:solidFill>
            </a:endParaRPr>
          </a:p>
        </p:txBody>
      </p:sp>
      <p:sp>
        <p:nvSpPr>
          <p:cNvPr id="10" name="9 Oval"/>
          <p:cNvSpPr/>
          <p:nvPr/>
        </p:nvSpPr>
        <p:spPr>
          <a:xfrm>
            <a:off x="442762" y="6006164"/>
            <a:ext cx="2050181" cy="6737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HARCA TABİDİR</a:t>
            </a:r>
            <a:endParaRPr lang="tr-TR" dirty="0"/>
          </a:p>
        </p:txBody>
      </p:sp>
      <p:sp>
        <p:nvSpPr>
          <p:cNvPr id="11" name="10 Metin kutusu"/>
          <p:cNvSpPr txBox="1"/>
          <p:nvPr/>
        </p:nvSpPr>
        <p:spPr>
          <a:xfrm>
            <a:off x="239340" y="1501251"/>
            <a:ext cx="1762455" cy="175432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b="1" dirty="0" smtClean="0">
                <a:ln>
                  <a:solidFill>
                    <a:schemeClr val="bg1"/>
                  </a:solidFill>
                </a:ln>
                <a:solidFill>
                  <a:schemeClr val="bg1"/>
                </a:solidFill>
              </a:rPr>
              <a:t>2/b parselleri üzerindeki </a:t>
            </a:r>
            <a:r>
              <a:rPr lang="tr-TR" b="1" dirty="0" err="1" smtClean="0">
                <a:ln>
                  <a:solidFill>
                    <a:schemeClr val="bg1"/>
                  </a:solidFill>
                </a:ln>
                <a:solidFill>
                  <a:schemeClr val="bg1"/>
                </a:solidFill>
              </a:rPr>
              <a:t>muhdesatlar</a:t>
            </a:r>
            <a:r>
              <a:rPr lang="tr-TR" b="1" dirty="0" smtClean="0">
                <a:ln>
                  <a:solidFill>
                    <a:schemeClr val="bg1"/>
                  </a:solidFill>
                </a:ln>
                <a:solidFill>
                  <a:schemeClr val="bg1"/>
                </a:solidFill>
              </a:rPr>
              <a:t> zeminde mevcut olmasa bile terkin edilmez</a:t>
            </a:r>
            <a:endParaRPr lang="tr-TR" u="sng" dirty="0" smtClean="0">
              <a:ln>
                <a:solidFill>
                  <a:schemeClr val="bg1"/>
                </a:solidFill>
              </a:ln>
              <a:solidFill>
                <a:schemeClr val="bg1"/>
              </a:solidFill>
            </a:endParaRPr>
          </a:p>
        </p:txBody>
      </p:sp>
    </p:spTree>
  </p:cSld>
  <p:clrMapOvr>
    <a:masterClrMapping/>
  </p:clrMapOvr>
  <p:transition>
    <p:pull dir="l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ahÅap evi yÄ±kÄ±p betonarme ev yaptÄ± ile ilgili gÃ¶rsel sonucu"/>
          <p:cNvPicPr>
            <a:picLocks noChangeAspect="1" noChangeArrowheads="1"/>
          </p:cNvPicPr>
          <p:nvPr/>
        </p:nvPicPr>
        <p:blipFill>
          <a:blip r:embed="rId2" cstate="print"/>
          <a:srcRect/>
          <a:stretch>
            <a:fillRect/>
          </a:stretch>
        </p:blipFill>
        <p:spPr bwMode="auto">
          <a:xfrm>
            <a:off x="735869" y="2206869"/>
            <a:ext cx="2824332" cy="2120900"/>
          </a:xfrm>
          <a:prstGeom prst="rect">
            <a:avLst/>
          </a:prstGeom>
          <a:noFill/>
        </p:spPr>
      </p:pic>
      <p:pic>
        <p:nvPicPr>
          <p:cNvPr id="226308" name="Picture 4" descr="ahÅap evi yÄ±kÄ±p betonarme ev yaptÄ± ile ilgili gÃ¶rsel sonucu"/>
          <p:cNvPicPr>
            <a:picLocks noChangeAspect="1" noChangeArrowheads="1"/>
          </p:cNvPicPr>
          <p:nvPr/>
        </p:nvPicPr>
        <p:blipFill>
          <a:blip r:embed="rId3" cstate="print"/>
          <a:srcRect/>
          <a:stretch>
            <a:fillRect/>
          </a:stretch>
        </p:blipFill>
        <p:spPr bwMode="auto">
          <a:xfrm>
            <a:off x="4397375" y="4318000"/>
            <a:ext cx="3514725" cy="2343150"/>
          </a:xfrm>
          <a:prstGeom prst="rect">
            <a:avLst/>
          </a:prstGeom>
          <a:noFill/>
        </p:spPr>
      </p:pic>
      <p:sp>
        <p:nvSpPr>
          <p:cNvPr id="4" name="3 Metin kutusu"/>
          <p:cNvSpPr txBox="1"/>
          <p:nvPr/>
        </p:nvSpPr>
        <p:spPr>
          <a:xfrm>
            <a:off x="2558757" y="374748"/>
            <a:ext cx="3573194" cy="5847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3200" dirty="0" smtClean="0">
                <a:solidFill>
                  <a:srgbClr val="FF0000"/>
                </a:solidFill>
              </a:rPr>
              <a:t>Muhdesat</a:t>
            </a:r>
            <a:endParaRPr lang="tr-TR" sz="3200" dirty="0">
              <a:solidFill>
                <a:srgbClr val="FF0000"/>
              </a:solidFill>
            </a:endParaRPr>
          </a:p>
        </p:txBody>
      </p:sp>
      <p:sp>
        <p:nvSpPr>
          <p:cNvPr id="5" name="4 Dikdörtgen"/>
          <p:cNvSpPr/>
          <p:nvPr/>
        </p:nvSpPr>
        <p:spPr>
          <a:xfrm>
            <a:off x="622300" y="1059180"/>
            <a:ext cx="7962900" cy="769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Taşınmazın sahipliği ile </a:t>
            </a:r>
            <a:r>
              <a:rPr lang="tr-TR" dirty="0" err="1" smtClean="0">
                <a:solidFill>
                  <a:schemeClr val="bg1"/>
                </a:solidFill>
              </a:rPr>
              <a:t>muhdesat</a:t>
            </a:r>
            <a:r>
              <a:rPr lang="tr-TR" dirty="0" smtClean="0">
                <a:solidFill>
                  <a:schemeClr val="bg1"/>
                </a:solidFill>
              </a:rPr>
              <a:t> sahipliğinin aynı kişide birleşmesi durumunda</a:t>
            </a:r>
            <a:endParaRPr lang="tr-TR" dirty="0">
              <a:solidFill>
                <a:schemeClr val="bg1"/>
              </a:solidFill>
            </a:endParaRPr>
          </a:p>
        </p:txBody>
      </p:sp>
      <p:sp>
        <p:nvSpPr>
          <p:cNvPr id="6" name="5 Dikdörtgen"/>
          <p:cNvSpPr/>
          <p:nvPr/>
        </p:nvSpPr>
        <p:spPr>
          <a:xfrm>
            <a:off x="3943642" y="2237545"/>
            <a:ext cx="4273258" cy="1670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kadastro güncelleme tutanağının edinme sebebinde açıklanarak </a:t>
            </a:r>
            <a:r>
              <a:rPr lang="tr-TR" dirty="0" smtClean="0">
                <a:solidFill>
                  <a:srgbClr val="FFFF00"/>
                </a:solidFill>
              </a:rPr>
              <a:t>cinsi sütununa </a:t>
            </a:r>
            <a:r>
              <a:rPr lang="tr-TR" dirty="0" smtClean="0">
                <a:solidFill>
                  <a:schemeClr val="bg1"/>
                </a:solidFill>
              </a:rPr>
              <a:t>yazılır, tescil sırasında tapu kütüğünün beyanlar hanesindeki </a:t>
            </a:r>
            <a:r>
              <a:rPr lang="tr-TR" dirty="0" err="1" smtClean="0">
                <a:solidFill>
                  <a:schemeClr val="bg1"/>
                </a:solidFill>
              </a:rPr>
              <a:t>muhdesat</a:t>
            </a:r>
            <a:r>
              <a:rPr lang="tr-TR" dirty="0" smtClean="0">
                <a:solidFill>
                  <a:schemeClr val="bg1"/>
                </a:solidFill>
              </a:rPr>
              <a:t> terkin edilir. </a:t>
            </a:r>
            <a:r>
              <a:rPr lang="tr-TR" dirty="0" smtClean="0">
                <a:solidFill>
                  <a:srgbClr val="FFFF00"/>
                </a:solidFill>
              </a:rPr>
              <a:t>Bu durumda</a:t>
            </a:r>
            <a:r>
              <a:rPr lang="tr-TR" dirty="0" smtClean="0">
                <a:solidFill>
                  <a:schemeClr val="bg1"/>
                </a:solidFill>
              </a:rPr>
              <a:t> </a:t>
            </a:r>
            <a:r>
              <a:rPr lang="tr-TR" dirty="0" smtClean="0">
                <a:solidFill>
                  <a:srgbClr val="FFFF00"/>
                </a:solidFill>
              </a:rPr>
              <a:t>yapı kullanma izin belgesi aranmadan cins değişikliği yapılır.</a:t>
            </a:r>
            <a:endParaRPr lang="tr-TR" dirty="0">
              <a:solidFill>
                <a:srgbClr val="FFFF00"/>
              </a:solidFill>
            </a:endParaRPr>
          </a:p>
        </p:txBody>
      </p:sp>
      <p:sp>
        <p:nvSpPr>
          <p:cNvPr id="7" name="6 Dikdörtgen"/>
          <p:cNvSpPr/>
          <p:nvPr/>
        </p:nvSpPr>
        <p:spPr>
          <a:xfrm>
            <a:off x="542777" y="4533901"/>
            <a:ext cx="3024554" cy="20679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Zeminde </a:t>
            </a:r>
            <a:r>
              <a:rPr lang="tr-TR" dirty="0" err="1" smtClean="0">
                <a:solidFill>
                  <a:schemeClr val="bg1"/>
                </a:solidFill>
              </a:rPr>
              <a:t>muhdesatın</a:t>
            </a:r>
            <a:r>
              <a:rPr lang="tr-TR" dirty="0" smtClean="0">
                <a:solidFill>
                  <a:schemeClr val="bg1"/>
                </a:solidFill>
              </a:rPr>
              <a:t> cinsinde değişiklik olması halinde tutanağın edinme sebebinde değişikliğin ne olduğu açıklanmakla yetinilir.</a:t>
            </a:r>
            <a:r>
              <a:rPr lang="tr-TR" dirty="0" smtClean="0">
                <a:solidFill>
                  <a:schemeClr val="tx1"/>
                </a:solidFill>
              </a:rPr>
              <a:t> </a:t>
            </a:r>
            <a:r>
              <a:rPr lang="tr-TR" dirty="0" smtClean="0">
                <a:solidFill>
                  <a:srgbClr val="FFFF00"/>
                </a:solidFill>
              </a:rPr>
              <a:t>Beyanlar hanesinde ve cinsi sütununa yazılmaz.</a:t>
            </a:r>
            <a:endParaRPr lang="tr-TR" dirty="0">
              <a:solidFill>
                <a:srgbClr val="FFFF00"/>
              </a:solidFill>
            </a:endParaRPr>
          </a:p>
        </p:txBody>
      </p:sp>
      <p:cxnSp>
        <p:nvCxnSpPr>
          <p:cNvPr id="9" name="8 Düz Ok Bağlayıcısı"/>
          <p:cNvCxnSpPr/>
          <p:nvPr/>
        </p:nvCxnSpPr>
        <p:spPr>
          <a:xfrm rot="16200000" flipH="1">
            <a:off x="3594100" y="4165600"/>
            <a:ext cx="749300" cy="62230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1" name="10 Düz Ok Bağlayıcısı"/>
          <p:cNvCxnSpPr/>
          <p:nvPr/>
        </p:nvCxnSpPr>
        <p:spPr>
          <a:xfrm rot="5400000">
            <a:off x="3435350" y="4794250"/>
            <a:ext cx="698500" cy="279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9 Oval"/>
          <p:cNvSpPr/>
          <p:nvPr/>
        </p:nvSpPr>
        <p:spPr>
          <a:xfrm>
            <a:off x="7770337" y="1873489"/>
            <a:ext cx="1164657" cy="39463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HARCA TABİDİR</a:t>
            </a:r>
            <a:endParaRPr lang="tr-TR" sz="1400" dirty="0"/>
          </a:p>
        </p:txBody>
      </p:sp>
    </p:spTree>
  </p:cSld>
  <p:clrMapOvr>
    <a:masterClrMapping/>
  </p:clrMapOvr>
  <p:transition>
    <p:pull dir="ld"/>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3" cstate="print"/>
          <a:srcRect/>
          <a:stretch>
            <a:fillRect/>
          </a:stretch>
        </p:blipFill>
        <p:spPr bwMode="auto">
          <a:xfrm>
            <a:off x="267286" y="191301"/>
            <a:ext cx="8131127" cy="5738451"/>
          </a:xfrm>
          <a:prstGeom prst="rect">
            <a:avLst/>
          </a:prstGeom>
          <a:noFill/>
          <a:ln w="9525">
            <a:noFill/>
            <a:miter lim="800000"/>
            <a:headEnd/>
            <a:tailEnd/>
          </a:ln>
          <a:effectLst/>
        </p:spPr>
      </p:pic>
      <p:sp>
        <p:nvSpPr>
          <p:cNvPr id="8" name="7 Metin kutusu"/>
          <p:cNvSpPr txBox="1"/>
          <p:nvPr/>
        </p:nvSpPr>
        <p:spPr>
          <a:xfrm>
            <a:off x="4740812" y="3938954"/>
            <a:ext cx="4107766" cy="307777"/>
          </a:xfrm>
          <a:prstGeom prst="rect">
            <a:avLst/>
          </a:prstGeom>
          <a:noFill/>
        </p:spPr>
        <p:txBody>
          <a:bodyPr wrap="square" rtlCol="0">
            <a:spAutoFit/>
          </a:bodyPr>
          <a:lstStyle/>
          <a:p>
            <a:r>
              <a:rPr lang="tr-TR" sz="1400" dirty="0" smtClean="0">
                <a:solidFill>
                  <a:srgbClr val="FFFF00"/>
                </a:solidFill>
              </a:rPr>
              <a:t>Muhdesat   ( tek katlı ahşap ev)</a:t>
            </a:r>
            <a:endParaRPr lang="tr-TR" sz="1400" dirty="0">
              <a:solidFill>
                <a:srgbClr val="FFFF00"/>
              </a:solidFill>
            </a:endParaRPr>
          </a:p>
        </p:txBody>
      </p:sp>
      <p:sp>
        <p:nvSpPr>
          <p:cNvPr id="9" name="8 Metin kutusu"/>
          <p:cNvSpPr txBox="1"/>
          <p:nvPr/>
        </p:nvSpPr>
        <p:spPr>
          <a:xfrm>
            <a:off x="4867422" y="4248443"/>
            <a:ext cx="3334043" cy="307777"/>
          </a:xfrm>
          <a:prstGeom prst="rect">
            <a:avLst/>
          </a:prstGeom>
          <a:noFill/>
        </p:spPr>
        <p:txBody>
          <a:bodyPr wrap="square" rtlCol="0">
            <a:spAutoFit/>
          </a:bodyPr>
          <a:lstStyle/>
          <a:p>
            <a:r>
              <a:rPr lang="tr-TR" sz="1400" dirty="0" smtClean="0">
                <a:solidFill>
                  <a:srgbClr val="FF0000"/>
                </a:solidFill>
              </a:rPr>
              <a:t>Zemindeki mevcut yapı</a:t>
            </a:r>
            <a:endParaRPr lang="tr-TR" sz="1400" dirty="0">
              <a:solidFill>
                <a:srgbClr val="FF0000"/>
              </a:solidFill>
            </a:endParaRPr>
          </a:p>
        </p:txBody>
      </p:sp>
      <p:sp>
        <p:nvSpPr>
          <p:cNvPr id="5" name="4 Oval"/>
          <p:cNvSpPr/>
          <p:nvPr/>
        </p:nvSpPr>
        <p:spPr>
          <a:xfrm>
            <a:off x="6274191" y="604911"/>
            <a:ext cx="2377440" cy="14459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Muhdesat terkin edilir.Yeni binaya ilişkin cins değişikliği talep halinde  </a:t>
            </a:r>
            <a:r>
              <a:rPr lang="tr-TR" sz="1400" dirty="0" smtClean="0">
                <a:solidFill>
                  <a:srgbClr val="FF0000"/>
                </a:solidFill>
              </a:rPr>
              <a:t>MEVZUATINCA </a:t>
            </a:r>
            <a:r>
              <a:rPr lang="tr-TR" sz="1400" dirty="0" smtClean="0"/>
              <a:t>karşılanır.</a:t>
            </a:r>
            <a:endParaRPr lang="tr-TR" sz="1400" dirty="0"/>
          </a:p>
        </p:txBody>
      </p:sp>
      <p:pic>
        <p:nvPicPr>
          <p:cNvPr id="118786" name="Picture 2" descr="1. kat ahÅap 2. kat beton ev ile ilgili gÃ¶rsel sonucu"/>
          <p:cNvPicPr>
            <a:picLocks noChangeAspect="1" noChangeArrowheads="1"/>
          </p:cNvPicPr>
          <p:nvPr/>
        </p:nvPicPr>
        <p:blipFill>
          <a:blip r:embed="rId4" cstate="print"/>
          <a:srcRect/>
          <a:stretch>
            <a:fillRect/>
          </a:stretch>
        </p:blipFill>
        <p:spPr bwMode="auto">
          <a:xfrm>
            <a:off x="358775" y="303213"/>
            <a:ext cx="3248025" cy="1827015"/>
          </a:xfrm>
          <a:prstGeom prst="rect">
            <a:avLst/>
          </a:prstGeom>
          <a:noFill/>
        </p:spPr>
      </p:pic>
      <p:cxnSp>
        <p:nvCxnSpPr>
          <p:cNvPr id="10" name="9 Düz Ok Bağlayıcısı"/>
          <p:cNvCxnSpPr/>
          <p:nvPr/>
        </p:nvCxnSpPr>
        <p:spPr>
          <a:xfrm rot="10800000">
            <a:off x="3771900" y="1422400"/>
            <a:ext cx="8890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10 Oval"/>
          <p:cNvSpPr/>
          <p:nvPr/>
        </p:nvSpPr>
        <p:spPr>
          <a:xfrm>
            <a:off x="895149" y="5101390"/>
            <a:ext cx="3801979" cy="119353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err="1" smtClean="0"/>
              <a:t>Muhdesat</a:t>
            </a:r>
            <a:r>
              <a:rPr lang="tr-TR" sz="1400" dirty="0" smtClean="0"/>
              <a:t> terkini ve cins değişikliği işlemi birlikte yapılırsa,  işlem </a:t>
            </a:r>
            <a:r>
              <a:rPr lang="tr-TR" sz="1400" dirty="0" err="1" smtClean="0"/>
              <a:t>muhdesat</a:t>
            </a:r>
            <a:r>
              <a:rPr lang="tr-TR" sz="1400" dirty="0" smtClean="0"/>
              <a:t> terkini ve cins değişikliği harcına tabidir.</a:t>
            </a:r>
            <a:endParaRPr lang="tr-TR" sz="1400" dirty="0"/>
          </a:p>
        </p:txBody>
      </p:sp>
    </p:spTree>
    <p:extLst>
      <p:ext uri="{BB962C8B-B14F-4D97-AF65-F5344CB8AC3E}">
        <p14:creationId xmlns:p14="http://schemas.microsoft.com/office/powerpoint/2010/main" xmlns="" val="2044569343"/>
      </p:ext>
    </p:extLst>
  </p:cSld>
  <p:clrMapOvr>
    <a:masterClrMapping/>
  </p:clrMapOvr>
  <p:transition>
    <p:pull dir="l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943100" y="317500"/>
            <a:ext cx="4851400" cy="5588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MÜKERRERLİK</a:t>
            </a:r>
            <a:endParaRPr lang="tr-TR" dirty="0"/>
          </a:p>
        </p:txBody>
      </p:sp>
      <p:sp>
        <p:nvSpPr>
          <p:cNvPr id="3" name="2 Dikdörtgen"/>
          <p:cNvSpPr/>
          <p:nvPr/>
        </p:nvSpPr>
        <p:spPr>
          <a:xfrm>
            <a:off x="3149599" y="3606800"/>
            <a:ext cx="2776415" cy="1035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Akabinde krokili  rapor düzenlenerek Tapu Müdürlüğüne gönderilir. Bu raporda mükerrerliğin;</a:t>
            </a:r>
            <a:endParaRPr lang="tr-TR" dirty="0"/>
          </a:p>
        </p:txBody>
      </p:sp>
      <p:sp>
        <p:nvSpPr>
          <p:cNvPr id="8" name="7 Dikdörtgen"/>
          <p:cNvSpPr/>
          <p:nvPr/>
        </p:nvSpPr>
        <p:spPr>
          <a:xfrm>
            <a:off x="1934309" y="1116623"/>
            <a:ext cx="4906106" cy="764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Teknik bir hatadan kaynaklanmayan </a:t>
            </a:r>
          </a:p>
          <a:p>
            <a:pPr algn="ctr"/>
            <a:r>
              <a:rPr lang="tr-TR" dirty="0" smtClean="0"/>
              <a:t>Kısmen veya Tamamen Mükerrerlik durumu Tespit Edildiğinde;</a:t>
            </a:r>
            <a:endParaRPr lang="tr-TR" dirty="0"/>
          </a:p>
        </p:txBody>
      </p:sp>
      <p:sp>
        <p:nvSpPr>
          <p:cNvPr id="9" name="8 Dikdörtgen"/>
          <p:cNvSpPr/>
          <p:nvPr/>
        </p:nvSpPr>
        <p:spPr>
          <a:xfrm>
            <a:off x="723900" y="2006600"/>
            <a:ext cx="3238500" cy="1130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Fen Klasörüne </a:t>
            </a:r>
            <a:r>
              <a:rPr lang="tr-TR" i="1" dirty="0" smtClean="0"/>
              <a:t>“ ……. ada…… parsel ile kısmen/tamamen mükerrerdir” </a:t>
            </a:r>
            <a:r>
              <a:rPr lang="tr-TR" dirty="0" smtClean="0"/>
              <a:t>belirtmesi konur</a:t>
            </a:r>
            <a:endParaRPr lang="tr-TR" dirty="0"/>
          </a:p>
        </p:txBody>
      </p:sp>
      <p:sp>
        <p:nvSpPr>
          <p:cNvPr id="11" name="10 Dikdörtgen"/>
          <p:cNvSpPr/>
          <p:nvPr/>
        </p:nvSpPr>
        <p:spPr>
          <a:xfrm>
            <a:off x="4838700" y="2057400"/>
            <a:ext cx="3238500" cy="109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Tapu kütüğüne </a:t>
            </a:r>
            <a:r>
              <a:rPr lang="tr-TR" i="1" dirty="0" smtClean="0"/>
              <a:t>“ ……. ada…… parsel ile kısmen/tamamen mükerrerdir” </a:t>
            </a:r>
            <a:r>
              <a:rPr lang="tr-TR" dirty="0" smtClean="0"/>
              <a:t>belirtmesinin konması sağlanır. </a:t>
            </a:r>
            <a:endParaRPr lang="tr-TR" dirty="0"/>
          </a:p>
        </p:txBody>
      </p:sp>
      <p:sp>
        <p:nvSpPr>
          <p:cNvPr id="12" name="11 Dikdörtgen"/>
          <p:cNvSpPr/>
          <p:nvPr/>
        </p:nvSpPr>
        <p:spPr>
          <a:xfrm>
            <a:off x="584200" y="4978400"/>
            <a:ext cx="2717800" cy="52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3402 S.K. 22. maddesinin Birinci fıkrasına göre mi?</a:t>
            </a:r>
            <a:endParaRPr lang="tr-TR" dirty="0"/>
          </a:p>
        </p:txBody>
      </p:sp>
      <p:sp>
        <p:nvSpPr>
          <p:cNvPr id="13" name="12 Dikdörtgen"/>
          <p:cNvSpPr/>
          <p:nvPr/>
        </p:nvSpPr>
        <p:spPr>
          <a:xfrm>
            <a:off x="5797062" y="5030177"/>
            <a:ext cx="2717800" cy="52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1515 sayılı Kanun kapsamında mı?</a:t>
            </a:r>
            <a:endParaRPr lang="tr-TR" dirty="0"/>
          </a:p>
        </p:txBody>
      </p:sp>
      <p:sp>
        <p:nvSpPr>
          <p:cNvPr id="14" name="13 Dikdörtgen"/>
          <p:cNvSpPr/>
          <p:nvPr/>
        </p:nvSpPr>
        <p:spPr>
          <a:xfrm>
            <a:off x="3420208" y="5715000"/>
            <a:ext cx="2307492" cy="211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Giderileceği belirtilir.</a:t>
            </a:r>
            <a:endParaRPr lang="tr-TR" dirty="0"/>
          </a:p>
        </p:txBody>
      </p:sp>
      <p:cxnSp>
        <p:nvCxnSpPr>
          <p:cNvPr id="16" name="15 Düz Ok Bağlayıcısı"/>
          <p:cNvCxnSpPr>
            <a:stCxn id="2" idx="2"/>
            <a:endCxn id="8" idx="0"/>
          </p:cNvCxnSpPr>
          <p:nvPr/>
        </p:nvCxnSpPr>
        <p:spPr>
          <a:xfrm rot="16200000" flipH="1">
            <a:off x="4257920" y="987180"/>
            <a:ext cx="240323" cy="1856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8" name="17 Düz Ok Bağlayıcısı"/>
          <p:cNvCxnSpPr/>
          <p:nvPr/>
        </p:nvCxnSpPr>
        <p:spPr>
          <a:xfrm rot="16200000" flipH="1">
            <a:off x="2514600" y="1905000"/>
            <a:ext cx="317500" cy="12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9" name="18 Düz Ok Bağlayıcısı"/>
          <p:cNvCxnSpPr/>
          <p:nvPr/>
        </p:nvCxnSpPr>
        <p:spPr>
          <a:xfrm rot="16200000" flipH="1">
            <a:off x="5943600" y="1905000"/>
            <a:ext cx="317500" cy="12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20 Düz Ok Bağlayıcısı"/>
          <p:cNvCxnSpPr/>
          <p:nvPr/>
        </p:nvCxnSpPr>
        <p:spPr>
          <a:xfrm flipV="1">
            <a:off x="4076700" y="2578100"/>
            <a:ext cx="660400" cy="12700"/>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25" name="24 Düz Ok Bağlayıcısı"/>
          <p:cNvCxnSpPr/>
          <p:nvPr/>
        </p:nvCxnSpPr>
        <p:spPr>
          <a:xfrm rot="5400000">
            <a:off x="4108450" y="3181350"/>
            <a:ext cx="5969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7" name="26 Düz Ok Bağlayıcısı"/>
          <p:cNvCxnSpPr/>
          <p:nvPr/>
        </p:nvCxnSpPr>
        <p:spPr>
          <a:xfrm>
            <a:off x="5994400" y="4508500"/>
            <a:ext cx="723900" cy="431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 name="29 Düz Ok Bağlayıcısı"/>
          <p:cNvCxnSpPr/>
          <p:nvPr/>
        </p:nvCxnSpPr>
        <p:spPr>
          <a:xfrm rot="10800000" flipV="1">
            <a:off x="2145506" y="4229100"/>
            <a:ext cx="877094" cy="66119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2" name="31 Düz Ok Bağlayıcısı"/>
          <p:cNvCxnSpPr/>
          <p:nvPr/>
        </p:nvCxnSpPr>
        <p:spPr>
          <a:xfrm rot="5400000">
            <a:off x="4133850" y="5226050"/>
            <a:ext cx="5969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0" name="19 Oval"/>
          <p:cNvSpPr/>
          <p:nvPr/>
        </p:nvSpPr>
        <p:spPr>
          <a:xfrm>
            <a:off x="6343048" y="3542097"/>
            <a:ext cx="2396691" cy="96252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1200" dirty="0" smtClean="0"/>
              <a:t>Teknik rapor düzenlendikten sonra tapudaki belirtmeler yönüyle değişiklik varsa revizyon yapılır.</a:t>
            </a:r>
            <a:endParaRPr lang="tr-TR" sz="1200" dirty="0"/>
          </a:p>
        </p:txBody>
      </p:sp>
      <p:sp>
        <p:nvSpPr>
          <p:cNvPr id="24" name="23 Dikdörtgen"/>
          <p:cNvSpPr/>
          <p:nvPr/>
        </p:nvSpPr>
        <p:spPr>
          <a:xfrm>
            <a:off x="589084" y="6040315"/>
            <a:ext cx="8299939" cy="81768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solidFill>
                  <a:schemeClr val="tx1"/>
                </a:solidFill>
              </a:rPr>
              <a:t>İş bitim tutanağı düzenleninceye kadar giderilmezse mükerrer hali ile askı ilanına alınır, “ </a:t>
            </a:r>
            <a:r>
              <a:rPr lang="tr-TR" sz="1400" b="1" i="1" dirty="0" smtClean="0">
                <a:solidFill>
                  <a:schemeClr val="tx1"/>
                </a:solidFill>
              </a:rPr>
              <a:t>..bu parsel ile ..ili… ilçesi.. Köyü/mah. ..ada… </a:t>
            </a:r>
            <a:r>
              <a:rPr lang="tr-TR" sz="1400" b="1" i="1" dirty="0" err="1" smtClean="0">
                <a:solidFill>
                  <a:schemeClr val="tx1"/>
                </a:solidFill>
              </a:rPr>
              <a:t>nolu</a:t>
            </a:r>
            <a:r>
              <a:rPr lang="tr-TR" sz="1400" b="1" i="1" dirty="0" smtClean="0">
                <a:solidFill>
                  <a:schemeClr val="tx1"/>
                </a:solidFill>
              </a:rPr>
              <a:t> parsel/parseller arasında tamamen yada kısmen mükerrerlik</a:t>
            </a:r>
            <a:r>
              <a:rPr lang="tr-TR" sz="1400" b="1" dirty="0" smtClean="0">
                <a:solidFill>
                  <a:schemeClr val="tx1"/>
                </a:solidFill>
              </a:rPr>
              <a:t>” olduğu belirtilir. Yeni paftasına her iki halde farklı çizgi kalınlığında çizdirilir.</a:t>
            </a:r>
            <a:endParaRPr lang="tr-TR" sz="1400" b="1" dirty="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222500" y="368300"/>
            <a:ext cx="4991100" cy="698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3402 S.K.   22 . MADDESİ</a:t>
            </a:r>
            <a:endParaRPr lang="tr-TR" dirty="0"/>
          </a:p>
        </p:txBody>
      </p:sp>
      <p:pic>
        <p:nvPicPr>
          <p:cNvPr id="221186" name="Picture 2"/>
          <p:cNvPicPr>
            <a:picLocks noChangeAspect="1" noChangeArrowheads="1"/>
          </p:cNvPicPr>
          <p:nvPr/>
        </p:nvPicPr>
        <p:blipFill>
          <a:blip r:embed="rId2" cstate="print"/>
          <a:srcRect/>
          <a:stretch>
            <a:fillRect/>
          </a:stretch>
        </p:blipFill>
        <p:spPr bwMode="auto">
          <a:xfrm>
            <a:off x="247842" y="1462088"/>
            <a:ext cx="8591358" cy="1399560"/>
          </a:xfrm>
          <a:prstGeom prst="rect">
            <a:avLst/>
          </a:prstGeom>
          <a:noFill/>
          <a:ln w="9525">
            <a:noFill/>
            <a:miter lim="800000"/>
            <a:headEnd/>
            <a:tailEnd/>
          </a:ln>
          <a:effectLst/>
        </p:spPr>
      </p:pic>
      <p:sp>
        <p:nvSpPr>
          <p:cNvPr id="4" name="3 Dikdörtgen"/>
          <p:cNvSpPr/>
          <p:nvPr/>
        </p:nvSpPr>
        <p:spPr>
          <a:xfrm>
            <a:off x="2132073" y="3423121"/>
            <a:ext cx="4991100" cy="698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lain" startAt="1515"/>
            </a:pPr>
            <a:r>
              <a:rPr lang="tr-TR" dirty="0" smtClean="0"/>
              <a:t> SAYILI</a:t>
            </a:r>
          </a:p>
          <a:p>
            <a:pPr marL="342900" indent="-342900" algn="ctr"/>
            <a:r>
              <a:rPr lang="tr-TR" sz="1400" b="1" dirty="0" smtClean="0">
                <a:solidFill>
                  <a:schemeClr val="accent3"/>
                </a:solidFill>
                <a:latin typeface="Times New Roman" pitchFamily="18" charset="0"/>
                <a:ea typeface="Times New Roman" pitchFamily="18" charset="0"/>
                <a:cs typeface="Times New Roman" pitchFamily="18" charset="0"/>
              </a:rPr>
              <a:t>Tapu Kayıtlarından Hukuki Kıymetlerini Kaybetmiş Olanların Tasfiyesine Dair Kanun</a:t>
            </a:r>
            <a:endParaRPr lang="tr-TR" sz="1400" dirty="0">
              <a:solidFill>
                <a:schemeClr val="accent3"/>
              </a:solidFill>
            </a:endParaRPr>
          </a:p>
        </p:txBody>
      </p:sp>
      <p:pic>
        <p:nvPicPr>
          <p:cNvPr id="221187" name="Picture 3"/>
          <p:cNvPicPr>
            <a:picLocks noChangeAspect="1" noChangeArrowheads="1"/>
          </p:cNvPicPr>
          <p:nvPr/>
        </p:nvPicPr>
        <p:blipFill>
          <a:blip r:embed="rId3" cstate="print"/>
          <a:srcRect/>
          <a:stretch>
            <a:fillRect/>
          </a:stretch>
        </p:blipFill>
        <p:spPr bwMode="auto">
          <a:xfrm>
            <a:off x="431800" y="4451528"/>
            <a:ext cx="8712200" cy="1133475"/>
          </a:xfrm>
          <a:prstGeom prst="rect">
            <a:avLst/>
          </a:prstGeom>
          <a:noFill/>
          <a:ln w="9525">
            <a:noFill/>
            <a:miter lim="800000"/>
            <a:headEnd/>
            <a:tailEnd/>
          </a:ln>
          <a:effectLst/>
        </p:spPr>
      </p:pic>
    </p:spTree>
  </p:cSld>
  <p:clrMapOvr>
    <a:masterClrMapping/>
  </p:clrMapOvr>
  <p:transition>
    <p:pull dir="ld"/>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30200" y="825500"/>
            <a:ext cx="8277505" cy="4800600"/>
          </a:xfrm>
          <a:prstGeom prst="rect">
            <a:avLst/>
          </a:prstGeom>
          <a:noFill/>
          <a:ln w="9525">
            <a:noFill/>
            <a:miter lim="800000"/>
            <a:headEnd/>
            <a:tailEnd/>
          </a:ln>
          <a:effectLst/>
        </p:spPr>
      </p:pic>
      <p:sp>
        <p:nvSpPr>
          <p:cNvPr id="6" name="5 Dikdörtgen"/>
          <p:cNvSpPr/>
          <p:nvPr/>
        </p:nvSpPr>
        <p:spPr>
          <a:xfrm>
            <a:off x="635000" y="0"/>
            <a:ext cx="7391400" cy="646331"/>
          </a:xfrm>
          <a:prstGeom prst="rect">
            <a:avLst/>
          </a:prstGeo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0"/>
              </a:spcBef>
            </a:pPr>
            <a:r>
              <a:rPr lang="tr-TR" dirty="0" smtClean="0">
                <a:solidFill>
                  <a:schemeClr val="tx2"/>
                </a:solidFill>
              </a:rPr>
              <a:t>Komşu Birimde 22/a İhtiyacı Olan ve Kenarlaşma sorunu olan taşınmazların Çalışmalara Dahil Edilmesi Gerekir</a:t>
            </a:r>
            <a:endParaRPr lang="tr-TR" dirty="0">
              <a:solidFill>
                <a:schemeClr val="tx2"/>
              </a:solidFill>
            </a:endParaRPr>
          </a:p>
        </p:txBody>
      </p:sp>
      <p:sp>
        <p:nvSpPr>
          <p:cNvPr id="24" name="23 Metin kutusu"/>
          <p:cNvSpPr txBox="1"/>
          <p:nvPr/>
        </p:nvSpPr>
        <p:spPr>
          <a:xfrm>
            <a:off x="177800" y="5207000"/>
            <a:ext cx="19685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solidFill>
                  <a:srgbClr val="FF0000"/>
                </a:solidFill>
              </a:rPr>
              <a:t>Güncelleme Yapılan Birim</a:t>
            </a:r>
            <a:endParaRPr lang="tr-TR" sz="1400" dirty="0">
              <a:solidFill>
                <a:srgbClr val="FF0000"/>
              </a:solidFill>
            </a:endParaRPr>
          </a:p>
        </p:txBody>
      </p:sp>
      <p:sp>
        <p:nvSpPr>
          <p:cNvPr id="25" name="24 Metin kutusu"/>
          <p:cNvSpPr txBox="1"/>
          <p:nvPr/>
        </p:nvSpPr>
        <p:spPr>
          <a:xfrm>
            <a:off x="5397500" y="965200"/>
            <a:ext cx="1968500"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solidFill>
                  <a:schemeClr val="tx2"/>
                </a:solidFill>
              </a:rPr>
              <a:t>Ada bazında güncelleme çalışmasına dahil edilmeli</a:t>
            </a:r>
            <a:endParaRPr lang="tr-TR" sz="1400" dirty="0">
              <a:solidFill>
                <a:schemeClr val="tx2"/>
              </a:solidFill>
            </a:endParaRPr>
          </a:p>
        </p:txBody>
      </p:sp>
      <p:cxnSp>
        <p:nvCxnSpPr>
          <p:cNvPr id="27" name="26 Düz Ok Bağlayıcısı"/>
          <p:cNvCxnSpPr/>
          <p:nvPr/>
        </p:nvCxnSpPr>
        <p:spPr>
          <a:xfrm rot="10800000" flipV="1">
            <a:off x="1244600" y="4610100"/>
            <a:ext cx="1003300" cy="4953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28 Düz Ok Bağlayıcısı"/>
          <p:cNvCxnSpPr/>
          <p:nvPr/>
        </p:nvCxnSpPr>
        <p:spPr>
          <a:xfrm flipV="1">
            <a:off x="5143500" y="1727200"/>
            <a:ext cx="6731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0" name="29 Metin kutusu"/>
          <p:cNvSpPr txBox="1"/>
          <p:nvPr/>
        </p:nvSpPr>
        <p:spPr>
          <a:xfrm>
            <a:off x="440381" y="5824151"/>
            <a:ext cx="8026400" cy="923330"/>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t>Kenarlaşma sorunu olan birimlerde kısmen/tamamen mükerrerlik durumları öncelikle  “sınırlandırma,ölçü ve hesaplamalardan kaynaklanan hatalar” yönüyle değerlendirme yapılmalı. </a:t>
            </a:r>
            <a:endParaRPr lang="tr-TR" dirty="0"/>
          </a:p>
        </p:txBody>
      </p:sp>
      <p:sp>
        <p:nvSpPr>
          <p:cNvPr id="9" name="8 Oval"/>
          <p:cNvSpPr/>
          <p:nvPr/>
        </p:nvSpPr>
        <p:spPr>
          <a:xfrm>
            <a:off x="2693773" y="3443417"/>
            <a:ext cx="1054443" cy="856735"/>
          </a:xfrm>
          <a:prstGeom prst="ellipse">
            <a:avLst/>
          </a:prstGeom>
          <a:solidFill>
            <a:schemeClr val="accent2">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A </a:t>
            </a:r>
          </a:p>
          <a:p>
            <a:pPr algn="ctr"/>
            <a:r>
              <a:rPr lang="tr-TR" dirty="0" smtClean="0"/>
              <a:t>Birimi</a:t>
            </a:r>
            <a:endParaRPr lang="tr-TR" dirty="0"/>
          </a:p>
        </p:txBody>
      </p:sp>
      <p:sp>
        <p:nvSpPr>
          <p:cNvPr id="10" name="9 Oval"/>
          <p:cNvSpPr/>
          <p:nvPr/>
        </p:nvSpPr>
        <p:spPr>
          <a:xfrm>
            <a:off x="5078627" y="2928552"/>
            <a:ext cx="1054443" cy="856735"/>
          </a:xfrm>
          <a:prstGeom prst="ellipse">
            <a:avLst/>
          </a:prstGeom>
          <a:solidFill>
            <a:schemeClr val="accent1">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 </a:t>
            </a:r>
          </a:p>
          <a:p>
            <a:pPr algn="ctr"/>
            <a:r>
              <a:rPr lang="tr-TR" dirty="0" smtClean="0"/>
              <a:t>Birimi</a:t>
            </a:r>
            <a:endParaRPr lang="tr-TR" dirty="0"/>
          </a:p>
        </p:txBody>
      </p:sp>
    </p:spTree>
  </p:cSld>
  <p:clrMapOvr>
    <a:masterClrMapping/>
  </p:clrMapOvr>
  <p:transition>
    <p:pull dir="ld"/>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2" cstate="print"/>
          <a:srcRect/>
          <a:stretch>
            <a:fillRect/>
          </a:stretch>
        </p:blipFill>
        <p:spPr bwMode="auto">
          <a:xfrm>
            <a:off x="753077" y="725187"/>
            <a:ext cx="7567412" cy="5032376"/>
          </a:xfrm>
          <a:prstGeom prst="rect">
            <a:avLst/>
          </a:prstGeom>
          <a:noFill/>
          <a:ln w="9525">
            <a:noFill/>
            <a:miter lim="800000"/>
            <a:headEnd/>
            <a:tailEnd/>
          </a:ln>
          <a:effectLst/>
        </p:spPr>
      </p:pic>
      <p:sp>
        <p:nvSpPr>
          <p:cNvPr id="3" name="2 Metin kutusu"/>
          <p:cNvSpPr txBox="1"/>
          <p:nvPr/>
        </p:nvSpPr>
        <p:spPr>
          <a:xfrm>
            <a:off x="177800" y="5207000"/>
            <a:ext cx="19685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solidFill>
                  <a:srgbClr val="FF0000"/>
                </a:solidFill>
              </a:rPr>
              <a:t>Güncelleme Yapılan A Birimi</a:t>
            </a:r>
            <a:endParaRPr lang="tr-TR" sz="1400" dirty="0">
              <a:solidFill>
                <a:srgbClr val="FF0000"/>
              </a:solidFill>
            </a:endParaRPr>
          </a:p>
        </p:txBody>
      </p:sp>
      <p:sp>
        <p:nvSpPr>
          <p:cNvPr id="4" name="3 Metin kutusu"/>
          <p:cNvSpPr txBox="1"/>
          <p:nvPr/>
        </p:nvSpPr>
        <p:spPr>
          <a:xfrm>
            <a:off x="5759965" y="816919"/>
            <a:ext cx="1968500"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solidFill>
                  <a:schemeClr val="tx2"/>
                </a:solidFill>
              </a:rPr>
              <a:t>Ada bazında güncelleme çalışmasına  dahil edilmesi gereken B birimi</a:t>
            </a:r>
            <a:endParaRPr lang="tr-TR" sz="1400" dirty="0">
              <a:solidFill>
                <a:schemeClr val="tx2"/>
              </a:solidFill>
            </a:endParaRPr>
          </a:p>
        </p:txBody>
      </p:sp>
      <p:cxnSp>
        <p:nvCxnSpPr>
          <p:cNvPr id="5" name="4 Düz Ok Bağlayıcısı"/>
          <p:cNvCxnSpPr/>
          <p:nvPr/>
        </p:nvCxnSpPr>
        <p:spPr>
          <a:xfrm rot="10800000" flipV="1">
            <a:off x="1244600" y="4610100"/>
            <a:ext cx="1003300" cy="4953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5 Düz Ok Bağlayıcısı"/>
          <p:cNvCxnSpPr/>
          <p:nvPr/>
        </p:nvCxnSpPr>
        <p:spPr>
          <a:xfrm flipV="1">
            <a:off x="5143500" y="1727200"/>
            <a:ext cx="6731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6 Metin kutusu"/>
          <p:cNvSpPr txBox="1"/>
          <p:nvPr/>
        </p:nvSpPr>
        <p:spPr>
          <a:xfrm>
            <a:off x="165100" y="266700"/>
            <a:ext cx="8496300"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t>107 ve 331 </a:t>
            </a:r>
            <a:r>
              <a:rPr lang="tr-TR" sz="1400" dirty="0" err="1" smtClean="0"/>
              <a:t>nolu</a:t>
            </a:r>
            <a:r>
              <a:rPr lang="tr-TR" sz="1400" dirty="0" smtClean="0"/>
              <a:t> parsellerde 3402 S.K. 22. maddesinin birinci fıkrasına göre mükerrerliğin çözümü yoluna gidilmeli</a:t>
            </a:r>
            <a:endParaRPr lang="tr-TR" sz="1400" dirty="0"/>
          </a:p>
        </p:txBody>
      </p:sp>
      <p:sp>
        <p:nvSpPr>
          <p:cNvPr id="8" name="7 Metin kutusu"/>
          <p:cNvSpPr txBox="1"/>
          <p:nvPr/>
        </p:nvSpPr>
        <p:spPr>
          <a:xfrm>
            <a:off x="0" y="6045200"/>
            <a:ext cx="9144000" cy="523220"/>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107 ve 331 </a:t>
            </a:r>
            <a:r>
              <a:rPr lang="tr-TR" sz="1400" dirty="0" err="1" smtClean="0"/>
              <a:t>nolu</a:t>
            </a:r>
            <a:r>
              <a:rPr lang="tr-TR" sz="1400" dirty="0" smtClean="0"/>
              <a:t> parseller dışında kalan binme ve boşluk alanlar öncelikle  “sınırlandırma,ölçü ve hesaplamalardan kaynaklanan hatalar” yönüyle değerlendirilmeli </a:t>
            </a:r>
            <a:endParaRPr lang="tr-TR" sz="1400" dirty="0"/>
          </a:p>
        </p:txBody>
      </p:sp>
      <p:cxnSp>
        <p:nvCxnSpPr>
          <p:cNvPr id="9" name="8 Düz Ok Bağlayıcısı"/>
          <p:cNvCxnSpPr/>
          <p:nvPr/>
        </p:nvCxnSpPr>
        <p:spPr>
          <a:xfrm rot="16200000" flipV="1">
            <a:off x="2216150" y="1403350"/>
            <a:ext cx="3035300" cy="144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10 Düz Ok Bağlayıcısı"/>
          <p:cNvCxnSpPr/>
          <p:nvPr/>
        </p:nvCxnSpPr>
        <p:spPr>
          <a:xfrm rot="5400000">
            <a:off x="2673350" y="4565650"/>
            <a:ext cx="1524000" cy="11811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13 Düz Ok Bağlayıcısı"/>
          <p:cNvCxnSpPr/>
          <p:nvPr/>
        </p:nvCxnSpPr>
        <p:spPr>
          <a:xfrm rot="5400000">
            <a:off x="1454150" y="4044950"/>
            <a:ext cx="3073400" cy="6477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220163" name="Picture 3"/>
          <p:cNvPicPr>
            <a:picLocks noChangeAspect="1" noChangeArrowheads="1"/>
          </p:cNvPicPr>
          <p:nvPr/>
        </p:nvPicPr>
        <p:blipFill>
          <a:blip r:embed="rId3" cstate="print"/>
          <a:srcRect/>
          <a:stretch>
            <a:fillRect/>
          </a:stretch>
        </p:blipFill>
        <p:spPr bwMode="auto">
          <a:xfrm>
            <a:off x="5655492" y="3019449"/>
            <a:ext cx="3250568" cy="2767975"/>
          </a:xfrm>
          <a:prstGeom prst="rect">
            <a:avLst/>
          </a:prstGeom>
          <a:noFill/>
          <a:ln w="9525">
            <a:noFill/>
            <a:miter lim="800000"/>
            <a:headEnd/>
            <a:tailEnd/>
          </a:ln>
          <a:effectLst/>
        </p:spPr>
      </p:pic>
      <p:cxnSp>
        <p:nvCxnSpPr>
          <p:cNvPr id="17" name="16 Düz Bağlayıcı"/>
          <p:cNvCxnSpPr/>
          <p:nvPr/>
        </p:nvCxnSpPr>
        <p:spPr>
          <a:xfrm>
            <a:off x="1425146" y="2405449"/>
            <a:ext cx="914400" cy="914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85900"/>
            <a:ext cx="8893743" cy="47863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2 Metin kutusu"/>
          <p:cNvSpPr txBox="1"/>
          <p:nvPr/>
        </p:nvSpPr>
        <p:spPr>
          <a:xfrm>
            <a:off x="215900" y="423906"/>
            <a:ext cx="8521700" cy="307777"/>
          </a:xfrm>
          <a:prstGeom prst="rect">
            <a:avLst/>
          </a:prstGeo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t>Kadastro sonrası yapılan değişiklik işlemleri sonucu oluşan mükerrerlikler </a:t>
            </a:r>
            <a:r>
              <a:rPr lang="tr-TR" sz="1400" b="1" dirty="0" smtClean="0"/>
              <a:t>1515</a:t>
            </a:r>
            <a:r>
              <a:rPr lang="tr-TR" sz="1400" dirty="0" smtClean="0"/>
              <a:t> sayılı Kanuna göre giderilmeli</a:t>
            </a:r>
            <a:endParaRPr lang="tr-TR" sz="1400" dirty="0"/>
          </a:p>
        </p:txBody>
      </p:sp>
      <p:cxnSp>
        <p:nvCxnSpPr>
          <p:cNvPr id="4" name="3 Düz Ok Bağlayıcısı"/>
          <p:cNvCxnSpPr/>
          <p:nvPr/>
        </p:nvCxnSpPr>
        <p:spPr>
          <a:xfrm rot="5400000" flipH="1" flipV="1">
            <a:off x="596900" y="1841500"/>
            <a:ext cx="2908300" cy="6731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5 Düz Ok Bağlayıcısı"/>
          <p:cNvCxnSpPr/>
          <p:nvPr/>
        </p:nvCxnSpPr>
        <p:spPr>
          <a:xfrm rot="5400000" flipH="1" flipV="1">
            <a:off x="4140200" y="2311400"/>
            <a:ext cx="3225800" cy="152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7 Düz Ok Bağlayıcısı"/>
          <p:cNvCxnSpPr/>
          <p:nvPr/>
        </p:nvCxnSpPr>
        <p:spPr>
          <a:xfrm rot="5400000" flipH="1" flipV="1">
            <a:off x="5829300" y="1587500"/>
            <a:ext cx="1879600" cy="101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6 Metin kutusu"/>
          <p:cNvSpPr txBox="1"/>
          <p:nvPr/>
        </p:nvSpPr>
        <p:spPr>
          <a:xfrm>
            <a:off x="170591" y="114988"/>
            <a:ext cx="8521700" cy="738664"/>
          </a:xfrm>
          <a:prstGeom prst="rect">
            <a:avLst/>
          </a:prstGeo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t>Kadastro Güncelleme dışında olan ve dağıtımla oluşan uygulamadan kaynaklı mükerrerlik konusunda ilgili taşınmazların kayıtlarına ve fen klasörüne gerekli belirtme konulur. ilgili idaresine düzeltme amaçlı uygulama yapması gerektiği yönünde ayrıntılı raporla bildirilir. </a:t>
            </a:r>
            <a:endParaRPr lang="tr-TR" sz="1400" dirty="0"/>
          </a:p>
        </p:txBody>
      </p:sp>
    </p:spTree>
  </p:cSld>
  <p:clrMapOvr>
    <a:masterClrMapping/>
  </p:clrMapOvr>
  <p:transition>
    <p:pull dir="ld"/>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85720" y="214290"/>
            <a:ext cx="4323527" cy="4143380"/>
          </a:xfrm>
          <a:prstGeom prst="rect">
            <a:avLst/>
          </a:prstGeom>
          <a:ln>
            <a:noFill/>
          </a:ln>
          <a:effectLst>
            <a:outerShdw blurRad="292100" dist="139700" dir="2700000" algn="tl" rotWithShape="0">
              <a:srgbClr val="333333">
                <a:alpha val="65000"/>
              </a:srgbClr>
            </a:outerShdw>
          </a:effectLst>
        </p:spPr>
      </p:pic>
      <p:sp>
        <p:nvSpPr>
          <p:cNvPr id="5" name="4 Oval"/>
          <p:cNvSpPr/>
          <p:nvPr/>
        </p:nvSpPr>
        <p:spPr>
          <a:xfrm>
            <a:off x="2357422" y="2143116"/>
            <a:ext cx="642942" cy="642942"/>
          </a:xfrm>
          <a:prstGeom prst="ellipse">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p:cNvPicPr>
            <a:picLocks noChangeAspect="1" noChangeArrowheads="1"/>
          </p:cNvPicPr>
          <p:nvPr/>
        </p:nvPicPr>
        <p:blipFill>
          <a:blip r:embed="rId3" cstate="print"/>
          <a:srcRect/>
          <a:stretch>
            <a:fillRect/>
          </a:stretch>
        </p:blipFill>
        <p:spPr bwMode="auto">
          <a:xfrm>
            <a:off x="3500430" y="3286124"/>
            <a:ext cx="5341402" cy="3357586"/>
          </a:xfrm>
          <a:prstGeom prst="rect">
            <a:avLst/>
          </a:prstGeom>
          <a:ln>
            <a:noFill/>
          </a:ln>
          <a:effectLst>
            <a:outerShdw blurRad="292100" dist="139700" dir="2700000" algn="tl" rotWithShape="0">
              <a:srgbClr val="333333">
                <a:alpha val="65000"/>
              </a:srgbClr>
            </a:outerShdw>
          </a:effectLst>
        </p:spPr>
      </p:pic>
      <p:sp>
        <p:nvSpPr>
          <p:cNvPr id="7" name="6 Oval"/>
          <p:cNvSpPr/>
          <p:nvPr/>
        </p:nvSpPr>
        <p:spPr>
          <a:xfrm>
            <a:off x="5643570" y="3714752"/>
            <a:ext cx="1571636" cy="785818"/>
          </a:xfrm>
          <a:prstGeom prst="ellipse">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1" name="10 Düz Ok Bağlayıcısı"/>
          <p:cNvCxnSpPr/>
          <p:nvPr/>
        </p:nvCxnSpPr>
        <p:spPr>
          <a:xfrm>
            <a:off x="3071802" y="2643182"/>
            <a:ext cx="2571768" cy="135732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8" name="7 Oval"/>
          <p:cNvSpPr/>
          <p:nvPr/>
        </p:nvSpPr>
        <p:spPr>
          <a:xfrm>
            <a:off x="6910252" y="195942"/>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1000100" y="571480"/>
            <a:ext cx="7072330" cy="5475544"/>
          </a:xfrm>
          <a:prstGeom prst="rect">
            <a:avLst/>
          </a:prstGeom>
          <a:noFill/>
          <a:ln w="9525">
            <a:noFill/>
            <a:miter lim="800000"/>
            <a:headEnd/>
            <a:tailEnd/>
          </a:ln>
          <a:effectLst/>
        </p:spPr>
      </p:pic>
      <p:sp>
        <p:nvSpPr>
          <p:cNvPr id="7" name="6 Dikdörtgen"/>
          <p:cNvSpPr/>
          <p:nvPr/>
        </p:nvSpPr>
        <p:spPr>
          <a:xfrm>
            <a:off x="2643174" y="1500174"/>
            <a:ext cx="357190" cy="214314"/>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effectLst>
                <a:glow rad="139700">
                  <a:schemeClr val="accent2">
                    <a:satMod val="175000"/>
                    <a:alpha val="40000"/>
                  </a:schemeClr>
                </a:glow>
              </a:effectLst>
            </a:endParaRPr>
          </a:p>
        </p:txBody>
      </p:sp>
      <p:sp>
        <p:nvSpPr>
          <p:cNvPr id="8" name="7 Dikdörtgen"/>
          <p:cNvSpPr/>
          <p:nvPr/>
        </p:nvSpPr>
        <p:spPr>
          <a:xfrm>
            <a:off x="1142976" y="3071810"/>
            <a:ext cx="6715172" cy="1500198"/>
          </a:xfrm>
          <a:prstGeom prst="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1857356" y="5643578"/>
            <a:ext cx="857256" cy="214314"/>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effectLst>
                <a:glow rad="139700">
                  <a:schemeClr val="accent2">
                    <a:satMod val="175000"/>
                    <a:alpha val="40000"/>
                  </a:schemeClr>
                </a:glow>
              </a:effectLst>
            </a:endParaRPr>
          </a:p>
        </p:txBody>
      </p:sp>
      <p:sp>
        <p:nvSpPr>
          <p:cNvPr id="6" name="5 Oval"/>
          <p:cNvSpPr/>
          <p:nvPr/>
        </p:nvSpPr>
        <p:spPr>
          <a:xfrm>
            <a:off x="6910252" y="195942"/>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28728" y="0"/>
            <a:ext cx="7000924" cy="2756224"/>
          </a:xfrm>
          <a:prstGeom prst="rect">
            <a:avLst/>
          </a:prstGeom>
          <a:ln>
            <a:noFill/>
          </a:ln>
          <a:effectLst>
            <a:outerShdw blurRad="292100" dist="139700" dir="2700000" algn="tl" rotWithShape="0">
              <a:srgbClr val="333333">
                <a:alpha val="65000"/>
              </a:srgbClr>
            </a:outerShdw>
          </a:effectLst>
        </p:spPr>
      </p:pic>
      <p:pic>
        <p:nvPicPr>
          <p:cNvPr id="4100" name="Picture 4"/>
          <p:cNvPicPr>
            <a:picLocks noChangeAspect="1" noChangeArrowheads="1"/>
          </p:cNvPicPr>
          <p:nvPr/>
        </p:nvPicPr>
        <p:blipFill>
          <a:blip r:embed="rId3" cstate="print"/>
          <a:srcRect/>
          <a:stretch>
            <a:fillRect/>
          </a:stretch>
        </p:blipFill>
        <p:spPr bwMode="auto">
          <a:xfrm>
            <a:off x="1428728" y="2928934"/>
            <a:ext cx="7286676" cy="2984067"/>
          </a:xfrm>
          <a:prstGeom prst="rect">
            <a:avLst/>
          </a:prstGeom>
          <a:ln>
            <a:noFill/>
          </a:ln>
          <a:effectLst>
            <a:outerShdw blurRad="292100" dist="139700" dir="2700000" algn="tl" rotWithShape="0">
              <a:srgbClr val="333333">
                <a:alpha val="65000"/>
              </a:srgbClr>
            </a:outerShdw>
          </a:effectLst>
        </p:spPr>
      </p:pic>
      <p:sp>
        <p:nvSpPr>
          <p:cNvPr id="7" name="6 Metin kutusu"/>
          <p:cNvSpPr txBox="1"/>
          <p:nvPr/>
        </p:nvSpPr>
        <p:spPr>
          <a:xfrm>
            <a:off x="5786446" y="0"/>
            <a:ext cx="2357454"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1600" b="1" dirty="0" smtClean="0">
                <a:solidFill>
                  <a:srgbClr val="FF0000"/>
                </a:solidFill>
              </a:rPr>
              <a:t>SINIRLANDIRMA KROKİSİ</a:t>
            </a:r>
            <a:endParaRPr lang="tr-TR" sz="1600" b="1" dirty="0">
              <a:solidFill>
                <a:srgbClr val="FF0000"/>
              </a:solidFill>
            </a:endParaRPr>
          </a:p>
        </p:txBody>
      </p:sp>
      <p:sp>
        <p:nvSpPr>
          <p:cNvPr id="8" name="7 Metin kutusu"/>
          <p:cNvSpPr txBox="1"/>
          <p:nvPr/>
        </p:nvSpPr>
        <p:spPr>
          <a:xfrm>
            <a:off x="5929322" y="2928934"/>
            <a:ext cx="2357454"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1600" b="1" dirty="0" smtClean="0">
                <a:solidFill>
                  <a:srgbClr val="FF0000"/>
                </a:solidFill>
              </a:rPr>
              <a:t>ÖLÇÜ KROKİSİ</a:t>
            </a:r>
            <a:endParaRPr lang="tr-TR" sz="1600" b="1" dirty="0">
              <a:solidFill>
                <a:srgbClr val="FF0000"/>
              </a:solidFill>
            </a:endParaRPr>
          </a:p>
        </p:txBody>
      </p:sp>
      <p:sp>
        <p:nvSpPr>
          <p:cNvPr id="12" name="11 Metin kutusu"/>
          <p:cNvSpPr txBox="1"/>
          <p:nvPr/>
        </p:nvSpPr>
        <p:spPr>
          <a:xfrm>
            <a:off x="357158" y="6072206"/>
            <a:ext cx="850112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Çalışmalar sonucu oluşan sınırlandırma ve ölçü krokisi (mükerrer parseller)</a:t>
            </a:r>
            <a:endParaRPr lang="tr-TR" dirty="0"/>
          </a:p>
        </p:txBody>
      </p:sp>
      <p:sp>
        <p:nvSpPr>
          <p:cNvPr id="9" name="8 Oval"/>
          <p:cNvSpPr/>
          <p:nvPr/>
        </p:nvSpPr>
        <p:spPr>
          <a:xfrm>
            <a:off x="0" y="169816"/>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cstate="print"/>
          <a:srcRect/>
          <a:stretch>
            <a:fillRect/>
          </a:stretch>
        </p:blipFill>
        <p:spPr bwMode="auto">
          <a:xfrm>
            <a:off x="235650" y="783511"/>
            <a:ext cx="5953386" cy="3712313"/>
          </a:xfrm>
          <a:prstGeom prst="rect">
            <a:avLst/>
          </a:prstGeom>
          <a:ln>
            <a:noFill/>
          </a:ln>
          <a:effectLst>
            <a:outerShdw blurRad="292100" dist="139700" dir="2700000" algn="tl" rotWithShape="0">
              <a:srgbClr val="333333">
                <a:alpha val="65000"/>
              </a:srgbClr>
            </a:outerShdw>
          </a:effectLst>
        </p:spPr>
      </p:pic>
      <p:cxnSp>
        <p:nvCxnSpPr>
          <p:cNvPr id="10" name="9 Düz Bağlayıcı"/>
          <p:cNvCxnSpPr/>
          <p:nvPr/>
        </p:nvCxnSpPr>
        <p:spPr>
          <a:xfrm rot="5400000">
            <a:off x="1119404" y="2738192"/>
            <a:ext cx="4807453" cy="45401"/>
          </a:xfrm>
          <a:prstGeom prst="line">
            <a:avLst/>
          </a:prstGeom>
        </p:spPr>
        <p:style>
          <a:lnRef idx="2">
            <a:schemeClr val="dk1"/>
          </a:lnRef>
          <a:fillRef idx="0">
            <a:schemeClr val="dk1"/>
          </a:fillRef>
          <a:effectRef idx="1">
            <a:schemeClr val="dk1"/>
          </a:effectRef>
          <a:fontRef idx="minor">
            <a:schemeClr val="tx1"/>
          </a:fontRef>
        </p:style>
      </p:cxnSp>
      <p:sp>
        <p:nvSpPr>
          <p:cNvPr id="11" name="10 Oval"/>
          <p:cNvSpPr/>
          <p:nvPr/>
        </p:nvSpPr>
        <p:spPr>
          <a:xfrm>
            <a:off x="1402690" y="997825"/>
            <a:ext cx="3716078" cy="3315485"/>
          </a:xfrm>
          <a:prstGeom prst="ellipse">
            <a:avLst/>
          </a:prstGeom>
          <a:no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Metin kutusu"/>
          <p:cNvSpPr txBox="1"/>
          <p:nvPr/>
        </p:nvSpPr>
        <p:spPr>
          <a:xfrm>
            <a:off x="3571868" y="4572008"/>
            <a:ext cx="1126084" cy="600164"/>
          </a:xfrm>
          <a:prstGeom prst="rect">
            <a:avLst/>
          </a:prstGeom>
          <a:noFill/>
        </p:spPr>
        <p:txBody>
          <a:bodyPr wrap="square" rtlCol="0">
            <a:spAutoFit/>
          </a:bodyPr>
          <a:lstStyle/>
          <a:p>
            <a:r>
              <a:rPr lang="tr-TR" sz="1100" dirty="0" smtClean="0"/>
              <a:t>PAFTA KENARLAŞMA ÇİZGİSİ</a:t>
            </a:r>
            <a:endParaRPr lang="tr-TR" sz="1100" dirty="0"/>
          </a:p>
        </p:txBody>
      </p:sp>
      <p:pic>
        <p:nvPicPr>
          <p:cNvPr id="15" name="Picture 2"/>
          <p:cNvPicPr>
            <a:picLocks noChangeAspect="1" noChangeArrowheads="1"/>
          </p:cNvPicPr>
          <p:nvPr/>
        </p:nvPicPr>
        <p:blipFill>
          <a:blip r:embed="rId3" cstate="print"/>
          <a:srcRect/>
          <a:stretch>
            <a:fillRect/>
          </a:stretch>
        </p:blipFill>
        <p:spPr bwMode="auto">
          <a:xfrm>
            <a:off x="0" y="5643578"/>
            <a:ext cx="8935416" cy="1062038"/>
          </a:xfrm>
          <a:prstGeom prst="rect">
            <a:avLst/>
          </a:prstGeom>
          <a:ln>
            <a:noFill/>
          </a:ln>
          <a:effectLst>
            <a:outerShdw blurRad="292100" dist="139700" dir="2700000" algn="tl" rotWithShape="0">
              <a:srgbClr val="333333">
                <a:alpha val="65000"/>
              </a:srgbClr>
            </a:outerShdw>
          </a:effectLst>
        </p:spPr>
      </p:pic>
      <p:sp>
        <p:nvSpPr>
          <p:cNvPr id="16" name="15 Dikdörtgen"/>
          <p:cNvSpPr/>
          <p:nvPr/>
        </p:nvSpPr>
        <p:spPr>
          <a:xfrm>
            <a:off x="2000232" y="5776922"/>
            <a:ext cx="857256" cy="214314"/>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effectLst>
                <a:glow rad="139700">
                  <a:schemeClr val="accent2">
                    <a:satMod val="175000"/>
                    <a:alpha val="40000"/>
                  </a:schemeClr>
                </a:glow>
              </a:effectLst>
            </a:endParaRPr>
          </a:p>
        </p:txBody>
      </p:sp>
      <p:sp>
        <p:nvSpPr>
          <p:cNvPr id="17" name="16 Metin kutusu"/>
          <p:cNvSpPr txBox="1"/>
          <p:nvPr/>
        </p:nvSpPr>
        <p:spPr>
          <a:xfrm>
            <a:off x="6357950" y="5214950"/>
            <a:ext cx="2357454"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1600" b="1" dirty="0" smtClean="0">
                <a:solidFill>
                  <a:srgbClr val="FF0000"/>
                </a:solidFill>
              </a:rPr>
              <a:t>ASKI İLANI</a:t>
            </a:r>
            <a:endParaRPr lang="tr-TR" sz="1600" b="1" dirty="0">
              <a:solidFill>
                <a:srgbClr val="FF0000"/>
              </a:solidFill>
            </a:endParaRPr>
          </a:p>
        </p:txBody>
      </p:sp>
      <p:sp>
        <p:nvSpPr>
          <p:cNvPr id="18" name="17 Metin kutusu"/>
          <p:cNvSpPr txBox="1"/>
          <p:nvPr/>
        </p:nvSpPr>
        <p:spPr>
          <a:xfrm>
            <a:off x="3786182" y="357166"/>
            <a:ext cx="2357454"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1600" b="1" dirty="0" smtClean="0">
                <a:solidFill>
                  <a:srgbClr val="FF0000"/>
                </a:solidFill>
              </a:rPr>
              <a:t>ASKI PAFTASI</a:t>
            </a:r>
            <a:endParaRPr lang="tr-TR" sz="1600" b="1" dirty="0">
              <a:solidFill>
                <a:srgbClr val="FF0000"/>
              </a:solidFill>
            </a:endParaRPr>
          </a:p>
        </p:txBody>
      </p:sp>
      <p:sp>
        <p:nvSpPr>
          <p:cNvPr id="19" name="18 Metin kutusu"/>
          <p:cNvSpPr txBox="1"/>
          <p:nvPr/>
        </p:nvSpPr>
        <p:spPr>
          <a:xfrm>
            <a:off x="6143604" y="1643050"/>
            <a:ext cx="3000396" cy="9233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Çalışmalar sonucu oluşan sınırlandırma ve ölçü krokisi (mükerrer parseller)</a:t>
            </a:r>
            <a:endParaRPr lang="tr-TR" dirty="0"/>
          </a:p>
        </p:txBody>
      </p:sp>
      <p:cxnSp>
        <p:nvCxnSpPr>
          <p:cNvPr id="21" name="20 Düz Ok Bağlayıcısı"/>
          <p:cNvCxnSpPr/>
          <p:nvPr/>
        </p:nvCxnSpPr>
        <p:spPr>
          <a:xfrm flipV="1">
            <a:off x="3786182" y="2428868"/>
            <a:ext cx="2214578" cy="50006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22 Düz Ok Bağlayıcısı"/>
          <p:cNvCxnSpPr/>
          <p:nvPr/>
        </p:nvCxnSpPr>
        <p:spPr>
          <a:xfrm>
            <a:off x="2714612" y="1928802"/>
            <a:ext cx="3214710" cy="28575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5" name="24 Düz Ok Bağlayıcısı"/>
          <p:cNvCxnSpPr/>
          <p:nvPr/>
        </p:nvCxnSpPr>
        <p:spPr>
          <a:xfrm>
            <a:off x="3000364" y="2214554"/>
            <a:ext cx="2714644" cy="14287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4" name="13 Oval"/>
          <p:cNvSpPr/>
          <p:nvPr/>
        </p:nvSpPr>
        <p:spPr>
          <a:xfrm>
            <a:off x="6910252" y="195942"/>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85720" y="142852"/>
            <a:ext cx="8572528" cy="3979406"/>
          </a:xfrm>
          <a:prstGeom prst="rect">
            <a:avLst/>
          </a:prstGeom>
          <a:noFill/>
          <a:ln w="9525">
            <a:noFill/>
            <a:miter lim="800000"/>
            <a:headEnd/>
            <a:tailEnd/>
          </a:ln>
          <a:effectLst/>
        </p:spPr>
      </p:pic>
      <p:sp>
        <p:nvSpPr>
          <p:cNvPr id="5" name="4 Dikdörtgen"/>
          <p:cNvSpPr/>
          <p:nvPr/>
        </p:nvSpPr>
        <p:spPr>
          <a:xfrm>
            <a:off x="785786" y="3714752"/>
            <a:ext cx="6357982" cy="500066"/>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Metin kutusu"/>
          <p:cNvSpPr txBox="1"/>
          <p:nvPr/>
        </p:nvSpPr>
        <p:spPr>
          <a:xfrm>
            <a:off x="6143636" y="214290"/>
            <a:ext cx="2357454"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1600" b="1" dirty="0" smtClean="0">
                <a:solidFill>
                  <a:srgbClr val="FF0000"/>
                </a:solidFill>
              </a:rPr>
              <a:t>YENİ TAPU KAYDI</a:t>
            </a:r>
            <a:endParaRPr lang="tr-TR" sz="1600" b="1" dirty="0">
              <a:solidFill>
                <a:srgbClr val="FF0000"/>
              </a:solidFill>
            </a:endParaRPr>
          </a:p>
        </p:txBody>
      </p:sp>
      <p:sp>
        <p:nvSpPr>
          <p:cNvPr id="7" name="6 Metin kutusu"/>
          <p:cNvSpPr txBox="1"/>
          <p:nvPr/>
        </p:nvSpPr>
        <p:spPr>
          <a:xfrm>
            <a:off x="0" y="4572008"/>
            <a:ext cx="892975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TAŞINMAZA MÜKERRER OLDUĞU YÖNÜNDE BELİRTME 11.08.2018 TARİHİNDE KONULMUŞ</a:t>
            </a:r>
            <a:endParaRPr lang="tr-TR" dirty="0"/>
          </a:p>
        </p:txBody>
      </p:sp>
      <p:sp>
        <p:nvSpPr>
          <p:cNvPr id="8" name="7 Oval"/>
          <p:cNvSpPr/>
          <p:nvPr/>
        </p:nvSpPr>
        <p:spPr>
          <a:xfrm>
            <a:off x="0" y="0"/>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142976" y="285728"/>
            <a:ext cx="6500826" cy="4111869"/>
          </a:xfrm>
          <a:prstGeom prst="rect">
            <a:avLst/>
          </a:prstGeom>
          <a:noFill/>
          <a:ln w="9525">
            <a:noFill/>
            <a:miter lim="800000"/>
            <a:headEnd/>
            <a:tailEnd/>
          </a:ln>
          <a:effectLst/>
        </p:spPr>
      </p:pic>
      <p:sp>
        <p:nvSpPr>
          <p:cNvPr id="6" name="5 Dikdörtgen"/>
          <p:cNvSpPr/>
          <p:nvPr/>
        </p:nvSpPr>
        <p:spPr>
          <a:xfrm>
            <a:off x="1428728" y="2786058"/>
            <a:ext cx="6215106" cy="928694"/>
          </a:xfrm>
          <a:prstGeom prst="rect">
            <a:avLst/>
          </a:prstGeom>
          <a:no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Metin kutusu"/>
          <p:cNvSpPr txBox="1"/>
          <p:nvPr/>
        </p:nvSpPr>
        <p:spPr>
          <a:xfrm>
            <a:off x="500034" y="4857760"/>
            <a:ext cx="8143932"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dirty="0" smtClean="0"/>
              <a:t>Tutanaklarda mükerrerliğin tespit edildiği belirtilmiş olmasına rağmen uygulama sonucunda mükerrerliğin tespit edildiği belirtilmiş.</a:t>
            </a:r>
            <a:endParaRPr lang="tr-TR" dirty="0"/>
          </a:p>
        </p:txBody>
      </p:sp>
      <p:sp>
        <p:nvSpPr>
          <p:cNvPr id="5" name="4 Oval"/>
          <p:cNvSpPr/>
          <p:nvPr/>
        </p:nvSpPr>
        <p:spPr>
          <a:xfrm>
            <a:off x="7458892" y="0"/>
            <a:ext cx="1685108" cy="6270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a:t>
            </a:r>
            <a:endParaRPr lang="tr-TR" dirty="0"/>
          </a:p>
        </p:txBody>
      </p:sp>
    </p:spTree>
  </p:cSld>
  <p:clrMapOvr>
    <a:masterClrMapping/>
  </p:clrMapOvr>
  <p:transition>
    <p:pull dir="ld"/>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857224" y="357166"/>
            <a:ext cx="7143768" cy="4342030"/>
          </a:xfrm>
          <a:prstGeom prst="rect">
            <a:avLst/>
          </a:prstGeom>
          <a:noFill/>
          <a:ln w="9525">
            <a:noFill/>
            <a:miter lim="800000"/>
            <a:headEnd/>
            <a:tailEnd/>
          </a:ln>
          <a:effectLst/>
        </p:spPr>
      </p:pic>
      <p:sp>
        <p:nvSpPr>
          <p:cNvPr id="5" name="4 Metin kutusu"/>
          <p:cNvSpPr txBox="1"/>
          <p:nvPr/>
        </p:nvSpPr>
        <p:spPr>
          <a:xfrm>
            <a:off x="1214414" y="4929198"/>
            <a:ext cx="6215074"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04.05.2018 TARİHİNDE HAZİNE TARAFINDAN SATIŞI YAPILMIŞ</a:t>
            </a:r>
            <a:endParaRPr lang="tr-TR" dirty="0"/>
          </a:p>
        </p:txBody>
      </p:sp>
      <p:sp>
        <p:nvSpPr>
          <p:cNvPr id="6" name="5 Dikdörtgen"/>
          <p:cNvSpPr/>
          <p:nvPr/>
        </p:nvSpPr>
        <p:spPr>
          <a:xfrm>
            <a:off x="142844" y="5572140"/>
            <a:ext cx="8786874" cy="107157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ÇALIŞMALARIN BAŞINDA PAFTA,FEN KLASÖRÜ, TAPU KÜTÜĞÜ, TAKBİS ENTEGRASYONU SIRASINDA TESPİT EDİLEBİLİR. MÜKERRER OLDUĞU YÖNÜNDE İVEDİ  OLARAK ŞERH KONULMALI.</a:t>
            </a:r>
            <a:endParaRPr lang="tr-TR" dirty="0"/>
          </a:p>
        </p:txBody>
      </p:sp>
      <p:sp>
        <p:nvSpPr>
          <p:cNvPr id="7" name="6 Oval"/>
          <p:cNvSpPr/>
          <p:nvPr/>
        </p:nvSpPr>
        <p:spPr>
          <a:xfrm>
            <a:off x="6643702" y="500042"/>
            <a:ext cx="2071702" cy="192882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3200" dirty="0" smtClean="0"/>
              <a:t>KAMU ZARARI</a:t>
            </a:r>
            <a:endParaRPr lang="tr-TR" sz="3200" dirty="0"/>
          </a:p>
        </p:txBody>
      </p:sp>
      <p:sp>
        <p:nvSpPr>
          <p:cNvPr id="8" name="7 Oval"/>
          <p:cNvSpPr/>
          <p:nvPr/>
        </p:nvSpPr>
        <p:spPr>
          <a:xfrm>
            <a:off x="0" y="195942"/>
            <a:ext cx="1802674" cy="78377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Hatalı Çalışmanın Sonucu</a:t>
            </a:r>
            <a:endParaRPr lang="tr-TR" dirty="0"/>
          </a:p>
        </p:txBody>
      </p:sp>
    </p:spTree>
  </p:cSld>
  <p:clrMapOvr>
    <a:masterClrMapping/>
  </p:clrMapOvr>
  <p:transition>
    <p:pull dir="ld"/>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0" y="600074"/>
            <a:ext cx="5786437" cy="1114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Orman ve kadastro parselleri arasında mükerrerlik varsa tapu kütüğünün beyanlar hanesine “kısmen veya tamamen ormanda kaldığı” belirtmesi konur.</a:t>
            </a:r>
            <a:endParaRPr lang="tr-TR" dirty="0"/>
          </a:p>
        </p:txBody>
      </p:sp>
      <p:sp>
        <p:nvSpPr>
          <p:cNvPr id="3" name="2 Yuvarlatılmış Dikdörtgen"/>
          <p:cNvSpPr/>
          <p:nvPr/>
        </p:nvSpPr>
        <p:spPr>
          <a:xfrm>
            <a:off x="3411553" y="1785637"/>
            <a:ext cx="3900487" cy="9572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Ayni ve şahsi hak sahiplerine bilgi verilir</a:t>
            </a:r>
            <a:endParaRPr lang="tr-TR" dirty="0"/>
          </a:p>
        </p:txBody>
      </p:sp>
      <p:sp>
        <p:nvSpPr>
          <p:cNvPr id="4" name="3 Yuvarlatılmış Dikdörtgen"/>
          <p:cNvSpPr/>
          <p:nvPr/>
        </p:nvSpPr>
        <p:spPr>
          <a:xfrm>
            <a:off x="2467376" y="2828625"/>
            <a:ext cx="5600700" cy="78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Mükerrerlik durumunu gösteren kroki ada ve parsel numaraları, maliklerin kimlik bilgilerini gösteren liste, orman idaresi ve maliye kuruluşuna gönderilir.</a:t>
            </a:r>
            <a:endParaRPr lang="tr-TR" dirty="0"/>
          </a:p>
        </p:txBody>
      </p:sp>
      <p:sp>
        <p:nvSpPr>
          <p:cNvPr id="5" name="4 Yuvarlatılmış Dikdörtgen"/>
          <p:cNvSpPr/>
          <p:nvPr/>
        </p:nvSpPr>
        <p:spPr>
          <a:xfrm>
            <a:off x="3391703" y="3733699"/>
            <a:ext cx="4500562" cy="800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Mükerrerlikler kamulaştırma veya hükmen iptal olmadıkça Hazine adına tescil yapılmaz.</a:t>
            </a:r>
            <a:endParaRPr lang="tr-TR" dirty="0"/>
          </a:p>
        </p:txBody>
      </p:sp>
      <p:sp>
        <p:nvSpPr>
          <p:cNvPr id="6" name="5 Yuvarlatılmış Dikdörtgen"/>
          <p:cNvSpPr/>
          <p:nvPr/>
        </p:nvSpPr>
        <p:spPr>
          <a:xfrm>
            <a:off x="1100138" y="4888524"/>
            <a:ext cx="5529262" cy="89791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2/A ve 2/B uyarınca  Hazine adına orman dışına çıkarılan yerlerde 6292  sayılı Kanun uyarınca; 2/A veya 2/B alanında kaldığı yönünde belirtme konulmaz</a:t>
            </a:r>
            <a:endParaRPr lang="tr-TR" dirty="0">
              <a:solidFill>
                <a:schemeClr val="tx1"/>
              </a:solidFill>
            </a:endParaRPr>
          </a:p>
        </p:txBody>
      </p:sp>
      <p:sp>
        <p:nvSpPr>
          <p:cNvPr id="7" name="6 Yuvarlatılmış Dikdörtgen"/>
          <p:cNvSpPr/>
          <p:nvPr/>
        </p:nvSpPr>
        <p:spPr>
          <a:xfrm>
            <a:off x="2428876" y="0"/>
            <a:ext cx="5700712" cy="51435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lumMod val="85000"/>
                  </a:schemeClr>
                </a:solidFill>
              </a:rPr>
              <a:t>ORMAN PARSELLERİNDE MÜKERRERLİKLER </a:t>
            </a:r>
            <a:endParaRPr lang="tr-TR" dirty="0">
              <a:solidFill>
                <a:schemeClr val="bg1">
                  <a:lumMod val="85000"/>
                </a:schemeClr>
              </a:solidFill>
            </a:endParaRPr>
          </a:p>
        </p:txBody>
      </p:sp>
      <p:pic>
        <p:nvPicPr>
          <p:cNvPr id="8" name="Picture 1"/>
          <p:cNvPicPr>
            <a:picLocks noChangeAspect="1" noChangeArrowheads="1"/>
          </p:cNvPicPr>
          <p:nvPr/>
        </p:nvPicPr>
        <p:blipFill>
          <a:blip r:embed="rId2" cstate="print"/>
          <a:srcRect/>
          <a:stretch>
            <a:fillRect/>
          </a:stretch>
        </p:blipFill>
        <p:spPr bwMode="auto">
          <a:xfrm>
            <a:off x="0" y="1978393"/>
            <a:ext cx="2394689" cy="239147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ld"/>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3"/>
          <p:cNvPicPr>
            <a:picLocks noChangeAspect="1" noChangeArrowheads="1"/>
          </p:cNvPicPr>
          <p:nvPr/>
        </p:nvPicPr>
        <p:blipFill>
          <a:blip r:embed="rId3" cstate="print"/>
          <a:srcRect/>
          <a:stretch>
            <a:fillRect/>
          </a:stretch>
        </p:blipFill>
        <p:spPr bwMode="auto">
          <a:xfrm>
            <a:off x="321775" y="1990969"/>
            <a:ext cx="8604198" cy="4252546"/>
          </a:xfrm>
          <a:prstGeom prst="rect">
            <a:avLst/>
          </a:prstGeom>
          <a:noFill/>
          <a:ln w="9525">
            <a:noFill/>
            <a:miter lim="800000"/>
            <a:headEnd/>
            <a:tailEnd/>
          </a:ln>
          <a:effectLst/>
        </p:spPr>
      </p:pic>
      <p:sp>
        <p:nvSpPr>
          <p:cNvPr id="3" name="Rectangle 1"/>
          <p:cNvSpPr>
            <a:spLocks noChangeArrowheads="1"/>
          </p:cNvSpPr>
          <p:nvPr/>
        </p:nvSpPr>
        <p:spPr bwMode="auto">
          <a:xfrm>
            <a:off x="352432" y="168521"/>
            <a:ext cx="8454684" cy="46166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a:defRPr/>
            </a:pPr>
            <a:r>
              <a:rPr lang="tr-TR" sz="2400" b="1" dirty="0" smtClean="0">
                <a:solidFill>
                  <a:srgbClr val="FF0000"/>
                </a:solidFill>
              </a:rPr>
              <a:t>Kamulaştırma Haritaları ve Kamulaştırma Suretiyle İrtifak Hakları</a:t>
            </a:r>
            <a:endParaRPr lang="tr-TR" sz="2400" dirty="0">
              <a:solidFill>
                <a:srgbClr val="FF0000"/>
              </a:solidFill>
              <a:cs typeface="Arial" charset="0"/>
            </a:endParaRPr>
          </a:p>
        </p:txBody>
      </p:sp>
      <p:sp>
        <p:nvSpPr>
          <p:cNvPr id="4" name="3 Yuvarlatılmış Dikdörtgen"/>
          <p:cNvSpPr/>
          <p:nvPr/>
        </p:nvSpPr>
        <p:spPr>
          <a:xfrm>
            <a:off x="1901874" y="728394"/>
            <a:ext cx="5683348" cy="942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irtifak hakları ile kamulaştırma haritalarında hata tespit edilmesi  halinde; düzeltilmiş durumda, irtifak hakkı sınırı veya kamulaştırma haritasına göre kamulaştırma sınırını gösterir rapor ilgili idaresine gönderilir.</a:t>
            </a:r>
          </a:p>
        </p:txBody>
      </p:sp>
      <p:sp>
        <p:nvSpPr>
          <p:cNvPr id="5" name="4 Oval"/>
          <p:cNvSpPr/>
          <p:nvPr/>
        </p:nvSpPr>
        <p:spPr>
          <a:xfrm>
            <a:off x="5168767" y="4841507"/>
            <a:ext cx="3503596" cy="128016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İlgili idaresince iş bitim tutanağı düzenleninceye kadar düzeltme yapılmamışsa;</a:t>
            </a:r>
            <a:endParaRPr lang="tr-TR" dirty="0"/>
          </a:p>
        </p:txBody>
      </p:sp>
      <p:cxnSp>
        <p:nvCxnSpPr>
          <p:cNvPr id="7" name="6 Düz Ok Bağlayıcısı"/>
          <p:cNvCxnSpPr/>
          <p:nvPr/>
        </p:nvCxnSpPr>
        <p:spPr>
          <a:xfrm rot="5400000">
            <a:off x="6703996" y="6415238"/>
            <a:ext cx="39463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044569343"/>
      </p:ext>
    </p:extLst>
  </p:cSld>
  <p:clrMapOvr>
    <a:masterClrMapping/>
  </p:clrMapOvr>
  <p:transition>
    <p:pull dir="ld"/>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5" name="Picture 3"/>
          <p:cNvPicPr>
            <a:picLocks noChangeAspect="1" noChangeArrowheads="1"/>
          </p:cNvPicPr>
          <p:nvPr/>
        </p:nvPicPr>
        <p:blipFill>
          <a:blip r:embed="rId3" cstate="print"/>
          <a:srcRect/>
          <a:stretch>
            <a:fillRect/>
          </a:stretch>
        </p:blipFill>
        <p:spPr bwMode="auto">
          <a:xfrm>
            <a:off x="1114425" y="220663"/>
            <a:ext cx="6153150" cy="5172075"/>
          </a:xfrm>
          <a:prstGeom prst="rect">
            <a:avLst/>
          </a:prstGeom>
          <a:noFill/>
          <a:ln w="9525">
            <a:noFill/>
            <a:miter lim="800000"/>
            <a:headEnd/>
            <a:tailEnd/>
          </a:ln>
          <a:effectLst/>
        </p:spPr>
      </p:pic>
      <p:cxnSp>
        <p:nvCxnSpPr>
          <p:cNvPr id="5" name="4 Düz Ok Bağlayıcısı"/>
          <p:cNvCxnSpPr/>
          <p:nvPr/>
        </p:nvCxnSpPr>
        <p:spPr>
          <a:xfrm rot="5400000">
            <a:off x="812800" y="4826000"/>
            <a:ext cx="558800" cy="558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6 Metin kutusu"/>
          <p:cNvSpPr txBox="1"/>
          <p:nvPr/>
        </p:nvSpPr>
        <p:spPr>
          <a:xfrm>
            <a:off x="177800" y="5461000"/>
            <a:ext cx="16256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t>hatalı durum (eski pafta)</a:t>
            </a:r>
            <a:endParaRPr lang="tr-TR" sz="1400" dirty="0"/>
          </a:p>
        </p:txBody>
      </p:sp>
      <p:sp>
        <p:nvSpPr>
          <p:cNvPr id="9" name="8 Metin kutusu"/>
          <p:cNvSpPr txBox="1"/>
          <p:nvPr/>
        </p:nvSpPr>
        <p:spPr>
          <a:xfrm>
            <a:off x="2070100" y="5600700"/>
            <a:ext cx="1625600"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dirty="0" smtClean="0"/>
              <a:t>düzeltilmiş durum</a:t>
            </a:r>
            <a:endParaRPr lang="tr-TR" sz="1400" dirty="0"/>
          </a:p>
        </p:txBody>
      </p:sp>
      <p:cxnSp>
        <p:nvCxnSpPr>
          <p:cNvPr id="10" name="9 Düz Ok Bağlayıcısı"/>
          <p:cNvCxnSpPr/>
          <p:nvPr/>
        </p:nvCxnSpPr>
        <p:spPr>
          <a:xfrm>
            <a:off x="2667000" y="5295900"/>
            <a:ext cx="444500" cy="241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11 Dikdörtgen"/>
          <p:cNvSpPr/>
          <p:nvPr/>
        </p:nvSpPr>
        <p:spPr>
          <a:xfrm>
            <a:off x="5308600" y="5029200"/>
            <a:ext cx="330200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Kadastro Güncelleme Tutanağında gerekli açıklamalar ile birlikte </a:t>
            </a:r>
            <a:r>
              <a:rPr lang="tr-TR" sz="1400" dirty="0" smtClean="0">
                <a:solidFill>
                  <a:srgbClr val="FF0000"/>
                </a:solidFill>
              </a:rPr>
              <a:t>düzeltme yapılır</a:t>
            </a:r>
            <a:endParaRPr lang="tr-TR" sz="1400" dirty="0"/>
          </a:p>
        </p:txBody>
      </p:sp>
      <p:sp>
        <p:nvSpPr>
          <p:cNvPr id="13" name="12 Dikdörtgen"/>
          <p:cNvSpPr/>
          <p:nvPr/>
        </p:nvSpPr>
        <p:spPr>
          <a:xfrm>
            <a:off x="5295900" y="5854700"/>
            <a:ext cx="330200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dirty="0" smtClean="0">
                <a:solidFill>
                  <a:srgbClr val="FF0000"/>
                </a:solidFill>
              </a:rPr>
              <a:t>Askı ilanı sonucu İdaresine bilgi verilir.</a:t>
            </a:r>
          </a:p>
        </p:txBody>
      </p:sp>
      <p:sp>
        <p:nvSpPr>
          <p:cNvPr id="14" name="13 Yuvarlatılmış Dikdörtgen"/>
          <p:cNvSpPr/>
          <p:nvPr/>
        </p:nvSpPr>
        <p:spPr>
          <a:xfrm>
            <a:off x="5118296" y="184638"/>
            <a:ext cx="3322319" cy="677595"/>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1400" b="1" dirty="0" smtClean="0"/>
              <a:t>AYNI PARSEL İÇERİSİNDE KALIYORSA;</a:t>
            </a:r>
            <a:endParaRPr lang="tr-TR" sz="1400" dirty="0" smtClean="0"/>
          </a:p>
        </p:txBody>
      </p:sp>
      <p:cxnSp>
        <p:nvCxnSpPr>
          <p:cNvPr id="17" name="16 Düz Ok Bağlayıcısı"/>
          <p:cNvCxnSpPr/>
          <p:nvPr/>
        </p:nvCxnSpPr>
        <p:spPr>
          <a:xfrm rot="10800000">
            <a:off x="1243915" y="2314833"/>
            <a:ext cx="832021" cy="37070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17 Metin kutusu"/>
          <p:cNvSpPr txBox="1"/>
          <p:nvPr/>
        </p:nvSpPr>
        <p:spPr>
          <a:xfrm>
            <a:off x="0" y="1771135"/>
            <a:ext cx="1276865" cy="461665"/>
          </a:xfrm>
          <a:prstGeom prst="rect">
            <a:avLst/>
          </a:prstGeom>
          <a:noFill/>
        </p:spPr>
        <p:txBody>
          <a:bodyPr wrap="square" rtlCol="0">
            <a:spAutoFit/>
          </a:bodyPr>
          <a:lstStyle/>
          <a:p>
            <a:r>
              <a:rPr lang="tr-TR" sz="1200" dirty="0" smtClean="0"/>
              <a:t>Yeni paftasında gösterilmez!</a:t>
            </a:r>
            <a:endParaRPr lang="tr-TR" sz="1200" dirty="0"/>
          </a:p>
        </p:txBody>
      </p:sp>
    </p:spTree>
  </p:cSld>
  <p:clrMapOvr>
    <a:masterClrMapping/>
  </p:clrMapOvr>
  <p:transition>
    <p:pull dir="ld"/>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9" name="Picture 3"/>
          <p:cNvPicPr>
            <a:picLocks noChangeAspect="1" noChangeArrowheads="1"/>
          </p:cNvPicPr>
          <p:nvPr/>
        </p:nvPicPr>
        <p:blipFill>
          <a:blip r:embed="rId2" cstate="print"/>
          <a:srcRect/>
          <a:stretch>
            <a:fillRect/>
          </a:stretch>
        </p:blipFill>
        <p:spPr bwMode="auto">
          <a:xfrm>
            <a:off x="325438" y="0"/>
            <a:ext cx="5548771" cy="5043487"/>
          </a:xfrm>
          <a:prstGeom prst="rect">
            <a:avLst/>
          </a:prstGeom>
          <a:noFill/>
          <a:ln w="9525">
            <a:noFill/>
            <a:miter lim="800000"/>
            <a:headEnd/>
            <a:tailEnd/>
          </a:ln>
          <a:effectLst/>
        </p:spPr>
      </p:pic>
      <p:cxnSp>
        <p:nvCxnSpPr>
          <p:cNvPr id="4" name="3 Düz Ok Bağlayıcısı"/>
          <p:cNvCxnSpPr/>
          <p:nvPr/>
        </p:nvCxnSpPr>
        <p:spPr>
          <a:xfrm rot="16200000" flipH="1">
            <a:off x="222986" y="4958614"/>
            <a:ext cx="873225" cy="2015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 name="4 Metin kutusu"/>
          <p:cNvSpPr txBox="1"/>
          <p:nvPr/>
        </p:nvSpPr>
        <p:spPr>
          <a:xfrm>
            <a:off x="148924" y="5595754"/>
            <a:ext cx="16256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hatalı durum (pafta)</a:t>
            </a:r>
            <a:endParaRPr lang="tr-TR" sz="1400" dirty="0"/>
          </a:p>
        </p:txBody>
      </p:sp>
      <p:sp>
        <p:nvSpPr>
          <p:cNvPr id="6" name="5 Metin kutusu"/>
          <p:cNvSpPr txBox="1"/>
          <p:nvPr/>
        </p:nvSpPr>
        <p:spPr>
          <a:xfrm>
            <a:off x="2323432" y="5803632"/>
            <a:ext cx="1625600"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düzeltilmiş durum</a:t>
            </a:r>
            <a:endParaRPr lang="tr-TR" sz="1400" dirty="0"/>
          </a:p>
        </p:txBody>
      </p:sp>
      <p:cxnSp>
        <p:nvCxnSpPr>
          <p:cNvPr id="7" name="6 Düz Ok Bağlayıcısı"/>
          <p:cNvCxnSpPr/>
          <p:nvPr/>
        </p:nvCxnSpPr>
        <p:spPr>
          <a:xfrm rot="16200000" flipH="1">
            <a:off x="2414337" y="5205662"/>
            <a:ext cx="732857" cy="32913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15 Yuvarlatılmış Dikdörtgen"/>
          <p:cNvSpPr/>
          <p:nvPr/>
        </p:nvSpPr>
        <p:spPr>
          <a:xfrm>
            <a:off x="5372296" y="273538"/>
            <a:ext cx="3322319" cy="677595"/>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1400" b="1" dirty="0" smtClean="0"/>
              <a:t>BAŞKA PARSELLERE İSABET ETMESİ DURUMUNDA,</a:t>
            </a:r>
            <a:endParaRPr lang="tr-TR" sz="1400" dirty="0" smtClean="0"/>
          </a:p>
        </p:txBody>
      </p:sp>
      <p:sp>
        <p:nvSpPr>
          <p:cNvPr id="9" name="8 Oval"/>
          <p:cNvSpPr/>
          <p:nvPr/>
        </p:nvSpPr>
        <p:spPr>
          <a:xfrm>
            <a:off x="4860758" y="3705726"/>
            <a:ext cx="3801979" cy="208868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Tescilli duruma göre ve düzeltilmiş duruma göre parsellerin güncelleme tutanağının edinme  sebebi ve beyanlar hanesinde gerekli belirtmeler yapılır.</a:t>
            </a:r>
            <a:endParaRPr lang="tr-TR" dirty="0"/>
          </a:p>
        </p:txBody>
      </p:sp>
      <p:sp>
        <p:nvSpPr>
          <p:cNvPr id="10" name="9 Dikdörtgen"/>
          <p:cNvSpPr/>
          <p:nvPr/>
        </p:nvSpPr>
        <p:spPr>
          <a:xfrm>
            <a:off x="2127183" y="6126480"/>
            <a:ext cx="1953929" cy="731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Kesikli çizgiler ile paftasında gösterilir.</a:t>
            </a:r>
            <a:endParaRPr lang="tr-TR" dirty="0"/>
          </a:p>
        </p:txBody>
      </p:sp>
      <p:sp>
        <p:nvSpPr>
          <p:cNvPr id="11" name="10 Dikdörtgen"/>
          <p:cNvSpPr/>
          <p:nvPr/>
        </p:nvSpPr>
        <p:spPr>
          <a:xfrm>
            <a:off x="0" y="6126480"/>
            <a:ext cx="1953929" cy="731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Paftasında gösterilir.</a:t>
            </a:r>
            <a:endParaRPr lang="tr-TR" dirty="0"/>
          </a:p>
        </p:txBody>
      </p:sp>
    </p:spTree>
  </p:cSld>
  <p:clrMapOvr>
    <a:masterClrMapping/>
  </p:clrMapOvr>
  <p:transition>
    <p:pull dir="ld"/>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137059" y="123825"/>
            <a:ext cx="7753350" cy="6734175"/>
          </a:xfrm>
          <a:prstGeom prst="rect">
            <a:avLst/>
          </a:prstGeom>
          <a:noFill/>
          <a:ln w="9525">
            <a:noFill/>
            <a:miter lim="800000"/>
            <a:headEnd/>
            <a:tailEnd/>
          </a:ln>
          <a:effectLst/>
        </p:spPr>
      </p:pic>
      <p:sp>
        <p:nvSpPr>
          <p:cNvPr id="9" name="8 Dikdörtgen"/>
          <p:cNvSpPr/>
          <p:nvPr/>
        </p:nvSpPr>
        <p:spPr>
          <a:xfrm>
            <a:off x="235912" y="792788"/>
            <a:ext cx="2391784" cy="8435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Olması gereken durum yeni paftasında kesikli çizgilerle gösterilir.</a:t>
            </a:r>
            <a:endParaRPr lang="tr-TR" sz="1400" dirty="0" smtClean="0">
              <a:solidFill>
                <a:srgbClr val="FF0000"/>
              </a:solidFill>
            </a:endParaRPr>
          </a:p>
        </p:txBody>
      </p:sp>
      <p:sp>
        <p:nvSpPr>
          <p:cNvPr id="10" name="9 Dikdörtgen"/>
          <p:cNvSpPr/>
          <p:nvPr/>
        </p:nvSpPr>
        <p:spPr>
          <a:xfrm>
            <a:off x="5946489" y="5350999"/>
            <a:ext cx="2941515" cy="1107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Kadastro güncelleme tutanağının ve tapu kütüğünün beyanlar hanesinde gerekli belirtmeler yapılır.</a:t>
            </a:r>
            <a:endParaRPr lang="tr-TR" sz="1400" dirty="0" smtClean="0">
              <a:solidFill>
                <a:srgbClr val="FF0000"/>
              </a:solidFill>
            </a:endParaRPr>
          </a:p>
        </p:txBody>
      </p:sp>
      <p:cxnSp>
        <p:nvCxnSpPr>
          <p:cNvPr id="12" name="11 Düz Ok Bağlayıcısı"/>
          <p:cNvCxnSpPr/>
          <p:nvPr/>
        </p:nvCxnSpPr>
        <p:spPr>
          <a:xfrm>
            <a:off x="5665670" y="2940652"/>
            <a:ext cx="744755" cy="15868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12 Metin kutusu"/>
          <p:cNvSpPr txBox="1"/>
          <p:nvPr/>
        </p:nvSpPr>
        <p:spPr>
          <a:xfrm>
            <a:off x="3150937" y="289560"/>
            <a:ext cx="27686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600" b="1" dirty="0" smtClean="0"/>
              <a:t>Hata düzeltilmezse pafta gösterimi</a:t>
            </a:r>
            <a:endParaRPr lang="tr-TR" sz="1600" b="1" dirty="0"/>
          </a:p>
        </p:txBody>
      </p:sp>
      <p:cxnSp>
        <p:nvCxnSpPr>
          <p:cNvPr id="15" name="14 Düz Ok Bağlayıcısı"/>
          <p:cNvCxnSpPr/>
          <p:nvPr/>
        </p:nvCxnSpPr>
        <p:spPr>
          <a:xfrm rot="16200000" flipV="1">
            <a:off x="1419726" y="2131996"/>
            <a:ext cx="1289786" cy="64489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15 Metin kutusu"/>
          <p:cNvSpPr txBox="1"/>
          <p:nvPr/>
        </p:nvSpPr>
        <p:spPr>
          <a:xfrm>
            <a:off x="6375400" y="3165910"/>
            <a:ext cx="2768600" cy="3385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600" b="1" dirty="0" smtClean="0"/>
              <a:t>Tescilli durumu</a:t>
            </a:r>
            <a:endParaRPr lang="tr-TR" sz="1600" b="1" dirty="0"/>
          </a:p>
        </p:txBody>
      </p:sp>
    </p:spTree>
  </p:cSld>
  <p:clrMapOvr>
    <a:masterClrMapping/>
  </p:clrMapOvr>
  <p:transition>
    <p:pull dir="ld"/>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133350" y="519113"/>
            <a:ext cx="8877300" cy="5819775"/>
          </a:xfrm>
          <a:prstGeom prst="rect">
            <a:avLst/>
          </a:prstGeom>
          <a:noFill/>
          <a:ln w="9525">
            <a:noFill/>
            <a:miter lim="800000"/>
            <a:headEnd/>
            <a:tailEnd/>
          </a:ln>
          <a:effectLst/>
        </p:spPr>
      </p:pic>
      <p:sp>
        <p:nvSpPr>
          <p:cNvPr id="5" name="4 Yuvarlatılmış Dikdörtgen"/>
          <p:cNvSpPr/>
          <p:nvPr/>
        </p:nvSpPr>
        <p:spPr>
          <a:xfrm>
            <a:off x="1083365" y="785191"/>
            <a:ext cx="2812774" cy="10436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İstimlak Planı</a:t>
            </a:r>
          </a:p>
          <a:p>
            <a:pPr algn="ctr"/>
            <a:r>
              <a:rPr lang="tr-TR" dirty="0" smtClean="0"/>
              <a:t>Grafik  pafta</a:t>
            </a:r>
            <a:endParaRPr lang="tr-TR" dirty="0"/>
          </a:p>
        </p:txBody>
      </p:sp>
      <p:sp>
        <p:nvSpPr>
          <p:cNvPr id="6" name="5 Dikdörtgen"/>
          <p:cNvSpPr/>
          <p:nvPr/>
        </p:nvSpPr>
        <p:spPr>
          <a:xfrm>
            <a:off x="1550504" y="5377069"/>
            <a:ext cx="6221896" cy="765313"/>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dirty="0" smtClean="0"/>
              <a:t>İdarece sayısallaştırılmış olsa bile kontrolü yapılarak değerlendirilmeli!</a:t>
            </a:r>
            <a:endParaRPr lang="tr-TR" dirty="0"/>
          </a:p>
        </p:txBody>
      </p:sp>
    </p:spTree>
  </p:cSld>
  <p:clrMapOvr>
    <a:masterClrMapping/>
  </p:clrMapOvr>
  <p:transition>
    <p:pull dir="ld"/>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269507" y="259883"/>
            <a:ext cx="8874493" cy="6160220"/>
          </a:xfrm>
          <a:prstGeom prst="rect">
            <a:avLst/>
          </a:prstGeom>
          <a:noFill/>
          <a:ln w="9525">
            <a:noFill/>
            <a:miter lim="800000"/>
            <a:headEnd/>
            <a:tailEnd/>
          </a:ln>
          <a:effectLst/>
        </p:spPr>
      </p:pic>
      <p:sp>
        <p:nvSpPr>
          <p:cNvPr id="3" name="2 Yuvarlatılmış Dikdörtgen"/>
          <p:cNvSpPr/>
          <p:nvPr/>
        </p:nvSpPr>
        <p:spPr>
          <a:xfrm>
            <a:off x="327991" y="3790785"/>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Yuvarlatılmış Dikdörtgen"/>
          <p:cNvSpPr/>
          <p:nvPr/>
        </p:nvSpPr>
        <p:spPr>
          <a:xfrm>
            <a:off x="0" y="2515748"/>
            <a:ext cx="2852741" cy="116287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Kamulaştırma ve zemin sınırı arasında farklılıklar</a:t>
            </a:r>
            <a:endParaRPr lang="tr-TR" dirty="0"/>
          </a:p>
        </p:txBody>
      </p:sp>
      <p:cxnSp>
        <p:nvCxnSpPr>
          <p:cNvPr id="6" name="5 Düz Ok Bağlayıcısı"/>
          <p:cNvCxnSpPr/>
          <p:nvPr/>
        </p:nvCxnSpPr>
        <p:spPr>
          <a:xfrm>
            <a:off x="2907957" y="3698789"/>
            <a:ext cx="1392194" cy="947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2965622" y="3690551"/>
            <a:ext cx="178761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19764" y="433328"/>
            <a:ext cx="8181474" cy="6048267"/>
          </a:xfrm>
          <a:prstGeom prst="rect">
            <a:avLst/>
          </a:prstGeom>
          <a:noFill/>
          <a:ln w="9525">
            <a:noFill/>
            <a:miter lim="800000"/>
            <a:headEnd/>
            <a:tailEnd/>
          </a:ln>
          <a:effectLst/>
        </p:spPr>
      </p:pic>
    </p:spTree>
  </p:cSld>
  <p:clrMapOvr>
    <a:masterClrMapping/>
  </p:clrMapOvr>
  <p:transition>
    <p:pull dir="ld"/>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0" y="0"/>
            <a:ext cx="11020425" cy="7286625"/>
          </a:xfrm>
          <a:prstGeom prst="rect">
            <a:avLst/>
          </a:prstGeom>
          <a:noFill/>
          <a:ln w="9525">
            <a:noFill/>
            <a:miter lim="800000"/>
            <a:headEnd/>
            <a:tailEnd/>
          </a:ln>
          <a:effectLst/>
        </p:spPr>
      </p:pic>
      <p:sp>
        <p:nvSpPr>
          <p:cNvPr id="3" name="2 Oval"/>
          <p:cNvSpPr/>
          <p:nvPr/>
        </p:nvSpPr>
        <p:spPr>
          <a:xfrm>
            <a:off x="0" y="1102385"/>
            <a:ext cx="2358189" cy="14290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Yenileme sınırı ve kamulaştırma sınırı farklı??</a:t>
            </a:r>
            <a:endParaRPr lang="tr-TR" dirty="0"/>
          </a:p>
        </p:txBody>
      </p:sp>
      <p:cxnSp>
        <p:nvCxnSpPr>
          <p:cNvPr id="5" name="4 Düz Ok Bağlayıcısı"/>
          <p:cNvCxnSpPr/>
          <p:nvPr/>
        </p:nvCxnSpPr>
        <p:spPr>
          <a:xfrm>
            <a:off x="1742173" y="5111015"/>
            <a:ext cx="3051208" cy="117428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6 Düz Ok Bağlayıcısı"/>
          <p:cNvCxnSpPr>
            <a:endCxn id="8" idx="1"/>
          </p:cNvCxnSpPr>
          <p:nvPr/>
        </p:nvCxnSpPr>
        <p:spPr>
          <a:xfrm rot="16200000" flipH="1">
            <a:off x="4214598" y="4727696"/>
            <a:ext cx="1062601" cy="83189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7 Oval"/>
          <p:cNvSpPr/>
          <p:nvPr/>
        </p:nvSpPr>
        <p:spPr>
          <a:xfrm>
            <a:off x="4758701" y="5471962"/>
            <a:ext cx="2752826" cy="1386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Kamulaştırma sınırı ile parsel sınırlarında binme ve boşlukların oluşması??</a:t>
            </a:r>
            <a:endParaRPr lang="tr-TR" dirty="0"/>
          </a:p>
        </p:txBody>
      </p:sp>
    </p:spTree>
  </p:cSld>
  <p:clrMapOvr>
    <a:masterClrMapping/>
  </p:clrMapOvr>
  <p:transition>
    <p:pull dir="ld"/>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etin kutusu"/>
          <p:cNvSpPr txBox="1">
            <a:spLocks noChangeArrowheads="1"/>
          </p:cNvSpPr>
          <p:nvPr/>
        </p:nvSpPr>
        <p:spPr bwMode="auto">
          <a:xfrm>
            <a:off x="650790" y="224825"/>
            <a:ext cx="8056606" cy="954107"/>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xmlns=""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dirty="0">
              <a:latin typeface="Arial" panose="020B0604020202020204" pitchFamily="34" charset="0"/>
            </a:endParaRPr>
          </a:p>
          <a:p>
            <a:pPr algn="ctr">
              <a:spcBef>
                <a:spcPct val="0"/>
              </a:spcBef>
              <a:buNone/>
            </a:pPr>
            <a:r>
              <a:rPr lang="tr-TR" sz="2000" b="1" dirty="0" smtClean="0">
                <a:solidFill>
                  <a:schemeClr val="accent6">
                    <a:lumMod val="75000"/>
                  </a:schemeClr>
                </a:solidFill>
              </a:rPr>
              <a:t>Toprak Tevzi Haritalarına göre oluşmuş parsellerde  güncelleme çalışmaları</a:t>
            </a:r>
          </a:p>
          <a:p>
            <a:pPr eaLnBrk="1" hangingPunct="1">
              <a:spcBef>
                <a:spcPct val="0"/>
              </a:spcBef>
              <a:buFontTx/>
              <a:buNone/>
            </a:pPr>
            <a:endParaRPr lang="tr-TR" sz="1800" b="1" dirty="0">
              <a:latin typeface="Arial" panose="020B0604020202020204" pitchFamily="34" charset="0"/>
            </a:endParaRPr>
          </a:p>
        </p:txBody>
      </p:sp>
      <p:sp>
        <p:nvSpPr>
          <p:cNvPr id="3" name="2 Dikdörtgen"/>
          <p:cNvSpPr/>
          <p:nvPr/>
        </p:nvSpPr>
        <p:spPr>
          <a:xfrm>
            <a:off x="3187700" y="1485900"/>
            <a:ext cx="2273300"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300" dirty="0" smtClean="0">
                <a:solidFill>
                  <a:schemeClr val="tx1"/>
                </a:solidFill>
              </a:rPr>
              <a:t>Tapu kaydı niteliğinde</a:t>
            </a:r>
          </a:p>
        </p:txBody>
      </p:sp>
      <p:sp>
        <p:nvSpPr>
          <p:cNvPr id="4" name="3 Dikdörtgen"/>
          <p:cNvSpPr/>
          <p:nvPr/>
        </p:nvSpPr>
        <p:spPr>
          <a:xfrm>
            <a:off x="431800" y="2794000"/>
            <a:ext cx="2273300"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300" dirty="0" smtClean="0">
                <a:solidFill>
                  <a:srgbClr val="FF0000"/>
                </a:solidFill>
              </a:rPr>
              <a:t>Zeminle uyumlu </a:t>
            </a:r>
            <a:r>
              <a:rPr lang="tr-TR" sz="1300" dirty="0" smtClean="0">
                <a:solidFill>
                  <a:schemeClr val="tx1"/>
                </a:solidFill>
              </a:rPr>
              <a:t>ve parsel kaybı bulunmayan haritalara uygulama çalışmalarında aynen uyulmalı</a:t>
            </a:r>
          </a:p>
        </p:txBody>
      </p:sp>
      <p:sp>
        <p:nvSpPr>
          <p:cNvPr id="5" name="4 Dikdörtgen"/>
          <p:cNvSpPr/>
          <p:nvPr/>
        </p:nvSpPr>
        <p:spPr>
          <a:xfrm>
            <a:off x="5511800" y="2794000"/>
            <a:ext cx="2273300"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400" dirty="0" smtClean="0">
                <a:solidFill>
                  <a:schemeClr val="tx1"/>
                </a:solidFill>
              </a:rPr>
              <a:t>Teknik sıhhate haiz olmayan, zemin uyumluluğu olmayan parsellerin</a:t>
            </a:r>
            <a:endParaRPr lang="tr-TR" sz="1300" dirty="0" smtClean="0">
              <a:solidFill>
                <a:schemeClr val="tx1"/>
              </a:solidFill>
            </a:endParaRPr>
          </a:p>
        </p:txBody>
      </p:sp>
      <p:sp>
        <p:nvSpPr>
          <p:cNvPr id="6" name="5 Dikdörtgen"/>
          <p:cNvSpPr/>
          <p:nvPr/>
        </p:nvSpPr>
        <p:spPr>
          <a:xfrm>
            <a:off x="3468130" y="3822700"/>
            <a:ext cx="1014970"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200" dirty="0" smtClean="0">
                <a:solidFill>
                  <a:schemeClr val="tx1"/>
                </a:solidFill>
              </a:rPr>
              <a:t>Şekli, yüzölçümleri, kenar uzunlukları</a:t>
            </a:r>
          </a:p>
        </p:txBody>
      </p:sp>
      <p:sp>
        <p:nvSpPr>
          <p:cNvPr id="7" name="6 Dikdörtgen"/>
          <p:cNvSpPr/>
          <p:nvPr/>
        </p:nvSpPr>
        <p:spPr>
          <a:xfrm>
            <a:off x="4711700" y="3835400"/>
            <a:ext cx="980388"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200" dirty="0" smtClean="0">
                <a:solidFill>
                  <a:schemeClr val="tx1"/>
                </a:solidFill>
              </a:rPr>
              <a:t>Sabit ada ve parsel köşe nokta ve hatları</a:t>
            </a:r>
          </a:p>
        </p:txBody>
      </p:sp>
      <p:sp>
        <p:nvSpPr>
          <p:cNvPr id="8" name="7 Oval"/>
          <p:cNvSpPr/>
          <p:nvPr/>
        </p:nvSpPr>
        <p:spPr>
          <a:xfrm>
            <a:off x="787400" y="2044700"/>
            <a:ext cx="1409700" cy="5842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tr-TR" sz="1200" dirty="0" smtClean="0">
                <a:solidFill>
                  <a:schemeClr val="tx1"/>
                </a:solidFill>
              </a:rPr>
              <a:t>Pafta-zemin uyumu varsa</a:t>
            </a:r>
            <a:endParaRPr lang="tr-TR" sz="1200" dirty="0">
              <a:solidFill>
                <a:schemeClr val="tx1"/>
              </a:solidFill>
            </a:endParaRPr>
          </a:p>
        </p:txBody>
      </p:sp>
      <p:sp>
        <p:nvSpPr>
          <p:cNvPr id="9" name="8 Oval"/>
          <p:cNvSpPr/>
          <p:nvPr/>
        </p:nvSpPr>
        <p:spPr>
          <a:xfrm>
            <a:off x="5791200" y="2082800"/>
            <a:ext cx="1473200" cy="5842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tr-TR" sz="1200" dirty="0" smtClean="0">
                <a:solidFill>
                  <a:schemeClr val="tx1"/>
                </a:solidFill>
              </a:rPr>
              <a:t>Pafta-zemin uyumu  yoksa</a:t>
            </a:r>
            <a:endParaRPr lang="tr-TR" sz="1200" dirty="0">
              <a:solidFill>
                <a:schemeClr val="tx1"/>
              </a:solidFill>
            </a:endParaRPr>
          </a:p>
        </p:txBody>
      </p:sp>
      <p:sp>
        <p:nvSpPr>
          <p:cNvPr id="10" name="9 Dikdörtgen"/>
          <p:cNvSpPr/>
          <p:nvPr/>
        </p:nvSpPr>
        <p:spPr>
          <a:xfrm>
            <a:off x="5855387" y="3869037"/>
            <a:ext cx="980388"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200" dirty="0" smtClean="0">
                <a:solidFill>
                  <a:schemeClr val="tx1"/>
                </a:solidFill>
              </a:rPr>
              <a:t>İhtilafsız kullanım sınırları</a:t>
            </a:r>
          </a:p>
        </p:txBody>
      </p:sp>
      <p:sp>
        <p:nvSpPr>
          <p:cNvPr id="11" name="10 Dikdörtgen"/>
          <p:cNvSpPr/>
          <p:nvPr/>
        </p:nvSpPr>
        <p:spPr>
          <a:xfrm>
            <a:off x="6981825" y="3873500"/>
            <a:ext cx="1114425"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200" dirty="0" smtClean="0">
                <a:solidFill>
                  <a:schemeClr val="tx1"/>
                </a:solidFill>
              </a:rPr>
              <a:t>Genişletilmeye elverişli parsellerin kayıtları</a:t>
            </a:r>
          </a:p>
        </p:txBody>
      </p:sp>
      <p:sp>
        <p:nvSpPr>
          <p:cNvPr id="12" name="11 Dikdörtgen"/>
          <p:cNvSpPr/>
          <p:nvPr/>
        </p:nvSpPr>
        <p:spPr>
          <a:xfrm>
            <a:off x="8163612" y="3873500"/>
            <a:ext cx="980388"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tr-TR" sz="1200" dirty="0" smtClean="0">
                <a:solidFill>
                  <a:schemeClr val="tx1"/>
                </a:solidFill>
              </a:rPr>
              <a:t>Fiziki yapıları ve konumları</a:t>
            </a:r>
          </a:p>
        </p:txBody>
      </p:sp>
      <p:cxnSp>
        <p:nvCxnSpPr>
          <p:cNvPr id="15" name="14 Düz Ok Bağlayıcısı"/>
          <p:cNvCxnSpPr/>
          <p:nvPr/>
        </p:nvCxnSpPr>
        <p:spPr>
          <a:xfrm rot="10800000" flipV="1">
            <a:off x="2463800" y="2184400"/>
            <a:ext cx="457200" cy="406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6" name="15 Düz Ok Bağlayıcısı"/>
          <p:cNvCxnSpPr/>
          <p:nvPr/>
        </p:nvCxnSpPr>
        <p:spPr>
          <a:xfrm rot="16200000" flipH="1">
            <a:off x="5441950" y="2368550"/>
            <a:ext cx="393700" cy="355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8" name="17 Düz Ok Bağlayıcısı"/>
          <p:cNvCxnSpPr/>
          <p:nvPr/>
        </p:nvCxnSpPr>
        <p:spPr>
          <a:xfrm rot="5400000">
            <a:off x="6299200" y="3695700"/>
            <a:ext cx="241300" cy="127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19 Düz Ok Bağlayıcısı"/>
          <p:cNvCxnSpPr/>
          <p:nvPr/>
        </p:nvCxnSpPr>
        <p:spPr>
          <a:xfrm rot="10800000" flipV="1">
            <a:off x="4902200" y="3314700"/>
            <a:ext cx="457200" cy="406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20 Düz Ok Bağlayıcısı"/>
          <p:cNvCxnSpPr/>
          <p:nvPr/>
        </p:nvCxnSpPr>
        <p:spPr>
          <a:xfrm rot="10800000" flipV="1">
            <a:off x="4165600" y="3225800"/>
            <a:ext cx="1092200" cy="533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3" name="22 Düz Ok Bağlayıcısı"/>
          <p:cNvCxnSpPr/>
          <p:nvPr/>
        </p:nvCxnSpPr>
        <p:spPr>
          <a:xfrm>
            <a:off x="7874000" y="3365500"/>
            <a:ext cx="635000" cy="457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25 Düz Ok Bağlayıcısı"/>
          <p:cNvCxnSpPr/>
          <p:nvPr/>
        </p:nvCxnSpPr>
        <p:spPr>
          <a:xfrm rot="5400000">
            <a:off x="7289800" y="3695700"/>
            <a:ext cx="241300" cy="127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7" name="26 Sağ Ayraç"/>
          <p:cNvSpPr/>
          <p:nvPr/>
        </p:nvSpPr>
        <p:spPr>
          <a:xfrm rot="5400000">
            <a:off x="6000750" y="2565400"/>
            <a:ext cx="673100" cy="45974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tr-TR"/>
          </a:p>
        </p:txBody>
      </p:sp>
      <p:sp>
        <p:nvSpPr>
          <p:cNvPr id="22" name="21 Dikdörtgen"/>
          <p:cNvSpPr/>
          <p:nvPr/>
        </p:nvSpPr>
        <p:spPr>
          <a:xfrm>
            <a:off x="397564" y="5059214"/>
            <a:ext cx="8155583" cy="1234493"/>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just"/>
            <a:r>
              <a:rPr lang="tr-TR" sz="1300" dirty="0" smtClean="0">
                <a:solidFill>
                  <a:schemeClr val="tx1"/>
                </a:solidFill>
              </a:rPr>
              <a:t>Zemindeki sınırlar sabit veya geçerli sayılabilecek sınır niteliğinde değerlendirilebiliyorsa bu sınır tiplerine göre, değilse teknik belgelerine göre oluşturulabiliyorsa geçerli sınır niteliğinde, zemindeki sınırlarda çekişme söz konusu veya teknik belgeleri ve zeminde belirlenemeyen sınırlar dengeleme planına tabi tutularak belirsiz sınır niteliğinde belirlenmeli, eğer dağıtım miktarına göre oluşmuşsa miktara itibar edilerek miktar fazlalıkları yönüyle maliyeye bilgi verilir.</a:t>
            </a:r>
          </a:p>
          <a:p>
            <a:pPr algn="just"/>
            <a:r>
              <a:rPr lang="tr-TR" sz="1300" b="1" dirty="0" smtClean="0">
                <a:solidFill>
                  <a:schemeClr val="tx1"/>
                </a:solidFill>
              </a:rPr>
              <a:t>Ayrıca; tapulama/kadastro çalışmalarında genişletilmeye elverişli arazilerde miktar fazlalıkları zilyetlikten verilmesi durumunda bu hususa dikkat edilerek çalışma yapılır.</a:t>
            </a:r>
            <a:endParaRPr lang="tr-TR" sz="1300" b="1" dirty="0">
              <a:solidFill>
                <a:schemeClr val="tx1"/>
              </a:solidFill>
            </a:endParaRPr>
          </a:p>
        </p:txBody>
      </p:sp>
    </p:spTree>
    <p:extLst>
      <p:ext uri="{BB962C8B-B14F-4D97-AF65-F5344CB8AC3E}">
        <p14:creationId xmlns:p14="http://schemas.microsoft.com/office/powerpoint/2010/main" xmlns="" val="2157394274"/>
      </p:ext>
    </p:extLst>
  </p:cSld>
  <p:clrMapOvr>
    <a:masterClrMapping/>
  </p:clrMapOvr>
  <p:transition>
    <p:pull dir="ld"/>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6" name="Picture 4"/>
          <p:cNvPicPr>
            <a:picLocks noChangeAspect="1" noChangeArrowheads="1"/>
          </p:cNvPicPr>
          <p:nvPr/>
        </p:nvPicPr>
        <p:blipFill>
          <a:blip r:embed="rId2" cstate="print"/>
          <a:srcRect l="21570" t="9203" r="30978" b="9504"/>
          <a:stretch>
            <a:fillRect/>
          </a:stretch>
        </p:blipFill>
        <p:spPr bwMode="auto">
          <a:xfrm>
            <a:off x="211756" y="471055"/>
            <a:ext cx="8932244" cy="5320145"/>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161797" name="Picture 5"/>
          <p:cNvPicPr>
            <a:picLocks noChangeAspect="1" noChangeArrowheads="1"/>
          </p:cNvPicPr>
          <p:nvPr/>
        </p:nvPicPr>
        <p:blipFill>
          <a:blip r:embed="rId3" cstate="print"/>
          <a:srcRect l="21569" t="7669" r="30979" b="9505"/>
          <a:stretch>
            <a:fillRect/>
          </a:stretch>
        </p:blipFill>
        <p:spPr bwMode="auto">
          <a:xfrm>
            <a:off x="221381" y="485943"/>
            <a:ext cx="8922619" cy="5292436"/>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3 Metin kutusu"/>
          <p:cNvSpPr txBox="1">
            <a:spLocks noChangeArrowheads="1"/>
          </p:cNvSpPr>
          <p:nvPr/>
        </p:nvSpPr>
        <p:spPr bwMode="auto">
          <a:xfrm>
            <a:off x="0" y="0"/>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2400" dirty="0">
                <a:solidFill>
                  <a:schemeClr val="accent6">
                    <a:lumMod val="75000"/>
                  </a:schemeClr>
                </a:solidFill>
                <a:latin typeface="+mj-lt"/>
              </a:rPr>
              <a:t>Toprak Tevzi </a:t>
            </a:r>
            <a:r>
              <a:rPr lang="tr-TR" sz="2400" dirty="0" smtClean="0">
                <a:solidFill>
                  <a:schemeClr val="accent6">
                    <a:lumMod val="75000"/>
                  </a:schemeClr>
                </a:solidFill>
                <a:latin typeface="+mj-lt"/>
              </a:rPr>
              <a:t>Haritaları Doğru Uygulama </a:t>
            </a:r>
            <a:endParaRPr lang="tr-TR" sz="2400" dirty="0">
              <a:solidFill>
                <a:schemeClr val="accent6">
                  <a:lumMod val="75000"/>
                </a:schemeClr>
              </a:solidFill>
              <a:latin typeface="+mj-lt"/>
            </a:endParaRPr>
          </a:p>
        </p:txBody>
      </p:sp>
    </p:spTree>
    <p:extLst>
      <p:ext uri="{BB962C8B-B14F-4D97-AF65-F5344CB8AC3E}">
        <p14:creationId xmlns:p14="http://schemas.microsoft.com/office/powerpoint/2010/main" xmlns="" val="3436838857"/>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1796"/>
                                        </p:tgtEl>
                                        <p:attrNameLst>
                                          <p:attrName>style.visibility</p:attrName>
                                        </p:attrNameLst>
                                      </p:cBhvr>
                                      <p:to>
                                        <p:strVal val="visible"/>
                                      </p:to>
                                    </p:set>
                                    <p:animEffect transition="in" filter="wipe(down)">
                                      <p:cBhvr>
                                        <p:cTn id="7" dur="500"/>
                                        <p:tgtEl>
                                          <p:spTgt spid="161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1797"/>
                                        </p:tgtEl>
                                        <p:attrNameLst>
                                          <p:attrName>style.visibility</p:attrName>
                                        </p:attrNameLst>
                                      </p:cBhvr>
                                      <p:to>
                                        <p:strVal val="visible"/>
                                      </p:to>
                                    </p:set>
                                    <p:animEffect transition="in" filter="fade">
                                      <p:cBhvr>
                                        <p:cTn id="12" dur="2000"/>
                                        <p:tgtEl>
                                          <p:spTgt spid="161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72383" y="531115"/>
            <a:ext cx="6477000" cy="7112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tr-TR" b="1" dirty="0" smtClean="0">
                <a:solidFill>
                  <a:schemeClr val="tx1"/>
                </a:solidFill>
              </a:rPr>
              <a:t>KİMLİK BİLGİLERİNİN VE HİSSE HATALARININ DÜZELTİLMESİ</a:t>
            </a:r>
            <a:endParaRPr lang="tr-TR" b="1" dirty="0">
              <a:solidFill>
                <a:schemeClr val="tx1"/>
              </a:solidFill>
            </a:endParaRPr>
          </a:p>
        </p:txBody>
      </p:sp>
      <p:sp>
        <p:nvSpPr>
          <p:cNvPr id="3" name="2 Dikdörtgen"/>
          <p:cNvSpPr/>
          <p:nvPr/>
        </p:nvSpPr>
        <p:spPr>
          <a:xfrm>
            <a:off x="1328882" y="1540163"/>
            <a:ext cx="6477000" cy="1535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Yönetmeliği 19. maddesi/ Güncelleme Çalışmaları Uygulama Genelgesi 33. maddesine istinaden  aynı genelgenin 10. maddesinin 10. fıkrasına göre belirtme yapılan parsellerde hatalar düzeltilir.</a:t>
            </a:r>
            <a:endParaRPr lang="tr-TR" dirty="0"/>
          </a:p>
        </p:txBody>
      </p:sp>
      <p:sp>
        <p:nvSpPr>
          <p:cNvPr id="4" name="3 Dikdörtgen"/>
          <p:cNvSpPr/>
          <p:nvPr/>
        </p:nvSpPr>
        <p:spPr>
          <a:xfrm>
            <a:off x="1356591" y="3271981"/>
            <a:ext cx="6477000" cy="1535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Tapu Müdürlüğünce hisse, kimlik bilgisi hatası eksikliği bulunup bildirilen parsellerde gerekli inceleme yapılarak düzeltilebilen hatalar düzeltilir. </a:t>
            </a:r>
            <a:endParaRPr lang="tr-TR" dirty="0"/>
          </a:p>
        </p:txBody>
      </p:sp>
      <p:sp>
        <p:nvSpPr>
          <p:cNvPr id="5" name="4 Dikdörtgen"/>
          <p:cNvSpPr/>
          <p:nvPr/>
        </p:nvSpPr>
        <p:spPr>
          <a:xfrm>
            <a:off x="1342736" y="5024581"/>
            <a:ext cx="6477000" cy="153554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Tapu Müdürlüğünden alınan listedeki parsellerin dışında sadece basit yazım hataları düzeltilir. ( 2016/2 </a:t>
            </a:r>
            <a:r>
              <a:rPr lang="tr-TR" dirty="0" err="1" smtClean="0"/>
              <a:t>nolu</a:t>
            </a:r>
            <a:r>
              <a:rPr lang="tr-TR" dirty="0" smtClean="0"/>
              <a:t> genelge kapsamında kalan yerler cinsi ve yüzölçümü gibi)</a:t>
            </a:r>
            <a:endParaRPr lang="tr-TR" dirty="0"/>
          </a:p>
        </p:txBody>
      </p:sp>
      <p:sp>
        <p:nvSpPr>
          <p:cNvPr id="6" name="5 Oval"/>
          <p:cNvSpPr/>
          <p:nvPr/>
        </p:nvSpPr>
        <p:spPr>
          <a:xfrm>
            <a:off x="7295949" y="521920"/>
            <a:ext cx="1848051" cy="86892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Yeni malik tespiti yapılmaz</a:t>
            </a:r>
            <a:endParaRPr lang="tr-TR" sz="1400" dirty="0"/>
          </a:p>
        </p:txBody>
      </p:sp>
    </p:spTree>
  </p:cSld>
  <p:clrMapOvr>
    <a:masterClrMapping/>
  </p:clrMapOvr>
  <p:transition>
    <p:pull dir="ld"/>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781300" y="1295400"/>
            <a:ext cx="3568700" cy="4318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Taşınmazın</a:t>
            </a:r>
            <a:endParaRPr lang="tr-TR" b="1" dirty="0">
              <a:solidFill>
                <a:schemeClr val="tx1"/>
              </a:solidFill>
            </a:endParaRPr>
          </a:p>
        </p:txBody>
      </p:sp>
      <p:sp>
        <p:nvSpPr>
          <p:cNvPr id="4" name="3 Dikdörtgen"/>
          <p:cNvSpPr/>
          <p:nvPr/>
        </p:nvSpPr>
        <p:spPr>
          <a:xfrm>
            <a:off x="787400" y="2095500"/>
            <a:ext cx="2692400" cy="43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Cinsi ve /veya yüzölçümü</a:t>
            </a:r>
            <a:endParaRPr lang="tr-TR" b="1" dirty="0"/>
          </a:p>
        </p:txBody>
      </p:sp>
      <p:sp>
        <p:nvSpPr>
          <p:cNvPr id="6" name="5 Dikdörtgen"/>
          <p:cNvSpPr/>
          <p:nvPr/>
        </p:nvSpPr>
        <p:spPr>
          <a:xfrm>
            <a:off x="6083300" y="2120900"/>
            <a:ext cx="1778000" cy="43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Hak sahiplerinin</a:t>
            </a:r>
            <a:endParaRPr lang="tr-TR" b="1" dirty="0"/>
          </a:p>
        </p:txBody>
      </p:sp>
      <p:sp>
        <p:nvSpPr>
          <p:cNvPr id="7" name="6 Dikdörtgen"/>
          <p:cNvSpPr/>
          <p:nvPr/>
        </p:nvSpPr>
        <p:spPr>
          <a:xfrm>
            <a:off x="215900" y="28194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Tescile esas  belgeleri veya paftasına aykırı tescil edilmiş ise</a:t>
            </a:r>
            <a:endParaRPr lang="tr-TR" b="1" dirty="0"/>
          </a:p>
        </p:txBody>
      </p:sp>
      <p:sp>
        <p:nvSpPr>
          <p:cNvPr id="8" name="7 Dikdörtgen"/>
          <p:cNvSpPr/>
          <p:nvPr/>
        </p:nvSpPr>
        <p:spPr>
          <a:xfrm>
            <a:off x="241300" y="35814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Devam eden bir davası bulunmuyorsa </a:t>
            </a:r>
            <a:endParaRPr lang="tr-TR" b="1" dirty="0"/>
          </a:p>
        </p:txBody>
      </p:sp>
      <p:sp>
        <p:nvSpPr>
          <p:cNvPr id="9" name="8 Dikdörtgen"/>
          <p:cNvSpPr/>
          <p:nvPr/>
        </p:nvSpPr>
        <p:spPr>
          <a:xfrm>
            <a:off x="266700" y="43688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Güncelleme tutanağında açıklanarak </a:t>
            </a:r>
            <a:r>
              <a:rPr lang="tr-TR" b="1" dirty="0" smtClean="0">
                <a:solidFill>
                  <a:srgbClr val="FF0000"/>
                </a:solidFill>
              </a:rPr>
              <a:t>DÜZELTİLİR</a:t>
            </a:r>
            <a:endParaRPr lang="tr-TR" b="1" dirty="0">
              <a:solidFill>
                <a:srgbClr val="FF0000"/>
              </a:solidFill>
            </a:endParaRPr>
          </a:p>
        </p:txBody>
      </p:sp>
      <p:sp>
        <p:nvSpPr>
          <p:cNvPr id="10" name="9 Dikdörtgen"/>
          <p:cNvSpPr/>
          <p:nvPr/>
        </p:nvSpPr>
        <p:spPr>
          <a:xfrm>
            <a:off x="5092700" y="2730500"/>
            <a:ext cx="1003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Adı,soyadı, baba adı</a:t>
            </a:r>
            <a:endParaRPr lang="tr-TR" sz="1400" b="1" dirty="0"/>
          </a:p>
        </p:txBody>
      </p:sp>
      <p:sp>
        <p:nvSpPr>
          <p:cNvPr id="11" name="10 Dikdörtgen"/>
          <p:cNvSpPr/>
          <p:nvPr/>
        </p:nvSpPr>
        <p:spPr>
          <a:xfrm>
            <a:off x="6159500" y="2730500"/>
            <a:ext cx="901700" cy="546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TC kimlik numarası</a:t>
            </a:r>
            <a:endParaRPr lang="tr-TR" sz="1400" b="1" dirty="0"/>
          </a:p>
        </p:txBody>
      </p:sp>
      <p:sp>
        <p:nvSpPr>
          <p:cNvPr id="12" name="11 Dikdörtgen"/>
          <p:cNvSpPr/>
          <p:nvPr/>
        </p:nvSpPr>
        <p:spPr>
          <a:xfrm>
            <a:off x="7112000" y="2743200"/>
            <a:ext cx="9144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Doğum tarihi</a:t>
            </a:r>
            <a:endParaRPr lang="tr-TR" sz="1400" b="1" dirty="0"/>
          </a:p>
        </p:txBody>
      </p:sp>
      <p:sp>
        <p:nvSpPr>
          <p:cNvPr id="13" name="12 Dikdörtgen"/>
          <p:cNvSpPr/>
          <p:nvPr/>
        </p:nvSpPr>
        <p:spPr>
          <a:xfrm>
            <a:off x="8102600" y="2743200"/>
            <a:ext cx="1041400" cy="52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300" b="1" dirty="0" smtClean="0"/>
              <a:t>Diğer tanıtıcı bilgileri</a:t>
            </a:r>
            <a:endParaRPr lang="tr-TR" sz="1300" b="1" dirty="0"/>
          </a:p>
        </p:txBody>
      </p:sp>
      <p:sp>
        <p:nvSpPr>
          <p:cNvPr id="14" name="13 Dikdörtgen"/>
          <p:cNvSpPr/>
          <p:nvPr/>
        </p:nvSpPr>
        <p:spPr>
          <a:xfrm>
            <a:off x="5080000" y="35687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Devam eden bir davası bulunmuyorsa </a:t>
            </a:r>
            <a:endParaRPr lang="tr-TR" b="1" dirty="0"/>
          </a:p>
        </p:txBody>
      </p:sp>
      <p:sp>
        <p:nvSpPr>
          <p:cNvPr id="15" name="14 Dikdörtgen"/>
          <p:cNvSpPr/>
          <p:nvPr/>
        </p:nvSpPr>
        <p:spPr>
          <a:xfrm>
            <a:off x="5080000" y="43434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Tapu müdürlüğünden temin edilecek tescile esas bilgiler ve nüfus kayıt örnekleri incelenerek</a:t>
            </a:r>
            <a:endParaRPr lang="tr-TR" sz="1400" b="1" dirty="0"/>
          </a:p>
        </p:txBody>
      </p:sp>
      <p:sp>
        <p:nvSpPr>
          <p:cNvPr id="16" name="15 Dikdörtgen"/>
          <p:cNvSpPr/>
          <p:nvPr/>
        </p:nvSpPr>
        <p:spPr>
          <a:xfrm>
            <a:off x="5308600" y="5080000"/>
            <a:ext cx="14986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Muhtar ve bilirkişi beyanları ile</a:t>
            </a:r>
            <a:endParaRPr lang="tr-TR" sz="1400" b="1" dirty="0"/>
          </a:p>
        </p:txBody>
      </p:sp>
      <p:sp>
        <p:nvSpPr>
          <p:cNvPr id="17" name="16 Dikdörtgen"/>
          <p:cNvSpPr/>
          <p:nvPr/>
        </p:nvSpPr>
        <p:spPr>
          <a:xfrm>
            <a:off x="7112000" y="5105400"/>
            <a:ext cx="163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t>Varsa başka tanıklar dinlenerek</a:t>
            </a:r>
            <a:endParaRPr lang="tr-TR" sz="1400" b="1" dirty="0"/>
          </a:p>
        </p:txBody>
      </p:sp>
      <p:sp>
        <p:nvSpPr>
          <p:cNvPr id="18" name="17 Dikdörtgen"/>
          <p:cNvSpPr/>
          <p:nvPr/>
        </p:nvSpPr>
        <p:spPr>
          <a:xfrm>
            <a:off x="5054600" y="6019800"/>
            <a:ext cx="391160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Güncelleme tutanağında açıklanarak </a:t>
            </a:r>
            <a:r>
              <a:rPr lang="tr-TR" b="1" dirty="0" smtClean="0">
                <a:solidFill>
                  <a:srgbClr val="FF0000"/>
                </a:solidFill>
              </a:rPr>
              <a:t>DÜZELTİLİR</a:t>
            </a:r>
            <a:endParaRPr lang="tr-TR" b="1" dirty="0">
              <a:solidFill>
                <a:srgbClr val="FF0000"/>
              </a:solidFill>
            </a:endParaRPr>
          </a:p>
        </p:txBody>
      </p:sp>
      <p:sp>
        <p:nvSpPr>
          <p:cNvPr id="20" name="19 Dikdörtgen"/>
          <p:cNvSpPr/>
          <p:nvPr/>
        </p:nvSpPr>
        <p:spPr>
          <a:xfrm>
            <a:off x="266700" y="5308600"/>
            <a:ext cx="3911600" cy="4699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t>Hata, kadastrodan kaynaklı olmalıdır.</a:t>
            </a:r>
            <a:endParaRPr lang="tr-TR" sz="1400" b="1" dirty="0"/>
          </a:p>
        </p:txBody>
      </p:sp>
      <p:sp>
        <p:nvSpPr>
          <p:cNvPr id="21" name="20 Dikdörtgen"/>
          <p:cNvSpPr/>
          <p:nvPr/>
        </p:nvSpPr>
        <p:spPr>
          <a:xfrm>
            <a:off x="266700" y="5918200"/>
            <a:ext cx="3911600" cy="762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t>Giderilemeyen hatalar güncelleme tutanağının edinme sebebinde açıklanır. </a:t>
            </a:r>
            <a:endParaRPr lang="tr-TR" sz="1400" b="1" dirty="0"/>
          </a:p>
        </p:txBody>
      </p:sp>
      <p:cxnSp>
        <p:nvCxnSpPr>
          <p:cNvPr id="26" name="25 Düz Ok Bağlayıcısı"/>
          <p:cNvCxnSpPr/>
          <p:nvPr/>
        </p:nvCxnSpPr>
        <p:spPr>
          <a:xfrm rot="10800000" flipV="1">
            <a:off x="2389912" y="1797627"/>
            <a:ext cx="353289" cy="2493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27 Düz Ok Bağlayıcısı"/>
          <p:cNvCxnSpPr/>
          <p:nvPr/>
        </p:nvCxnSpPr>
        <p:spPr>
          <a:xfrm>
            <a:off x="6438900" y="1562100"/>
            <a:ext cx="698500" cy="431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38 Düz Ok Bağlayıcısı"/>
          <p:cNvCxnSpPr/>
          <p:nvPr/>
        </p:nvCxnSpPr>
        <p:spPr>
          <a:xfrm rot="5400000">
            <a:off x="1943894" y="26797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39 Düz Ok Bağlayıcısı"/>
          <p:cNvCxnSpPr/>
          <p:nvPr/>
        </p:nvCxnSpPr>
        <p:spPr>
          <a:xfrm rot="5400000">
            <a:off x="8497094" y="34163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 name="40 Düz Ok Bağlayıcısı"/>
          <p:cNvCxnSpPr/>
          <p:nvPr/>
        </p:nvCxnSpPr>
        <p:spPr>
          <a:xfrm rot="5400000">
            <a:off x="7417594" y="34544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2" name="41 Düz Ok Bağlayıcısı"/>
          <p:cNvCxnSpPr/>
          <p:nvPr/>
        </p:nvCxnSpPr>
        <p:spPr>
          <a:xfrm rot="5400000">
            <a:off x="6414294" y="34290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42 Düz Ok Bağlayıcısı"/>
          <p:cNvCxnSpPr/>
          <p:nvPr/>
        </p:nvCxnSpPr>
        <p:spPr>
          <a:xfrm rot="5400000">
            <a:off x="5499894" y="34290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43 Düz Ok Bağlayıcısı"/>
          <p:cNvCxnSpPr/>
          <p:nvPr/>
        </p:nvCxnSpPr>
        <p:spPr>
          <a:xfrm rot="5400000">
            <a:off x="6858794" y="42037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44 Düz Ok Bağlayıcısı"/>
          <p:cNvCxnSpPr/>
          <p:nvPr/>
        </p:nvCxnSpPr>
        <p:spPr>
          <a:xfrm rot="5400000">
            <a:off x="7582694" y="50038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45 Düz Ok Bağlayıcısı"/>
          <p:cNvCxnSpPr/>
          <p:nvPr/>
        </p:nvCxnSpPr>
        <p:spPr>
          <a:xfrm rot="5400000">
            <a:off x="5944394" y="49657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7" name="46 Düz Ok Bağlayıcısı"/>
          <p:cNvCxnSpPr/>
          <p:nvPr/>
        </p:nvCxnSpPr>
        <p:spPr>
          <a:xfrm rot="5400000">
            <a:off x="7569994" y="58166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47 Düz Ok Bağlayıcısı"/>
          <p:cNvCxnSpPr/>
          <p:nvPr/>
        </p:nvCxnSpPr>
        <p:spPr>
          <a:xfrm rot="5400000">
            <a:off x="5931694" y="58039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51 Düz Ok Bağlayıcısı"/>
          <p:cNvCxnSpPr/>
          <p:nvPr/>
        </p:nvCxnSpPr>
        <p:spPr>
          <a:xfrm rot="5400000">
            <a:off x="1994694" y="42418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52 Düz Ok Bağlayıcısı"/>
          <p:cNvCxnSpPr/>
          <p:nvPr/>
        </p:nvCxnSpPr>
        <p:spPr>
          <a:xfrm rot="5400000">
            <a:off x="1969294" y="3467100"/>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5" name="54 Düz Ok Bağlayıcısı"/>
          <p:cNvCxnSpPr/>
          <p:nvPr/>
        </p:nvCxnSpPr>
        <p:spPr>
          <a:xfrm rot="10800000">
            <a:off x="4381500" y="5943600"/>
            <a:ext cx="558800" cy="381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56" name="55 Düz Ok Bağlayıcısı"/>
          <p:cNvCxnSpPr/>
          <p:nvPr/>
        </p:nvCxnSpPr>
        <p:spPr>
          <a:xfrm rot="5400000">
            <a:off x="2058194" y="5054600"/>
            <a:ext cx="253206" cy="79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7" name="56 Dikdörtgen"/>
          <p:cNvSpPr/>
          <p:nvPr/>
        </p:nvSpPr>
        <p:spPr>
          <a:xfrm>
            <a:off x="0" y="5207000"/>
            <a:ext cx="4318000" cy="1651000"/>
          </a:xfrm>
          <a:prstGeom prst="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p>
        </p:txBody>
      </p:sp>
      <p:sp>
        <p:nvSpPr>
          <p:cNvPr id="49" name="48 Dikdörtgen"/>
          <p:cNvSpPr/>
          <p:nvPr/>
        </p:nvSpPr>
        <p:spPr>
          <a:xfrm>
            <a:off x="6747309" y="105508"/>
            <a:ext cx="2238429" cy="14634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1200" b="1" dirty="0" smtClean="0"/>
              <a:t>“ Taşınmazdaki hisse/kimlik bilgisi hatası/eksikliği kadastro müdürlüğüne bildirilmiştir. Her türlü akit ve tescil işlemleri, tespit durumu kadastro müdürlüğünden sorularak alınacak cevaba göre yapılır.”</a:t>
            </a:r>
            <a:endParaRPr lang="tr-TR" sz="1200" b="1" dirty="0"/>
          </a:p>
        </p:txBody>
      </p:sp>
      <p:cxnSp>
        <p:nvCxnSpPr>
          <p:cNvPr id="50" name="49 Düz Ok Bağlayıcısı"/>
          <p:cNvCxnSpPr/>
          <p:nvPr/>
        </p:nvCxnSpPr>
        <p:spPr>
          <a:xfrm rot="5400000">
            <a:off x="7498678" y="1963615"/>
            <a:ext cx="253206"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0" name="59 Dikdörtgen"/>
          <p:cNvSpPr/>
          <p:nvPr/>
        </p:nvSpPr>
        <p:spPr>
          <a:xfrm>
            <a:off x="157060" y="180104"/>
            <a:ext cx="2540976" cy="106386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t>Kadastrodan kaynaklı  hisse hataları Tapu müdürlüğünden alınan dayanak bilgilere göre incelenerek düzeltilir.</a:t>
            </a:r>
            <a:endParaRPr lang="tr-TR" sz="1400" b="1" dirty="0"/>
          </a:p>
        </p:txBody>
      </p:sp>
    </p:spTree>
  </p:cSld>
  <p:clrMapOvr>
    <a:masterClrMapping/>
  </p:clrMapOvr>
  <p:transition>
    <p:pull dir="ld"/>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26942" y="2672861"/>
            <a:ext cx="6625883"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2800" dirty="0" smtClean="0">
                <a:solidFill>
                  <a:srgbClr val="FF0000"/>
                </a:solidFill>
              </a:rPr>
              <a:t>TESPİT HARİCİ ALANLARDA UYGULAMA</a:t>
            </a:r>
            <a:endParaRPr lang="tr-TR" sz="2800" dirty="0">
              <a:solidFill>
                <a:srgbClr val="FF0000"/>
              </a:solidFill>
            </a:endParaRPr>
          </a:p>
        </p:txBody>
      </p:sp>
      <p:sp>
        <p:nvSpPr>
          <p:cNvPr id="3" name="2 Dikdörtgen"/>
          <p:cNvSpPr/>
          <p:nvPr/>
        </p:nvSpPr>
        <p:spPr>
          <a:xfrm>
            <a:off x="798897" y="3724977"/>
            <a:ext cx="7613583" cy="19154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solidFill>
                  <a:srgbClr val="FF0000"/>
                </a:solidFill>
              </a:rPr>
              <a:t>Tespit Harici Alan:  </a:t>
            </a:r>
            <a:r>
              <a:rPr lang="tr-TR" sz="2000" dirty="0" smtClean="0"/>
              <a:t>Tapulama veya kadastro çalışmaları sonucunda tespit  harici bırakılmış alanlardır. </a:t>
            </a:r>
          </a:p>
          <a:p>
            <a:pPr algn="ctr"/>
            <a:r>
              <a:rPr lang="tr-TR" sz="2000" dirty="0" smtClean="0">
                <a:solidFill>
                  <a:srgbClr val="FFFF00"/>
                </a:solidFill>
              </a:rPr>
              <a:t>(Tespit harici TH= Kadastro Dışı KD=  Tapulama Harici TH) </a:t>
            </a:r>
            <a:endParaRPr lang="tr-TR" sz="2000" dirty="0">
              <a:solidFill>
                <a:srgbClr val="FFFF00"/>
              </a:solidFill>
            </a:endParaRPr>
          </a:p>
        </p:txBody>
      </p:sp>
    </p:spTree>
  </p:cSld>
  <p:clrMapOvr>
    <a:masterClrMapping/>
  </p:clrMapOvr>
  <p:transition>
    <p:pull dir="ld"/>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1071538" y="214290"/>
            <a:ext cx="664373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2009/7 SAYILI GENELGE İLE </a:t>
            </a:r>
            <a:endParaRPr lang="tr-TR"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099" name="Picture 3"/>
          <p:cNvPicPr>
            <a:picLocks noChangeAspect="1" noChangeArrowheads="1"/>
          </p:cNvPicPr>
          <p:nvPr/>
        </p:nvPicPr>
        <p:blipFill>
          <a:blip r:embed="rId2" cstate="print"/>
          <a:srcRect/>
          <a:stretch>
            <a:fillRect/>
          </a:stretch>
        </p:blipFill>
        <p:spPr bwMode="auto">
          <a:xfrm>
            <a:off x="508827" y="740733"/>
            <a:ext cx="7954947" cy="5897061"/>
          </a:xfrm>
          <a:prstGeom prst="rect">
            <a:avLst/>
          </a:prstGeom>
          <a:ln>
            <a:noFill/>
          </a:ln>
          <a:effectLst>
            <a:glow rad="228600">
              <a:schemeClr val="accent4">
                <a:satMod val="175000"/>
                <a:alpha val="40000"/>
              </a:schemeClr>
            </a:glow>
            <a:outerShdw blurRad="292100" dist="139700" dir="2700000" algn="tl" rotWithShape="0">
              <a:srgbClr val="333333">
                <a:alpha val="65000"/>
              </a:srgbClr>
            </a:outerShdw>
          </a:effectLst>
        </p:spPr>
      </p:pic>
      <p:sp>
        <p:nvSpPr>
          <p:cNvPr id="4" name="3 Dikdörtgen"/>
          <p:cNvSpPr/>
          <p:nvPr/>
        </p:nvSpPr>
        <p:spPr>
          <a:xfrm>
            <a:off x="624254" y="3842238"/>
            <a:ext cx="7763608" cy="23739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Tree>
  </p:cSld>
  <p:clrMapOvr>
    <a:masterClrMapping/>
  </p:clrMapOvr>
  <p:transition>
    <p:pull dir="ld"/>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214282" y="357166"/>
          <a:ext cx="8643998"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Metin kutusu"/>
          <p:cNvSpPr txBox="1"/>
          <p:nvPr/>
        </p:nvSpPr>
        <p:spPr>
          <a:xfrm>
            <a:off x="2143108" y="5357826"/>
            <a:ext cx="4929222" cy="36933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dirty="0" smtClean="0"/>
              <a:t>KADASTROSU YAPILIR</a:t>
            </a:r>
            <a:endParaRPr lang="tr-TR" dirty="0"/>
          </a:p>
        </p:txBody>
      </p:sp>
      <p:cxnSp>
        <p:nvCxnSpPr>
          <p:cNvPr id="7" name="6 Düz Ok Bağlayıcısı"/>
          <p:cNvCxnSpPr/>
          <p:nvPr/>
        </p:nvCxnSpPr>
        <p:spPr>
          <a:xfrm rot="16200000" flipH="1">
            <a:off x="2285984" y="5000636"/>
            <a:ext cx="285752" cy="28575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8 Düz Ok Bağlayıcısı"/>
          <p:cNvCxnSpPr/>
          <p:nvPr/>
        </p:nvCxnSpPr>
        <p:spPr>
          <a:xfrm rot="5400000">
            <a:off x="4286248" y="5143512"/>
            <a:ext cx="28575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10 Düz Ok Bağlayıcısı"/>
          <p:cNvCxnSpPr/>
          <p:nvPr/>
        </p:nvCxnSpPr>
        <p:spPr>
          <a:xfrm rot="10800000" flipV="1">
            <a:off x="6643702" y="5000636"/>
            <a:ext cx="357190" cy="28575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11 Oval"/>
          <p:cNvSpPr/>
          <p:nvPr/>
        </p:nvSpPr>
        <p:spPr>
          <a:xfrm>
            <a:off x="6143636" y="214290"/>
            <a:ext cx="2286016" cy="1214446"/>
          </a:xfrm>
          <a:prstGeom prst="ellipse">
            <a:avLst/>
          </a:prstGeom>
          <a:effectLst>
            <a:glow rad="228600">
              <a:schemeClr val="accent6">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3" name="12 Metin kutusu"/>
          <p:cNvSpPr txBox="1"/>
          <p:nvPr/>
        </p:nvSpPr>
        <p:spPr>
          <a:xfrm>
            <a:off x="6429388" y="500042"/>
            <a:ext cx="1714512" cy="646331"/>
          </a:xfrm>
          <a:prstGeom prst="rect">
            <a:avLst/>
          </a:prstGeom>
          <a:noFill/>
          <a:effectLst>
            <a:glow rad="228600">
              <a:schemeClr val="accent6">
                <a:satMod val="175000"/>
                <a:alpha val="40000"/>
              </a:schemeClr>
            </a:glow>
          </a:effectLst>
        </p:spPr>
        <p:txBody>
          <a:bodyPr wrap="square" rtlCol="0">
            <a:spAutoFit/>
          </a:bodyPr>
          <a:lstStyle/>
          <a:p>
            <a:pPr algn="just"/>
            <a:r>
              <a:rPr lang="tr-TR" dirty="0" smtClean="0">
                <a:solidFill>
                  <a:schemeClr val="bg1"/>
                </a:solidFill>
              </a:rPr>
              <a:t>2009/7 NOLU GENELGE</a:t>
            </a:r>
            <a:endParaRPr lang="tr-TR" dirty="0">
              <a:solidFill>
                <a:schemeClr val="bg1"/>
              </a:solidFill>
            </a:endParaRPr>
          </a:p>
        </p:txBody>
      </p:sp>
      <p:cxnSp>
        <p:nvCxnSpPr>
          <p:cNvPr id="17" name="16 Düz Ok Bağlayıcısı"/>
          <p:cNvCxnSpPr/>
          <p:nvPr/>
        </p:nvCxnSpPr>
        <p:spPr>
          <a:xfrm flipV="1">
            <a:off x="5429256" y="785794"/>
            <a:ext cx="642942" cy="28575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8" name="17 Metin kutusu"/>
          <p:cNvSpPr txBox="1"/>
          <p:nvPr/>
        </p:nvSpPr>
        <p:spPr>
          <a:xfrm>
            <a:off x="785786" y="3000372"/>
            <a:ext cx="428628" cy="523220"/>
          </a:xfrm>
          <a:prstGeom prst="rect">
            <a:avLst/>
          </a:prstGeom>
          <a:effectLst>
            <a:glow rad="228600">
              <a:schemeClr val="accent6">
                <a:satMod val="175000"/>
                <a:alpha val="40000"/>
              </a:schemeClr>
            </a:glow>
            <a:softEdge rad="31750"/>
          </a:effectLst>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2800" b="1" dirty="0" smtClean="0"/>
              <a:t>1</a:t>
            </a:r>
            <a:endParaRPr lang="tr-TR" sz="2800" b="1" dirty="0"/>
          </a:p>
        </p:txBody>
      </p:sp>
      <p:sp>
        <p:nvSpPr>
          <p:cNvPr id="21" name="20 Metin kutusu"/>
          <p:cNvSpPr txBox="1"/>
          <p:nvPr/>
        </p:nvSpPr>
        <p:spPr>
          <a:xfrm>
            <a:off x="3286116" y="3000372"/>
            <a:ext cx="357190" cy="523220"/>
          </a:xfrm>
          <a:prstGeom prst="rect">
            <a:avLst/>
          </a:prstGeom>
          <a:effectLst>
            <a:glow rad="228600">
              <a:schemeClr val="accent6">
                <a:satMod val="175000"/>
                <a:alpha val="40000"/>
              </a:schemeClr>
            </a:glow>
            <a:softEdge rad="31750"/>
          </a:effectLst>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2800" b="1" dirty="0" smtClean="0"/>
              <a:t>2</a:t>
            </a:r>
            <a:endParaRPr lang="tr-TR" sz="2800" b="1" dirty="0"/>
          </a:p>
        </p:txBody>
      </p:sp>
      <p:sp>
        <p:nvSpPr>
          <p:cNvPr id="22" name="21 Metin kutusu"/>
          <p:cNvSpPr txBox="1"/>
          <p:nvPr/>
        </p:nvSpPr>
        <p:spPr>
          <a:xfrm>
            <a:off x="5929322" y="3000372"/>
            <a:ext cx="357190" cy="523220"/>
          </a:xfrm>
          <a:prstGeom prst="rect">
            <a:avLst/>
          </a:prstGeom>
          <a:effectLst>
            <a:glow rad="228600">
              <a:schemeClr val="accent6">
                <a:satMod val="175000"/>
                <a:alpha val="40000"/>
              </a:schemeClr>
            </a:glow>
            <a:softEdge rad="31750"/>
          </a:effectLst>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2800" b="1" dirty="0" smtClean="0"/>
              <a:t>3</a:t>
            </a:r>
            <a:endParaRPr lang="tr-TR" sz="2800" b="1" dirty="0"/>
          </a:p>
        </p:txBody>
      </p:sp>
    </p:spTree>
  </p:cSld>
  <p:clrMapOvr>
    <a:masterClrMapping/>
  </p:clrMapOvr>
  <p:transition>
    <p:pull dir="ld"/>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621956" y="1169598"/>
            <a:ext cx="8027773" cy="2369880"/>
          </a:xfrm>
          <a:prstGeom prst="rect">
            <a:avLst/>
          </a:prstGeom>
        </p:spPr>
        <p:txBody>
          <a:bodyPr wrap="square">
            <a:spAutoFit/>
          </a:bodyPr>
          <a:lstStyle/>
          <a:p>
            <a:r>
              <a:rPr lang="tr-TR" sz="1600" b="1" dirty="0" smtClean="0">
                <a:cs typeface="Times New Roman" pitchFamily="18" charset="0"/>
              </a:rPr>
              <a:t>	</a:t>
            </a:r>
            <a:r>
              <a:rPr lang="tr-TR" b="1" dirty="0" smtClean="0">
                <a:solidFill>
                  <a:srgbClr val="FF0000"/>
                </a:solidFill>
                <a:cs typeface="Times New Roman" pitchFamily="18" charset="0"/>
              </a:rPr>
              <a:t>12.10.2015 tarihli ve 1302173 sayılı duyuru ile 26.10.2015 tarihli 1418415 sayılı duyurularda belirtildiği gibi;</a:t>
            </a:r>
          </a:p>
          <a:p>
            <a:endParaRPr lang="tr-TR" sz="1600" b="1" dirty="0" smtClean="0">
              <a:cs typeface="Times New Roman" pitchFamily="18" charset="0"/>
            </a:endParaRPr>
          </a:p>
          <a:p>
            <a:pPr algn="just"/>
            <a:r>
              <a:rPr lang="tr-TR" sz="1600" b="1" dirty="0" smtClean="0">
                <a:cs typeface="Times New Roman" pitchFamily="18" charset="0"/>
              </a:rPr>
              <a:t> 	Mülga kanunlara göre kadastro/tapulama çalışmaları tamamlanmış alanlarda kadastro/tapulamaya tabii tutulmamış paftasında ve teknik belgelerinde “</a:t>
            </a:r>
            <a:r>
              <a:rPr lang="tr-TR" sz="1600" b="1" dirty="0" smtClean="0">
                <a:solidFill>
                  <a:srgbClr val="C00000"/>
                </a:solidFill>
                <a:cs typeface="Times New Roman" pitchFamily="18" charset="0"/>
              </a:rPr>
              <a:t>Tapulama Harici</a:t>
            </a:r>
            <a:r>
              <a:rPr lang="tr-TR" sz="1600" b="1" dirty="0" smtClean="0">
                <a:cs typeface="Times New Roman" pitchFamily="18" charset="0"/>
              </a:rPr>
              <a:t>” (TH), “</a:t>
            </a:r>
            <a:r>
              <a:rPr lang="tr-TR" sz="1600" b="1" dirty="0" smtClean="0">
                <a:solidFill>
                  <a:srgbClr val="00B050"/>
                </a:solidFill>
                <a:cs typeface="Times New Roman" pitchFamily="18" charset="0"/>
              </a:rPr>
              <a:t>Tapulama Harici</a:t>
            </a:r>
            <a:r>
              <a:rPr lang="tr-TR" sz="1600" b="1" dirty="0" smtClean="0">
                <a:cs typeface="Times New Roman" pitchFamily="18" charset="0"/>
              </a:rPr>
              <a:t>” (Orman), “</a:t>
            </a:r>
            <a:r>
              <a:rPr lang="tr-TR" sz="1600" b="1" dirty="0" smtClean="0">
                <a:solidFill>
                  <a:srgbClr val="0070C0"/>
                </a:solidFill>
                <a:cs typeface="Times New Roman" pitchFamily="18" charset="0"/>
              </a:rPr>
              <a:t>Kadastro dışı</a:t>
            </a:r>
            <a:r>
              <a:rPr lang="tr-TR" sz="1600" b="1" dirty="0" smtClean="0">
                <a:cs typeface="Times New Roman" pitchFamily="18" charset="0"/>
              </a:rPr>
              <a:t>”, “</a:t>
            </a:r>
            <a:r>
              <a:rPr lang="tr-TR" sz="1600" b="1" dirty="0" smtClean="0">
                <a:solidFill>
                  <a:srgbClr val="C00000"/>
                </a:solidFill>
                <a:cs typeface="Times New Roman" pitchFamily="18" charset="0"/>
              </a:rPr>
              <a:t>Taşlık</a:t>
            </a:r>
            <a:r>
              <a:rPr lang="tr-TR" sz="1600" b="1" dirty="0" smtClean="0">
                <a:cs typeface="Times New Roman" pitchFamily="18" charset="0"/>
              </a:rPr>
              <a:t>” , “</a:t>
            </a:r>
            <a:r>
              <a:rPr lang="tr-TR" sz="1600" b="1" dirty="0" smtClean="0">
                <a:solidFill>
                  <a:srgbClr val="00B050"/>
                </a:solidFill>
                <a:cs typeface="Times New Roman" pitchFamily="18" charset="0"/>
              </a:rPr>
              <a:t>Kayalık</a:t>
            </a:r>
            <a:r>
              <a:rPr lang="tr-TR" sz="1600" b="1" dirty="0" smtClean="0">
                <a:cs typeface="Times New Roman" pitchFamily="18" charset="0"/>
              </a:rPr>
              <a:t>”, “</a:t>
            </a:r>
            <a:r>
              <a:rPr lang="tr-TR" sz="1600" b="1" dirty="0" smtClean="0">
                <a:solidFill>
                  <a:srgbClr val="0070C0"/>
                </a:solidFill>
                <a:cs typeface="Times New Roman" pitchFamily="18" charset="0"/>
              </a:rPr>
              <a:t>Çalılık</a:t>
            </a:r>
            <a:r>
              <a:rPr lang="tr-TR" sz="1600" b="1" dirty="0" smtClean="0">
                <a:cs typeface="Times New Roman" pitchFamily="18" charset="0"/>
              </a:rPr>
              <a:t>” gibi çeşitli ve farklı ibareler yazıldığı gibi </a:t>
            </a:r>
            <a:r>
              <a:rPr lang="tr-TR" sz="1600" b="1" u="sng" dirty="0" smtClean="0">
                <a:solidFill>
                  <a:srgbClr val="C00000"/>
                </a:solidFill>
                <a:cs typeface="Times New Roman" pitchFamily="18" charset="0"/>
              </a:rPr>
              <a:t>hiçbir ibare yazılmayan </a:t>
            </a:r>
            <a:r>
              <a:rPr lang="tr-TR" sz="1600" b="1" dirty="0" smtClean="0">
                <a:cs typeface="Times New Roman" pitchFamily="18" charset="0"/>
              </a:rPr>
              <a:t>yerlere rastlanıldığı,</a:t>
            </a:r>
          </a:p>
          <a:p>
            <a:pPr algn="just"/>
            <a:endParaRPr lang="tr-TR" sz="1600" b="1" dirty="0" smtClean="0">
              <a:cs typeface="Times New Roman" pitchFamily="18" charset="0"/>
            </a:endParaRPr>
          </a:p>
          <a:p>
            <a:pPr algn="just"/>
            <a:r>
              <a:rPr lang="tr-TR" sz="1600" b="1" dirty="0" smtClean="0">
                <a:cs typeface="Times New Roman" pitchFamily="18" charset="0"/>
              </a:rPr>
              <a:t>	</a:t>
            </a:r>
          </a:p>
        </p:txBody>
      </p:sp>
      <p:sp>
        <p:nvSpPr>
          <p:cNvPr id="3" name="2 Metin kutusu"/>
          <p:cNvSpPr txBox="1"/>
          <p:nvPr/>
        </p:nvSpPr>
        <p:spPr>
          <a:xfrm>
            <a:off x="1828800" y="584886"/>
            <a:ext cx="2888291"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tr-TR" dirty="0" smtClean="0"/>
              <a:t>ORMANLA İLİŞİĞİNİN TESPİTİ</a:t>
            </a:r>
            <a:endParaRPr lang="tr-TR" dirty="0"/>
          </a:p>
        </p:txBody>
      </p:sp>
      <p:sp>
        <p:nvSpPr>
          <p:cNvPr id="4" name="3 Akış Çizelgesi: Önceden Tanımlı İşlem"/>
          <p:cNvSpPr/>
          <p:nvPr/>
        </p:nvSpPr>
        <p:spPr>
          <a:xfrm>
            <a:off x="518984" y="3311611"/>
            <a:ext cx="8443783" cy="3328086"/>
          </a:xfrm>
          <a:prstGeom prst="flowChartPredefined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b="1" dirty="0" smtClean="0">
                <a:cs typeface="Times New Roman" pitchFamily="18" charset="0"/>
              </a:rPr>
              <a:t>3402 sayılı Kanunun Ek-5 maddesi kapsamında yapılacak uygulamalar sırasında ”orman” olduğu gerekçesiyle tespit harici alanlarda Geçici 8 maddesine göre kadastro yapılabilmesi için bu alanlar ile ilgili olarak  paftasında ve ilgili belgelerinde salt </a:t>
            </a:r>
            <a:r>
              <a:rPr lang="tr-TR" b="1" dirty="0" smtClean="0">
                <a:solidFill>
                  <a:srgbClr val="00B050"/>
                </a:solidFill>
                <a:cs typeface="Times New Roman" pitchFamily="18" charset="0"/>
              </a:rPr>
              <a:t>”orman” ibaresinin yazması değil (</a:t>
            </a:r>
            <a:r>
              <a:rPr lang="tr-TR" b="1" i="1" dirty="0" smtClean="0">
                <a:solidFill>
                  <a:srgbClr val="00B050"/>
                </a:solidFill>
                <a:cs typeface="Times New Roman" pitchFamily="18" charset="0"/>
              </a:rPr>
              <a:t>herhangi bir ibare yazılı olan veya olmayan</a:t>
            </a:r>
            <a:r>
              <a:rPr lang="tr-TR" b="1" dirty="0" smtClean="0">
                <a:solidFill>
                  <a:srgbClr val="00B050"/>
                </a:solidFill>
                <a:cs typeface="Times New Roman" pitchFamily="18" charset="0"/>
              </a:rPr>
              <a:t>) tespit dışı alanda</a:t>
            </a:r>
            <a:r>
              <a:rPr lang="tr-TR" b="1" dirty="0" smtClean="0">
                <a:cs typeface="Times New Roman" pitchFamily="18" charset="0"/>
              </a:rPr>
              <a:t> 3402 sayılı Kanunun Ek-5 maddesine göre kadastrosu yapılması gereken “</a:t>
            </a:r>
            <a:r>
              <a:rPr lang="tr-TR" b="1" i="1" dirty="0" smtClean="0">
                <a:cs typeface="Times New Roman" pitchFamily="18" charset="0"/>
              </a:rPr>
              <a:t>orman</a:t>
            </a:r>
            <a:r>
              <a:rPr lang="tr-TR" b="1" dirty="0" smtClean="0">
                <a:cs typeface="Times New Roman" pitchFamily="18" charset="0"/>
              </a:rPr>
              <a:t>” kadastrosu sonucu </a:t>
            </a:r>
            <a:r>
              <a:rPr lang="tr-TR" b="1" dirty="0" smtClean="0">
                <a:solidFill>
                  <a:srgbClr val="C00000"/>
                </a:solidFill>
                <a:cs typeface="Times New Roman" pitchFamily="18" charset="0"/>
              </a:rPr>
              <a:t>orman dışında kalan tapulu ve tapusuz taşınmazların  bulunması</a:t>
            </a:r>
            <a:r>
              <a:rPr lang="tr-TR" b="1" dirty="0" smtClean="0">
                <a:cs typeface="Times New Roman" pitchFamily="18" charset="0"/>
              </a:rPr>
              <a:t> gerekmektedir.</a:t>
            </a:r>
            <a:endParaRPr lang="tr-TR" dirty="0"/>
          </a:p>
        </p:txBody>
      </p:sp>
    </p:spTree>
  </p:cSld>
  <p:clrMapOvr>
    <a:masterClrMapping/>
  </p:clrMapOvr>
  <p:transition>
    <p:pull dir="ld"/>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1" y="-1"/>
            <a:ext cx="8402595"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Dikdörtgen"/>
          <p:cNvSpPr/>
          <p:nvPr/>
        </p:nvSpPr>
        <p:spPr>
          <a:xfrm>
            <a:off x="724930" y="533036"/>
            <a:ext cx="7521145" cy="5324535"/>
          </a:xfrm>
          <a:prstGeom prst="rect">
            <a:avLst/>
          </a:prstGeom>
        </p:spPr>
        <p:txBody>
          <a:bodyPr wrap="square">
            <a:spAutoFit/>
          </a:bodyPr>
          <a:lstStyle/>
          <a:p>
            <a:pPr lvl="0" algn="just" fontAlgn="base">
              <a:spcBef>
                <a:spcPct val="0"/>
              </a:spcBef>
              <a:spcAft>
                <a:spcPct val="0"/>
              </a:spcAft>
            </a:pPr>
            <a:r>
              <a:rPr lang="tr-TR" b="1" dirty="0" smtClean="0">
                <a:latin typeface="Calibri" pitchFamily="34" charset="0"/>
                <a:ea typeface="Calibri" pitchFamily="34" charset="0"/>
                <a:cs typeface="Times New Roman" pitchFamily="18" charset="0"/>
              </a:rPr>
              <a:t>	</a:t>
            </a:r>
            <a:r>
              <a:rPr lang="tr-TR" b="1" dirty="0" smtClean="0">
                <a:solidFill>
                  <a:srgbClr val="FF0000"/>
                </a:solidFill>
                <a:latin typeface="Calibri" pitchFamily="34" charset="0"/>
                <a:ea typeface="Calibri" pitchFamily="34" charset="0"/>
                <a:cs typeface="Times New Roman" pitchFamily="18" charset="0"/>
              </a:rPr>
              <a:t>Yani;</a:t>
            </a:r>
            <a:endParaRPr lang="tr-TR" sz="800" b="1" dirty="0" smtClean="0">
              <a:solidFill>
                <a:srgbClr val="FF0000"/>
              </a:solidFill>
              <a:latin typeface="Arial" pitchFamily="34" charset="0"/>
              <a:cs typeface="Arial" pitchFamily="34" charset="0"/>
            </a:endParaRPr>
          </a:p>
          <a:p>
            <a:pPr lvl="0" algn="just" eaLnBrk="0" fontAlgn="base" hangingPunct="0">
              <a:spcBef>
                <a:spcPct val="0"/>
              </a:spcBef>
              <a:spcAft>
                <a:spcPct val="0"/>
              </a:spcAft>
            </a:pPr>
            <a:r>
              <a:rPr lang="tr-TR" b="1" dirty="0" smtClean="0">
                <a:latin typeface="Calibri" pitchFamily="34" charset="0"/>
                <a:ea typeface="Calibri" pitchFamily="34" charset="0"/>
                <a:cs typeface="Times New Roman" pitchFamily="18" charset="0"/>
              </a:rPr>
              <a:t>	Paftası ve teknik belgelerinde “</a:t>
            </a:r>
            <a:r>
              <a:rPr lang="tr-TR" b="1" i="1" dirty="0" smtClean="0">
                <a:latin typeface="Calibri" pitchFamily="34" charset="0"/>
                <a:ea typeface="Calibri" pitchFamily="34" charset="0"/>
                <a:cs typeface="Times New Roman" pitchFamily="18" charset="0"/>
              </a:rPr>
              <a:t>Tapulama Harici”</a:t>
            </a:r>
            <a:r>
              <a:rPr lang="tr-TR" b="1" dirty="0" smtClean="0">
                <a:latin typeface="Calibri" pitchFamily="34" charset="0"/>
                <a:ea typeface="Calibri" pitchFamily="34" charset="0"/>
                <a:cs typeface="Times New Roman" pitchFamily="18" charset="0"/>
              </a:rPr>
              <a:t> (Orman) yazılı olmasına rağmen zeminde 3402 sayılı Kanunun Ek-5 maddesi kapsamında orman alanı bulunmaması durumunda orman kadastrosu yapılamayacağı,</a:t>
            </a:r>
            <a:endParaRPr lang="tr-TR" sz="800" b="1" dirty="0" smtClean="0">
              <a:latin typeface="Arial" pitchFamily="34" charset="0"/>
              <a:cs typeface="Arial" pitchFamily="34" charset="0"/>
            </a:endParaRPr>
          </a:p>
          <a:p>
            <a:pPr lvl="0" algn="just" eaLnBrk="0" fontAlgn="base" hangingPunct="0">
              <a:spcBef>
                <a:spcPct val="0"/>
              </a:spcBef>
              <a:spcAft>
                <a:spcPct val="0"/>
              </a:spcAft>
            </a:pPr>
            <a:r>
              <a:rPr lang="tr-TR" b="1" dirty="0" smtClean="0">
                <a:latin typeface="Calibri" pitchFamily="34" charset="0"/>
                <a:ea typeface="Calibri" pitchFamily="34" charset="0"/>
                <a:cs typeface="Times New Roman" pitchFamily="18" charset="0"/>
              </a:rPr>
              <a:t>	Paftası ve teknik belgelerinde “</a:t>
            </a:r>
            <a:r>
              <a:rPr lang="tr-TR" b="1" i="1" dirty="0" smtClean="0">
                <a:latin typeface="Calibri" pitchFamily="34" charset="0"/>
                <a:ea typeface="Calibri" pitchFamily="34" charset="0"/>
                <a:cs typeface="Times New Roman" pitchFamily="18" charset="0"/>
              </a:rPr>
              <a:t>orman</a:t>
            </a:r>
            <a:r>
              <a:rPr lang="tr-TR" b="1" dirty="0" smtClean="0">
                <a:latin typeface="Calibri" pitchFamily="34" charset="0"/>
                <a:ea typeface="Calibri" pitchFamily="34" charset="0"/>
                <a:cs typeface="Times New Roman" pitchFamily="18" charset="0"/>
              </a:rPr>
              <a:t>” ibaresi yazılı olmamasına rağmen orman bulunması halinde </a:t>
            </a:r>
            <a:r>
              <a:rPr lang="tr-TR" b="1" dirty="0" smtClean="0">
                <a:solidFill>
                  <a:srgbClr val="00B050"/>
                </a:solidFill>
                <a:latin typeface="Calibri" pitchFamily="34" charset="0"/>
                <a:ea typeface="Calibri" pitchFamily="34" charset="0"/>
                <a:cs typeface="Times New Roman" pitchFamily="18" charset="0"/>
              </a:rPr>
              <a:t>öncelikle orman kadastrosunun yapılması</a:t>
            </a:r>
            <a:r>
              <a:rPr lang="tr-TR" b="1" dirty="0" smtClean="0">
                <a:latin typeface="Calibri" pitchFamily="34" charset="0"/>
                <a:ea typeface="Calibri" pitchFamily="34" charset="0"/>
                <a:cs typeface="Times New Roman" pitchFamily="18" charset="0"/>
              </a:rPr>
              <a:t>, akabinde orman dışında kalan yerlerin 3402 sayılı kanunun </a:t>
            </a:r>
            <a:r>
              <a:rPr lang="tr-TR" b="1" dirty="0" smtClean="0">
                <a:solidFill>
                  <a:srgbClr val="0070C0"/>
                </a:solidFill>
                <a:latin typeface="Calibri" pitchFamily="34" charset="0"/>
                <a:ea typeface="Calibri" pitchFamily="34" charset="0"/>
                <a:cs typeface="Times New Roman" pitchFamily="18" charset="0"/>
              </a:rPr>
              <a:t>geçici 8</a:t>
            </a:r>
            <a:r>
              <a:rPr lang="tr-TR" b="1" dirty="0" smtClean="0">
                <a:latin typeface="Calibri" pitchFamily="34" charset="0"/>
                <a:ea typeface="Calibri" pitchFamily="34" charset="0"/>
                <a:cs typeface="Times New Roman" pitchFamily="18" charset="0"/>
              </a:rPr>
              <a:t> maddesi kapsamında çalışmaya tabii tutulabilecektir.</a:t>
            </a:r>
          </a:p>
          <a:p>
            <a:pPr lvl="0" algn="just" eaLnBrk="0" fontAlgn="base" hangingPunct="0">
              <a:spcBef>
                <a:spcPct val="0"/>
              </a:spcBef>
              <a:spcAft>
                <a:spcPct val="0"/>
              </a:spcAft>
            </a:pPr>
            <a:endParaRPr lang="tr-TR" sz="800" b="1" dirty="0" smtClean="0">
              <a:latin typeface="Calibri" pitchFamily="34" charset="0"/>
              <a:cs typeface="Times New Roman" pitchFamily="18" charset="0"/>
            </a:endParaRPr>
          </a:p>
          <a:p>
            <a:pPr lvl="0" algn="just" eaLnBrk="0" fontAlgn="base" hangingPunct="0">
              <a:spcBef>
                <a:spcPct val="0"/>
              </a:spcBef>
              <a:spcAft>
                <a:spcPct val="0"/>
              </a:spcAft>
            </a:pPr>
            <a:endParaRPr lang="tr-TR" sz="800" b="1" dirty="0" smtClean="0">
              <a:latin typeface="Arial" pitchFamily="34" charset="0"/>
              <a:cs typeface="Arial" pitchFamily="34" charset="0"/>
            </a:endParaRPr>
          </a:p>
          <a:p>
            <a:pPr lvl="0" algn="just" eaLnBrk="0" fontAlgn="base" hangingPunct="0">
              <a:spcBef>
                <a:spcPct val="0"/>
              </a:spcBef>
              <a:spcAft>
                <a:spcPct val="0"/>
              </a:spcAft>
            </a:pPr>
            <a:r>
              <a:rPr lang="tr-TR" b="1" dirty="0" smtClean="0">
                <a:latin typeface="Calibri" pitchFamily="34" charset="0"/>
                <a:ea typeface="Calibri" pitchFamily="34" charset="0"/>
                <a:cs typeface="Times New Roman" pitchFamily="18" charset="0"/>
              </a:rPr>
              <a:t>	</a:t>
            </a:r>
            <a:r>
              <a:rPr lang="tr-TR" b="1" dirty="0" smtClean="0">
                <a:solidFill>
                  <a:srgbClr val="FF0000"/>
                </a:solidFill>
                <a:latin typeface="Calibri" pitchFamily="34" charset="0"/>
                <a:ea typeface="Calibri" pitchFamily="34" charset="0"/>
                <a:cs typeface="Times New Roman" pitchFamily="18" charset="0"/>
              </a:rPr>
              <a:t>Ancak, zeminde orman bulunması durumunda;</a:t>
            </a:r>
            <a:endParaRPr lang="tr-TR" sz="800" b="1" dirty="0" smtClean="0">
              <a:solidFill>
                <a:srgbClr val="FF0000"/>
              </a:solidFill>
              <a:latin typeface="Arial" pitchFamily="34" charset="0"/>
              <a:cs typeface="Arial" pitchFamily="34" charset="0"/>
            </a:endParaRPr>
          </a:p>
          <a:p>
            <a:pPr lvl="0" algn="just" eaLnBrk="0" fontAlgn="base" hangingPunct="0">
              <a:spcBef>
                <a:spcPct val="0"/>
              </a:spcBef>
              <a:spcAft>
                <a:spcPct val="0"/>
              </a:spcAft>
              <a:buFont typeface="Wingdings" pitchFamily="2" charset="2"/>
              <a:buChar char="Ø"/>
            </a:pPr>
            <a:r>
              <a:rPr lang="tr-TR" b="1" dirty="0" smtClean="0">
                <a:latin typeface="Calibri" pitchFamily="34" charset="0"/>
                <a:ea typeface="Calibri" pitchFamily="34" charset="0"/>
                <a:cs typeface="Times New Roman" pitchFamily="18" charset="0"/>
              </a:rPr>
              <a:t>	Tespit dışı bırakıldığı tarihte zeminde ormanın bulunup bulunmadığının araştırılır,</a:t>
            </a:r>
            <a:endParaRPr lang="tr-TR" sz="800" b="1" dirty="0" smtClean="0">
              <a:latin typeface="Arial" pitchFamily="34" charset="0"/>
              <a:cs typeface="Arial" pitchFamily="34" charset="0"/>
            </a:endParaRPr>
          </a:p>
          <a:p>
            <a:pPr lvl="0" algn="just" eaLnBrk="0" fontAlgn="base" hangingPunct="0">
              <a:spcBef>
                <a:spcPct val="0"/>
              </a:spcBef>
              <a:spcAft>
                <a:spcPct val="0"/>
              </a:spcAft>
              <a:buFont typeface="Wingdings" pitchFamily="2" charset="2"/>
              <a:buChar char="Ø"/>
            </a:pPr>
            <a:r>
              <a:rPr lang="tr-TR" b="1" dirty="0" smtClean="0">
                <a:latin typeface="Calibri" pitchFamily="34" charset="0"/>
                <a:ea typeface="Calibri" pitchFamily="34" charset="0"/>
                <a:cs typeface="Times New Roman" pitchFamily="18" charset="0"/>
              </a:rPr>
              <a:t>	Zeminde orman bulunması halinde, 3402/Ek-5 kapsamında yapılacak orman kadastrosundan </a:t>
            </a:r>
            <a:r>
              <a:rPr lang="tr-TR" b="1" dirty="0" smtClean="0">
                <a:solidFill>
                  <a:srgbClr val="0070C0"/>
                </a:solidFill>
                <a:latin typeface="Calibri" pitchFamily="34" charset="0"/>
                <a:ea typeface="Calibri" pitchFamily="34" charset="0"/>
                <a:cs typeface="Times New Roman" pitchFamily="18" charset="0"/>
              </a:rPr>
              <a:t>sonra orman dışında kalan tapulu ve tapusuz yerlerin Geçici 8 inci maddesi kapsamında kadastroya tabii tutulur</a:t>
            </a:r>
            <a:r>
              <a:rPr lang="tr-TR" b="1" dirty="0" smtClean="0">
                <a:latin typeface="Calibri" pitchFamily="34" charset="0"/>
                <a:ea typeface="Calibri" pitchFamily="34" charset="0"/>
                <a:cs typeface="Times New Roman" pitchFamily="18" charset="0"/>
              </a:rPr>
              <a:t>, </a:t>
            </a:r>
            <a:endParaRPr lang="tr-TR" sz="800" b="1" dirty="0" smtClean="0">
              <a:latin typeface="Arial" pitchFamily="34" charset="0"/>
              <a:cs typeface="Arial" pitchFamily="34" charset="0"/>
            </a:endParaRPr>
          </a:p>
          <a:p>
            <a:pPr lvl="0" algn="just" eaLnBrk="0" fontAlgn="base" hangingPunct="0">
              <a:spcBef>
                <a:spcPct val="0"/>
              </a:spcBef>
              <a:spcAft>
                <a:spcPct val="0"/>
              </a:spcAft>
              <a:buFont typeface="Wingdings" pitchFamily="2" charset="2"/>
              <a:buChar char="Ø"/>
            </a:pPr>
            <a:r>
              <a:rPr lang="tr-TR" b="1" dirty="0" smtClean="0">
                <a:latin typeface="Calibri" pitchFamily="34" charset="0"/>
                <a:ea typeface="Calibri" pitchFamily="34" charset="0"/>
                <a:cs typeface="Times New Roman" pitchFamily="18" charset="0"/>
              </a:rPr>
              <a:t>	Zeminde orman bulunmayıp sonradan orman haline gelmişse 3402/Ek-5 kapsamında yapılacak orman kadastrosundan sonra </a:t>
            </a:r>
            <a:r>
              <a:rPr lang="tr-TR" b="1" dirty="0" smtClean="0">
                <a:solidFill>
                  <a:srgbClr val="0070C0"/>
                </a:solidFill>
                <a:latin typeface="Calibri" pitchFamily="34" charset="0"/>
                <a:ea typeface="Calibri" pitchFamily="34" charset="0"/>
                <a:cs typeface="Times New Roman" pitchFamily="18" charset="0"/>
              </a:rPr>
              <a:t>orman dışında kalan yerlerin hazine adına kadastrosunun yapılır</a:t>
            </a:r>
            <a:r>
              <a:rPr lang="tr-TR" b="1" dirty="0" smtClean="0">
                <a:latin typeface="Calibri" pitchFamily="34" charset="0"/>
                <a:ea typeface="Calibri" pitchFamily="34" charset="0"/>
                <a:cs typeface="Times New Roman" pitchFamily="18" charset="0"/>
              </a:rPr>
              <a:t>,</a:t>
            </a:r>
            <a:endParaRPr lang="tr-TR" sz="800" b="1" dirty="0" smtClean="0">
              <a:latin typeface="Arial" pitchFamily="34" charset="0"/>
              <a:cs typeface="Arial" pitchFamily="34" charset="0"/>
            </a:endParaRPr>
          </a:p>
          <a:p>
            <a:pPr lvl="0" algn="just" eaLnBrk="0" fontAlgn="base" hangingPunct="0">
              <a:spcBef>
                <a:spcPct val="0"/>
              </a:spcBef>
              <a:spcAft>
                <a:spcPct val="0"/>
              </a:spcAft>
            </a:pPr>
            <a:r>
              <a:rPr lang="tr-TR" b="1" dirty="0" smtClean="0">
                <a:latin typeface="Calibri" pitchFamily="34" charset="0"/>
                <a:ea typeface="Calibri" pitchFamily="34" charset="0"/>
                <a:cs typeface="Times New Roman" pitchFamily="18" charset="0"/>
              </a:rPr>
              <a:t>	</a:t>
            </a:r>
            <a:endParaRPr lang="tr-TR" sz="800" b="1" dirty="0" smtClean="0">
              <a:solidFill>
                <a:srgbClr val="FF0000"/>
              </a:solidFill>
              <a:latin typeface="Arial" pitchFamily="34" charset="0"/>
              <a:cs typeface="Arial" pitchFamily="34" charset="0"/>
            </a:endParaRPr>
          </a:p>
        </p:txBody>
      </p:sp>
    </p:spTree>
  </p:cSld>
  <p:clrMapOvr>
    <a:masterClrMapping/>
  </p:clrMapOvr>
  <p:transition>
    <p:pull dir="ld"/>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432119" y="504400"/>
            <a:ext cx="7975967" cy="5125916"/>
          </a:xfrm>
        </p:spPr>
        <p:txBody>
          <a:bodyPr>
            <a:normAutofit fontScale="85000" lnSpcReduction="10000"/>
          </a:bodyPr>
          <a:lstStyle/>
          <a:p>
            <a:pPr algn="just">
              <a:buFont typeface="Arial" pitchFamily="34" charset="0"/>
              <a:buChar char="•"/>
            </a:pPr>
            <a:r>
              <a:rPr lang="tr-TR" b="1" dirty="0" smtClean="0">
                <a:solidFill>
                  <a:schemeClr val="tx1"/>
                </a:solidFill>
              </a:rPr>
              <a:t>Birlik kayıt defterine ve uygulanmayan tapu kayıtları listesine alınıp alınmadığı,  </a:t>
            </a:r>
          </a:p>
          <a:p>
            <a:pPr algn="just">
              <a:buFont typeface="Arial" pitchFamily="34" charset="0"/>
              <a:buChar char="•"/>
            </a:pPr>
            <a:r>
              <a:rPr lang="tr-TR" b="1" dirty="0" smtClean="0">
                <a:solidFill>
                  <a:srgbClr val="FF0000"/>
                </a:solidFill>
              </a:rPr>
              <a:t>Kayıt maliki ve mirasçıları adına o birimde tapusuz olarak tespit edilmiş  taşınmazların, tapu kaydının hudutları itibarıyla bu taşınmazlara uyup uymadığı,</a:t>
            </a:r>
          </a:p>
          <a:p>
            <a:pPr algn="just">
              <a:buFont typeface="Arial" pitchFamily="34" charset="0"/>
              <a:buChar char="•"/>
            </a:pPr>
            <a:r>
              <a:rPr lang="tr-TR" b="1" dirty="0" smtClean="0">
                <a:solidFill>
                  <a:schemeClr val="tx1"/>
                </a:solidFill>
              </a:rPr>
              <a:t>Tapu kaydının kapsadığı yer kısmen veya tamamen kayıt maliki veya mirasçıları dışında başka kişiler adına tespit görüp görmediği( kısmen/tamamen)</a:t>
            </a:r>
          </a:p>
          <a:p>
            <a:pPr algn="just">
              <a:buFont typeface="Arial" pitchFamily="34" charset="0"/>
              <a:buChar char="•"/>
            </a:pPr>
            <a:r>
              <a:rPr lang="tr-TR" b="1" dirty="0" smtClean="0">
                <a:solidFill>
                  <a:srgbClr val="FF0000"/>
                </a:solidFill>
              </a:rPr>
              <a:t>Talep konusu taşınmazın kayıt maliki veya mirasçılarının zilyet ve tasarrufunda bulunup bulunmadığı, </a:t>
            </a:r>
          </a:p>
          <a:p>
            <a:pPr algn="just">
              <a:buFont typeface="Arial" pitchFamily="34" charset="0"/>
              <a:buChar char="•"/>
            </a:pPr>
            <a:r>
              <a:rPr lang="tr-TR" b="1" dirty="0" smtClean="0">
                <a:solidFill>
                  <a:schemeClr val="tx1"/>
                </a:solidFill>
              </a:rPr>
              <a:t>Taşınmaz malin orman sınırı yada hazine adına orman sınırı dışına çıkarılan yerlerin içinde bulunup bulunmadığı,</a:t>
            </a:r>
          </a:p>
          <a:p>
            <a:pPr algn="just">
              <a:buFont typeface="Arial" pitchFamily="34" charset="0"/>
              <a:buChar char="•"/>
            </a:pPr>
            <a:r>
              <a:rPr lang="tr-TR" b="1" dirty="0" smtClean="0">
                <a:solidFill>
                  <a:srgbClr val="FF0000"/>
                </a:solidFill>
              </a:rPr>
              <a:t> Kamu orta malı nitelikli taşınmazların içinde bulunup bulunmadığı, </a:t>
            </a:r>
          </a:p>
          <a:p>
            <a:pPr algn="just">
              <a:buFont typeface="Arial" pitchFamily="34" charset="0"/>
              <a:buChar char="•"/>
            </a:pPr>
            <a:r>
              <a:rPr lang="tr-TR" b="1" dirty="0" smtClean="0">
                <a:solidFill>
                  <a:schemeClr val="tx1"/>
                </a:solidFill>
              </a:rPr>
              <a:t>Evvelce yapılan kadastro çalışmalarında hangi amaçla kadastroya tabii tutulmayarak tespit harici bırakıldığı, </a:t>
            </a:r>
          </a:p>
          <a:p>
            <a:pPr algn="just">
              <a:buFont typeface="Arial" pitchFamily="34" charset="0"/>
              <a:buChar char="•"/>
            </a:pPr>
            <a:r>
              <a:rPr lang="tr-TR" b="1" dirty="0" smtClean="0">
                <a:solidFill>
                  <a:srgbClr val="FF0000"/>
                </a:solidFill>
              </a:rPr>
              <a:t>Tapu kaydı hudutları itibarıyla söz konusu taşınmazı kapsayıp kapsamadığı, </a:t>
            </a:r>
          </a:p>
          <a:p>
            <a:pPr algn="just">
              <a:buFont typeface="Arial" pitchFamily="34" charset="0"/>
              <a:buChar char="•"/>
            </a:pPr>
            <a:r>
              <a:rPr lang="tr-TR" b="1" dirty="0" smtClean="0">
                <a:solidFill>
                  <a:schemeClr val="tx1"/>
                </a:solidFill>
              </a:rPr>
              <a:t>Tapu kaydının tedavül görmekle hükümsüz hale gelip gelmediği,</a:t>
            </a:r>
          </a:p>
          <a:p>
            <a:pPr algn="just">
              <a:buFont typeface="Arial" pitchFamily="34" charset="0"/>
              <a:buChar char="•"/>
            </a:pPr>
            <a:r>
              <a:rPr lang="tr-TR" b="1" dirty="0" smtClean="0">
                <a:solidFill>
                  <a:srgbClr val="FF0000"/>
                </a:solidFill>
              </a:rPr>
              <a:t>İlgili kuruluştan sorulmak üzere, kıyı kenar çizgisi içinde kalıp kalmadığı, </a:t>
            </a:r>
          </a:p>
          <a:p>
            <a:pPr algn="just"/>
            <a:endParaRPr lang="tr-TR" b="1" dirty="0" smtClean="0">
              <a:solidFill>
                <a:schemeClr val="tx1"/>
              </a:solidFill>
            </a:endParaRPr>
          </a:p>
          <a:p>
            <a:pPr algn="just"/>
            <a:r>
              <a:rPr lang="tr-TR" b="1" dirty="0" smtClean="0">
                <a:solidFill>
                  <a:schemeClr val="tx1"/>
                </a:solidFill>
              </a:rPr>
              <a:t>				Araştırılır.</a:t>
            </a:r>
          </a:p>
        </p:txBody>
      </p:sp>
      <p:sp>
        <p:nvSpPr>
          <p:cNvPr id="4" name="3 Yuvarlatılmış Dikdörtgen"/>
          <p:cNvSpPr/>
          <p:nvPr/>
        </p:nvSpPr>
        <p:spPr>
          <a:xfrm>
            <a:off x="1832871" y="268581"/>
            <a:ext cx="4862147" cy="49236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sz="2400" i="1" dirty="0" smtClean="0"/>
              <a:t>Tapu kaydı bulunan taşınmazın;</a:t>
            </a:r>
            <a:endParaRPr lang="tr-TR" sz="2400" i="1" dirty="0"/>
          </a:p>
        </p:txBody>
      </p:sp>
      <p:sp>
        <p:nvSpPr>
          <p:cNvPr id="5" name="4 Dikdörtgen"/>
          <p:cNvSpPr/>
          <p:nvPr/>
        </p:nvSpPr>
        <p:spPr>
          <a:xfrm>
            <a:off x="567891" y="5765533"/>
            <a:ext cx="7940842" cy="7892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2009/7 SAYILI GENELGE UYARINCA BÖLGE MÜDÜRLÜĞÜNÜN TALİMATINA GEREK BULUNMAMAKTADIR.</a:t>
            </a:r>
            <a:endParaRPr lang="tr-TR" dirty="0"/>
          </a:p>
        </p:txBody>
      </p:sp>
    </p:spTree>
  </p:cSld>
  <p:clrMapOvr>
    <a:masterClrMapping/>
  </p:clrMapOvr>
  <p:transition>
    <p:pull dir="ld"/>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644893" y="0"/>
            <a:ext cx="6213123" cy="78579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000" dirty="0" smtClean="0">
                <a:solidFill>
                  <a:schemeClr val="bg1"/>
                </a:solidFill>
              </a:rPr>
              <a:t>3402 ÖNCESİ TAPULAMA/KADASTRO GÖREN YERLERDE</a:t>
            </a:r>
            <a:endParaRPr lang="tr-TR" sz="2000" dirty="0">
              <a:solidFill>
                <a:schemeClr val="bg1"/>
              </a:solidFill>
            </a:endParaRPr>
          </a:p>
        </p:txBody>
      </p:sp>
      <p:sp>
        <p:nvSpPr>
          <p:cNvPr id="14" name="13 Dikdörtgen"/>
          <p:cNvSpPr/>
          <p:nvPr/>
        </p:nvSpPr>
        <p:spPr>
          <a:xfrm>
            <a:off x="1500166" y="2285992"/>
            <a:ext cx="142876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300" dirty="0" smtClean="0"/>
              <a:t>Orman Olduğu Gerekçesi ile TH</a:t>
            </a:r>
            <a:endParaRPr lang="tr-TR" sz="1300" dirty="0"/>
          </a:p>
        </p:txBody>
      </p:sp>
      <p:sp>
        <p:nvSpPr>
          <p:cNvPr id="15" name="14 Dikdörtgen"/>
          <p:cNvSpPr/>
          <p:nvPr/>
        </p:nvSpPr>
        <p:spPr>
          <a:xfrm>
            <a:off x="5620436" y="2329534"/>
            <a:ext cx="1285884"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300" dirty="0" smtClean="0"/>
              <a:t>Ormanla İlişiği Olmayan TH</a:t>
            </a:r>
            <a:endParaRPr lang="tr-TR" sz="1300" dirty="0"/>
          </a:p>
        </p:txBody>
      </p:sp>
      <p:sp>
        <p:nvSpPr>
          <p:cNvPr id="28" name="27 Dikdörtgen"/>
          <p:cNvSpPr/>
          <p:nvPr/>
        </p:nvSpPr>
        <p:spPr>
          <a:xfrm>
            <a:off x="642910" y="3429000"/>
            <a:ext cx="1142976"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Çalışma Alanı Sınırı İçinde </a:t>
            </a:r>
            <a:endParaRPr lang="tr-TR" sz="1200" dirty="0"/>
          </a:p>
        </p:txBody>
      </p:sp>
      <p:sp>
        <p:nvSpPr>
          <p:cNvPr id="29" name="28 Dikdörtgen"/>
          <p:cNvSpPr/>
          <p:nvPr/>
        </p:nvSpPr>
        <p:spPr>
          <a:xfrm>
            <a:off x="2733862" y="3391702"/>
            <a:ext cx="1143008" cy="5429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Çalışma Alanı Sınırı Dışında (Tampon) </a:t>
            </a:r>
            <a:endParaRPr lang="tr-TR" sz="1200" dirty="0"/>
          </a:p>
        </p:txBody>
      </p:sp>
      <p:sp>
        <p:nvSpPr>
          <p:cNvPr id="30" name="29 Dikdörtgen"/>
          <p:cNvSpPr/>
          <p:nvPr/>
        </p:nvSpPr>
        <p:spPr>
          <a:xfrm>
            <a:off x="6858016" y="3393831"/>
            <a:ext cx="1143008" cy="535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Çalışma Alanı Sınırı Dışında (Tampon) </a:t>
            </a:r>
            <a:endParaRPr lang="tr-TR" sz="1200" dirty="0"/>
          </a:p>
        </p:txBody>
      </p:sp>
      <p:sp>
        <p:nvSpPr>
          <p:cNvPr id="31" name="30 Dikdörtgen"/>
          <p:cNvSpPr/>
          <p:nvPr/>
        </p:nvSpPr>
        <p:spPr>
          <a:xfrm>
            <a:off x="4643438" y="3500438"/>
            <a:ext cx="1142976"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Çalışma Alanı Sınırı İçinde </a:t>
            </a:r>
            <a:endParaRPr lang="tr-TR" sz="1200" dirty="0"/>
          </a:p>
        </p:txBody>
      </p:sp>
      <p:sp>
        <p:nvSpPr>
          <p:cNvPr id="32" name="31 Metin kutusu"/>
          <p:cNvSpPr txBox="1"/>
          <p:nvPr/>
        </p:nvSpPr>
        <p:spPr>
          <a:xfrm>
            <a:off x="428596" y="3857628"/>
            <a:ext cx="1643074" cy="6924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tr-TR" sz="1300" dirty="0" smtClean="0"/>
              <a:t>2009/7 sayılı genelgenin 3. maddesi uygulanır. </a:t>
            </a:r>
            <a:endParaRPr lang="tr-TR" sz="1300" dirty="0"/>
          </a:p>
        </p:txBody>
      </p:sp>
      <p:sp>
        <p:nvSpPr>
          <p:cNvPr id="33" name="32 Metin kutusu"/>
          <p:cNvSpPr txBox="1"/>
          <p:nvPr/>
        </p:nvSpPr>
        <p:spPr>
          <a:xfrm>
            <a:off x="2662424" y="3934630"/>
            <a:ext cx="1357322" cy="49244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tr-TR" sz="1300" dirty="0" smtClean="0"/>
              <a:t>3402’ye göre kadastro yapılır.</a:t>
            </a:r>
            <a:endParaRPr lang="tr-TR" sz="1300" dirty="0"/>
          </a:p>
        </p:txBody>
      </p:sp>
      <p:sp>
        <p:nvSpPr>
          <p:cNvPr id="34" name="33 Metin kutusu"/>
          <p:cNvSpPr txBox="1"/>
          <p:nvPr/>
        </p:nvSpPr>
        <p:spPr>
          <a:xfrm>
            <a:off x="4429124" y="3929066"/>
            <a:ext cx="1643074" cy="6924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tr-TR" sz="1300" dirty="0" smtClean="0"/>
              <a:t>2009/7 sayılı genelgenin 1 ve 2. maddeleri uygulanır.</a:t>
            </a:r>
            <a:endParaRPr lang="tr-TR" sz="1300" dirty="0"/>
          </a:p>
        </p:txBody>
      </p:sp>
      <p:sp>
        <p:nvSpPr>
          <p:cNvPr id="35" name="34 Metin kutusu"/>
          <p:cNvSpPr txBox="1"/>
          <p:nvPr/>
        </p:nvSpPr>
        <p:spPr>
          <a:xfrm>
            <a:off x="6786578" y="3929066"/>
            <a:ext cx="1285884" cy="49244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tr-TR" sz="1300" dirty="0" smtClean="0"/>
              <a:t>3402’ye göre kadastro yapılır.</a:t>
            </a:r>
            <a:endParaRPr lang="tr-TR" sz="1300" dirty="0"/>
          </a:p>
        </p:txBody>
      </p:sp>
      <p:sp>
        <p:nvSpPr>
          <p:cNvPr id="36" name="35 Metin kutusu"/>
          <p:cNvSpPr txBox="1"/>
          <p:nvPr/>
        </p:nvSpPr>
        <p:spPr>
          <a:xfrm>
            <a:off x="2428860" y="1428736"/>
            <a:ext cx="3643338" cy="2923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1300" dirty="0" smtClean="0"/>
              <a:t> ÖNCELİKLE ORMAN KADASTROSU (EK-5) YAPILIR.</a:t>
            </a:r>
            <a:endParaRPr lang="tr-TR" sz="1300" dirty="0"/>
          </a:p>
        </p:txBody>
      </p:sp>
      <p:sp>
        <p:nvSpPr>
          <p:cNvPr id="37" name="36 Sola Bükülü Ok"/>
          <p:cNvSpPr/>
          <p:nvPr/>
        </p:nvSpPr>
        <p:spPr>
          <a:xfrm rot="2103964">
            <a:off x="3323291" y="1686357"/>
            <a:ext cx="285752" cy="121444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8" name="37 Sağa Bükülü Ok"/>
          <p:cNvSpPr/>
          <p:nvPr/>
        </p:nvSpPr>
        <p:spPr>
          <a:xfrm rot="20182510">
            <a:off x="4846177" y="1726840"/>
            <a:ext cx="285752" cy="107157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9" name="38 Metin kutusu"/>
          <p:cNvSpPr txBox="1"/>
          <p:nvPr/>
        </p:nvSpPr>
        <p:spPr>
          <a:xfrm>
            <a:off x="347501" y="4932855"/>
            <a:ext cx="8072526" cy="92333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just"/>
            <a:r>
              <a:rPr lang="tr-TR" dirty="0" smtClean="0"/>
              <a:t>Bu gibi alanlarda </a:t>
            </a:r>
            <a:r>
              <a:rPr lang="tr-TR" b="1" dirty="0" smtClean="0">
                <a:solidFill>
                  <a:srgbClr val="C00000"/>
                </a:solidFill>
              </a:rPr>
              <a:t>mera (Kamu orta malları)</a:t>
            </a:r>
            <a:r>
              <a:rPr lang="tr-TR" dirty="0" smtClean="0"/>
              <a:t> varsa, 2004/16 </a:t>
            </a:r>
            <a:r>
              <a:rPr lang="tr-TR" dirty="0" err="1" smtClean="0"/>
              <a:t>nolu</a:t>
            </a:r>
            <a:r>
              <a:rPr lang="tr-TR" dirty="0" smtClean="0"/>
              <a:t> genelge kapsamında  tespit yapılır.</a:t>
            </a:r>
            <a:r>
              <a:rPr lang="tr-TR" dirty="0" smtClean="0">
                <a:solidFill>
                  <a:srgbClr val="FF0000"/>
                </a:solidFill>
              </a:rPr>
              <a:t>Çalışmalara başlamadan önce ilgili protokol hükümlerince 4 aylık süre için bildirimde bulunulur. </a:t>
            </a:r>
            <a:endParaRPr lang="tr-TR" dirty="0">
              <a:solidFill>
                <a:srgbClr val="FF0000"/>
              </a:solidFill>
            </a:endParaRPr>
          </a:p>
        </p:txBody>
      </p:sp>
      <p:cxnSp>
        <p:nvCxnSpPr>
          <p:cNvPr id="41" name="40 Düz Ok Bağlayıcısı"/>
          <p:cNvCxnSpPr/>
          <p:nvPr/>
        </p:nvCxnSpPr>
        <p:spPr>
          <a:xfrm rot="10800000" flipV="1">
            <a:off x="1500166" y="2714620"/>
            <a:ext cx="857256" cy="64294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42" name="41 Düz Ok Bağlayıcısı"/>
          <p:cNvCxnSpPr/>
          <p:nvPr/>
        </p:nvCxnSpPr>
        <p:spPr>
          <a:xfrm rot="16200000" flipH="1">
            <a:off x="2357422" y="2714620"/>
            <a:ext cx="642942" cy="64294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46" name="45 Düz Ok Bağlayıcısı"/>
          <p:cNvCxnSpPr/>
          <p:nvPr/>
        </p:nvCxnSpPr>
        <p:spPr>
          <a:xfrm rot="10800000" flipV="1">
            <a:off x="5429256" y="2714620"/>
            <a:ext cx="857256" cy="64294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47" name="46 Düz Ok Bağlayıcısı"/>
          <p:cNvCxnSpPr/>
          <p:nvPr/>
        </p:nvCxnSpPr>
        <p:spPr>
          <a:xfrm rot="16200000" flipH="1">
            <a:off x="6286512" y="2714620"/>
            <a:ext cx="642942" cy="64294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48" name="47 Düz Ok Bağlayıcısı"/>
          <p:cNvCxnSpPr/>
          <p:nvPr/>
        </p:nvCxnSpPr>
        <p:spPr>
          <a:xfrm rot="5400000">
            <a:off x="2928926" y="4714884"/>
            <a:ext cx="571504" cy="1588"/>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53" name="52 Düz Ok Bağlayıcısı"/>
          <p:cNvCxnSpPr/>
          <p:nvPr/>
        </p:nvCxnSpPr>
        <p:spPr>
          <a:xfrm rot="5400000">
            <a:off x="7216000" y="4714090"/>
            <a:ext cx="571504" cy="1588"/>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sp>
        <p:nvSpPr>
          <p:cNvPr id="24" name="23 Yuvarlatılmış Dikdörtgen"/>
          <p:cNvSpPr/>
          <p:nvPr/>
        </p:nvSpPr>
        <p:spPr>
          <a:xfrm>
            <a:off x="7143736" y="214289"/>
            <a:ext cx="2000264" cy="24409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Mülga 658 sayılı  Kadastro Kanunu, 2613 sayılı Kadastro ve Tapu Tahriri Kanunu ile 5602, 509 ve 766 sayılı Tapulama Kanunları</a:t>
            </a:r>
            <a:endParaRPr lang="tr-TR" dirty="0"/>
          </a:p>
        </p:txBody>
      </p:sp>
      <p:cxnSp>
        <p:nvCxnSpPr>
          <p:cNvPr id="40" name="39 Düz Ok Bağlayıcısı"/>
          <p:cNvCxnSpPr>
            <a:endCxn id="24" idx="1"/>
          </p:cNvCxnSpPr>
          <p:nvPr/>
        </p:nvCxnSpPr>
        <p:spPr>
          <a:xfrm>
            <a:off x="6429388" y="857232"/>
            <a:ext cx="714348" cy="577551"/>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cxnSp>
        <p:nvCxnSpPr>
          <p:cNvPr id="44" name="43 Düz Ok Bağlayıcısı"/>
          <p:cNvCxnSpPr/>
          <p:nvPr/>
        </p:nvCxnSpPr>
        <p:spPr>
          <a:xfrm rot="5400000">
            <a:off x="3821901" y="1107265"/>
            <a:ext cx="500066"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25 Düz Ok Bağlayıcısı"/>
          <p:cNvCxnSpPr/>
          <p:nvPr/>
        </p:nvCxnSpPr>
        <p:spPr>
          <a:xfrm rot="5400000">
            <a:off x="4935680" y="4842165"/>
            <a:ext cx="353294" cy="1588"/>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27" name="26 Düz Ok Bağlayıcısı"/>
          <p:cNvCxnSpPr>
            <a:stCxn id="32" idx="2"/>
          </p:cNvCxnSpPr>
          <p:nvPr/>
        </p:nvCxnSpPr>
        <p:spPr>
          <a:xfrm rot="16200000" flipH="1">
            <a:off x="1024416" y="4775841"/>
            <a:ext cx="475549" cy="24115"/>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sp>
        <p:nvSpPr>
          <p:cNvPr id="52" name="51 Metin kutusu"/>
          <p:cNvSpPr txBox="1"/>
          <p:nvPr/>
        </p:nvSpPr>
        <p:spPr>
          <a:xfrm>
            <a:off x="333647" y="6040547"/>
            <a:ext cx="8072526"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just"/>
            <a:r>
              <a:rPr lang="tr-TR" dirty="0" smtClean="0"/>
              <a:t>3402 S.K. 16/C maddesinde belirtilen yerler (Tepe, dağ, göl, deniz, nehir vb.)  tescil ve sınırlandırmaya dahil değildir.</a:t>
            </a:r>
            <a:endParaRPr lang="tr-TR" dirty="0"/>
          </a:p>
        </p:txBody>
      </p:sp>
    </p:spTree>
  </p:cSld>
  <p:clrMapOvr>
    <a:masterClrMapping/>
  </p:clrMapOvr>
  <p:transition>
    <p:pull dir="ld"/>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2"/>
          <p:cNvPicPr>
            <a:picLocks noChangeAspect="1" noChangeArrowheads="1"/>
          </p:cNvPicPr>
          <p:nvPr/>
        </p:nvPicPr>
        <p:blipFill>
          <a:blip r:embed="rId2" cstate="print"/>
          <a:srcRect/>
          <a:stretch>
            <a:fillRect/>
          </a:stretch>
        </p:blipFill>
        <p:spPr bwMode="auto">
          <a:xfrm>
            <a:off x="819883" y="812190"/>
            <a:ext cx="7943850" cy="5286375"/>
          </a:xfrm>
          <a:prstGeom prst="rect">
            <a:avLst/>
          </a:prstGeom>
          <a:noFill/>
          <a:ln w="9525">
            <a:noFill/>
            <a:miter lim="800000"/>
            <a:headEnd/>
            <a:tailEnd/>
          </a:ln>
          <a:effectLst/>
        </p:spPr>
      </p:pic>
      <p:pic>
        <p:nvPicPr>
          <p:cNvPr id="168" name="Picture 3"/>
          <p:cNvPicPr>
            <a:picLocks noChangeAspect="1" noChangeArrowheads="1"/>
          </p:cNvPicPr>
          <p:nvPr/>
        </p:nvPicPr>
        <p:blipFill>
          <a:blip r:embed="rId3" cstate="print"/>
          <a:srcRect/>
          <a:stretch>
            <a:fillRect/>
          </a:stretch>
        </p:blipFill>
        <p:spPr bwMode="auto">
          <a:xfrm>
            <a:off x="835269" y="926560"/>
            <a:ext cx="8308731" cy="5295900"/>
          </a:xfrm>
          <a:prstGeom prst="rect">
            <a:avLst/>
          </a:prstGeom>
          <a:noFill/>
          <a:ln w="9525">
            <a:noFill/>
            <a:miter lim="800000"/>
            <a:headEnd/>
            <a:tailEnd/>
          </a:ln>
          <a:effectLst/>
        </p:spPr>
      </p:pic>
      <p:pic>
        <p:nvPicPr>
          <p:cNvPr id="169" name="Picture 5"/>
          <p:cNvPicPr>
            <a:picLocks noChangeAspect="1" noChangeArrowheads="1"/>
          </p:cNvPicPr>
          <p:nvPr/>
        </p:nvPicPr>
        <p:blipFill>
          <a:blip r:embed="rId4" cstate="print"/>
          <a:srcRect/>
          <a:stretch>
            <a:fillRect/>
          </a:stretch>
        </p:blipFill>
        <p:spPr bwMode="auto">
          <a:xfrm>
            <a:off x="866775" y="941876"/>
            <a:ext cx="8048625" cy="5114925"/>
          </a:xfrm>
          <a:prstGeom prst="rect">
            <a:avLst/>
          </a:prstGeom>
          <a:noFill/>
          <a:ln w="9525">
            <a:noFill/>
            <a:miter lim="800000"/>
            <a:headEnd/>
            <a:tailEnd/>
          </a:ln>
          <a:effectLst/>
        </p:spPr>
      </p:pic>
      <p:sp>
        <p:nvSpPr>
          <p:cNvPr id="170" name="169 Metin kutusu"/>
          <p:cNvSpPr txBox="1"/>
          <p:nvPr/>
        </p:nvSpPr>
        <p:spPr>
          <a:xfrm>
            <a:off x="5795970" y="2045111"/>
            <a:ext cx="1785950" cy="923330"/>
          </a:xfrm>
          <a:prstGeom prst="rect">
            <a:avLst/>
          </a:prstGeom>
          <a:noFill/>
        </p:spPr>
        <p:txBody>
          <a:bodyPr wrap="square" rtlCol="0">
            <a:spAutoFit/>
          </a:bodyPr>
          <a:lstStyle/>
          <a:p>
            <a:r>
              <a:rPr lang="tr-TR" dirty="0" smtClean="0"/>
              <a:t>6831 veya EK-5 ORMAN KADASTROSU</a:t>
            </a:r>
            <a:endParaRPr lang="tr-TR" dirty="0"/>
          </a:p>
        </p:txBody>
      </p:sp>
      <p:sp>
        <p:nvSpPr>
          <p:cNvPr id="171" name="170 Metin kutusu"/>
          <p:cNvSpPr txBox="1"/>
          <p:nvPr/>
        </p:nvSpPr>
        <p:spPr>
          <a:xfrm>
            <a:off x="1081062" y="3188119"/>
            <a:ext cx="1428760" cy="646331"/>
          </a:xfrm>
          <a:prstGeom prst="rect">
            <a:avLst/>
          </a:prstGeom>
          <a:noFill/>
        </p:spPr>
        <p:txBody>
          <a:bodyPr wrap="square" rtlCol="0">
            <a:spAutoFit/>
          </a:bodyPr>
          <a:lstStyle/>
          <a:p>
            <a:r>
              <a:rPr lang="tr-TR" dirty="0" smtClean="0"/>
              <a:t>TESPİT DIŞI ALAN</a:t>
            </a:r>
            <a:endParaRPr lang="tr-TR" dirty="0"/>
          </a:p>
        </p:txBody>
      </p:sp>
      <p:sp>
        <p:nvSpPr>
          <p:cNvPr id="172" name="171 Metin kutusu"/>
          <p:cNvSpPr txBox="1"/>
          <p:nvPr/>
        </p:nvSpPr>
        <p:spPr>
          <a:xfrm>
            <a:off x="2938450" y="3116681"/>
            <a:ext cx="2357454" cy="646331"/>
          </a:xfrm>
          <a:prstGeom prst="rect">
            <a:avLst/>
          </a:prstGeom>
          <a:noFill/>
        </p:spPr>
        <p:txBody>
          <a:bodyPr wrap="square" rtlCol="0">
            <a:spAutoFit/>
          </a:bodyPr>
          <a:lstStyle/>
          <a:p>
            <a:r>
              <a:rPr lang="tr-TR" dirty="0" smtClean="0"/>
              <a:t>KADASTROSU TAMAMLANMIŞ ALAN</a:t>
            </a:r>
            <a:endParaRPr lang="tr-TR" dirty="0"/>
          </a:p>
        </p:txBody>
      </p:sp>
      <p:sp>
        <p:nvSpPr>
          <p:cNvPr id="173" name="172 Metin kutusu"/>
          <p:cNvSpPr txBox="1"/>
          <p:nvPr/>
        </p:nvSpPr>
        <p:spPr>
          <a:xfrm>
            <a:off x="6126783" y="3965145"/>
            <a:ext cx="2143140" cy="1200329"/>
          </a:xfrm>
          <a:prstGeom prst="rect">
            <a:avLst/>
          </a:prstGeom>
          <a:noFill/>
        </p:spPr>
        <p:txBody>
          <a:bodyPr wrap="square" rtlCol="0">
            <a:spAutoFit/>
          </a:bodyPr>
          <a:lstStyle/>
          <a:p>
            <a:r>
              <a:rPr lang="tr-TR" dirty="0" smtClean="0"/>
              <a:t>ORMAN KADASTROSU SONUCU TESPİT DIŞI KALAN ALAN</a:t>
            </a:r>
            <a:endParaRPr lang="tr-TR" dirty="0"/>
          </a:p>
        </p:txBody>
      </p:sp>
      <p:sp>
        <p:nvSpPr>
          <p:cNvPr id="174" name="173 Metin kutusu"/>
          <p:cNvSpPr txBox="1"/>
          <p:nvPr/>
        </p:nvSpPr>
        <p:spPr>
          <a:xfrm>
            <a:off x="1828780" y="187747"/>
            <a:ext cx="6000792" cy="461665"/>
          </a:xfrm>
          <a:prstGeom prst="rect">
            <a:avLst/>
          </a:prstGeom>
          <a:noFill/>
        </p:spPr>
        <p:txBody>
          <a:bodyPr wrap="square" rtlCol="0">
            <a:spAutoFit/>
          </a:bodyPr>
          <a:lstStyle/>
          <a:p>
            <a:pPr algn="ctr"/>
            <a:r>
              <a:rPr lang="tr-TR" sz="2400" b="1" i="1" dirty="0" smtClean="0">
                <a:solidFill>
                  <a:srgbClr val="FF0000"/>
                </a:solidFill>
              </a:rPr>
              <a:t>3402 S.K. ÖNCESİ </a:t>
            </a:r>
            <a:r>
              <a:rPr lang="tr-TR" sz="2400" b="1" dirty="0" smtClean="0"/>
              <a:t>KADASTRO GÖRMÜŞSE</a:t>
            </a:r>
            <a:endParaRPr lang="tr-TR" sz="2400" b="1" dirty="0"/>
          </a:p>
        </p:txBody>
      </p:sp>
      <p:cxnSp>
        <p:nvCxnSpPr>
          <p:cNvPr id="175" name="174 Düz Ok Bağlayıcısı"/>
          <p:cNvCxnSpPr/>
          <p:nvPr/>
        </p:nvCxnSpPr>
        <p:spPr>
          <a:xfrm rot="10800000" flipV="1">
            <a:off x="1714501" y="4792713"/>
            <a:ext cx="706295" cy="5969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6" name="175 Metin kutusu"/>
          <p:cNvSpPr txBox="1"/>
          <p:nvPr/>
        </p:nvSpPr>
        <p:spPr>
          <a:xfrm>
            <a:off x="187570" y="5458350"/>
            <a:ext cx="242886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dirty="0" smtClean="0"/>
              <a:t>2009/7 SAYILI GENELGENİN</a:t>
            </a:r>
          </a:p>
          <a:p>
            <a:pPr algn="just"/>
            <a:r>
              <a:rPr lang="tr-TR" dirty="0" smtClean="0"/>
              <a:t>1 VE 2 . MADDELERİNE GÖRE ÇALIŞMA YAPILIR</a:t>
            </a:r>
          </a:p>
        </p:txBody>
      </p:sp>
      <p:sp>
        <p:nvSpPr>
          <p:cNvPr id="178" name="177 Metin kutusu"/>
          <p:cNvSpPr txBox="1"/>
          <p:nvPr/>
        </p:nvSpPr>
        <p:spPr>
          <a:xfrm>
            <a:off x="3795706" y="5688449"/>
            <a:ext cx="2428860"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2009/7 NOLU GENELGENİN </a:t>
            </a:r>
          </a:p>
          <a:p>
            <a:pPr algn="just"/>
            <a:r>
              <a:rPr lang="tr-TR" sz="1400" dirty="0" smtClean="0"/>
              <a:t>3. MADDESİNE GÖRE ÇALIŞMA YAPILIR. (2018/3 I-E veya IV. Madde hükümlerine göre)</a:t>
            </a:r>
          </a:p>
        </p:txBody>
      </p:sp>
      <p:sp>
        <p:nvSpPr>
          <p:cNvPr id="179" name="178 Metin kutusu"/>
          <p:cNvSpPr txBox="1"/>
          <p:nvPr/>
        </p:nvSpPr>
        <p:spPr>
          <a:xfrm>
            <a:off x="3080239" y="3731047"/>
            <a:ext cx="2549769" cy="923330"/>
          </a:xfrm>
          <a:prstGeom prst="rect">
            <a:avLst/>
          </a:prstGeom>
          <a:noFill/>
        </p:spPr>
        <p:txBody>
          <a:bodyPr wrap="square" rtlCol="0">
            <a:spAutoFit/>
          </a:bodyPr>
          <a:lstStyle/>
          <a:p>
            <a:r>
              <a:rPr lang="tr-TR" sz="1200" dirty="0" smtClean="0"/>
              <a:t>(Mülga 658, 2613 sayılı Kadastro ve Tapu Tahriri Kanunu ile 5602, 509 ve 766 sayılı Tapulama Kanunları ile)</a:t>
            </a:r>
          </a:p>
          <a:p>
            <a:endParaRPr lang="tr-TR" dirty="0"/>
          </a:p>
        </p:txBody>
      </p:sp>
      <p:cxnSp>
        <p:nvCxnSpPr>
          <p:cNvPr id="180" name="179 Düz Bağlayıcı"/>
          <p:cNvCxnSpPr/>
          <p:nvPr/>
        </p:nvCxnSpPr>
        <p:spPr>
          <a:xfrm flipV="1">
            <a:off x="5991225" y="873547"/>
            <a:ext cx="904875" cy="95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1" name="180 Metin kutusu"/>
          <p:cNvSpPr txBox="1"/>
          <p:nvPr/>
        </p:nvSpPr>
        <p:spPr>
          <a:xfrm>
            <a:off x="6943725" y="711622"/>
            <a:ext cx="1962150"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tr-TR" sz="1400" dirty="0" smtClean="0"/>
              <a:t>Birimin Genel Sınırı</a:t>
            </a:r>
            <a:endParaRPr lang="tr-TR" sz="1400" dirty="0"/>
          </a:p>
        </p:txBody>
      </p:sp>
      <p:sp>
        <p:nvSpPr>
          <p:cNvPr id="182" name="181 Oval"/>
          <p:cNvSpPr/>
          <p:nvPr/>
        </p:nvSpPr>
        <p:spPr>
          <a:xfrm>
            <a:off x="7867650" y="1327210"/>
            <a:ext cx="1276350" cy="5715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1100" b="1" dirty="0" smtClean="0"/>
              <a:t>30 günlük askı İlanı (Öncelikli )</a:t>
            </a:r>
            <a:endParaRPr lang="tr-TR" sz="1100" b="1" dirty="0"/>
          </a:p>
        </p:txBody>
      </p:sp>
      <p:cxnSp>
        <p:nvCxnSpPr>
          <p:cNvPr id="183" name="182 Düz Ok Bağlayıcısı"/>
          <p:cNvCxnSpPr/>
          <p:nvPr/>
        </p:nvCxnSpPr>
        <p:spPr>
          <a:xfrm flipV="1">
            <a:off x="7867650" y="1959397"/>
            <a:ext cx="504825" cy="4095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4" name="183 Düz Ok Bağlayıcısı"/>
          <p:cNvCxnSpPr/>
          <p:nvPr/>
        </p:nvCxnSpPr>
        <p:spPr>
          <a:xfrm rot="5400000">
            <a:off x="2864986" y="3884894"/>
            <a:ext cx="738238" cy="23651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5" name="184 Metin kutusu"/>
          <p:cNvSpPr txBox="1"/>
          <p:nvPr/>
        </p:nvSpPr>
        <p:spPr>
          <a:xfrm>
            <a:off x="4797277" y="5937003"/>
            <a:ext cx="1428760" cy="64633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tr-TR" dirty="0" smtClean="0"/>
              <a:t>TESPİT HARİCİ ALAN</a:t>
            </a:r>
            <a:endParaRPr lang="tr-TR" dirty="0"/>
          </a:p>
        </p:txBody>
      </p:sp>
      <p:cxnSp>
        <p:nvCxnSpPr>
          <p:cNvPr id="186" name="185 Düz Ok Bağlayıcısı"/>
          <p:cNvCxnSpPr/>
          <p:nvPr/>
        </p:nvCxnSpPr>
        <p:spPr>
          <a:xfrm rot="10800000" flipV="1">
            <a:off x="6143636" y="5286388"/>
            <a:ext cx="500066"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7" name="186 Düz Ok Bağlayıcısı"/>
          <p:cNvCxnSpPr/>
          <p:nvPr/>
        </p:nvCxnSpPr>
        <p:spPr>
          <a:xfrm rot="16200000" flipH="1">
            <a:off x="4339003" y="4936880"/>
            <a:ext cx="905608" cy="75613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8" name="187 Düz Ok Bağlayıcısı"/>
          <p:cNvCxnSpPr/>
          <p:nvPr/>
        </p:nvCxnSpPr>
        <p:spPr>
          <a:xfrm>
            <a:off x="2532185" y="4712677"/>
            <a:ext cx="2171700" cy="145073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9" name="188 Düz Ok Bağlayıcısı"/>
          <p:cNvCxnSpPr/>
          <p:nvPr/>
        </p:nvCxnSpPr>
        <p:spPr>
          <a:xfrm rot="10800000" flipV="1">
            <a:off x="6296036" y="5474135"/>
            <a:ext cx="500066"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90" name="189 Metin kutusu"/>
          <p:cNvSpPr txBox="1"/>
          <p:nvPr/>
        </p:nvSpPr>
        <p:spPr>
          <a:xfrm>
            <a:off x="0" y="937494"/>
            <a:ext cx="3143240" cy="116955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just"/>
            <a:r>
              <a:rPr lang="tr-TR" sz="1400" dirty="0" smtClean="0"/>
              <a:t>Tespit harici alanlarda Maliye İdaresinin talebi halinde 2013/11 </a:t>
            </a:r>
            <a:r>
              <a:rPr lang="tr-TR" sz="1400" dirty="0" err="1" smtClean="0"/>
              <a:t>nolu</a:t>
            </a:r>
            <a:r>
              <a:rPr lang="tr-TR" sz="1400" dirty="0" smtClean="0"/>
              <a:t> genelge kapsamında idari yoldan tescil işlemi yapılır. Çalışmaların sonuçlanması beklenmez.</a:t>
            </a:r>
            <a:endParaRPr lang="tr-TR" sz="1400" dirty="0"/>
          </a:p>
        </p:txBody>
      </p:sp>
      <p:sp>
        <p:nvSpPr>
          <p:cNvPr id="191" name="190 Metin kutusu"/>
          <p:cNvSpPr txBox="1"/>
          <p:nvPr/>
        </p:nvSpPr>
        <p:spPr>
          <a:xfrm>
            <a:off x="0" y="437428"/>
            <a:ext cx="1428728" cy="461665"/>
          </a:xfrm>
          <a:prstGeom prst="rect">
            <a:avLst/>
          </a:prstGeom>
          <a:noFill/>
        </p:spPr>
        <p:txBody>
          <a:bodyPr wrap="square" rtlCol="0">
            <a:spAutoFit/>
          </a:bodyPr>
          <a:lstStyle/>
          <a:p>
            <a:r>
              <a:rPr lang="tr-TR" sz="2400" b="1" dirty="0" smtClean="0">
                <a:solidFill>
                  <a:srgbClr val="FF0000"/>
                </a:solidFill>
              </a:rPr>
              <a:t>!!!</a:t>
            </a:r>
            <a:endParaRPr lang="tr-TR" sz="2400" b="1" dirty="0">
              <a:solidFill>
                <a:srgbClr val="FF0000"/>
              </a:solidFill>
            </a:endParaRP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diamond(in)">
                                      <p:cBhvr>
                                        <p:cTn id="7" dur="2000"/>
                                        <p:tgtEl>
                                          <p:spTgt spid="167"/>
                                        </p:tgtEl>
                                      </p:cBhvr>
                                    </p:animEffect>
                                  </p:childTnLst>
                                </p:cTn>
                              </p:par>
                              <p:par>
                                <p:cTn id="8" presetID="8" presetClass="entr" presetSubtype="16" fill="hold"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diamond(in)">
                                      <p:cBhvr>
                                        <p:cTn id="10" dur="2000"/>
                                        <p:tgtEl>
                                          <p:spTgt spid="174"/>
                                        </p:tgtEl>
                                      </p:cBhvr>
                                    </p:animEffect>
                                  </p:childTnLst>
                                </p:cTn>
                              </p:par>
                              <p:par>
                                <p:cTn id="11" presetID="8" presetClass="entr" presetSubtype="16" fill="hold" nodeType="withEffect">
                                  <p:stCondLst>
                                    <p:cond delay="0"/>
                                  </p:stCondLst>
                                  <p:childTnLst>
                                    <p:set>
                                      <p:cBhvr>
                                        <p:cTn id="12" dur="1" fill="hold">
                                          <p:stCondLst>
                                            <p:cond delay="0"/>
                                          </p:stCondLst>
                                        </p:cTn>
                                        <p:tgtEl>
                                          <p:spTgt spid="181"/>
                                        </p:tgtEl>
                                        <p:attrNameLst>
                                          <p:attrName>style.visibility</p:attrName>
                                        </p:attrNameLst>
                                      </p:cBhvr>
                                      <p:to>
                                        <p:strVal val="visible"/>
                                      </p:to>
                                    </p:set>
                                    <p:animEffect transition="in" filter="diamond(in)">
                                      <p:cBhvr>
                                        <p:cTn id="13" dur="2000"/>
                                        <p:tgtEl>
                                          <p:spTgt spid="181"/>
                                        </p:tgtEl>
                                      </p:cBhvr>
                                    </p:animEffect>
                                  </p:childTnLst>
                                </p:cTn>
                              </p:par>
                              <p:par>
                                <p:cTn id="14" presetID="8" presetClass="entr" presetSubtype="16" fill="hold" nodeType="with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diamond(in)">
                                      <p:cBhvr>
                                        <p:cTn id="16" dur="2000"/>
                                        <p:tgtEl>
                                          <p:spTgt spid="180"/>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79"/>
                                        </p:tgtEl>
                                        <p:attrNameLst>
                                          <p:attrName>style.visibility</p:attrName>
                                        </p:attrNameLst>
                                      </p:cBhvr>
                                      <p:to>
                                        <p:strVal val="visible"/>
                                      </p:to>
                                    </p:set>
                                    <p:animEffect transition="in" filter="diamond(in)">
                                      <p:cBhvr>
                                        <p:cTn id="21" dur="2000"/>
                                        <p:tgtEl>
                                          <p:spTgt spid="179"/>
                                        </p:tgtEl>
                                      </p:cBhvr>
                                    </p:animEffect>
                                  </p:childTnLst>
                                </p:cTn>
                              </p:par>
                              <p:par>
                                <p:cTn id="22" presetID="8" presetClass="entr" presetSubtype="16" fill="hold" nodeType="withEffect">
                                  <p:stCondLst>
                                    <p:cond delay="0"/>
                                  </p:stCondLst>
                                  <p:childTnLst>
                                    <p:set>
                                      <p:cBhvr>
                                        <p:cTn id="23" dur="1" fill="hold">
                                          <p:stCondLst>
                                            <p:cond delay="0"/>
                                          </p:stCondLst>
                                        </p:cTn>
                                        <p:tgtEl>
                                          <p:spTgt spid="172"/>
                                        </p:tgtEl>
                                        <p:attrNameLst>
                                          <p:attrName>style.visibility</p:attrName>
                                        </p:attrNameLst>
                                      </p:cBhvr>
                                      <p:to>
                                        <p:strVal val="visible"/>
                                      </p:to>
                                    </p:set>
                                    <p:animEffect transition="in" filter="diamond(in)">
                                      <p:cBhvr>
                                        <p:cTn id="24" dur="2000"/>
                                        <p:tgtEl>
                                          <p:spTgt spid="172"/>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185"/>
                                        </p:tgtEl>
                                        <p:attrNameLst>
                                          <p:attrName>style.visibility</p:attrName>
                                        </p:attrNameLst>
                                      </p:cBhvr>
                                      <p:to>
                                        <p:strVal val="visible"/>
                                      </p:to>
                                    </p:set>
                                    <p:animEffect transition="in" filter="diamond(in)">
                                      <p:cBhvr>
                                        <p:cTn id="29" dur="2000"/>
                                        <p:tgtEl>
                                          <p:spTgt spid="185"/>
                                        </p:tgtEl>
                                      </p:cBhvr>
                                    </p:animEffect>
                                  </p:childTnLst>
                                </p:cTn>
                              </p:par>
                              <p:par>
                                <p:cTn id="30" presetID="8" presetClass="entr" presetSubtype="16" fill="hold" nodeType="withEffect">
                                  <p:stCondLst>
                                    <p:cond delay="0"/>
                                  </p:stCondLst>
                                  <p:childTnLst>
                                    <p:set>
                                      <p:cBhvr>
                                        <p:cTn id="31" dur="1" fill="hold">
                                          <p:stCondLst>
                                            <p:cond delay="0"/>
                                          </p:stCondLst>
                                        </p:cTn>
                                        <p:tgtEl>
                                          <p:spTgt spid="187"/>
                                        </p:tgtEl>
                                        <p:attrNameLst>
                                          <p:attrName>style.visibility</p:attrName>
                                        </p:attrNameLst>
                                      </p:cBhvr>
                                      <p:to>
                                        <p:strVal val="visible"/>
                                      </p:to>
                                    </p:set>
                                    <p:animEffect transition="in" filter="diamond(in)">
                                      <p:cBhvr>
                                        <p:cTn id="32" dur="2000"/>
                                        <p:tgtEl>
                                          <p:spTgt spid="187"/>
                                        </p:tgtEl>
                                      </p:cBhvr>
                                    </p:animEffect>
                                  </p:childTnLst>
                                </p:cTn>
                              </p:par>
                              <p:par>
                                <p:cTn id="33" presetID="8" presetClass="entr" presetSubtype="16" fill="hold" nodeType="withEffect">
                                  <p:stCondLst>
                                    <p:cond delay="0"/>
                                  </p:stCondLst>
                                  <p:childTnLst>
                                    <p:set>
                                      <p:cBhvr>
                                        <p:cTn id="34" dur="1" fill="hold">
                                          <p:stCondLst>
                                            <p:cond delay="0"/>
                                          </p:stCondLst>
                                        </p:cTn>
                                        <p:tgtEl>
                                          <p:spTgt spid="189"/>
                                        </p:tgtEl>
                                        <p:attrNameLst>
                                          <p:attrName>style.visibility</p:attrName>
                                        </p:attrNameLst>
                                      </p:cBhvr>
                                      <p:to>
                                        <p:strVal val="visible"/>
                                      </p:to>
                                    </p:set>
                                    <p:animEffect transition="in" filter="diamond(in)">
                                      <p:cBhvr>
                                        <p:cTn id="35" dur="2000"/>
                                        <p:tgtEl>
                                          <p:spTgt spid="189"/>
                                        </p:tgtEl>
                                      </p:cBhvr>
                                    </p:animEffect>
                                  </p:childTnLst>
                                </p:cTn>
                              </p:par>
                              <p:par>
                                <p:cTn id="36" presetID="8" presetClass="entr" presetSubtype="16" fill="hold" nodeType="withEffect">
                                  <p:stCondLst>
                                    <p:cond delay="0"/>
                                  </p:stCondLst>
                                  <p:childTnLst>
                                    <p:set>
                                      <p:cBhvr>
                                        <p:cTn id="37" dur="1" fill="hold">
                                          <p:stCondLst>
                                            <p:cond delay="0"/>
                                          </p:stCondLst>
                                        </p:cTn>
                                        <p:tgtEl>
                                          <p:spTgt spid="188"/>
                                        </p:tgtEl>
                                        <p:attrNameLst>
                                          <p:attrName>style.visibility</p:attrName>
                                        </p:attrNameLst>
                                      </p:cBhvr>
                                      <p:to>
                                        <p:strVal val="visible"/>
                                      </p:to>
                                    </p:set>
                                    <p:animEffect transition="in" filter="diamond(in)">
                                      <p:cBhvr>
                                        <p:cTn id="38" dur="2000"/>
                                        <p:tgtEl>
                                          <p:spTgt spid="188"/>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nodeType="clickEffect">
                                  <p:stCondLst>
                                    <p:cond delay="0"/>
                                  </p:stCondLst>
                                  <p:childTnLst>
                                    <p:set>
                                      <p:cBhvr>
                                        <p:cTn id="42" dur="1" fill="hold">
                                          <p:stCondLst>
                                            <p:cond delay="0"/>
                                          </p:stCondLst>
                                        </p:cTn>
                                        <p:tgtEl>
                                          <p:spTgt spid="168"/>
                                        </p:tgtEl>
                                        <p:attrNameLst>
                                          <p:attrName>style.visibility</p:attrName>
                                        </p:attrNameLst>
                                      </p:cBhvr>
                                      <p:to>
                                        <p:strVal val="visible"/>
                                      </p:to>
                                    </p:set>
                                    <p:animEffect transition="in" filter="diamond(in)">
                                      <p:cBhvr>
                                        <p:cTn id="43" dur="2000"/>
                                        <p:tgtEl>
                                          <p:spTgt spid="168"/>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70"/>
                                        </p:tgtEl>
                                        <p:attrNameLst>
                                          <p:attrName>style.visibility</p:attrName>
                                        </p:attrNameLst>
                                      </p:cBhvr>
                                      <p:to>
                                        <p:strVal val="visible"/>
                                      </p:to>
                                    </p:set>
                                    <p:animEffect transition="in" filter="diamond(in)">
                                      <p:cBhvr>
                                        <p:cTn id="46" dur="2000"/>
                                        <p:tgtEl>
                                          <p:spTgt spid="170"/>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82"/>
                                        </p:tgtEl>
                                        <p:attrNameLst>
                                          <p:attrName>style.visibility</p:attrName>
                                        </p:attrNameLst>
                                      </p:cBhvr>
                                      <p:to>
                                        <p:strVal val="visible"/>
                                      </p:to>
                                    </p:set>
                                    <p:animEffect transition="in" filter="diamond(in)">
                                      <p:cBhvr>
                                        <p:cTn id="49" dur="2000"/>
                                        <p:tgtEl>
                                          <p:spTgt spid="182"/>
                                        </p:tgtEl>
                                      </p:cBhvr>
                                    </p:animEffect>
                                  </p:childTnLst>
                                </p:cTn>
                              </p:par>
                              <p:par>
                                <p:cTn id="50" presetID="8" presetClass="entr" presetSubtype="16" fill="hold" nodeType="withEffect">
                                  <p:stCondLst>
                                    <p:cond delay="0"/>
                                  </p:stCondLst>
                                  <p:childTnLst>
                                    <p:set>
                                      <p:cBhvr>
                                        <p:cTn id="51" dur="1" fill="hold">
                                          <p:stCondLst>
                                            <p:cond delay="0"/>
                                          </p:stCondLst>
                                        </p:cTn>
                                        <p:tgtEl>
                                          <p:spTgt spid="183"/>
                                        </p:tgtEl>
                                        <p:attrNameLst>
                                          <p:attrName>style.visibility</p:attrName>
                                        </p:attrNameLst>
                                      </p:cBhvr>
                                      <p:to>
                                        <p:strVal val="visible"/>
                                      </p:to>
                                    </p:set>
                                    <p:animEffect transition="in" filter="diamond(in)">
                                      <p:cBhvr>
                                        <p:cTn id="52" dur="2000"/>
                                        <p:tgtEl>
                                          <p:spTgt spid="183"/>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nodeType="click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diamond(in)">
                                      <p:cBhvr>
                                        <p:cTn id="57" dur="2000"/>
                                        <p:tgtEl>
                                          <p:spTgt spid="169"/>
                                        </p:tgtEl>
                                      </p:cBhvr>
                                    </p:animEffect>
                                  </p:childTnLst>
                                </p:cTn>
                              </p:par>
                              <p:par>
                                <p:cTn id="58" presetID="8" presetClass="entr" presetSubtype="16" fill="hold" grpId="0" nodeType="withEffect">
                                  <p:stCondLst>
                                    <p:cond delay="0"/>
                                  </p:stCondLst>
                                  <p:childTnLst>
                                    <p:set>
                                      <p:cBhvr>
                                        <p:cTn id="59" dur="1" fill="hold">
                                          <p:stCondLst>
                                            <p:cond delay="0"/>
                                          </p:stCondLst>
                                        </p:cTn>
                                        <p:tgtEl>
                                          <p:spTgt spid="171"/>
                                        </p:tgtEl>
                                        <p:attrNameLst>
                                          <p:attrName>style.visibility</p:attrName>
                                        </p:attrNameLst>
                                      </p:cBhvr>
                                      <p:to>
                                        <p:strVal val="visible"/>
                                      </p:to>
                                    </p:set>
                                    <p:animEffect transition="in" filter="diamond(in)">
                                      <p:cBhvr>
                                        <p:cTn id="60" dur="2000"/>
                                        <p:tgtEl>
                                          <p:spTgt spid="171"/>
                                        </p:tgtEl>
                                      </p:cBhvr>
                                    </p:animEffect>
                                  </p:childTnLst>
                                </p:cTn>
                              </p:par>
                              <p:par>
                                <p:cTn id="61" presetID="8" presetClass="entr" presetSubtype="16" fill="hold" nodeType="with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diamond(in)">
                                      <p:cBhvr>
                                        <p:cTn id="63" dur="2000"/>
                                        <p:tgtEl>
                                          <p:spTgt spid="173"/>
                                        </p:tgtEl>
                                      </p:cBhvr>
                                    </p:animEffect>
                                  </p:childTnLst>
                                </p:cTn>
                              </p:par>
                              <p:par>
                                <p:cTn id="64" presetID="8" presetClass="entr" presetSubtype="16"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diamond(in)">
                                      <p:cBhvr>
                                        <p:cTn id="66" dur="2000"/>
                                        <p:tgtEl>
                                          <p:spTgt spid="178"/>
                                        </p:tgtEl>
                                      </p:cBhvr>
                                    </p:animEffect>
                                  </p:childTnLst>
                                </p:cTn>
                              </p:par>
                              <p:par>
                                <p:cTn id="67" presetID="8" presetClass="entr" presetSubtype="16" fill="hold" nodeType="withEffect">
                                  <p:stCondLst>
                                    <p:cond delay="0"/>
                                  </p:stCondLst>
                                  <p:childTnLst>
                                    <p:set>
                                      <p:cBhvr>
                                        <p:cTn id="68" dur="1" fill="hold">
                                          <p:stCondLst>
                                            <p:cond delay="0"/>
                                          </p:stCondLst>
                                        </p:cTn>
                                        <p:tgtEl>
                                          <p:spTgt spid="175"/>
                                        </p:tgtEl>
                                        <p:attrNameLst>
                                          <p:attrName>style.visibility</p:attrName>
                                        </p:attrNameLst>
                                      </p:cBhvr>
                                      <p:to>
                                        <p:strVal val="visible"/>
                                      </p:to>
                                    </p:set>
                                    <p:animEffect transition="in" filter="diamond(in)">
                                      <p:cBhvr>
                                        <p:cTn id="69" dur="2000"/>
                                        <p:tgtEl>
                                          <p:spTgt spid="175"/>
                                        </p:tgtEl>
                                      </p:cBhvr>
                                    </p:animEffect>
                                  </p:childTnLst>
                                </p:cTn>
                              </p:par>
                              <p:par>
                                <p:cTn id="70" presetID="8" presetClass="entr" presetSubtype="16"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diamond(in)">
                                      <p:cBhvr>
                                        <p:cTn id="72" dur="2000"/>
                                        <p:tgtEl>
                                          <p:spTgt spid="186"/>
                                        </p:tgtEl>
                                      </p:cBhvr>
                                    </p:animEffect>
                                  </p:childTnLst>
                                </p:cTn>
                              </p:par>
                              <p:par>
                                <p:cTn id="73" presetID="8" presetClass="entr" presetSubtype="16" fill="hold" nodeType="withEffect">
                                  <p:stCondLst>
                                    <p:cond delay="0"/>
                                  </p:stCondLst>
                                  <p:childTnLst>
                                    <p:set>
                                      <p:cBhvr>
                                        <p:cTn id="74" dur="1" fill="hold">
                                          <p:stCondLst>
                                            <p:cond delay="0"/>
                                          </p:stCondLst>
                                        </p:cTn>
                                        <p:tgtEl>
                                          <p:spTgt spid="176"/>
                                        </p:tgtEl>
                                        <p:attrNameLst>
                                          <p:attrName>style.visibility</p:attrName>
                                        </p:attrNameLst>
                                      </p:cBhvr>
                                      <p:to>
                                        <p:strVal val="visible"/>
                                      </p:to>
                                    </p:set>
                                    <p:animEffect transition="in" filter="diamond(in)">
                                      <p:cBhvr>
                                        <p:cTn id="75" dur="2000"/>
                                        <p:tgtEl>
                                          <p:spTgt spid="176"/>
                                        </p:tgtEl>
                                      </p:cBhvr>
                                    </p:animEffect>
                                  </p:childTnLst>
                                </p:cTn>
                              </p:par>
                              <p:par>
                                <p:cTn id="76" presetID="2" presetClass="exit" presetSubtype="4" fill="hold" nodeType="withEffect">
                                  <p:stCondLst>
                                    <p:cond delay="0"/>
                                  </p:stCondLst>
                                  <p:childTnLst>
                                    <p:anim calcmode="lin" valueType="num">
                                      <p:cBhvr additive="base">
                                        <p:cTn id="77" dur="500"/>
                                        <p:tgtEl>
                                          <p:spTgt spid="188"/>
                                        </p:tgtEl>
                                        <p:attrNameLst>
                                          <p:attrName>ppt_x</p:attrName>
                                        </p:attrNameLst>
                                      </p:cBhvr>
                                      <p:tavLst>
                                        <p:tav tm="0">
                                          <p:val>
                                            <p:strVal val="ppt_x"/>
                                          </p:val>
                                        </p:tav>
                                        <p:tav tm="100000">
                                          <p:val>
                                            <p:strVal val="ppt_x"/>
                                          </p:val>
                                        </p:tav>
                                      </p:tavLst>
                                    </p:anim>
                                    <p:anim calcmode="lin" valueType="num">
                                      <p:cBhvr additive="base">
                                        <p:cTn id="78" dur="500"/>
                                        <p:tgtEl>
                                          <p:spTgt spid="188"/>
                                        </p:tgtEl>
                                        <p:attrNameLst>
                                          <p:attrName>ppt_y</p:attrName>
                                        </p:attrNameLst>
                                      </p:cBhvr>
                                      <p:tavLst>
                                        <p:tav tm="0">
                                          <p:val>
                                            <p:strVal val="ppt_y"/>
                                          </p:val>
                                        </p:tav>
                                        <p:tav tm="100000">
                                          <p:val>
                                            <p:strVal val="1+ppt_h/2"/>
                                          </p:val>
                                        </p:tav>
                                      </p:tavLst>
                                    </p:anim>
                                    <p:set>
                                      <p:cBhvr>
                                        <p:cTn id="79" dur="1" fill="hold">
                                          <p:stCondLst>
                                            <p:cond delay="499"/>
                                          </p:stCondLst>
                                        </p:cTn>
                                        <p:tgtEl>
                                          <p:spTgt spid="188"/>
                                        </p:tgtEl>
                                        <p:attrNameLst>
                                          <p:attrName>style.visibility</p:attrName>
                                        </p:attrNameLst>
                                      </p:cBhvr>
                                      <p:to>
                                        <p:strVal val="hidden"/>
                                      </p:to>
                                    </p:set>
                                  </p:childTnLst>
                                </p:cTn>
                              </p:par>
                              <p:par>
                                <p:cTn id="80" presetID="2" presetClass="exit" presetSubtype="4" fill="hold" nodeType="withEffect">
                                  <p:stCondLst>
                                    <p:cond delay="0"/>
                                  </p:stCondLst>
                                  <p:childTnLst>
                                    <p:anim calcmode="lin" valueType="num">
                                      <p:cBhvr additive="base">
                                        <p:cTn id="81" dur="500"/>
                                        <p:tgtEl>
                                          <p:spTgt spid="185"/>
                                        </p:tgtEl>
                                        <p:attrNameLst>
                                          <p:attrName>ppt_x</p:attrName>
                                        </p:attrNameLst>
                                      </p:cBhvr>
                                      <p:tavLst>
                                        <p:tav tm="0">
                                          <p:val>
                                            <p:strVal val="ppt_x"/>
                                          </p:val>
                                        </p:tav>
                                        <p:tav tm="100000">
                                          <p:val>
                                            <p:strVal val="ppt_x"/>
                                          </p:val>
                                        </p:tav>
                                      </p:tavLst>
                                    </p:anim>
                                    <p:anim calcmode="lin" valueType="num">
                                      <p:cBhvr additive="base">
                                        <p:cTn id="82" dur="500"/>
                                        <p:tgtEl>
                                          <p:spTgt spid="185"/>
                                        </p:tgtEl>
                                        <p:attrNameLst>
                                          <p:attrName>ppt_y</p:attrName>
                                        </p:attrNameLst>
                                      </p:cBhvr>
                                      <p:tavLst>
                                        <p:tav tm="0">
                                          <p:val>
                                            <p:strVal val="ppt_y"/>
                                          </p:val>
                                        </p:tav>
                                        <p:tav tm="100000">
                                          <p:val>
                                            <p:strVal val="1+ppt_h/2"/>
                                          </p:val>
                                        </p:tav>
                                      </p:tavLst>
                                    </p:anim>
                                    <p:set>
                                      <p:cBhvr>
                                        <p:cTn id="83" dur="1" fill="hold">
                                          <p:stCondLst>
                                            <p:cond delay="499"/>
                                          </p:stCondLst>
                                        </p:cTn>
                                        <p:tgtEl>
                                          <p:spTgt spid="185"/>
                                        </p:tgtEl>
                                        <p:attrNameLst>
                                          <p:attrName>style.visibility</p:attrName>
                                        </p:attrNameLst>
                                      </p:cBhvr>
                                      <p:to>
                                        <p:strVal val="hidden"/>
                                      </p:to>
                                    </p:set>
                                  </p:childTnLst>
                                </p:cTn>
                              </p:par>
                              <p:par>
                                <p:cTn id="84" presetID="2" presetClass="exit" presetSubtype="4" fill="hold" nodeType="withEffect">
                                  <p:stCondLst>
                                    <p:cond delay="0"/>
                                  </p:stCondLst>
                                  <p:childTnLst>
                                    <p:anim calcmode="lin" valueType="num">
                                      <p:cBhvr additive="base">
                                        <p:cTn id="85" dur="500"/>
                                        <p:tgtEl>
                                          <p:spTgt spid="187"/>
                                        </p:tgtEl>
                                        <p:attrNameLst>
                                          <p:attrName>ppt_x</p:attrName>
                                        </p:attrNameLst>
                                      </p:cBhvr>
                                      <p:tavLst>
                                        <p:tav tm="0">
                                          <p:val>
                                            <p:strVal val="ppt_x"/>
                                          </p:val>
                                        </p:tav>
                                        <p:tav tm="100000">
                                          <p:val>
                                            <p:strVal val="ppt_x"/>
                                          </p:val>
                                        </p:tav>
                                      </p:tavLst>
                                    </p:anim>
                                    <p:anim calcmode="lin" valueType="num">
                                      <p:cBhvr additive="base">
                                        <p:cTn id="86" dur="500"/>
                                        <p:tgtEl>
                                          <p:spTgt spid="187"/>
                                        </p:tgtEl>
                                        <p:attrNameLst>
                                          <p:attrName>ppt_y</p:attrName>
                                        </p:attrNameLst>
                                      </p:cBhvr>
                                      <p:tavLst>
                                        <p:tav tm="0">
                                          <p:val>
                                            <p:strVal val="ppt_y"/>
                                          </p:val>
                                        </p:tav>
                                        <p:tav tm="100000">
                                          <p:val>
                                            <p:strVal val="1+ppt_h/2"/>
                                          </p:val>
                                        </p:tav>
                                      </p:tavLst>
                                    </p:anim>
                                    <p:set>
                                      <p:cBhvr>
                                        <p:cTn id="87" dur="1" fill="hold">
                                          <p:stCondLst>
                                            <p:cond delay="499"/>
                                          </p:stCondLst>
                                        </p:cTn>
                                        <p:tgtEl>
                                          <p:spTgt spid="187"/>
                                        </p:tgtEl>
                                        <p:attrNameLst>
                                          <p:attrName>style.visibility</p:attrName>
                                        </p:attrNameLst>
                                      </p:cBhvr>
                                      <p:to>
                                        <p:strVal val="hidden"/>
                                      </p:to>
                                    </p:set>
                                  </p:childTnLst>
                                </p:cTn>
                              </p:par>
                              <p:par>
                                <p:cTn id="88" presetID="2" presetClass="exit" presetSubtype="4" fill="hold" nodeType="withEffect">
                                  <p:stCondLst>
                                    <p:cond delay="0"/>
                                  </p:stCondLst>
                                  <p:childTnLst>
                                    <p:anim calcmode="lin" valueType="num">
                                      <p:cBhvr additive="base">
                                        <p:cTn id="89" dur="500"/>
                                        <p:tgtEl>
                                          <p:spTgt spid="189"/>
                                        </p:tgtEl>
                                        <p:attrNameLst>
                                          <p:attrName>ppt_x</p:attrName>
                                        </p:attrNameLst>
                                      </p:cBhvr>
                                      <p:tavLst>
                                        <p:tav tm="0">
                                          <p:val>
                                            <p:strVal val="ppt_x"/>
                                          </p:val>
                                        </p:tav>
                                        <p:tav tm="100000">
                                          <p:val>
                                            <p:strVal val="ppt_x"/>
                                          </p:val>
                                        </p:tav>
                                      </p:tavLst>
                                    </p:anim>
                                    <p:anim calcmode="lin" valueType="num">
                                      <p:cBhvr additive="base">
                                        <p:cTn id="90" dur="500"/>
                                        <p:tgtEl>
                                          <p:spTgt spid="189"/>
                                        </p:tgtEl>
                                        <p:attrNameLst>
                                          <p:attrName>ppt_y</p:attrName>
                                        </p:attrNameLst>
                                      </p:cBhvr>
                                      <p:tavLst>
                                        <p:tav tm="0">
                                          <p:val>
                                            <p:strVal val="ppt_y"/>
                                          </p:val>
                                        </p:tav>
                                        <p:tav tm="100000">
                                          <p:val>
                                            <p:strVal val="1+ppt_h/2"/>
                                          </p:val>
                                        </p:tav>
                                      </p:tavLst>
                                    </p:anim>
                                    <p:set>
                                      <p:cBhvr>
                                        <p:cTn id="91" dur="1" fill="hold">
                                          <p:stCondLst>
                                            <p:cond delay="499"/>
                                          </p:stCondLst>
                                        </p:cTn>
                                        <p:tgtEl>
                                          <p:spTgt spid="189"/>
                                        </p:tgtEl>
                                        <p:attrNameLst>
                                          <p:attrName>style.visibility</p:attrName>
                                        </p:attrNameLst>
                                      </p:cBhvr>
                                      <p:to>
                                        <p:strVal val="hidden"/>
                                      </p:to>
                                    </p:set>
                                  </p:childTnLst>
                                </p:cTn>
                              </p:par>
                              <p:par>
                                <p:cTn id="92" presetID="8" presetClass="entr" presetSubtype="16" fill="hold" nodeType="withEffect">
                                  <p:stCondLst>
                                    <p:cond delay="0"/>
                                  </p:stCondLst>
                                  <p:childTnLst>
                                    <p:set>
                                      <p:cBhvr>
                                        <p:cTn id="93" dur="1" fill="hold">
                                          <p:stCondLst>
                                            <p:cond delay="0"/>
                                          </p:stCondLst>
                                        </p:cTn>
                                        <p:tgtEl>
                                          <p:spTgt spid="184"/>
                                        </p:tgtEl>
                                        <p:attrNameLst>
                                          <p:attrName>style.visibility</p:attrName>
                                        </p:attrNameLst>
                                      </p:cBhvr>
                                      <p:to>
                                        <p:strVal val="visible"/>
                                      </p:to>
                                    </p:set>
                                    <p:animEffect transition="in" filter="diamond(in)">
                                      <p:cBhvr>
                                        <p:cTn id="94" dur="2000"/>
                                        <p:tgtEl>
                                          <p:spTgt spid="184"/>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191"/>
                                        </p:tgtEl>
                                        <p:attrNameLst>
                                          <p:attrName>style.visibility</p:attrName>
                                        </p:attrNameLst>
                                      </p:cBhvr>
                                      <p:to>
                                        <p:strVal val="visible"/>
                                      </p:to>
                                    </p:set>
                                    <p:anim calcmode="lin" valueType="num">
                                      <p:cBhvr additive="base">
                                        <p:cTn id="99" dur="500" fill="hold"/>
                                        <p:tgtEl>
                                          <p:spTgt spid="191"/>
                                        </p:tgtEl>
                                        <p:attrNameLst>
                                          <p:attrName>ppt_x</p:attrName>
                                        </p:attrNameLst>
                                      </p:cBhvr>
                                      <p:tavLst>
                                        <p:tav tm="0">
                                          <p:val>
                                            <p:strVal val="#ppt_x"/>
                                          </p:val>
                                        </p:tav>
                                        <p:tav tm="100000">
                                          <p:val>
                                            <p:strVal val="#ppt_x"/>
                                          </p:val>
                                        </p:tav>
                                      </p:tavLst>
                                    </p:anim>
                                    <p:anim calcmode="lin" valueType="num">
                                      <p:cBhvr additive="base">
                                        <p:cTn id="100" dur="500" fill="hold"/>
                                        <p:tgtEl>
                                          <p:spTgt spid="19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90"/>
                                        </p:tgtEl>
                                        <p:attrNameLst>
                                          <p:attrName>style.visibility</p:attrName>
                                        </p:attrNameLst>
                                      </p:cBhvr>
                                      <p:to>
                                        <p:strVal val="visible"/>
                                      </p:to>
                                    </p:set>
                                    <p:anim calcmode="lin" valueType="num">
                                      <p:cBhvr additive="base">
                                        <p:cTn id="103" dur="500" fill="hold"/>
                                        <p:tgtEl>
                                          <p:spTgt spid="190"/>
                                        </p:tgtEl>
                                        <p:attrNameLst>
                                          <p:attrName>ppt_x</p:attrName>
                                        </p:attrNameLst>
                                      </p:cBhvr>
                                      <p:tavLst>
                                        <p:tav tm="0">
                                          <p:val>
                                            <p:strVal val="#ppt_x"/>
                                          </p:val>
                                        </p:tav>
                                        <p:tav tm="100000">
                                          <p:val>
                                            <p:strVal val="#ppt_x"/>
                                          </p:val>
                                        </p:tav>
                                      </p:tavLst>
                                    </p:anim>
                                    <p:anim calcmode="lin" valueType="num">
                                      <p:cBhvr additive="base">
                                        <p:cTn id="104" dur="500" fill="hold"/>
                                        <p:tgtEl>
                                          <p:spTgt spid="1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71" grpId="0"/>
      <p:bldP spid="182" grpId="0" animBg="1"/>
      <p:bldP spid="185" grpId="0" animBg="1"/>
      <p:bldP spid="190" grpId="0" animBg="1"/>
      <p:bldP spid="191"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099674" y="238253"/>
            <a:ext cx="6500858" cy="35719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2000" dirty="0" smtClean="0"/>
              <a:t>3402 S.K. İLE KADASTRO GÖREN YERLERDE</a:t>
            </a:r>
            <a:endParaRPr lang="tr-TR" sz="2000" dirty="0"/>
          </a:p>
        </p:txBody>
      </p:sp>
      <p:sp>
        <p:nvSpPr>
          <p:cNvPr id="8" name="7 Dikdörtgen"/>
          <p:cNvSpPr/>
          <p:nvPr/>
        </p:nvSpPr>
        <p:spPr>
          <a:xfrm>
            <a:off x="1080298" y="2296983"/>
            <a:ext cx="1142976"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Çalışma Alanı Sınırı İçinde </a:t>
            </a:r>
            <a:endParaRPr lang="tr-TR" sz="1200" dirty="0"/>
          </a:p>
        </p:txBody>
      </p:sp>
      <p:sp>
        <p:nvSpPr>
          <p:cNvPr id="9" name="8 Dikdörtgen"/>
          <p:cNvSpPr/>
          <p:nvPr/>
        </p:nvSpPr>
        <p:spPr>
          <a:xfrm>
            <a:off x="7006871" y="1644718"/>
            <a:ext cx="1835413" cy="1063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Çalışma Alanı Sınırı Dışında </a:t>
            </a:r>
            <a:endParaRPr lang="tr-TR" sz="1600" dirty="0"/>
          </a:p>
        </p:txBody>
      </p:sp>
      <p:sp>
        <p:nvSpPr>
          <p:cNvPr id="16" name="15 Dikdörtgen"/>
          <p:cNvSpPr/>
          <p:nvPr/>
        </p:nvSpPr>
        <p:spPr>
          <a:xfrm>
            <a:off x="3625021" y="960490"/>
            <a:ext cx="2845393" cy="237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Ormanla ilgisi olan TH</a:t>
            </a:r>
            <a:endParaRPr lang="tr-TR" sz="1600" dirty="0"/>
          </a:p>
        </p:txBody>
      </p:sp>
      <p:sp>
        <p:nvSpPr>
          <p:cNvPr id="33" name="32 Metin kutusu"/>
          <p:cNvSpPr txBox="1"/>
          <p:nvPr/>
        </p:nvSpPr>
        <p:spPr>
          <a:xfrm>
            <a:off x="6143604" y="2825613"/>
            <a:ext cx="3000396" cy="6924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1300" dirty="0" smtClean="0"/>
              <a:t> ÖNCELİKLE ORMANIN KADASTROSU YAPILMAK SURETİYLE 3402 S.K.  </a:t>
            </a:r>
            <a:r>
              <a:rPr lang="tr-TR" sz="1300" dirty="0" err="1" smtClean="0"/>
              <a:t>na</a:t>
            </a:r>
            <a:r>
              <a:rPr lang="tr-TR" sz="1300" dirty="0" smtClean="0"/>
              <a:t> göre  kadastrosu yapılır</a:t>
            </a:r>
            <a:endParaRPr lang="tr-TR" sz="1300" dirty="0"/>
          </a:p>
        </p:txBody>
      </p:sp>
      <p:sp>
        <p:nvSpPr>
          <p:cNvPr id="34" name="33 Metin kutusu"/>
          <p:cNvSpPr txBox="1"/>
          <p:nvPr/>
        </p:nvSpPr>
        <p:spPr>
          <a:xfrm>
            <a:off x="785754" y="2716824"/>
            <a:ext cx="1643074" cy="209288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sz="1300" dirty="0" smtClean="0"/>
              <a:t>3402’nin 18. maddesine göre tespit yapılır. (Önceden 16/B kapsamında yer bulunup bulunmadığı araştırılır) </a:t>
            </a:r>
          </a:p>
          <a:p>
            <a:endParaRPr lang="tr-TR" sz="1300" b="1" dirty="0" smtClean="0">
              <a:effectLst>
                <a:outerShdw blurRad="38100" dist="38100" dir="2700000" algn="tl">
                  <a:srgbClr val="000000">
                    <a:alpha val="43137"/>
                  </a:srgbClr>
                </a:outerShdw>
              </a:effectLst>
            </a:endParaRPr>
          </a:p>
          <a:p>
            <a:r>
              <a:rPr lang="tr-TR" sz="1300" b="1" dirty="0" smtClean="0">
                <a:effectLst>
                  <a:outerShdw blurRad="38100" dist="38100" dir="2700000" algn="tl">
                    <a:srgbClr val="000000">
                      <a:alpha val="43137"/>
                    </a:srgbClr>
                  </a:outerShdw>
                </a:effectLst>
              </a:rPr>
              <a:t>*Vatandaş adına tespit yapılamaz</a:t>
            </a:r>
            <a:endParaRPr lang="tr-TR" sz="1300" b="1" dirty="0">
              <a:effectLst>
                <a:outerShdw blurRad="38100" dist="38100" dir="2700000" algn="tl">
                  <a:srgbClr val="000000">
                    <a:alpha val="43137"/>
                  </a:srgbClr>
                </a:outerShdw>
              </a:effectLst>
            </a:endParaRPr>
          </a:p>
        </p:txBody>
      </p:sp>
      <p:sp>
        <p:nvSpPr>
          <p:cNvPr id="40" name="39 Metin kutusu"/>
          <p:cNvSpPr txBox="1"/>
          <p:nvPr/>
        </p:nvSpPr>
        <p:spPr>
          <a:xfrm>
            <a:off x="759377" y="4169757"/>
            <a:ext cx="1643074" cy="10926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1300" dirty="0" smtClean="0"/>
              <a:t>3402’nin 19. maddesi uygulanmaz. (</a:t>
            </a:r>
            <a:r>
              <a:rPr lang="tr-TR" sz="1300" dirty="0" err="1" smtClean="0"/>
              <a:t>Muhdesat</a:t>
            </a:r>
            <a:r>
              <a:rPr lang="tr-TR" sz="1300" dirty="0" smtClean="0"/>
              <a:t>  ve kullanıcı tespiti yapılmaz.)</a:t>
            </a:r>
          </a:p>
        </p:txBody>
      </p:sp>
      <p:sp>
        <p:nvSpPr>
          <p:cNvPr id="41" name="40 Metin kutusu"/>
          <p:cNvSpPr txBox="1"/>
          <p:nvPr/>
        </p:nvSpPr>
        <p:spPr>
          <a:xfrm>
            <a:off x="407504" y="5387009"/>
            <a:ext cx="8461806" cy="120032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tr-TR" dirty="0" smtClean="0"/>
              <a:t>Bu gibi alanlarda </a:t>
            </a:r>
            <a:r>
              <a:rPr lang="tr-TR" b="1" dirty="0" smtClean="0">
                <a:solidFill>
                  <a:srgbClr val="C00000"/>
                </a:solidFill>
              </a:rPr>
              <a:t>mera</a:t>
            </a:r>
            <a:r>
              <a:rPr lang="tr-TR" dirty="0" smtClean="0"/>
              <a:t> (kamu orta malları) varsa, 2004/16 </a:t>
            </a:r>
            <a:r>
              <a:rPr lang="tr-TR" dirty="0" err="1" smtClean="0"/>
              <a:t>nolu</a:t>
            </a:r>
            <a:r>
              <a:rPr lang="tr-TR" dirty="0" smtClean="0"/>
              <a:t> genelge kapsamında tespit yapılır.</a:t>
            </a:r>
          </a:p>
          <a:p>
            <a:pPr algn="just"/>
            <a:r>
              <a:rPr lang="tr-TR" dirty="0" smtClean="0">
                <a:solidFill>
                  <a:srgbClr val="FF0000"/>
                </a:solidFill>
              </a:rPr>
              <a:t>Çalışmalara başlamadan önce ilgili protokol hükümlerince 4 aylık süre için bildirimde bulunulur.  </a:t>
            </a:r>
            <a:endParaRPr lang="tr-TR" dirty="0">
              <a:solidFill>
                <a:srgbClr val="FF0000"/>
              </a:solidFill>
            </a:endParaRPr>
          </a:p>
        </p:txBody>
      </p:sp>
      <p:cxnSp>
        <p:nvCxnSpPr>
          <p:cNvPr id="43" name="42 Düz Ok Bağlayıcısı"/>
          <p:cNvCxnSpPr/>
          <p:nvPr/>
        </p:nvCxnSpPr>
        <p:spPr>
          <a:xfrm rot="5400000">
            <a:off x="3252040" y="3314712"/>
            <a:ext cx="714378" cy="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54" name="53 Düz Ok Bağlayıcısı"/>
          <p:cNvCxnSpPr/>
          <p:nvPr/>
        </p:nvCxnSpPr>
        <p:spPr>
          <a:xfrm rot="5400000">
            <a:off x="1341358" y="1817235"/>
            <a:ext cx="1056167" cy="24226"/>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55" name="54 Düz Ok Bağlayıcısı"/>
          <p:cNvCxnSpPr/>
          <p:nvPr/>
        </p:nvCxnSpPr>
        <p:spPr>
          <a:xfrm rot="16200000" flipH="1">
            <a:off x="4308233" y="1907931"/>
            <a:ext cx="228597" cy="1"/>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cxnSp>
        <p:nvCxnSpPr>
          <p:cNvPr id="19" name="18 Düz Ok Bağlayıcısı"/>
          <p:cNvCxnSpPr/>
          <p:nvPr/>
        </p:nvCxnSpPr>
        <p:spPr>
          <a:xfrm>
            <a:off x="2000200" y="3500438"/>
            <a:ext cx="42862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7171" name="Picture 3"/>
          <p:cNvPicPr>
            <a:picLocks noChangeAspect="1" noChangeArrowheads="1"/>
          </p:cNvPicPr>
          <p:nvPr/>
        </p:nvPicPr>
        <p:blipFill>
          <a:blip r:embed="rId2" cstate="print"/>
          <a:srcRect/>
          <a:stretch>
            <a:fillRect/>
          </a:stretch>
        </p:blipFill>
        <p:spPr bwMode="auto">
          <a:xfrm>
            <a:off x="2428828" y="2964103"/>
            <a:ext cx="3571900" cy="2214578"/>
          </a:xfrm>
          <a:prstGeom prst="rect">
            <a:avLst/>
          </a:prstGeom>
          <a:noFill/>
          <a:ln w="9525">
            <a:noFill/>
            <a:miter lim="800000"/>
            <a:headEnd/>
            <a:tailEnd/>
          </a:ln>
          <a:effectLst/>
        </p:spPr>
      </p:pic>
      <p:cxnSp>
        <p:nvCxnSpPr>
          <p:cNvPr id="22" name="21 Düz Ok Bağlayıcısı"/>
          <p:cNvCxnSpPr/>
          <p:nvPr/>
        </p:nvCxnSpPr>
        <p:spPr>
          <a:xfrm>
            <a:off x="2000200" y="4500570"/>
            <a:ext cx="42862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0" name="19 Oval"/>
          <p:cNvSpPr/>
          <p:nvPr/>
        </p:nvSpPr>
        <p:spPr>
          <a:xfrm>
            <a:off x="3522847" y="1442772"/>
            <a:ext cx="2868328" cy="133892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Öncelikle 6831 veya  Ek-5 Orman kadastrosu yapılır. Orman kadastrosu sonucu orman dışında kalan alanın 3402 sayılı Kanuna göre kadastro yapılır. </a:t>
            </a:r>
            <a:endParaRPr lang="tr-TR" sz="1200" dirty="0"/>
          </a:p>
        </p:txBody>
      </p:sp>
      <p:sp>
        <p:nvSpPr>
          <p:cNvPr id="24" name="23 Yuvarlatılmış Dikdörtgen"/>
          <p:cNvSpPr/>
          <p:nvPr/>
        </p:nvSpPr>
        <p:spPr>
          <a:xfrm>
            <a:off x="677007" y="949569"/>
            <a:ext cx="2268416" cy="4396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Ormanla ilgisi olmayan TH </a:t>
            </a:r>
            <a:endParaRPr lang="tr-TR" dirty="0"/>
          </a:p>
        </p:txBody>
      </p:sp>
      <p:sp>
        <p:nvSpPr>
          <p:cNvPr id="32" name="31 Yuvarlatılmış Dikdörtgen"/>
          <p:cNvSpPr/>
          <p:nvPr/>
        </p:nvSpPr>
        <p:spPr>
          <a:xfrm>
            <a:off x="2001593" y="675341"/>
            <a:ext cx="3596053" cy="2373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Çalışma Alanı Sınırı İçinde </a:t>
            </a:r>
            <a:endParaRPr lang="tr-TR" dirty="0"/>
          </a:p>
        </p:txBody>
      </p:sp>
      <p:cxnSp>
        <p:nvCxnSpPr>
          <p:cNvPr id="25" name="24 Düz Ok Bağlayıcısı"/>
          <p:cNvCxnSpPr/>
          <p:nvPr/>
        </p:nvCxnSpPr>
        <p:spPr>
          <a:xfrm rot="16200000" flipH="1">
            <a:off x="4921859" y="1351724"/>
            <a:ext cx="139151" cy="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5"/>
          <p:cNvPicPr>
            <a:picLocks noChangeAspect="1" noChangeArrowheads="1"/>
          </p:cNvPicPr>
          <p:nvPr/>
        </p:nvPicPr>
        <p:blipFill>
          <a:blip r:embed="rId2" cstate="print"/>
          <a:srcRect/>
          <a:stretch>
            <a:fillRect/>
          </a:stretch>
        </p:blipFill>
        <p:spPr bwMode="auto">
          <a:xfrm>
            <a:off x="399184" y="817185"/>
            <a:ext cx="8048625" cy="5114925"/>
          </a:xfrm>
          <a:prstGeom prst="rect">
            <a:avLst/>
          </a:prstGeom>
          <a:noFill/>
          <a:ln w="9525">
            <a:noFill/>
            <a:miter lim="800000"/>
            <a:headEnd/>
            <a:tailEnd/>
          </a:ln>
          <a:effectLst/>
        </p:spPr>
      </p:pic>
      <p:sp>
        <p:nvSpPr>
          <p:cNvPr id="45" name="44 Metin kutusu"/>
          <p:cNvSpPr txBox="1"/>
          <p:nvPr/>
        </p:nvSpPr>
        <p:spPr>
          <a:xfrm>
            <a:off x="2786050" y="2928934"/>
            <a:ext cx="2357454" cy="646331"/>
          </a:xfrm>
          <a:prstGeom prst="rect">
            <a:avLst/>
          </a:prstGeom>
          <a:noFill/>
        </p:spPr>
        <p:txBody>
          <a:bodyPr wrap="square" rtlCol="0">
            <a:spAutoFit/>
          </a:bodyPr>
          <a:lstStyle/>
          <a:p>
            <a:r>
              <a:rPr lang="tr-TR" dirty="0" smtClean="0"/>
              <a:t>KADASTROSU TAMAMLANMIŞ ALAN</a:t>
            </a:r>
            <a:endParaRPr lang="tr-TR" dirty="0"/>
          </a:p>
        </p:txBody>
      </p:sp>
      <p:sp>
        <p:nvSpPr>
          <p:cNvPr id="46" name="45 Metin kutusu"/>
          <p:cNvSpPr txBox="1"/>
          <p:nvPr/>
        </p:nvSpPr>
        <p:spPr>
          <a:xfrm>
            <a:off x="5643570" y="1857364"/>
            <a:ext cx="1785950" cy="923330"/>
          </a:xfrm>
          <a:prstGeom prst="rect">
            <a:avLst/>
          </a:prstGeom>
          <a:noFill/>
        </p:spPr>
        <p:txBody>
          <a:bodyPr wrap="square" rtlCol="0">
            <a:spAutoFit/>
          </a:bodyPr>
          <a:lstStyle/>
          <a:p>
            <a:r>
              <a:rPr lang="tr-TR" dirty="0" smtClean="0"/>
              <a:t>6831 VEYA EK-5 ORMAN KADASTROSU</a:t>
            </a:r>
            <a:endParaRPr lang="tr-TR" dirty="0"/>
          </a:p>
        </p:txBody>
      </p:sp>
      <p:sp>
        <p:nvSpPr>
          <p:cNvPr id="47" name="46 Metin kutusu"/>
          <p:cNvSpPr txBox="1"/>
          <p:nvPr/>
        </p:nvSpPr>
        <p:spPr>
          <a:xfrm>
            <a:off x="6000760" y="3786190"/>
            <a:ext cx="2143140" cy="1477328"/>
          </a:xfrm>
          <a:prstGeom prst="rect">
            <a:avLst/>
          </a:prstGeom>
          <a:noFill/>
        </p:spPr>
        <p:txBody>
          <a:bodyPr wrap="square" rtlCol="0">
            <a:spAutoFit/>
          </a:bodyPr>
          <a:lstStyle/>
          <a:p>
            <a:r>
              <a:rPr lang="tr-TR" dirty="0" smtClean="0"/>
              <a:t>ORMAN KADASTROSU SONUCU ORMAN DIŞINDA KALAN ALAN</a:t>
            </a:r>
            <a:endParaRPr lang="tr-TR" dirty="0"/>
          </a:p>
        </p:txBody>
      </p:sp>
      <p:sp>
        <p:nvSpPr>
          <p:cNvPr id="48" name="47 Metin kutusu"/>
          <p:cNvSpPr txBox="1"/>
          <p:nvPr/>
        </p:nvSpPr>
        <p:spPr>
          <a:xfrm>
            <a:off x="928662" y="3000372"/>
            <a:ext cx="1428760" cy="1477328"/>
          </a:xfrm>
          <a:prstGeom prst="rect">
            <a:avLst/>
          </a:prstGeom>
          <a:noFill/>
        </p:spPr>
        <p:txBody>
          <a:bodyPr wrap="square" rtlCol="0">
            <a:spAutoFit/>
          </a:bodyPr>
          <a:lstStyle/>
          <a:p>
            <a:r>
              <a:rPr lang="tr-TR" dirty="0" smtClean="0"/>
              <a:t>TESPİT HARİCİ ALAN</a:t>
            </a:r>
          </a:p>
          <a:p>
            <a:r>
              <a:rPr lang="tr-TR" dirty="0" smtClean="0"/>
              <a:t>(Ormanla İlgisi olmayan)</a:t>
            </a:r>
            <a:endParaRPr lang="tr-TR" dirty="0"/>
          </a:p>
        </p:txBody>
      </p:sp>
      <p:sp>
        <p:nvSpPr>
          <p:cNvPr id="49" name="48 Metin kutusu"/>
          <p:cNvSpPr txBox="1"/>
          <p:nvPr/>
        </p:nvSpPr>
        <p:spPr>
          <a:xfrm>
            <a:off x="238989" y="5288340"/>
            <a:ext cx="2428860"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600" dirty="0" smtClean="0"/>
              <a:t>3402 S.K. 18. madde HÜKÜMLERİNE GÖRE ÇALIŞMA YAPILIR. Önceden, 16/B kapsamında yerler olup olmadığı araştırılır.</a:t>
            </a:r>
          </a:p>
        </p:txBody>
      </p:sp>
      <p:sp>
        <p:nvSpPr>
          <p:cNvPr id="50" name="49 Metin kutusu"/>
          <p:cNvSpPr txBox="1"/>
          <p:nvPr/>
        </p:nvSpPr>
        <p:spPr>
          <a:xfrm>
            <a:off x="3643306" y="5500702"/>
            <a:ext cx="242886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dirty="0" smtClean="0"/>
              <a:t>3402 S.K.  HÜKÜMLERİNE GÖRE KADASTRO YAPILIR</a:t>
            </a:r>
          </a:p>
        </p:txBody>
      </p:sp>
      <p:cxnSp>
        <p:nvCxnSpPr>
          <p:cNvPr id="51" name="50 Düz Ok Bağlayıcısı"/>
          <p:cNvCxnSpPr/>
          <p:nvPr/>
        </p:nvCxnSpPr>
        <p:spPr>
          <a:xfrm rot="10800000" flipV="1">
            <a:off x="1007918" y="4674607"/>
            <a:ext cx="1026084" cy="5000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2" name="51 Düz Ok Bağlayıcısı"/>
          <p:cNvCxnSpPr/>
          <p:nvPr/>
        </p:nvCxnSpPr>
        <p:spPr>
          <a:xfrm rot="10800000" flipV="1">
            <a:off x="6143636" y="5286388"/>
            <a:ext cx="500066"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53" name="52 Metin kutusu"/>
          <p:cNvSpPr txBox="1"/>
          <p:nvPr/>
        </p:nvSpPr>
        <p:spPr>
          <a:xfrm>
            <a:off x="1714480" y="0"/>
            <a:ext cx="6000792" cy="461665"/>
          </a:xfrm>
          <a:prstGeom prst="rect">
            <a:avLst/>
          </a:prstGeom>
          <a:noFill/>
        </p:spPr>
        <p:txBody>
          <a:bodyPr wrap="square" rtlCol="0">
            <a:spAutoFit/>
          </a:bodyPr>
          <a:lstStyle/>
          <a:p>
            <a:pPr algn="ctr"/>
            <a:r>
              <a:rPr lang="tr-TR" sz="2400" b="1" i="1" dirty="0" smtClean="0">
                <a:solidFill>
                  <a:srgbClr val="FF0000"/>
                </a:solidFill>
              </a:rPr>
              <a:t>3402 S.K. İLE </a:t>
            </a:r>
            <a:r>
              <a:rPr lang="tr-TR" sz="2400" b="1" dirty="0" smtClean="0"/>
              <a:t>KADASTRO GÖRMÜŞSE</a:t>
            </a:r>
            <a:endParaRPr lang="tr-TR" sz="2400" b="1" dirty="0"/>
          </a:p>
        </p:txBody>
      </p:sp>
      <p:cxnSp>
        <p:nvCxnSpPr>
          <p:cNvPr id="54" name="53 Düz Bağlayıcı"/>
          <p:cNvCxnSpPr/>
          <p:nvPr/>
        </p:nvCxnSpPr>
        <p:spPr>
          <a:xfrm flipV="1">
            <a:off x="5838825" y="685800"/>
            <a:ext cx="904875" cy="95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54 Metin kutusu"/>
          <p:cNvSpPr txBox="1"/>
          <p:nvPr/>
        </p:nvSpPr>
        <p:spPr>
          <a:xfrm>
            <a:off x="6791325" y="523875"/>
            <a:ext cx="1962150"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tr-TR" sz="1400" dirty="0" smtClean="0"/>
              <a:t>Birimin Genel Sınırı</a:t>
            </a:r>
            <a:endParaRPr lang="tr-TR" sz="1400" dirty="0"/>
          </a:p>
        </p:txBody>
      </p:sp>
      <p:sp>
        <p:nvSpPr>
          <p:cNvPr id="56" name="55 Oval"/>
          <p:cNvSpPr/>
          <p:nvPr/>
        </p:nvSpPr>
        <p:spPr>
          <a:xfrm>
            <a:off x="7715250" y="1152525"/>
            <a:ext cx="1276350" cy="5715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1100" dirty="0" smtClean="0"/>
              <a:t>30 GÜNLÜK ASKI</a:t>
            </a:r>
          </a:p>
          <a:p>
            <a:pPr algn="ctr"/>
            <a:r>
              <a:rPr lang="tr-TR" sz="1100" dirty="0" smtClean="0"/>
              <a:t>(ÖNCELİKLE)</a:t>
            </a:r>
            <a:endParaRPr lang="tr-TR" sz="1100" dirty="0"/>
          </a:p>
        </p:txBody>
      </p:sp>
      <p:cxnSp>
        <p:nvCxnSpPr>
          <p:cNvPr id="57" name="56 Düz Ok Bağlayıcısı"/>
          <p:cNvCxnSpPr/>
          <p:nvPr/>
        </p:nvCxnSpPr>
        <p:spPr>
          <a:xfrm flipV="1">
            <a:off x="7715250" y="1771650"/>
            <a:ext cx="504825" cy="4095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60 Düz Ok Bağlayıcısı"/>
          <p:cNvCxnSpPr/>
          <p:nvPr/>
        </p:nvCxnSpPr>
        <p:spPr>
          <a:xfrm rot="10800000" flipV="1">
            <a:off x="2770909" y="4899744"/>
            <a:ext cx="1026084" cy="5000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428596" y="285728"/>
            <a:ext cx="8286808" cy="461665"/>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2400" b="1" dirty="0" smtClean="0">
                <a:solidFill>
                  <a:srgbClr val="C00000"/>
                </a:solidFill>
              </a:rPr>
              <a:t>Hazine Adına Tespit Edilen Taşınmazlarda </a:t>
            </a:r>
            <a:r>
              <a:rPr lang="tr-TR" sz="2400" b="1" dirty="0" err="1" smtClean="0">
                <a:solidFill>
                  <a:srgbClr val="C00000"/>
                </a:solidFill>
              </a:rPr>
              <a:t>Muhdesatlar</a:t>
            </a:r>
            <a:r>
              <a:rPr lang="tr-TR" sz="2400" b="1" dirty="0" smtClean="0">
                <a:solidFill>
                  <a:srgbClr val="C00000"/>
                </a:solidFill>
              </a:rPr>
              <a:t> </a:t>
            </a:r>
          </a:p>
        </p:txBody>
      </p:sp>
      <p:sp>
        <p:nvSpPr>
          <p:cNvPr id="6" name="5 Metin kutusu"/>
          <p:cNvSpPr txBox="1"/>
          <p:nvPr/>
        </p:nvSpPr>
        <p:spPr>
          <a:xfrm>
            <a:off x="571472" y="4357694"/>
            <a:ext cx="2686078" cy="738664"/>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MUHDESAT </a:t>
            </a:r>
          </a:p>
          <a:p>
            <a:pPr algn="ctr"/>
            <a:r>
              <a:rPr lang="tr-TR" sz="1400" dirty="0" smtClean="0"/>
              <a:t>19.07.2003 TARİHİNDE VE SONRASINDA YAPILMIŞ İSE</a:t>
            </a:r>
            <a:endParaRPr lang="tr-TR" sz="1400" dirty="0"/>
          </a:p>
        </p:txBody>
      </p:sp>
      <p:sp>
        <p:nvSpPr>
          <p:cNvPr id="7" name="6 Metin kutusu"/>
          <p:cNvSpPr txBox="1"/>
          <p:nvPr/>
        </p:nvSpPr>
        <p:spPr>
          <a:xfrm>
            <a:off x="428596" y="2490778"/>
            <a:ext cx="8143932" cy="523220"/>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KAMU KURUM VE KURULUŞLARINA AİT TESPİT DIŞI BIRAKILMIŞ YERLER;</a:t>
            </a:r>
          </a:p>
          <a:p>
            <a:pPr algn="ctr"/>
            <a:r>
              <a:rPr lang="tr-TR" sz="1400" dirty="0" smtClean="0"/>
              <a:t> 2009/7 SAYILI GENELGENİN 2. MADDESİNE GÖRE</a:t>
            </a:r>
            <a:r>
              <a:rPr lang="tr-TR" sz="1400" b="1" dirty="0" smtClean="0"/>
              <a:t> </a:t>
            </a:r>
            <a:r>
              <a:rPr lang="tr-TR" sz="1400" b="1" dirty="0" smtClean="0">
                <a:solidFill>
                  <a:srgbClr val="FF0000"/>
                </a:solidFill>
              </a:rPr>
              <a:t>HAZİNE ADINA </a:t>
            </a:r>
            <a:r>
              <a:rPr lang="tr-TR" sz="1400" dirty="0" smtClean="0"/>
              <a:t>KADASTRO İŞLEMİNE TABİ TUTULUR.</a:t>
            </a:r>
            <a:endParaRPr lang="tr-TR" sz="1400" dirty="0"/>
          </a:p>
        </p:txBody>
      </p:sp>
      <p:sp>
        <p:nvSpPr>
          <p:cNvPr id="8" name="7 Metin kutusu"/>
          <p:cNvSpPr txBox="1"/>
          <p:nvPr/>
        </p:nvSpPr>
        <p:spPr>
          <a:xfrm>
            <a:off x="5286380" y="4357694"/>
            <a:ext cx="2752720" cy="738664"/>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MUHDESAT </a:t>
            </a:r>
          </a:p>
          <a:p>
            <a:pPr algn="ctr"/>
            <a:r>
              <a:rPr lang="tr-TR" sz="1400" dirty="0" smtClean="0"/>
              <a:t>19.07.2003 TARİHİNDEN ÖNCE YAPILMIŞ İSE</a:t>
            </a:r>
            <a:endParaRPr lang="tr-TR" sz="1400" dirty="0"/>
          </a:p>
        </p:txBody>
      </p:sp>
      <p:sp>
        <p:nvSpPr>
          <p:cNvPr id="9" name="8 Metin kutusu"/>
          <p:cNvSpPr txBox="1"/>
          <p:nvPr/>
        </p:nvSpPr>
        <p:spPr>
          <a:xfrm>
            <a:off x="428596" y="3481387"/>
            <a:ext cx="8143932" cy="523220"/>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400" dirty="0" smtClean="0"/>
              <a:t>ÜZERİNDE MUHDESAT VAR İSE KİME VEYA KİMLERE AİT OLDUĞU, İHDAS TARİHİ VE İKTİSAP SEBEBİ TUTANAĞIN EDİNME SEBEBİNDE AÇIKLANIR.</a:t>
            </a:r>
            <a:endParaRPr lang="tr-TR" sz="1400" dirty="0"/>
          </a:p>
        </p:txBody>
      </p:sp>
      <p:sp>
        <p:nvSpPr>
          <p:cNvPr id="10" name="9 Dikdörtgen"/>
          <p:cNvSpPr/>
          <p:nvPr/>
        </p:nvSpPr>
        <p:spPr>
          <a:xfrm>
            <a:off x="2609834" y="1809734"/>
            <a:ext cx="3659079" cy="307777"/>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none">
            <a:spAutoFit/>
          </a:bodyPr>
          <a:lstStyle/>
          <a:p>
            <a:r>
              <a:rPr lang="tr-TR" sz="1400" dirty="0" smtClean="0"/>
              <a:t>3402 S.K. ÖNCESİ KADASTRO GÖREN YERLERDE </a:t>
            </a:r>
            <a:endParaRPr lang="tr-TR" sz="1400" dirty="0"/>
          </a:p>
        </p:txBody>
      </p:sp>
      <p:cxnSp>
        <p:nvCxnSpPr>
          <p:cNvPr id="12" name="11 Düz Ok Bağlayıcısı"/>
          <p:cNvCxnSpPr/>
          <p:nvPr/>
        </p:nvCxnSpPr>
        <p:spPr>
          <a:xfrm rot="5400000">
            <a:off x="4300535" y="2281226"/>
            <a:ext cx="28575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12 Düz Ok Bağlayıcısı"/>
          <p:cNvCxnSpPr/>
          <p:nvPr/>
        </p:nvCxnSpPr>
        <p:spPr>
          <a:xfrm rot="5400000">
            <a:off x="4287042" y="3213892"/>
            <a:ext cx="28575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14 Düz Ok Bağlayıcısı"/>
          <p:cNvCxnSpPr/>
          <p:nvPr/>
        </p:nvCxnSpPr>
        <p:spPr>
          <a:xfrm rot="10800000" flipV="1">
            <a:off x="2714612" y="4071942"/>
            <a:ext cx="428628" cy="2143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16 Düz Ok Bağlayıcısı"/>
          <p:cNvCxnSpPr/>
          <p:nvPr/>
        </p:nvCxnSpPr>
        <p:spPr>
          <a:xfrm>
            <a:off x="5929322" y="4071942"/>
            <a:ext cx="357190" cy="2857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17 Metin kutusu"/>
          <p:cNvSpPr txBox="1"/>
          <p:nvPr/>
        </p:nvSpPr>
        <p:spPr>
          <a:xfrm>
            <a:off x="376210" y="5676916"/>
            <a:ext cx="3071834" cy="73866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400" dirty="0" smtClean="0"/>
              <a:t>TUTANAĞIN VASFI SÜTUNUNDA GÖSTERİLİR</a:t>
            </a:r>
          </a:p>
          <a:p>
            <a:endParaRPr lang="tr-TR" sz="1400" dirty="0"/>
          </a:p>
        </p:txBody>
      </p:sp>
      <p:sp>
        <p:nvSpPr>
          <p:cNvPr id="19" name="18 Metin kutusu"/>
          <p:cNvSpPr txBox="1"/>
          <p:nvPr/>
        </p:nvSpPr>
        <p:spPr>
          <a:xfrm>
            <a:off x="5191130" y="5715016"/>
            <a:ext cx="3071834" cy="73866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400" dirty="0" smtClean="0"/>
              <a:t>TUTANAĞIN BEYANLAR HANESİNDE GÖSTERİLİR</a:t>
            </a:r>
          </a:p>
          <a:p>
            <a:endParaRPr lang="tr-TR" sz="1400" dirty="0"/>
          </a:p>
        </p:txBody>
      </p:sp>
      <p:cxnSp>
        <p:nvCxnSpPr>
          <p:cNvPr id="14" name="13 Düz Ok Bağlayıcısı"/>
          <p:cNvCxnSpPr/>
          <p:nvPr/>
        </p:nvCxnSpPr>
        <p:spPr>
          <a:xfrm rot="5400000">
            <a:off x="1785935" y="5472101"/>
            <a:ext cx="28575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15 Düz Ok Bağlayıcısı"/>
          <p:cNvCxnSpPr/>
          <p:nvPr/>
        </p:nvCxnSpPr>
        <p:spPr>
          <a:xfrm rot="5400000">
            <a:off x="6749926" y="5490418"/>
            <a:ext cx="28575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80898" name="Picture 2" descr="http://www.kocaelibarisgazetesi.com/images/haberler/2018/09/hazine_arazisine_ev_yapmislar_h100083_ab797.jpg"/>
          <p:cNvPicPr>
            <a:picLocks noChangeAspect="1" noChangeArrowheads="1"/>
          </p:cNvPicPr>
          <p:nvPr/>
        </p:nvPicPr>
        <p:blipFill>
          <a:blip r:embed="rId2" cstate="print"/>
          <a:srcRect/>
          <a:stretch>
            <a:fillRect/>
          </a:stretch>
        </p:blipFill>
        <p:spPr bwMode="auto">
          <a:xfrm>
            <a:off x="0" y="835025"/>
            <a:ext cx="2613500" cy="1603375"/>
          </a:xfrm>
          <a:prstGeom prst="rect">
            <a:avLst/>
          </a:prstGeom>
          <a:noFill/>
        </p:spPr>
      </p:pic>
      <p:pic>
        <p:nvPicPr>
          <p:cNvPr id="80900" name="Picture 4" descr="https://www.yenicaggazetesi.com.tr/d/news/242358.jpg"/>
          <p:cNvPicPr>
            <a:picLocks noChangeAspect="1" noChangeArrowheads="1"/>
          </p:cNvPicPr>
          <p:nvPr/>
        </p:nvPicPr>
        <p:blipFill>
          <a:blip r:embed="rId3" cstate="print"/>
          <a:srcRect/>
          <a:stretch>
            <a:fillRect/>
          </a:stretch>
        </p:blipFill>
        <p:spPr bwMode="auto">
          <a:xfrm>
            <a:off x="6251577" y="847725"/>
            <a:ext cx="2892423" cy="1576388"/>
          </a:xfrm>
          <a:prstGeom prst="rect">
            <a:avLst/>
          </a:prstGeom>
          <a:noFill/>
        </p:spPr>
      </p:pic>
      <p:sp>
        <p:nvSpPr>
          <p:cNvPr id="21" name="20 Oval"/>
          <p:cNvSpPr/>
          <p:nvPr/>
        </p:nvSpPr>
        <p:spPr>
          <a:xfrm>
            <a:off x="3367454" y="4398746"/>
            <a:ext cx="1802424" cy="7663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4706 S.K.         5. maddesinin yürürlük tarihi</a:t>
            </a:r>
            <a:endParaRPr lang="tr-TR" sz="1400" dirty="0"/>
          </a:p>
        </p:txBody>
      </p:sp>
    </p:spTree>
  </p:cSld>
  <p:clrMapOvr>
    <a:masterClrMapping/>
  </p:clrMapOvr>
  <p:transition>
    <p:pull dir="ld"/>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srcRect/>
          <a:stretch>
            <a:fillRect/>
          </a:stretch>
        </p:blipFill>
        <p:spPr bwMode="auto">
          <a:xfrm>
            <a:off x="135152" y="418437"/>
            <a:ext cx="8786874" cy="6184586"/>
          </a:xfrm>
          <a:prstGeom prst="rect">
            <a:avLst/>
          </a:prstGeom>
          <a:noFill/>
          <a:ln w="9525">
            <a:noFill/>
            <a:miter lim="800000"/>
            <a:headEnd/>
            <a:tailEnd/>
          </a:ln>
          <a:effectLst/>
        </p:spPr>
      </p:pic>
      <p:pic>
        <p:nvPicPr>
          <p:cNvPr id="32" name="Picture 2"/>
          <p:cNvPicPr>
            <a:picLocks noChangeAspect="1" noChangeArrowheads="1"/>
          </p:cNvPicPr>
          <p:nvPr/>
        </p:nvPicPr>
        <p:blipFill>
          <a:blip r:embed="rId3" cstate="print"/>
          <a:srcRect/>
          <a:stretch>
            <a:fillRect/>
          </a:stretch>
        </p:blipFill>
        <p:spPr bwMode="auto">
          <a:xfrm>
            <a:off x="131152" y="411772"/>
            <a:ext cx="8810625" cy="6191250"/>
          </a:xfrm>
          <a:prstGeom prst="rect">
            <a:avLst/>
          </a:prstGeom>
          <a:noFill/>
          <a:ln w="9525">
            <a:noFill/>
            <a:miter lim="800000"/>
            <a:headEnd/>
            <a:tailEnd/>
          </a:ln>
          <a:effectLst/>
        </p:spPr>
      </p:pic>
      <p:sp>
        <p:nvSpPr>
          <p:cNvPr id="35" name="34 Metin kutusu"/>
          <p:cNvSpPr txBox="1"/>
          <p:nvPr/>
        </p:nvSpPr>
        <p:spPr>
          <a:xfrm>
            <a:off x="214282" y="5429264"/>
            <a:ext cx="2000264" cy="369332"/>
          </a:xfrm>
          <a:prstGeom prst="rect">
            <a:avLst/>
          </a:prstGeom>
          <a:noFill/>
        </p:spPr>
        <p:txBody>
          <a:bodyPr wrap="square" rtlCol="0">
            <a:spAutoFit/>
          </a:bodyPr>
          <a:lstStyle/>
          <a:p>
            <a:r>
              <a:rPr lang="tr-TR" dirty="0" smtClean="0"/>
              <a:t>A KÖYÜ</a:t>
            </a:r>
            <a:endParaRPr lang="tr-TR" dirty="0"/>
          </a:p>
        </p:txBody>
      </p:sp>
      <p:sp>
        <p:nvSpPr>
          <p:cNvPr id="36" name="35 Metin kutusu"/>
          <p:cNvSpPr txBox="1"/>
          <p:nvPr/>
        </p:nvSpPr>
        <p:spPr>
          <a:xfrm>
            <a:off x="4143372" y="6072206"/>
            <a:ext cx="2000264" cy="369332"/>
          </a:xfrm>
          <a:prstGeom prst="rect">
            <a:avLst/>
          </a:prstGeom>
          <a:noFill/>
        </p:spPr>
        <p:txBody>
          <a:bodyPr wrap="square" rtlCol="0">
            <a:spAutoFit/>
          </a:bodyPr>
          <a:lstStyle/>
          <a:p>
            <a:r>
              <a:rPr lang="tr-TR" dirty="0" smtClean="0"/>
              <a:t>B KÖYÜ</a:t>
            </a:r>
            <a:endParaRPr lang="tr-TR" dirty="0"/>
          </a:p>
        </p:txBody>
      </p:sp>
      <p:sp>
        <p:nvSpPr>
          <p:cNvPr id="37" name="36 Metin kutusu"/>
          <p:cNvSpPr txBox="1"/>
          <p:nvPr/>
        </p:nvSpPr>
        <p:spPr>
          <a:xfrm>
            <a:off x="1071538" y="0"/>
            <a:ext cx="7143800" cy="369332"/>
          </a:xfrm>
          <a:prstGeom prst="rect">
            <a:avLst/>
          </a:prstGeom>
          <a:solidFill>
            <a:schemeClr val="tx2"/>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solidFill>
                  <a:schemeClr val="bg1"/>
                </a:solidFill>
              </a:rPr>
              <a:t>ÇALIŞMA ALANI SINIRI DIŞINDA TESPİT HARİCİ ALAN </a:t>
            </a:r>
            <a:r>
              <a:rPr lang="tr-TR" dirty="0" smtClean="0">
                <a:solidFill>
                  <a:srgbClr val="FF0000"/>
                </a:solidFill>
              </a:rPr>
              <a:t>(TAMPON BÖLGE)</a:t>
            </a:r>
            <a:endParaRPr lang="tr-TR" dirty="0">
              <a:solidFill>
                <a:srgbClr val="FF0000"/>
              </a:solidFill>
            </a:endParaRPr>
          </a:p>
        </p:txBody>
      </p:sp>
      <p:sp>
        <p:nvSpPr>
          <p:cNvPr id="38" name="37 Metin kutusu"/>
          <p:cNvSpPr txBox="1"/>
          <p:nvPr/>
        </p:nvSpPr>
        <p:spPr>
          <a:xfrm>
            <a:off x="6929454" y="1071546"/>
            <a:ext cx="2000264" cy="369332"/>
          </a:xfrm>
          <a:prstGeom prst="rect">
            <a:avLst/>
          </a:prstGeom>
          <a:noFill/>
        </p:spPr>
        <p:txBody>
          <a:bodyPr wrap="square" rtlCol="0">
            <a:spAutoFit/>
          </a:bodyPr>
          <a:lstStyle/>
          <a:p>
            <a:r>
              <a:rPr lang="tr-TR" dirty="0" smtClean="0"/>
              <a:t>C KÖYÜ</a:t>
            </a:r>
            <a:endParaRPr lang="tr-TR" dirty="0"/>
          </a:p>
        </p:txBody>
      </p:sp>
      <p:cxnSp>
        <p:nvCxnSpPr>
          <p:cNvPr id="39" name="38 Düz Ok Bağlayıcısı"/>
          <p:cNvCxnSpPr/>
          <p:nvPr/>
        </p:nvCxnSpPr>
        <p:spPr>
          <a:xfrm>
            <a:off x="3357554" y="2214554"/>
            <a:ext cx="1000132" cy="785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0" name="39 Metin kutusu"/>
          <p:cNvSpPr txBox="1"/>
          <p:nvPr/>
        </p:nvSpPr>
        <p:spPr>
          <a:xfrm>
            <a:off x="3143239" y="3071810"/>
            <a:ext cx="2888283" cy="132343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dirty="0" smtClean="0"/>
              <a:t>3402 S.K. HÜKÜMLERİNE GÖRE KADASTROYA TABİ TUTULUR. (ÖNCELİKLE 3402 S.K. 4 . MADDEYE GÖRE ORMAN KADASTROSU YAPILIR)</a:t>
            </a:r>
            <a:endParaRPr lang="tr-TR" sz="1600" dirty="0"/>
          </a:p>
        </p:txBody>
      </p:sp>
      <p:cxnSp>
        <p:nvCxnSpPr>
          <p:cNvPr id="41" name="40 Düz Bağlayıcı"/>
          <p:cNvCxnSpPr/>
          <p:nvPr/>
        </p:nvCxnSpPr>
        <p:spPr>
          <a:xfrm flipV="1">
            <a:off x="5791200" y="571500"/>
            <a:ext cx="904875" cy="95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41 Metin kutusu"/>
          <p:cNvSpPr txBox="1"/>
          <p:nvPr/>
        </p:nvSpPr>
        <p:spPr>
          <a:xfrm>
            <a:off x="6743700" y="409575"/>
            <a:ext cx="1962150"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tr-TR" sz="1400" dirty="0" smtClean="0"/>
              <a:t>Birimin Genel Sınırı</a:t>
            </a:r>
            <a:endParaRPr lang="tr-TR" sz="1400" dirty="0"/>
          </a:p>
        </p:txBody>
      </p:sp>
      <p:sp>
        <p:nvSpPr>
          <p:cNvPr id="43" name="42 Oval"/>
          <p:cNvSpPr/>
          <p:nvPr/>
        </p:nvSpPr>
        <p:spPr>
          <a:xfrm>
            <a:off x="3825386" y="2114550"/>
            <a:ext cx="1276350" cy="5715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1100" dirty="0" smtClean="0"/>
              <a:t>ORMAN 30 GÜNLÜK ASKI</a:t>
            </a:r>
            <a:endParaRPr lang="tr-TR" sz="1100" dirty="0"/>
          </a:p>
        </p:txBody>
      </p:sp>
      <p:cxnSp>
        <p:nvCxnSpPr>
          <p:cNvPr id="44" name="43 Düz Bağlayıcı"/>
          <p:cNvCxnSpPr/>
          <p:nvPr/>
        </p:nvCxnSpPr>
        <p:spPr>
          <a:xfrm flipV="1">
            <a:off x="5794131" y="794239"/>
            <a:ext cx="904875" cy="9525"/>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44 Metin kutusu"/>
          <p:cNvSpPr txBox="1"/>
          <p:nvPr/>
        </p:nvSpPr>
        <p:spPr>
          <a:xfrm>
            <a:off x="6782533" y="649899"/>
            <a:ext cx="1962150"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tr-TR" sz="1400" dirty="0" smtClean="0"/>
              <a:t>Birimin İdari Sınırı</a:t>
            </a:r>
            <a:endParaRPr lang="tr-TR" sz="1400" dirty="0"/>
          </a:p>
        </p:txBody>
      </p:sp>
      <p:sp>
        <p:nvSpPr>
          <p:cNvPr id="46" name="45 Metin kutusu"/>
          <p:cNvSpPr txBox="1"/>
          <p:nvPr/>
        </p:nvSpPr>
        <p:spPr>
          <a:xfrm>
            <a:off x="1917803" y="1669426"/>
            <a:ext cx="2000264" cy="584775"/>
          </a:xfrm>
          <a:prstGeom prst="rect">
            <a:avLst/>
          </a:prstGeom>
          <a:noFill/>
        </p:spPr>
        <p:txBody>
          <a:bodyPr wrap="square" rtlCol="0">
            <a:spAutoFit/>
          </a:bodyPr>
          <a:lstStyle/>
          <a:p>
            <a:r>
              <a:rPr lang="tr-TR" sz="1600" dirty="0" smtClean="0">
                <a:solidFill>
                  <a:srgbClr val="FF0000"/>
                </a:solidFill>
              </a:rPr>
              <a:t>TAMPON BÖLGE (TESPİT HARİCİ)</a:t>
            </a:r>
            <a:endParaRPr lang="tr-TR" sz="1600" dirty="0">
              <a:solidFill>
                <a:srgbClr val="FF0000"/>
              </a:solidFill>
            </a:endParaRPr>
          </a:p>
        </p:txBody>
      </p:sp>
      <p:sp>
        <p:nvSpPr>
          <p:cNvPr id="47" name="46 Metin kutusu"/>
          <p:cNvSpPr txBox="1"/>
          <p:nvPr/>
        </p:nvSpPr>
        <p:spPr>
          <a:xfrm>
            <a:off x="209538" y="648064"/>
            <a:ext cx="1443415" cy="1384995"/>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200" dirty="0" smtClean="0"/>
              <a:t>İDARİ SINIRLARA GÖRE ( C ) KÖYÜNDE KALDIĞINDAN BU ALAN GÜNCELLEME ÇALIŞAMALARINA KONU DEĞİLDİR.</a:t>
            </a:r>
            <a:endParaRPr lang="tr-TR" sz="1200" dirty="0"/>
          </a:p>
        </p:txBody>
      </p:sp>
      <p:cxnSp>
        <p:nvCxnSpPr>
          <p:cNvPr id="49" name="48 Düz Ok Bağlayıcısı"/>
          <p:cNvCxnSpPr/>
          <p:nvPr/>
        </p:nvCxnSpPr>
        <p:spPr>
          <a:xfrm rot="10800000">
            <a:off x="1714500" y="1257301"/>
            <a:ext cx="694592" cy="13188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17 Metin kutusu"/>
          <p:cNvSpPr txBox="1"/>
          <p:nvPr/>
        </p:nvSpPr>
        <p:spPr>
          <a:xfrm>
            <a:off x="6856257" y="1631736"/>
            <a:ext cx="1443415" cy="1754326"/>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200" dirty="0" smtClean="0"/>
              <a:t>Güncelleme alanları belirlenirken genel sınırda tampon bölge varsa, idari sınırlarına göre, kadastro yönüyle işleme tabi tutulacak bu  alanın listelere eklenmesi.</a:t>
            </a:r>
            <a:endParaRPr lang="tr-TR" sz="1200" dirty="0"/>
          </a:p>
        </p:txBody>
      </p:sp>
      <p:cxnSp>
        <p:nvCxnSpPr>
          <p:cNvPr id="21" name="20 Düz Ok Bağlayıcısı"/>
          <p:cNvCxnSpPr/>
          <p:nvPr/>
        </p:nvCxnSpPr>
        <p:spPr>
          <a:xfrm>
            <a:off x="5008418" y="1122218"/>
            <a:ext cx="1787237" cy="86244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amond(in)">
                                      <p:cBhvr>
                                        <p:cTn id="7" dur="2000"/>
                                        <p:tgtEl>
                                          <p:spTgt spid="19"/>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diamond(in)">
                                      <p:cBhvr>
                                        <p:cTn id="10" dur="2000"/>
                                        <p:tgtEl>
                                          <p:spTgt spid="3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diamond(in)">
                                      <p:cBhvr>
                                        <p:cTn id="13" dur="2000"/>
                                        <p:tgtEl>
                                          <p:spTgt spid="42"/>
                                        </p:tgtEl>
                                      </p:cBhvr>
                                    </p:animEffect>
                                  </p:childTnLst>
                                </p:cTn>
                              </p:par>
                              <p:par>
                                <p:cTn id="14" presetID="8" presetClass="entr" presetSubtype="16"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amond(in)">
                                      <p:cBhvr>
                                        <p:cTn id="16" dur="20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diamond(in)">
                                      <p:cBhvr>
                                        <p:cTn id="21" dur="2000"/>
                                        <p:tgtEl>
                                          <p:spTgt spid="35"/>
                                        </p:tgtEl>
                                      </p:cBhvr>
                                    </p:animEffect>
                                  </p:childTnLst>
                                </p:cTn>
                              </p:par>
                              <p:par>
                                <p:cTn id="22" presetID="8"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diamond(in)">
                                      <p:cBhvr>
                                        <p:cTn id="24" dur="2000"/>
                                        <p:tgtEl>
                                          <p:spTgt spid="36"/>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diamond(in)">
                                      <p:cBhvr>
                                        <p:cTn id="27" dur="2000"/>
                                        <p:tgtEl>
                                          <p:spTgt spid="38"/>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diamond(in)">
                                      <p:cBhvr>
                                        <p:cTn id="30" dur="2000"/>
                                        <p:tgtEl>
                                          <p:spTgt spid="46"/>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diamond(in)">
                                      <p:cBhvr>
                                        <p:cTn id="35" dur="2000"/>
                                        <p:tgtEl>
                                          <p:spTgt spid="32"/>
                                        </p:tgtEl>
                                      </p:cBhvr>
                                    </p:animEffect>
                                  </p:childTnLst>
                                </p:cTn>
                              </p:par>
                              <p:par>
                                <p:cTn id="36" presetID="8" presetClass="entr" presetSubtype="16"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diamond(in)">
                                      <p:cBhvr>
                                        <p:cTn id="38" dur="2000"/>
                                        <p:tgtEl>
                                          <p:spTgt spid="45"/>
                                        </p:tgtEl>
                                      </p:cBhvr>
                                    </p:animEffect>
                                  </p:childTnLst>
                                </p:cTn>
                              </p:par>
                              <p:par>
                                <p:cTn id="39" presetID="8" presetClass="entr" presetSubtype="16"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diamond(in)">
                                      <p:cBhvr>
                                        <p:cTn id="41" dur="20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diamond(in)">
                                      <p:cBhvr>
                                        <p:cTn id="46" dur="2000"/>
                                        <p:tgtEl>
                                          <p:spTgt spid="40"/>
                                        </p:tgtEl>
                                      </p:cBhvr>
                                    </p:animEffect>
                                  </p:childTnLst>
                                </p:cTn>
                              </p:par>
                              <p:par>
                                <p:cTn id="47" presetID="8" presetClass="entr" presetSubtype="16"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diamond(in)">
                                      <p:cBhvr>
                                        <p:cTn id="49" dur="2000"/>
                                        <p:tgtEl>
                                          <p:spTgt spid="39"/>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diamond(in)">
                                      <p:cBhvr>
                                        <p:cTn id="52" dur="2000"/>
                                        <p:tgtEl>
                                          <p:spTgt spid="43"/>
                                        </p:tgtEl>
                                      </p:cBhvr>
                                    </p:animEffect>
                                  </p:childTnLst>
                                </p:cTn>
                              </p:par>
                              <p:par>
                                <p:cTn id="53" presetID="8" presetClass="entr" presetSubtype="16"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diamond(in)">
                                      <p:cBhvr>
                                        <p:cTn id="55" dur="200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8" presetClass="entr" presetSubtype="16" fill="hold" grpId="0" nodeType="click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diamond(in)">
                                      <p:cBhvr>
                                        <p:cTn id="60" dur="2000"/>
                                        <p:tgtEl>
                                          <p:spTgt spid="47"/>
                                        </p:tgtEl>
                                      </p:cBhvr>
                                    </p:animEffect>
                                  </p:childTnLst>
                                </p:cTn>
                              </p:par>
                              <p:par>
                                <p:cTn id="61" presetID="8" presetClass="entr" presetSubtype="16" fill="hold" grpId="1"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diamond(in)">
                                      <p:cBhvr>
                                        <p:cTn id="63" dur="2000"/>
                                        <p:tgtEl>
                                          <p:spTgt spid="47"/>
                                        </p:tgtEl>
                                      </p:cBhvr>
                                    </p:animEffect>
                                  </p:childTnLst>
                                </p:cTn>
                              </p:par>
                              <p:par>
                                <p:cTn id="64" presetID="8" presetClass="entr" presetSubtype="16" fill="hold"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diamond(in)">
                                      <p:cBhvr>
                                        <p:cTn id="66" dur="2000"/>
                                        <p:tgtEl>
                                          <p:spTgt spid="49"/>
                                        </p:tgtEl>
                                      </p:cBhvr>
                                    </p:animEffect>
                                  </p:childTnLst>
                                </p:cTn>
                              </p:par>
                            </p:childTnLst>
                          </p:cTn>
                        </p:par>
                      </p:childTnLst>
                    </p:cTn>
                  </p:par>
                  <p:par>
                    <p:cTn id="67" fill="hold">
                      <p:stCondLst>
                        <p:cond delay="indefinite"/>
                      </p:stCondLst>
                      <p:childTnLst>
                        <p:par>
                          <p:cTn id="68" fill="hold">
                            <p:stCondLst>
                              <p:cond delay="0"/>
                            </p:stCondLst>
                            <p:childTnLst>
                              <p:par>
                                <p:cTn id="69" presetID="8" presetClass="entr" presetSubtype="16"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diamond(in)">
                                      <p:cBhvr>
                                        <p:cTn id="71" dur="2000"/>
                                        <p:tgtEl>
                                          <p:spTgt spid="18"/>
                                        </p:tgtEl>
                                      </p:cBhvr>
                                    </p:animEffect>
                                  </p:childTnLst>
                                </p:cTn>
                              </p:par>
                              <p:par>
                                <p:cTn id="72" presetID="8" presetClass="entr" presetSubtype="16" fill="hold" grpId="1"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amond(in)">
                                      <p:cBhvr>
                                        <p:cTn id="74" dur="2000"/>
                                        <p:tgtEl>
                                          <p:spTgt spid="18"/>
                                        </p:tgtEl>
                                      </p:cBhvr>
                                    </p:animEffect>
                                  </p:childTnLst>
                                </p:cTn>
                              </p:par>
                              <p:par>
                                <p:cTn id="75" presetID="4" presetClass="entr" presetSubtype="16"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ox(in)">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p:bldP spid="40" grpId="0" animBg="1"/>
      <p:bldP spid="42" grpId="0"/>
      <p:bldP spid="43" grpId="0" animBg="1"/>
      <p:bldP spid="45" grpId="0"/>
      <p:bldP spid="46" grpId="0"/>
      <p:bldP spid="47" grpId="0" animBg="1"/>
      <p:bldP spid="47" grpId="1" animBg="1"/>
      <p:bldP spid="18" grpId="0" animBg="1"/>
      <p:bldP spid="18" grpId="1"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1424539" y="356135"/>
            <a:ext cx="6063916" cy="86627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Tespit Harici Alanlarda Meraların (Kamu Orta Malları) Tespiti</a:t>
            </a:r>
            <a:endParaRPr lang="tr-TR" dirty="0"/>
          </a:p>
        </p:txBody>
      </p:sp>
      <p:sp>
        <p:nvSpPr>
          <p:cNvPr id="5" name="4 Dikdörtgen"/>
          <p:cNvSpPr/>
          <p:nvPr/>
        </p:nvSpPr>
        <p:spPr>
          <a:xfrm>
            <a:off x="394636" y="1512277"/>
            <a:ext cx="5332396" cy="72096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smtClean="0"/>
              <a:t>2004/16 sayılı genelge hükümlerince tespit yapılır.</a:t>
            </a:r>
            <a:endParaRPr lang="tr-TR" dirty="0"/>
          </a:p>
        </p:txBody>
      </p:sp>
      <p:sp>
        <p:nvSpPr>
          <p:cNvPr id="6" name="5 Dikdörtgen"/>
          <p:cNvSpPr/>
          <p:nvPr/>
        </p:nvSpPr>
        <p:spPr>
          <a:xfrm>
            <a:off x="383406" y="3464170"/>
            <a:ext cx="5332396" cy="9847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smtClean="0"/>
              <a:t>4342 sayılı kanunun 7. maddesi gereği 4 aylık süre içerisinde mera komisyonunca çalışma yapılmaması halinde kadastro komisyonunca mera sınırlandırması yapılır. (Tespit kadastro ekibince yapılır)</a:t>
            </a:r>
            <a:endParaRPr lang="tr-TR" dirty="0"/>
          </a:p>
        </p:txBody>
      </p:sp>
      <p:sp>
        <p:nvSpPr>
          <p:cNvPr id="7" name="6 Dikdörtgen"/>
          <p:cNvSpPr/>
          <p:nvPr/>
        </p:nvSpPr>
        <p:spPr>
          <a:xfrm>
            <a:off x="381803" y="2453054"/>
            <a:ext cx="5332396"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tr-TR" dirty="0" smtClean="0"/>
              <a:t>Çalışmalara başlamadan önce ilgili protokol hükümlerince 4 aylık süre için bildirimde bulunulur. </a:t>
            </a:r>
          </a:p>
        </p:txBody>
      </p:sp>
      <p:sp>
        <p:nvSpPr>
          <p:cNvPr id="8" name="7 Dikdörtgen"/>
          <p:cNvSpPr/>
          <p:nvPr/>
        </p:nvSpPr>
        <p:spPr>
          <a:xfrm>
            <a:off x="437322" y="4630105"/>
            <a:ext cx="5297696" cy="10252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smtClean="0"/>
              <a:t>Tescilli olmayan mera alanlarına komşu parsellerde miktara göre edinimler varsa </a:t>
            </a:r>
            <a:r>
              <a:rPr lang="tr-TR" dirty="0" smtClean="0">
                <a:solidFill>
                  <a:srgbClr val="FF0000"/>
                </a:solidFill>
              </a:rPr>
              <a:t>miktar fazlası oluşması durumunda, miktar fazlası </a:t>
            </a:r>
            <a:r>
              <a:rPr lang="tr-TR" dirty="0" err="1" smtClean="0">
                <a:solidFill>
                  <a:srgbClr val="FF0000"/>
                </a:solidFill>
              </a:rPr>
              <a:t>kIsımlar</a:t>
            </a:r>
            <a:r>
              <a:rPr lang="tr-TR" dirty="0" smtClean="0">
                <a:solidFill>
                  <a:srgbClr val="FF0000"/>
                </a:solidFill>
              </a:rPr>
              <a:t> bu alana dahil edilerek tutanakta açıklama yapılır</a:t>
            </a:r>
            <a:endParaRPr lang="tr-TR" dirty="0"/>
          </a:p>
        </p:txBody>
      </p:sp>
      <p:sp>
        <p:nvSpPr>
          <p:cNvPr id="9" name="8 Oval"/>
          <p:cNvSpPr/>
          <p:nvPr/>
        </p:nvSpPr>
        <p:spPr>
          <a:xfrm>
            <a:off x="6105378" y="2531444"/>
            <a:ext cx="2509232" cy="272394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Tescilsiz mera alanlarına komşu parsellerin değerlendirmesi öncelikle yapılır.</a:t>
            </a:r>
            <a:endParaRPr lang="tr-TR" dirty="0"/>
          </a:p>
        </p:txBody>
      </p:sp>
      <p:sp>
        <p:nvSpPr>
          <p:cNvPr id="10" name="9 Yuvarlatılmış Dikdörtgen"/>
          <p:cNvSpPr/>
          <p:nvPr/>
        </p:nvSpPr>
        <p:spPr>
          <a:xfrm>
            <a:off x="298938" y="5758962"/>
            <a:ext cx="5820509" cy="949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Daha önce sınırlandırma ve tespiti yapılmış (askı ilan sonucu kesinleşmiş ve tescili yapılmamış) kamu hizmet malları ile kamu orta mallarının 1496 </a:t>
            </a:r>
            <a:r>
              <a:rPr lang="tr-TR" dirty="0" err="1" smtClean="0"/>
              <a:t>nolu</a:t>
            </a:r>
            <a:r>
              <a:rPr lang="tr-TR" dirty="0" smtClean="0"/>
              <a:t> genelge uyarınca tescilinin yapılması sağlanır.</a:t>
            </a:r>
            <a:endParaRPr lang="tr-TR" dirty="0"/>
          </a:p>
        </p:txBody>
      </p:sp>
      <p:sp>
        <p:nvSpPr>
          <p:cNvPr id="11" name="10 Oval Belirtme Çizgisi"/>
          <p:cNvSpPr/>
          <p:nvPr/>
        </p:nvSpPr>
        <p:spPr>
          <a:xfrm>
            <a:off x="6261652" y="5387009"/>
            <a:ext cx="2574235" cy="646043"/>
          </a:xfrm>
          <a:prstGeom prst="wedgeEllipseCallout">
            <a:avLst>
              <a:gd name="adj1" fmla="val -93640"/>
              <a:gd name="adj2" fmla="val -5553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200" dirty="0" smtClean="0"/>
              <a:t>Tescilsiz orman parsellerinde de aynı şekilde uygulama yapılır.</a:t>
            </a:r>
            <a:endParaRPr lang="tr-TR" sz="1200" dirty="0"/>
          </a:p>
        </p:txBody>
      </p:sp>
    </p:spTree>
  </p:cSld>
  <p:clrMapOvr>
    <a:masterClrMapping/>
  </p:clrMapOvr>
  <p:transition>
    <p:pull dir="ld"/>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147015" y="266789"/>
            <a:ext cx="6625883"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2800" dirty="0" smtClean="0">
                <a:solidFill>
                  <a:srgbClr val="FF0000"/>
                </a:solidFill>
              </a:rPr>
              <a:t>İntikal/ Taksim/ </a:t>
            </a:r>
            <a:r>
              <a:rPr lang="tr-TR" sz="2800" dirty="0" err="1" smtClean="0">
                <a:solidFill>
                  <a:srgbClr val="FF0000"/>
                </a:solidFill>
              </a:rPr>
              <a:t>İfrazen</a:t>
            </a:r>
            <a:r>
              <a:rPr lang="tr-TR" sz="2800" dirty="0" smtClean="0">
                <a:solidFill>
                  <a:srgbClr val="FF0000"/>
                </a:solidFill>
              </a:rPr>
              <a:t> Taksim</a:t>
            </a:r>
          </a:p>
        </p:txBody>
      </p:sp>
      <p:sp>
        <p:nvSpPr>
          <p:cNvPr id="5" name="4 Dikdörtgen"/>
          <p:cNvSpPr/>
          <p:nvPr/>
        </p:nvSpPr>
        <p:spPr>
          <a:xfrm>
            <a:off x="1194955" y="1079608"/>
            <a:ext cx="4572000" cy="646331"/>
          </a:xfrm>
          <a:prstGeom prst="rect">
            <a:avLst/>
          </a:prstGeom>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a:spAutoFit/>
          </a:bodyPr>
          <a:lstStyle/>
          <a:p>
            <a:pPr algn="just"/>
            <a:r>
              <a:rPr lang="tr-TR" dirty="0" smtClean="0"/>
              <a:t>Güncel tapu kayıtlarına göre engel bir durumun olmaması,</a:t>
            </a:r>
          </a:p>
        </p:txBody>
      </p:sp>
      <p:sp>
        <p:nvSpPr>
          <p:cNvPr id="6" name="5 Dikdörtgen"/>
          <p:cNvSpPr/>
          <p:nvPr/>
        </p:nvSpPr>
        <p:spPr>
          <a:xfrm>
            <a:off x="1194954" y="1959417"/>
            <a:ext cx="4572000" cy="923330"/>
          </a:xfrm>
          <a:prstGeom prst="rect">
            <a:avLst/>
          </a:prstGeom>
          <a:effectLst>
            <a:glow rad="635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a:spAutoFit/>
          </a:bodyPr>
          <a:lstStyle/>
          <a:p>
            <a:pPr algn="just"/>
            <a:r>
              <a:rPr lang="tr-TR" dirty="0" smtClean="0"/>
              <a:t>Özel hükümlere tabi yerlerde (Sit, AGB vb) yerlerde ilgili idarelerden    gerekli izinlerin alınması,</a:t>
            </a:r>
          </a:p>
        </p:txBody>
      </p:sp>
      <p:sp>
        <p:nvSpPr>
          <p:cNvPr id="7" name="6 Dikdörtgen"/>
          <p:cNvSpPr/>
          <p:nvPr/>
        </p:nvSpPr>
        <p:spPr>
          <a:xfrm>
            <a:off x="1226127" y="3258280"/>
            <a:ext cx="4572000" cy="1200329"/>
          </a:xfrm>
          <a:prstGeom prst="rect">
            <a:avLst/>
          </a:prstGeom>
          <a:effectLst>
            <a:glow rad="63500">
              <a:schemeClr val="accent4">
                <a:satMod val="175000"/>
                <a:alpha val="40000"/>
              </a:schemeClr>
            </a:glow>
          </a:effectLst>
        </p:spPr>
        <p:style>
          <a:lnRef idx="2">
            <a:schemeClr val="accent2"/>
          </a:lnRef>
          <a:fillRef idx="1">
            <a:schemeClr val="lt1"/>
          </a:fillRef>
          <a:effectRef idx="0">
            <a:schemeClr val="accent2"/>
          </a:effectRef>
          <a:fontRef idx="minor">
            <a:schemeClr val="dk1"/>
          </a:fontRef>
        </p:style>
        <p:txBody>
          <a:bodyPr>
            <a:spAutoFit/>
          </a:bodyPr>
          <a:lstStyle/>
          <a:p>
            <a:pPr algn="just"/>
            <a:r>
              <a:rPr lang="tr-TR" dirty="0" smtClean="0"/>
              <a:t>Taksim ve </a:t>
            </a:r>
            <a:r>
              <a:rPr lang="tr-TR" dirty="0" err="1" smtClean="0"/>
              <a:t>ifrazen</a:t>
            </a:r>
            <a:r>
              <a:rPr lang="tr-TR" dirty="0" smtClean="0"/>
              <a:t> taksim taleplerinde irtifak hakkı, taşınmaz yükü, rehini, şerh ve belirtme bulunması halinde Tapu Sicil Tüzüğünün  8. bölümündeki hükümlere göre işlem yapılması,</a:t>
            </a:r>
          </a:p>
        </p:txBody>
      </p:sp>
      <p:sp>
        <p:nvSpPr>
          <p:cNvPr id="8" name="7 Dikdörtgen"/>
          <p:cNvSpPr/>
          <p:nvPr/>
        </p:nvSpPr>
        <p:spPr>
          <a:xfrm>
            <a:off x="1226126" y="4806526"/>
            <a:ext cx="4572000" cy="923330"/>
          </a:xfrm>
          <a:prstGeom prst="rect">
            <a:avLst/>
          </a:prstGeom>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a:spAutoFit/>
          </a:bodyPr>
          <a:lstStyle/>
          <a:p>
            <a:pPr algn="just"/>
            <a:r>
              <a:rPr lang="tr-TR" dirty="0" smtClean="0"/>
              <a:t>Belirtme konulan taşımazlarda </a:t>
            </a:r>
            <a:r>
              <a:rPr lang="tr-TR" dirty="0" smtClean="0">
                <a:solidFill>
                  <a:srgbClr val="FF0000"/>
                </a:solidFill>
              </a:rPr>
              <a:t>“güncelleme tutanağı” </a:t>
            </a:r>
            <a:r>
              <a:rPr lang="tr-TR" dirty="0" err="1" smtClean="0">
                <a:solidFill>
                  <a:srgbClr val="FF0000"/>
                </a:solidFill>
              </a:rPr>
              <a:t>nın</a:t>
            </a:r>
            <a:r>
              <a:rPr lang="tr-TR" dirty="0" smtClean="0">
                <a:solidFill>
                  <a:srgbClr val="FF0000"/>
                </a:solidFill>
              </a:rPr>
              <a:t> düzenlendiği tarihten sonra </a:t>
            </a:r>
            <a:r>
              <a:rPr lang="tr-TR" dirty="0" smtClean="0"/>
              <a:t>tesis edilen şerhler için ayrıca muvafakat aranmaz. </a:t>
            </a:r>
            <a:endParaRPr lang="tr-TR" dirty="0">
              <a:solidFill>
                <a:srgbClr val="FF0000"/>
              </a:solidFill>
            </a:endParaRPr>
          </a:p>
        </p:txBody>
      </p:sp>
      <p:sp>
        <p:nvSpPr>
          <p:cNvPr id="9" name="8 Oval"/>
          <p:cNvSpPr/>
          <p:nvPr/>
        </p:nvSpPr>
        <p:spPr>
          <a:xfrm>
            <a:off x="5871797" y="3066816"/>
            <a:ext cx="2701637" cy="131964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Tapu Sicil Tüzüğü “</a:t>
            </a:r>
            <a:r>
              <a:rPr lang="tr-TR" sz="1400" i="1" dirty="0" smtClean="0"/>
              <a:t>Taşınmazların bölünmesi birleştirilmesi taksimi ve kayıtların taşınması</a:t>
            </a:r>
            <a:r>
              <a:rPr lang="tr-TR" sz="1400" dirty="0" smtClean="0"/>
              <a:t>”</a:t>
            </a:r>
            <a:endParaRPr lang="tr-TR" sz="1400" dirty="0"/>
          </a:p>
        </p:txBody>
      </p:sp>
      <p:sp>
        <p:nvSpPr>
          <p:cNvPr id="10" name="9 Oval"/>
          <p:cNvSpPr/>
          <p:nvPr/>
        </p:nvSpPr>
        <p:spPr>
          <a:xfrm>
            <a:off x="6211357" y="1035408"/>
            <a:ext cx="2047119" cy="81264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000" dirty="0" smtClean="0"/>
              <a:t>ÖNCELİKLE</a:t>
            </a:r>
            <a:endParaRPr lang="tr-TR" sz="2000" dirty="0"/>
          </a:p>
        </p:txBody>
      </p:sp>
      <p:cxnSp>
        <p:nvCxnSpPr>
          <p:cNvPr id="12" name="11 Düz Ok Bağlayıcısı"/>
          <p:cNvCxnSpPr/>
          <p:nvPr/>
        </p:nvCxnSpPr>
        <p:spPr>
          <a:xfrm rot="10800000" flipV="1">
            <a:off x="5842536" y="1703671"/>
            <a:ext cx="587141" cy="5005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13 Düz Ok Bağlayıcısı"/>
          <p:cNvCxnSpPr/>
          <p:nvPr/>
        </p:nvCxnSpPr>
        <p:spPr>
          <a:xfrm rot="10800000" flipV="1">
            <a:off x="5832910" y="1491916"/>
            <a:ext cx="336885" cy="4812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10 Oval"/>
          <p:cNvSpPr/>
          <p:nvPr/>
        </p:nvSpPr>
        <p:spPr>
          <a:xfrm>
            <a:off x="5651156" y="4679092"/>
            <a:ext cx="3492843" cy="207593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Bu tarihten sonra </a:t>
            </a:r>
            <a:r>
              <a:rPr lang="tr-TR" sz="1600" b="1" dirty="0" smtClean="0">
                <a:solidFill>
                  <a:schemeClr val="tx1"/>
                </a:solidFill>
              </a:rPr>
              <a:t>tasarrufu yasaklayıcı şerhler </a:t>
            </a:r>
            <a:r>
              <a:rPr lang="tr-TR" sz="1400" dirty="0" smtClean="0"/>
              <a:t>varsa  her aşamada dikkate alınır. Çalışmaların kesinleşmesinden sonra söz konusu kısıtlamalar la ilgili taşınmazlara aktarılarak, ilgilisine bilgi verilir.??? </a:t>
            </a:r>
          </a:p>
        </p:txBody>
      </p:sp>
    </p:spTree>
  </p:cSld>
  <p:clrMapOvr>
    <a:masterClrMapping/>
  </p:clrMapOvr>
  <p:transition>
    <p:pull dir="ld"/>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1091596" y="0"/>
            <a:ext cx="6625883"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2800" dirty="0" smtClean="0">
                <a:solidFill>
                  <a:srgbClr val="FF0000"/>
                </a:solidFill>
              </a:rPr>
              <a:t>İntikal/ Taksim/ </a:t>
            </a:r>
            <a:r>
              <a:rPr lang="tr-TR" sz="2800" dirty="0" err="1" smtClean="0">
                <a:solidFill>
                  <a:srgbClr val="FF0000"/>
                </a:solidFill>
              </a:rPr>
              <a:t>İfrazen</a:t>
            </a:r>
            <a:r>
              <a:rPr lang="tr-TR" sz="2800" dirty="0" smtClean="0">
                <a:solidFill>
                  <a:srgbClr val="FF0000"/>
                </a:solidFill>
              </a:rPr>
              <a:t> Taksim</a:t>
            </a:r>
            <a:endParaRPr lang="tr-TR" sz="2800" dirty="0">
              <a:solidFill>
                <a:srgbClr val="FF0000"/>
              </a:solidFill>
            </a:endParaRPr>
          </a:p>
        </p:txBody>
      </p:sp>
      <p:sp>
        <p:nvSpPr>
          <p:cNvPr id="3" name="2 Dikdörtgen"/>
          <p:cNvSpPr/>
          <p:nvPr/>
        </p:nvSpPr>
        <p:spPr>
          <a:xfrm>
            <a:off x="3415145" y="617681"/>
            <a:ext cx="2476500" cy="93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Malikler veya Mirasçılar mirasın intikali, miras taksimi ve </a:t>
            </a:r>
            <a:r>
              <a:rPr lang="tr-TR" sz="1600" dirty="0" err="1" smtClean="0"/>
              <a:t>ifrazen</a:t>
            </a:r>
            <a:r>
              <a:rPr lang="tr-TR" sz="1600" dirty="0" smtClean="0"/>
              <a:t> taksime ilişkin talepte bulunursa;</a:t>
            </a:r>
            <a:endParaRPr lang="tr-TR" sz="1600" dirty="0"/>
          </a:p>
        </p:txBody>
      </p:sp>
      <p:sp>
        <p:nvSpPr>
          <p:cNvPr id="4" name="3 Dikdörtgen"/>
          <p:cNvSpPr/>
          <p:nvPr/>
        </p:nvSpPr>
        <p:spPr>
          <a:xfrm>
            <a:off x="424872" y="2485737"/>
            <a:ext cx="2552700" cy="1231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“Kadastro güncelleme çalışmaları kapsamında mirasın intikali/ taksimi/</a:t>
            </a:r>
            <a:r>
              <a:rPr lang="tr-TR" sz="1200" dirty="0" err="1" smtClean="0"/>
              <a:t>ifrazen</a:t>
            </a:r>
            <a:r>
              <a:rPr lang="tr-TR" sz="1200" dirty="0" smtClean="0"/>
              <a:t> taksimine ilişkin talep bulunmakta olup, her türlü akit ve tescil işlemleri, tespit durumu kadastro müdürlüğünden sorularak alınacak cevaba göre işlem yapılır.”</a:t>
            </a:r>
            <a:endParaRPr lang="tr-TR" sz="1200" dirty="0"/>
          </a:p>
        </p:txBody>
      </p:sp>
      <p:sp>
        <p:nvSpPr>
          <p:cNvPr id="6" name="5 Oval"/>
          <p:cNvSpPr/>
          <p:nvPr/>
        </p:nvSpPr>
        <p:spPr>
          <a:xfrm>
            <a:off x="3532910" y="2705099"/>
            <a:ext cx="1816100" cy="8001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Tapu kütüğünün beyanlar hanesine belirtme yapılır</a:t>
            </a:r>
            <a:endParaRPr lang="tr-TR" sz="1200" dirty="0"/>
          </a:p>
        </p:txBody>
      </p:sp>
      <p:cxnSp>
        <p:nvCxnSpPr>
          <p:cNvPr id="8" name="7 Düz Ok Bağlayıcısı"/>
          <p:cNvCxnSpPr/>
          <p:nvPr/>
        </p:nvCxnSpPr>
        <p:spPr>
          <a:xfrm flipV="1">
            <a:off x="5331691" y="3051463"/>
            <a:ext cx="317500" cy="127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8 Dikdörtgen"/>
          <p:cNvSpPr/>
          <p:nvPr/>
        </p:nvSpPr>
        <p:spPr>
          <a:xfrm>
            <a:off x="5905500" y="2603500"/>
            <a:ext cx="2476500" cy="9398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1600" dirty="0" smtClean="0"/>
              <a:t>Malikler veya Mirasçılar adlarına tespit yapılmasına ilişkin talepte bulunursa;</a:t>
            </a:r>
            <a:endParaRPr lang="tr-TR" sz="1600" dirty="0"/>
          </a:p>
        </p:txBody>
      </p:sp>
      <p:sp>
        <p:nvSpPr>
          <p:cNvPr id="11" name="10 Dikdörtgen"/>
          <p:cNvSpPr/>
          <p:nvPr/>
        </p:nvSpPr>
        <p:spPr>
          <a:xfrm>
            <a:off x="5613400" y="3873500"/>
            <a:ext cx="1117600" cy="736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1400" dirty="0" smtClean="0"/>
              <a:t>Veraset belgesi</a:t>
            </a:r>
            <a:endParaRPr lang="tr-TR" sz="1400" dirty="0"/>
          </a:p>
        </p:txBody>
      </p:sp>
      <p:sp>
        <p:nvSpPr>
          <p:cNvPr id="12" name="11 Dikdörtgen"/>
          <p:cNvSpPr/>
          <p:nvPr/>
        </p:nvSpPr>
        <p:spPr>
          <a:xfrm>
            <a:off x="7493000" y="3873500"/>
            <a:ext cx="1117600" cy="736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1400" dirty="0" smtClean="0"/>
              <a:t>Vukuatlı nüfus kayıt örneği</a:t>
            </a:r>
            <a:endParaRPr lang="tr-TR" sz="1400" dirty="0"/>
          </a:p>
        </p:txBody>
      </p:sp>
      <p:sp>
        <p:nvSpPr>
          <p:cNvPr id="13" name="12 Dikdörtgen"/>
          <p:cNvSpPr/>
          <p:nvPr/>
        </p:nvSpPr>
        <p:spPr>
          <a:xfrm>
            <a:off x="5651500" y="5041899"/>
            <a:ext cx="3060700" cy="102201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1400" dirty="0" smtClean="0"/>
              <a:t>El birliği veya paylı mülkiyet hükümlerine göre tespit yapılır. </a:t>
            </a:r>
          </a:p>
          <a:p>
            <a:pPr algn="ctr">
              <a:buFont typeface="Arial" pitchFamily="34" charset="0"/>
              <a:buChar char="•"/>
            </a:pPr>
            <a:r>
              <a:rPr lang="tr-TR" sz="1400" dirty="0" smtClean="0"/>
              <a:t>Paylı mülkiyette tüm maliklerin talep ve muvafakati gerekir.</a:t>
            </a:r>
            <a:endParaRPr lang="tr-TR" sz="1400" dirty="0"/>
          </a:p>
        </p:txBody>
      </p:sp>
      <p:cxnSp>
        <p:nvCxnSpPr>
          <p:cNvPr id="21" name="20 Düz Ok Bağlayıcısı"/>
          <p:cNvCxnSpPr/>
          <p:nvPr/>
        </p:nvCxnSpPr>
        <p:spPr>
          <a:xfrm rot="5400000">
            <a:off x="6115050" y="4806950"/>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22 Düz Ok Bağlayıcısı"/>
          <p:cNvCxnSpPr/>
          <p:nvPr/>
        </p:nvCxnSpPr>
        <p:spPr>
          <a:xfrm rot="5400000">
            <a:off x="6394450" y="3714750"/>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23 Düz Ok Bağlayıcısı"/>
          <p:cNvCxnSpPr/>
          <p:nvPr/>
        </p:nvCxnSpPr>
        <p:spPr>
          <a:xfrm rot="5400000">
            <a:off x="7870724" y="4861226"/>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24 Düz Ok Bağlayıcısı"/>
          <p:cNvCxnSpPr/>
          <p:nvPr/>
        </p:nvCxnSpPr>
        <p:spPr>
          <a:xfrm rot="5400000">
            <a:off x="7550150" y="3714750"/>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7" name="16 Dikdörtgen"/>
          <p:cNvSpPr/>
          <p:nvPr/>
        </p:nvSpPr>
        <p:spPr>
          <a:xfrm>
            <a:off x="404958" y="4092863"/>
            <a:ext cx="2552700" cy="587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Tapu Müdürlüğünce, İstenilen belgeler kadastro müdürlüğüne gönderilir.</a:t>
            </a:r>
            <a:endParaRPr lang="tr-TR" sz="1200" dirty="0"/>
          </a:p>
        </p:txBody>
      </p:sp>
      <p:cxnSp>
        <p:nvCxnSpPr>
          <p:cNvPr id="18" name="17 Düz Ok Bağlayıcısı"/>
          <p:cNvCxnSpPr/>
          <p:nvPr/>
        </p:nvCxnSpPr>
        <p:spPr>
          <a:xfrm rot="5400000">
            <a:off x="1670627" y="3926321"/>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9" name="18 Oval"/>
          <p:cNvSpPr/>
          <p:nvPr/>
        </p:nvSpPr>
        <p:spPr>
          <a:xfrm>
            <a:off x="1919037" y="782162"/>
            <a:ext cx="1453414" cy="61601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Talep gerekir</a:t>
            </a:r>
            <a:endParaRPr lang="tr-TR" dirty="0"/>
          </a:p>
        </p:txBody>
      </p:sp>
      <p:sp>
        <p:nvSpPr>
          <p:cNvPr id="20" name="19 Dikdörtgen"/>
          <p:cNvSpPr/>
          <p:nvPr/>
        </p:nvSpPr>
        <p:spPr>
          <a:xfrm>
            <a:off x="5467149" y="2425566"/>
            <a:ext cx="3455470" cy="3975234"/>
          </a:xfrm>
          <a:prstGeom prst="rect">
            <a:avLst/>
          </a:prstGeom>
          <a:no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21 Dikdörtgen"/>
          <p:cNvSpPr/>
          <p:nvPr/>
        </p:nvSpPr>
        <p:spPr>
          <a:xfrm>
            <a:off x="6523489" y="1728804"/>
            <a:ext cx="1147846" cy="587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İNTİKAL</a:t>
            </a:r>
            <a:endParaRPr lang="tr-TR" sz="1200" dirty="0"/>
          </a:p>
        </p:txBody>
      </p:sp>
      <p:cxnSp>
        <p:nvCxnSpPr>
          <p:cNvPr id="27" name="26 Düz Ok Bağlayıcısı"/>
          <p:cNvCxnSpPr/>
          <p:nvPr/>
        </p:nvCxnSpPr>
        <p:spPr>
          <a:xfrm rot="5400000">
            <a:off x="7166476" y="6592169"/>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8" name="27 Dikdörtgen"/>
          <p:cNvSpPr/>
          <p:nvPr/>
        </p:nvSpPr>
        <p:spPr>
          <a:xfrm>
            <a:off x="3034145" y="1662996"/>
            <a:ext cx="3241964" cy="587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TESCİLE ESAS BELGELER VE GÜNCEL TAPU KAYITLARI TAPU MÜDÜRLÜĞÜNDEN İSTENİR.</a:t>
            </a:r>
            <a:endParaRPr lang="tr-TR" sz="1200" dirty="0"/>
          </a:p>
        </p:txBody>
      </p:sp>
      <p:cxnSp>
        <p:nvCxnSpPr>
          <p:cNvPr id="31" name="30 Düz Ok Bağlayıcısı"/>
          <p:cNvCxnSpPr/>
          <p:nvPr/>
        </p:nvCxnSpPr>
        <p:spPr>
          <a:xfrm rot="5400000">
            <a:off x="4264890" y="2457740"/>
            <a:ext cx="2921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31 Düz Ok Bağlayıcısı"/>
          <p:cNvCxnSpPr/>
          <p:nvPr/>
        </p:nvCxnSpPr>
        <p:spPr>
          <a:xfrm rot="10800000" flipV="1">
            <a:off x="3107820" y="3096491"/>
            <a:ext cx="362745" cy="137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2489200" y="635000"/>
            <a:ext cx="331470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tr-TR" dirty="0" smtClean="0">
                <a:solidFill>
                  <a:schemeClr val="tx1"/>
                </a:solidFill>
              </a:rPr>
              <a:t>Tarımsal  Nitelikli Taşınmazlarda</a:t>
            </a:r>
            <a:endParaRPr lang="tr-TR" dirty="0">
              <a:solidFill>
                <a:schemeClr val="tx1"/>
              </a:solidFill>
            </a:endParaRPr>
          </a:p>
        </p:txBody>
      </p:sp>
      <p:sp>
        <p:nvSpPr>
          <p:cNvPr id="5" name="4 Metin kutusu"/>
          <p:cNvSpPr txBox="1"/>
          <p:nvPr/>
        </p:nvSpPr>
        <p:spPr>
          <a:xfrm>
            <a:off x="2501900" y="1295400"/>
            <a:ext cx="3314700" cy="646331"/>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tr-TR" dirty="0" smtClean="0">
                <a:solidFill>
                  <a:schemeClr val="tx1"/>
                </a:solidFill>
              </a:rPr>
              <a:t>Paylı mülkiyet hükümlerine göre intikal veya taksim talep edilirse</a:t>
            </a:r>
            <a:endParaRPr lang="tr-TR" dirty="0">
              <a:solidFill>
                <a:schemeClr val="tx1"/>
              </a:solidFill>
            </a:endParaRPr>
          </a:p>
        </p:txBody>
      </p:sp>
      <p:sp>
        <p:nvSpPr>
          <p:cNvPr id="6" name="5 Metin kutusu"/>
          <p:cNvSpPr txBox="1"/>
          <p:nvPr/>
        </p:nvSpPr>
        <p:spPr>
          <a:xfrm>
            <a:off x="571500" y="2400300"/>
            <a:ext cx="33147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tr-TR" dirty="0" smtClean="0">
                <a:solidFill>
                  <a:schemeClr val="tx1"/>
                </a:solidFill>
              </a:rPr>
              <a:t>15/05/2014 tarihinden önceki ölümlerde</a:t>
            </a:r>
            <a:endParaRPr lang="tr-TR" dirty="0">
              <a:solidFill>
                <a:schemeClr val="tx1"/>
              </a:solidFill>
            </a:endParaRPr>
          </a:p>
        </p:txBody>
      </p:sp>
      <p:sp>
        <p:nvSpPr>
          <p:cNvPr id="7" name="6 Metin kutusu"/>
          <p:cNvSpPr txBox="1"/>
          <p:nvPr/>
        </p:nvSpPr>
        <p:spPr>
          <a:xfrm>
            <a:off x="4597400" y="2413000"/>
            <a:ext cx="33147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tr-TR" dirty="0" smtClean="0">
                <a:solidFill>
                  <a:schemeClr val="tx1"/>
                </a:solidFill>
              </a:rPr>
              <a:t>15/05/2014 tarihinden sonraki ölümlerde</a:t>
            </a:r>
            <a:endParaRPr lang="tr-TR" dirty="0">
              <a:solidFill>
                <a:schemeClr val="tx1"/>
              </a:solidFill>
            </a:endParaRPr>
          </a:p>
        </p:txBody>
      </p:sp>
      <p:sp>
        <p:nvSpPr>
          <p:cNvPr id="8" name="7 Metin kutusu"/>
          <p:cNvSpPr txBox="1"/>
          <p:nvPr/>
        </p:nvSpPr>
        <p:spPr>
          <a:xfrm>
            <a:off x="584200" y="3530600"/>
            <a:ext cx="33147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tr-TR" dirty="0" smtClean="0">
                <a:solidFill>
                  <a:schemeClr val="tx1"/>
                </a:solidFill>
              </a:rPr>
              <a:t>Talep karşılanır.</a:t>
            </a:r>
          </a:p>
          <a:p>
            <a:pPr algn="ctr"/>
            <a:endParaRPr lang="tr-TR" dirty="0">
              <a:solidFill>
                <a:schemeClr val="tx1"/>
              </a:solidFill>
            </a:endParaRPr>
          </a:p>
        </p:txBody>
      </p:sp>
      <p:sp>
        <p:nvSpPr>
          <p:cNvPr id="9" name="8 Metin kutusu"/>
          <p:cNvSpPr txBox="1"/>
          <p:nvPr/>
        </p:nvSpPr>
        <p:spPr>
          <a:xfrm>
            <a:off x="4610100" y="3517900"/>
            <a:ext cx="33147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tr-TR" dirty="0" smtClean="0">
                <a:solidFill>
                  <a:schemeClr val="tx1"/>
                </a:solidFill>
              </a:rPr>
              <a:t>Tarım ve Orman Müdürlüğü uygunluk yazısı gerekir.</a:t>
            </a:r>
            <a:endParaRPr lang="tr-TR" dirty="0">
              <a:solidFill>
                <a:schemeClr val="tx1"/>
              </a:solidFill>
            </a:endParaRPr>
          </a:p>
        </p:txBody>
      </p:sp>
      <p:sp>
        <p:nvSpPr>
          <p:cNvPr id="10" name="9 Oval"/>
          <p:cNvSpPr/>
          <p:nvPr/>
        </p:nvSpPr>
        <p:spPr>
          <a:xfrm>
            <a:off x="7429500" y="717550"/>
            <a:ext cx="1066800" cy="9398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solidFill>
                  <a:schemeClr val="bg1"/>
                </a:solidFill>
              </a:rPr>
              <a:t>5403 sayılı kanun</a:t>
            </a:r>
            <a:endParaRPr lang="tr-TR" sz="1400" dirty="0">
              <a:solidFill>
                <a:schemeClr val="bg1"/>
              </a:solidFill>
            </a:endParaRPr>
          </a:p>
        </p:txBody>
      </p:sp>
      <p:sp>
        <p:nvSpPr>
          <p:cNvPr id="11" name="10 Metin kutusu"/>
          <p:cNvSpPr txBox="1"/>
          <p:nvPr/>
        </p:nvSpPr>
        <p:spPr>
          <a:xfrm>
            <a:off x="2819400" y="4838700"/>
            <a:ext cx="331470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tr-TR" dirty="0" smtClean="0">
                <a:solidFill>
                  <a:schemeClr val="bg1"/>
                </a:solidFill>
              </a:rPr>
              <a:t>Ayrıca tüm maliklerin talep veya muvafakati gerekir.</a:t>
            </a:r>
            <a:endParaRPr lang="tr-TR" dirty="0">
              <a:solidFill>
                <a:schemeClr val="bg1"/>
              </a:solidFill>
            </a:endParaRPr>
          </a:p>
        </p:txBody>
      </p:sp>
      <p:cxnSp>
        <p:nvCxnSpPr>
          <p:cNvPr id="15" name="14 Düz Ok Bağlayıcısı"/>
          <p:cNvCxnSpPr/>
          <p:nvPr/>
        </p:nvCxnSpPr>
        <p:spPr>
          <a:xfrm rot="10800000" flipV="1">
            <a:off x="2705100" y="2032000"/>
            <a:ext cx="685800" cy="241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15 Düz Ok Bağlayıcısı"/>
          <p:cNvCxnSpPr/>
          <p:nvPr/>
        </p:nvCxnSpPr>
        <p:spPr>
          <a:xfrm>
            <a:off x="5219700" y="2032000"/>
            <a:ext cx="635000" cy="342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17 Düz Ok Bağlayıcısı"/>
          <p:cNvCxnSpPr/>
          <p:nvPr/>
        </p:nvCxnSpPr>
        <p:spPr>
          <a:xfrm rot="5400000">
            <a:off x="2330450" y="3308350"/>
            <a:ext cx="4445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19 Düz Ok Bağlayıcısı"/>
          <p:cNvCxnSpPr/>
          <p:nvPr/>
        </p:nvCxnSpPr>
        <p:spPr>
          <a:xfrm rot="5400000">
            <a:off x="6127750" y="3295650"/>
            <a:ext cx="4445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20 Düz Ok Bağlayıcısı"/>
          <p:cNvCxnSpPr/>
          <p:nvPr/>
        </p:nvCxnSpPr>
        <p:spPr>
          <a:xfrm rot="10800000" flipV="1">
            <a:off x="5410200" y="4292600"/>
            <a:ext cx="584200" cy="457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22 Düz Ok Bağlayıcısı"/>
          <p:cNvCxnSpPr/>
          <p:nvPr/>
        </p:nvCxnSpPr>
        <p:spPr>
          <a:xfrm>
            <a:off x="2781300" y="4241800"/>
            <a:ext cx="584200" cy="482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489200" y="444500"/>
            <a:ext cx="3911600" cy="7747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t>TAKSİM</a:t>
            </a:r>
            <a:endParaRPr lang="tr-TR" sz="2000" b="1" dirty="0"/>
          </a:p>
        </p:txBody>
      </p:sp>
      <p:sp>
        <p:nvSpPr>
          <p:cNvPr id="5" name="4 Dikdörtgen"/>
          <p:cNvSpPr/>
          <p:nvPr/>
        </p:nvSpPr>
        <p:spPr>
          <a:xfrm>
            <a:off x="4787900" y="1689100"/>
            <a:ext cx="3911600"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Mirasçılar arasında yapılıyorsa</a:t>
            </a:r>
            <a:endParaRPr lang="tr-TR" sz="1600" dirty="0"/>
          </a:p>
        </p:txBody>
      </p:sp>
      <p:sp>
        <p:nvSpPr>
          <p:cNvPr id="6" name="5 Dikdörtgen"/>
          <p:cNvSpPr/>
          <p:nvPr/>
        </p:nvSpPr>
        <p:spPr>
          <a:xfrm>
            <a:off x="177800" y="2844800"/>
            <a:ext cx="3911600"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Tüm paydaşların güncelleme ekibi huzurunda beyan ve muvafakati</a:t>
            </a:r>
            <a:endParaRPr lang="tr-TR" sz="1600" dirty="0"/>
          </a:p>
        </p:txBody>
      </p:sp>
      <p:sp>
        <p:nvSpPr>
          <p:cNvPr id="7" name="6 Dikdörtgen"/>
          <p:cNvSpPr/>
          <p:nvPr/>
        </p:nvSpPr>
        <p:spPr>
          <a:xfrm>
            <a:off x="165100" y="1714500"/>
            <a:ext cx="3911600"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Parsel Malikleri arasında yapılıyorsa</a:t>
            </a:r>
            <a:endParaRPr lang="tr-TR" sz="1600" dirty="0"/>
          </a:p>
        </p:txBody>
      </p:sp>
      <p:sp>
        <p:nvSpPr>
          <p:cNvPr id="8" name="7 Dikdörtgen"/>
          <p:cNvSpPr/>
          <p:nvPr/>
        </p:nvSpPr>
        <p:spPr>
          <a:xfrm>
            <a:off x="4787900" y="2833816"/>
            <a:ext cx="1447800" cy="9885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Tüm mirasçıların beyan ve muvafakatini içeren imzalı  sözleşme</a:t>
            </a:r>
            <a:endParaRPr lang="tr-TR" sz="1400" dirty="0"/>
          </a:p>
        </p:txBody>
      </p:sp>
      <p:sp>
        <p:nvSpPr>
          <p:cNvPr id="9" name="8 Dikdörtgen"/>
          <p:cNvSpPr/>
          <p:nvPr/>
        </p:nvSpPr>
        <p:spPr>
          <a:xfrm>
            <a:off x="7061200" y="2933700"/>
            <a:ext cx="1447800"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Tescil yetkisini içeren ,noterlikçe düzenlenmiş sözleşme</a:t>
            </a:r>
            <a:endParaRPr lang="tr-TR" sz="1400" dirty="0"/>
          </a:p>
        </p:txBody>
      </p:sp>
      <p:cxnSp>
        <p:nvCxnSpPr>
          <p:cNvPr id="13" name="12 Düz Ok Bağlayıcısı"/>
          <p:cNvCxnSpPr/>
          <p:nvPr/>
        </p:nvCxnSpPr>
        <p:spPr>
          <a:xfrm rot="10800000" flipV="1">
            <a:off x="3162300" y="1320800"/>
            <a:ext cx="571500" cy="241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14 Düz Ok Bağlayıcısı"/>
          <p:cNvCxnSpPr/>
          <p:nvPr/>
        </p:nvCxnSpPr>
        <p:spPr>
          <a:xfrm>
            <a:off x="5245100" y="1295400"/>
            <a:ext cx="5207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Düz Ok Bağlayıcısı"/>
          <p:cNvCxnSpPr/>
          <p:nvPr/>
        </p:nvCxnSpPr>
        <p:spPr>
          <a:xfrm rot="5400000">
            <a:off x="2571750" y="2673350"/>
            <a:ext cx="2667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17 Düz Ok Bağlayıcısı"/>
          <p:cNvCxnSpPr/>
          <p:nvPr/>
        </p:nvCxnSpPr>
        <p:spPr>
          <a:xfrm rot="5400000">
            <a:off x="5518150" y="2673350"/>
            <a:ext cx="2667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18 Düz Ok Bağlayıcısı"/>
          <p:cNvCxnSpPr/>
          <p:nvPr/>
        </p:nvCxnSpPr>
        <p:spPr>
          <a:xfrm rot="5400000">
            <a:off x="7639050" y="2698750"/>
            <a:ext cx="2667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20 Düz Ok Bağlayıcısı"/>
          <p:cNvCxnSpPr/>
          <p:nvPr/>
        </p:nvCxnSpPr>
        <p:spPr>
          <a:xfrm>
            <a:off x="6324600" y="3416300"/>
            <a:ext cx="6477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22" name="21 Metin kutusu"/>
          <p:cNvSpPr txBox="1"/>
          <p:nvPr/>
        </p:nvSpPr>
        <p:spPr>
          <a:xfrm>
            <a:off x="6362700" y="2921000"/>
            <a:ext cx="584200" cy="33855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1600" dirty="0" smtClean="0">
                <a:solidFill>
                  <a:srgbClr val="FF0000"/>
                </a:solidFill>
              </a:rPr>
              <a:t>veya</a:t>
            </a:r>
            <a:endParaRPr lang="tr-TR" sz="1600" dirty="0">
              <a:solidFill>
                <a:srgbClr val="FF0000"/>
              </a:solidFill>
            </a:endParaRPr>
          </a:p>
        </p:txBody>
      </p:sp>
      <p:sp>
        <p:nvSpPr>
          <p:cNvPr id="23" name="22 Dikdörtgen"/>
          <p:cNvSpPr/>
          <p:nvPr/>
        </p:nvSpPr>
        <p:spPr>
          <a:xfrm>
            <a:off x="2831275" y="4134757"/>
            <a:ext cx="3911600" cy="4445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İFRAZEN TAKSİM</a:t>
            </a:r>
            <a:endParaRPr lang="tr-TR" b="1" dirty="0"/>
          </a:p>
        </p:txBody>
      </p:sp>
      <p:sp>
        <p:nvSpPr>
          <p:cNvPr id="25" name="24 Dikdörtgen"/>
          <p:cNvSpPr/>
          <p:nvPr/>
        </p:nvSpPr>
        <p:spPr>
          <a:xfrm>
            <a:off x="3810000" y="5892800"/>
            <a:ext cx="1447800"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Tarım ve Orman Müdürlüğü uygunluk yazısı</a:t>
            </a:r>
            <a:endParaRPr lang="tr-TR" sz="1400" dirty="0"/>
          </a:p>
        </p:txBody>
      </p:sp>
      <p:sp>
        <p:nvSpPr>
          <p:cNvPr id="26" name="25 Dikdörtgen"/>
          <p:cNvSpPr/>
          <p:nvPr/>
        </p:nvSpPr>
        <p:spPr>
          <a:xfrm>
            <a:off x="154709" y="4778664"/>
            <a:ext cx="1175327"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İl/Belediye  Encümen kararı</a:t>
            </a:r>
            <a:endParaRPr lang="tr-TR" sz="1400" dirty="0"/>
          </a:p>
        </p:txBody>
      </p:sp>
      <p:cxnSp>
        <p:nvCxnSpPr>
          <p:cNvPr id="28" name="27 Düz Ok Bağlayıcısı"/>
          <p:cNvCxnSpPr/>
          <p:nvPr/>
        </p:nvCxnSpPr>
        <p:spPr>
          <a:xfrm rot="10800000">
            <a:off x="2184400" y="5156200"/>
            <a:ext cx="355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29 Düz Ok Bağlayıcısı"/>
          <p:cNvCxnSpPr/>
          <p:nvPr/>
        </p:nvCxnSpPr>
        <p:spPr>
          <a:xfrm rot="5400000">
            <a:off x="551295" y="5650922"/>
            <a:ext cx="3429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31 Düz Ok Bağlayıcısı"/>
          <p:cNvCxnSpPr/>
          <p:nvPr/>
        </p:nvCxnSpPr>
        <p:spPr>
          <a:xfrm rot="5400000">
            <a:off x="4298950" y="5124450"/>
            <a:ext cx="2667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32 Dikdörtgen"/>
          <p:cNvSpPr/>
          <p:nvPr/>
        </p:nvSpPr>
        <p:spPr>
          <a:xfrm>
            <a:off x="0" y="228600"/>
            <a:ext cx="9144000" cy="3644900"/>
          </a:xfrm>
          <a:prstGeom prst="rect">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n>
                <a:solidFill>
                  <a:srgbClr val="FF0000"/>
                </a:solidFill>
              </a:ln>
              <a:noFill/>
            </a:endParaRPr>
          </a:p>
        </p:txBody>
      </p:sp>
      <p:sp>
        <p:nvSpPr>
          <p:cNvPr id="34" name="33 Dikdörtgen"/>
          <p:cNvSpPr/>
          <p:nvPr/>
        </p:nvSpPr>
        <p:spPr>
          <a:xfrm>
            <a:off x="0" y="4000500"/>
            <a:ext cx="9144000" cy="2857500"/>
          </a:xfrm>
          <a:prstGeom prst="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26 Dikdörtgen"/>
          <p:cNvSpPr/>
          <p:nvPr/>
        </p:nvSpPr>
        <p:spPr>
          <a:xfrm>
            <a:off x="3027218" y="4775200"/>
            <a:ext cx="3911600" cy="698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Nazım/Mevzi imar planı içerisinde kalıp kalmadığı, Kalıyorsa planda kullanım amacının tarım dışı olup olmadığı yazılı olarak sorulur</a:t>
            </a:r>
            <a:endParaRPr lang="tr-TR" sz="1400" dirty="0"/>
          </a:p>
        </p:txBody>
      </p:sp>
      <p:sp>
        <p:nvSpPr>
          <p:cNvPr id="29" name="28 Oval"/>
          <p:cNvSpPr/>
          <p:nvPr/>
        </p:nvSpPr>
        <p:spPr>
          <a:xfrm>
            <a:off x="7620000" y="4321464"/>
            <a:ext cx="1524000" cy="10922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Yukarıdaki belgelere ek olarak  </a:t>
            </a:r>
            <a:endParaRPr lang="tr-TR" sz="1400" dirty="0"/>
          </a:p>
        </p:txBody>
      </p:sp>
      <p:sp>
        <p:nvSpPr>
          <p:cNvPr id="37" name="36 Dikdörtgen"/>
          <p:cNvSpPr/>
          <p:nvPr/>
        </p:nvSpPr>
        <p:spPr>
          <a:xfrm>
            <a:off x="132772" y="5755408"/>
            <a:ext cx="1790700" cy="927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Planda kullanım amacının </a:t>
            </a:r>
            <a:r>
              <a:rPr lang="tr-TR" sz="1400" dirty="0" smtClean="0">
                <a:solidFill>
                  <a:schemeClr val="tx1"/>
                </a:solidFill>
              </a:rPr>
              <a:t>tarım dışı alanda kaldığı belirtilmişse</a:t>
            </a:r>
            <a:endParaRPr lang="tr-TR" sz="1400" dirty="0">
              <a:solidFill>
                <a:schemeClr val="tx1"/>
              </a:solidFill>
            </a:endParaRPr>
          </a:p>
        </p:txBody>
      </p:sp>
      <p:cxnSp>
        <p:nvCxnSpPr>
          <p:cNvPr id="40" name="39 Düz Ok Bağlayıcısı"/>
          <p:cNvCxnSpPr/>
          <p:nvPr/>
        </p:nvCxnSpPr>
        <p:spPr>
          <a:xfrm>
            <a:off x="1995055" y="6286500"/>
            <a:ext cx="1700645" cy="39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9" name="48 Metin kutusu"/>
          <p:cNvSpPr txBox="1"/>
          <p:nvPr/>
        </p:nvSpPr>
        <p:spPr>
          <a:xfrm>
            <a:off x="2603500" y="5867400"/>
            <a:ext cx="10541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Aranmaz</a:t>
            </a:r>
            <a:endParaRPr lang="tr-TR" dirty="0"/>
          </a:p>
        </p:txBody>
      </p:sp>
      <p:cxnSp>
        <p:nvCxnSpPr>
          <p:cNvPr id="53" name="52 Düz Ok Bağlayıcısı"/>
          <p:cNvCxnSpPr/>
          <p:nvPr/>
        </p:nvCxnSpPr>
        <p:spPr>
          <a:xfrm rot="10800000">
            <a:off x="7066975" y="4520047"/>
            <a:ext cx="509153" cy="14547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5" name="34 Dikdörtgen"/>
          <p:cNvSpPr/>
          <p:nvPr/>
        </p:nvSpPr>
        <p:spPr>
          <a:xfrm>
            <a:off x="6468176" y="5900287"/>
            <a:ext cx="1828800" cy="7459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Köy yerleşik alanları içerisindeki </a:t>
            </a:r>
            <a:r>
              <a:rPr lang="tr-TR" sz="1400" dirty="0" err="1" smtClean="0"/>
              <a:t>ifrazen</a:t>
            </a:r>
            <a:r>
              <a:rPr lang="tr-TR" sz="1400" dirty="0" smtClean="0"/>
              <a:t> taksimlerde</a:t>
            </a:r>
            <a:endParaRPr lang="tr-TR" sz="1400" dirty="0"/>
          </a:p>
        </p:txBody>
      </p:sp>
      <p:sp>
        <p:nvSpPr>
          <p:cNvPr id="36" name="35 Metin kutusu"/>
          <p:cNvSpPr txBox="1"/>
          <p:nvPr/>
        </p:nvSpPr>
        <p:spPr>
          <a:xfrm>
            <a:off x="5325846" y="5904297"/>
            <a:ext cx="10541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smtClean="0"/>
              <a:t>Aranmaz</a:t>
            </a:r>
            <a:endParaRPr lang="tr-TR" dirty="0"/>
          </a:p>
        </p:txBody>
      </p:sp>
      <p:cxnSp>
        <p:nvCxnSpPr>
          <p:cNvPr id="41" name="40 Düz Ok Bağlayıcısı"/>
          <p:cNvCxnSpPr/>
          <p:nvPr/>
        </p:nvCxnSpPr>
        <p:spPr>
          <a:xfrm rot="10800000">
            <a:off x="5350044" y="6360697"/>
            <a:ext cx="1021880" cy="208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8" name="37 Oval"/>
          <p:cNvSpPr/>
          <p:nvPr/>
        </p:nvSpPr>
        <p:spPr>
          <a:xfrm>
            <a:off x="8167255" y="2566555"/>
            <a:ext cx="976746" cy="3429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100" dirty="0" smtClean="0"/>
              <a:t>TST 20. md.</a:t>
            </a:r>
            <a:endParaRPr lang="tr-TR" sz="1100" dirty="0"/>
          </a:p>
        </p:txBody>
      </p:sp>
      <p:sp>
        <p:nvSpPr>
          <p:cNvPr id="39" name="38 Oval"/>
          <p:cNvSpPr/>
          <p:nvPr/>
        </p:nvSpPr>
        <p:spPr>
          <a:xfrm>
            <a:off x="235527" y="4090555"/>
            <a:ext cx="1188027" cy="49183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100" dirty="0" smtClean="0"/>
              <a:t>Zeminde fiili oluşum</a:t>
            </a:r>
            <a:endParaRPr lang="tr-TR" sz="1100" dirty="0"/>
          </a:p>
        </p:txBody>
      </p:sp>
      <p:sp>
        <p:nvSpPr>
          <p:cNvPr id="42" name="41 Dikdörtgen"/>
          <p:cNvSpPr/>
          <p:nvPr/>
        </p:nvSpPr>
        <p:spPr>
          <a:xfrm>
            <a:off x="1502064" y="4785591"/>
            <a:ext cx="1447800" cy="7747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Talep,harç, ödemeler yönüyle vatandaşın bilgilendirilmesi</a:t>
            </a:r>
            <a:endParaRPr lang="tr-TR" sz="1200" dirty="0"/>
          </a:p>
        </p:txBody>
      </p:sp>
    </p:spTree>
  </p:cSld>
  <p:clrMapOvr>
    <a:masterClrMapping/>
  </p:clrMapOvr>
  <p:transition>
    <p:pull dir="ld"/>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Metin Yer Tutucusu"/>
          <p:cNvSpPr>
            <a:spLocks noGrp="1"/>
          </p:cNvSpPr>
          <p:nvPr>
            <p:ph type="body" idx="1"/>
          </p:nvPr>
        </p:nvSpPr>
        <p:spPr/>
        <p:txBody>
          <a:bodyPr/>
          <a:lstStyle/>
          <a:p>
            <a:endParaRPr lang="tr-TR"/>
          </a:p>
        </p:txBody>
      </p:sp>
      <p:pic>
        <p:nvPicPr>
          <p:cNvPr id="4" name="Picture 3"/>
          <p:cNvPicPr>
            <a:picLocks noChangeAspect="1" noChangeArrowheads="1"/>
          </p:cNvPicPr>
          <p:nvPr/>
        </p:nvPicPr>
        <p:blipFill>
          <a:blip r:embed="rId2" cstate="print"/>
          <a:srcRect/>
          <a:stretch>
            <a:fillRect/>
          </a:stretch>
        </p:blipFill>
        <p:spPr bwMode="auto">
          <a:xfrm>
            <a:off x="323850" y="585788"/>
            <a:ext cx="8496300" cy="5686425"/>
          </a:xfrm>
          <a:prstGeom prst="rect">
            <a:avLst/>
          </a:prstGeom>
          <a:noFill/>
          <a:ln w="9525">
            <a:noFill/>
            <a:miter lim="800000"/>
            <a:headEnd/>
            <a:tailEnd/>
          </a:ln>
          <a:effectLst/>
        </p:spPr>
      </p:pic>
      <p:sp>
        <p:nvSpPr>
          <p:cNvPr id="5" name="4 Akış Çizelgesi: İşlem"/>
          <p:cNvSpPr/>
          <p:nvPr/>
        </p:nvSpPr>
        <p:spPr>
          <a:xfrm>
            <a:off x="448409" y="2025748"/>
            <a:ext cx="1929032" cy="1744394"/>
          </a:xfrm>
          <a:prstGeom prst="flowChartProcess">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6 Düz Ok Bağlayıcısı"/>
          <p:cNvCxnSpPr/>
          <p:nvPr/>
        </p:nvCxnSpPr>
        <p:spPr>
          <a:xfrm rot="5400000" flipH="1" flipV="1">
            <a:off x="1600785" y="1730133"/>
            <a:ext cx="256347" cy="25048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7 Akış Çizelgesi: İşlem"/>
          <p:cNvSpPr/>
          <p:nvPr/>
        </p:nvSpPr>
        <p:spPr>
          <a:xfrm>
            <a:off x="5583116" y="4473526"/>
            <a:ext cx="2421402" cy="644770"/>
          </a:xfrm>
          <a:prstGeom prst="flowChartProcess">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9" name="8 Düz Ok Bağlayıcısı"/>
          <p:cNvCxnSpPr/>
          <p:nvPr/>
        </p:nvCxnSpPr>
        <p:spPr>
          <a:xfrm rot="5400000" flipH="1" flipV="1">
            <a:off x="7045569" y="4006949"/>
            <a:ext cx="618979" cy="3094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9 Metin kutusu"/>
          <p:cNvSpPr txBox="1"/>
          <p:nvPr/>
        </p:nvSpPr>
        <p:spPr>
          <a:xfrm>
            <a:off x="6942016" y="3033932"/>
            <a:ext cx="1493519"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400" dirty="0" smtClean="0"/>
              <a:t>Encümen olumlu kararı tarih ve sayısı yazılmalıdır.</a:t>
            </a:r>
            <a:endParaRPr lang="tr-TR" sz="1400" dirty="0"/>
          </a:p>
        </p:txBody>
      </p:sp>
      <p:sp>
        <p:nvSpPr>
          <p:cNvPr id="11" name="10 Akış Çizelgesi: İşlem"/>
          <p:cNvSpPr/>
          <p:nvPr/>
        </p:nvSpPr>
        <p:spPr>
          <a:xfrm>
            <a:off x="5383237" y="5624732"/>
            <a:ext cx="3366868" cy="644770"/>
          </a:xfrm>
          <a:prstGeom prst="flowChartProcess">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11 Düz Ok Bağlayıcısı"/>
          <p:cNvCxnSpPr/>
          <p:nvPr/>
        </p:nvCxnSpPr>
        <p:spPr>
          <a:xfrm rot="10800000" flipV="1">
            <a:off x="4318000" y="5732584"/>
            <a:ext cx="983764" cy="1475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12 Metin kutusu"/>
          <p:cNvSpPr txBox="1"/>
          <p:nvPr/>
        </p:nvSpPr>
        <p:spPr>
          <a:xfrm>
            <a:off x="1109785" y="5619067"/>
            <a:ext cx="3165230"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400" dirty="0" smtClean="0"/>
              <a:t>Güncelleme ekibince hazırlanır, ilgili idarenin onayı ve mührü olmalıdır.</a:t>
            </a:r>
            <a:endParaRPr lang="tr-TR" sz="1400" dirty="0"/>
          </a:p>
        </p:txBody>
      </p:sp>
      <p:sp>
        <p:nvSpPr>
          <p:cNvPr id="14" name="13 Metin kutusu"/>
          <p:cNvSpPr txBox="1"/>
          <p:nvPr/>
        </p:nvSpPr>
        <p:spPr>
          <a:xfrm>
            <a:off x="4356101" y="0"/>
            <a:ext cx="2848708" cy="95410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1400" dirty="0" smtClean="0"/>
              <a:t>İfrazın zeminde fiilen oluşmuş sınırlara göre yapıldığı ve parselasyon niteliğinde olmadığı  </a:t>
            </a:r>
            <a:r>
              <a:rPr lang="tr-TR" sz="1400" dirty="0" err="1" smtClean="0"/>
              <a:t>üstyazıda</a:t>
            </a:r>
            <a:r>
              <a:rPr lang="tr-TR" sz="1400" dirty="0" smtClean="0"/>
              <a:t> belirtilmelidir.</a:t>
            </a:r>
          </a:p>
        </p:txBody>
      </p:sp>
      <p:pic>
        <p:nvPicPr>
          <p:cNvPr id="15" name="Picture 2"/>
          <p:cNvPicPr>
            <a:picLocks noChangeAspect="1" noChangeArrowheads="1"/>
          </p:cNvPicPr>
          <p:nvPr/>
        </p:nvPicPr>
        <p:blipFill>
          <a:blip r:embed="rId3" cstate="print"/>
          <a:srcRect/>
          <a:stretch>
            <a:fillRect/>
          </a:stretch>
        </p:blipFill>
        <p:spPr bwMode="auto">
          <a:xfrm>
            <a:off x="2761152" y="1327638"/>
            <a:ext cx="3142959" cy="3130061"/>
          </a:xfrm>
          <a:prstGeom prst="rect">
            <a:avLst/>
          </a:prstGeom>
          <a:noFill/>
          <a:ln w="9525">
            <a:noFill/>
            <a:miter lim="800000"/>
            <a:headEnd/>
            <a:tailEnd/>
          </a:ln>
          <a:effectLst/>
        </p:spPr>
      </p:pic>
      <p:pic>
        <p:nvPicPr>
          <p:cNvPr id="16" name="Picture 2"/>
          <p:cNvPicPr>
            <a:picLocks noChangeAspect="1" noChangeArrowheads="1"/>
          </p:cNvPicPr>
          <p:nvPr/>
        </p:nvPicPr>
        <p:blipFill>
          <a:blip r:embed="rId4" cstate="print"/>
          <a:srcRect/>
          <a:stretch>
            <a:fillRect/>
          </a:stretch>
        </p:blipFill>
        <p:spPr bwMode="auto">
          <a:xfrm>
            <a:off x="6464914" y="1008917"/>
            <a:ext cx="2538410" cy="1753571"/>
          </a:xfrm>
          <a:prstGeom prst="rect">
            <a:avLst/>
          </a:prstGeom>
          <a:noFill/>
          <a:ln w="9525">
            <a:noFill/>
            <a:miter lim="800000"/>
            <a:headEnd/>
            <a:tailEnd/>
          </a:ln>
          <a:effectLst/>
        </p:spPr>
      </p:pic>
      <p:sp>
        <p:nvSpPr>
          <p:cNvPr id="17" name="16 Metin kutusu"/>
          <p:cNvSpPr txBox="1"/>
          <p:nvPr/>
        </p:nvSpPr>
        <p:spPr>
          <a:xfrm>
            <a:off x="7337671" y="486505"/>
            <a:ext cx="1653929"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200" dirty="0" smtClean="0"/>
              <a:t>Zeminde fiilen oluşmuş sınırlar esas alınır</a:t>
            </a:r>
            <a:endParaRPr lang="tr-TR" sz="1200" dirty="0"/>
          </a:p>
        </p:txBody>
      </p:sp>
      <p:sp>
        <p:nvSpPr>
          <p:cNvPr id="18" name="17 Metin kutusu"/>
          <p:cNvSpPr txBox="1"/>
          <p:nvPr/>
        </p:nvSpPr>
        <p:spPr>
          <a:xfrm>
            <a:off x="157285" y="4018867"/>
            <a:ext cx="2839915"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400" dirty="0" smtClean="0"/>
              <a:t>5403 sayılı Kanun hükümlerine göre ifrazının mümkün olup/olmayacağı mahalli tarım ve orman kuruluşundan sorulur. (</a:t>
            </a:r>
            <a:r>
              <a:rPr lang="tr-TR" sz="1400" dirty="0" smtClean="0">
                <a:solidFill>
                  <a:srgbClr val="FF0000"/>
                </a:solidFill>
              </a:rPr>
              <a:t>Encümen kararında parselin tarım dışı alanda kaldığı belirtilirse görüş sorulmaz</a:t>
            </a:r>
            <a:r>
              <a:rPr lang="tr-TR" sz="1400" dirty="0" smtClean="0"/>
              <a:t>)</a:t>
            </a:r>
            <a:endParaRPr lang="tr-TR" sz="1400" dirty="0"/>
          </a:p>
        </p:txBody>
      </p:sp>
      <p:sp>
        <p:nvSpPr>
          <p:cNvPr id="20" name="19 Metin kutusu"/>
          <p:cNvSpPr txBox="1"/>
          <p:nvPr/>
        </p:nvSpPr>
        <p:spPr>
          <a:xfrm>
            <a:off x="190500" y="6565612"/>
            <a:ext cx="8953500" cy="29238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300" dirty="0" smtClean="0"/>
              <a:t>İlgili idarelerce uygunluk yazısı verilmiyorsa talep karşılanmaz, güncelleme tutanağında açıklanır, belgeler tutanağa eklenir.</a:t>
            </a:r>
            <a:endParaRPr lang="tr-TR" sz="1300" dirty="0"/>
          </a:p>
        </p:txBody>
      </p:sp>
      <p:sp>
        <p:nvSpPr>
          <p:cNvPr id="22" name="21 Metin kutusu"/>
          <p:cNvSpPr txBox="1"/>
          <p:nvPr/>
        </p:nvSpPr>
        <p:spPr>
          <a:xfrm>
            <a:off x="1277034" y="1144955"/>
            <a:ext cx="233523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400" dirty="0" smtClean="0"/>
              <a:t>Değerlendirilmiş koordinat ve alan değerleri esas alınmalı</a:t>
            </a:r>
          </a:p>
        </p:txBody>
      </p:sp>
      <p:sp>
        <p:nvSpPr>
          <p:cNvPr id="21" name="20 Dikdörtgen"/>
          <p:cNvSpPr/>
          <p:nvPr/>
        </p:nvSpPr>
        <p:spPr>
          <a:xfrm>
            <a:off x="1" y="202131"/>
            <a:ext cx="3744226" cy="63526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t>Encümen kararı alındıktan sonra parsel sınırlarında komisyonca bir değişiklik yapılmışsa , yeni duruma göre encümen kararı yenilenir.</a:t>
            </a:r>
            <a:endParaRPr lang="tr-TR" sz="1400" dirty="0"/>
          </a:p>
        </p:txBody>
      </p:sp>
    </p:spTree>
  </p:cSld>
  <p:clrMapOvr>
    <a:masterClrMapping/>
  </p:clrMapOvr>
  <p:transition>
    <p:pull dir="ld"/>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67786" y="2645751"/>
            <a:ext cx="8750104" cy="461665"/>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2400" dirty="0" smtClean="0">
                <a:solidFill>
                  <a:srgbClr val="FF0000"/>
                </a:solidFill>
              </a:rPr>
              <a:t>KADASTRO GÜNCELLEME ALANINDA TESCİL EDİLMİŞ HARİTALAR</a:t>
            </a:r>
            <a:endParaRPr lang="tr-TR" sz="2800" dirty="0">
              <a:solidFill>
                <a:srgbClr val="FF0000"/>
              </a:solidFill>
            </a:endParaRPr>
          </a:p>
        </p:txBody>
      </p:sp>
      <p:sp>
        <p:nvSpPr>
          <p:cNvPr id="3" name="2 Metin kutusu"/>
          <p:cNvSpPr txBox="1"/>
          <p:nvPr/>
        </p:nvSpPr>
        <p:spPr>
          <a:xfrm>
            <a:off x="222739" y="3533775"/>
            <a:ext cx="1439007" cy="307777"/>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İmar/Parselasyon</a:t>
            </a:r>
            <a:endParaRPr lang="tr-TR" sz="1400" dirty="0">
              <a:solidFill>
                <a:srgbClr val="FF0000"/>
              </a:solidFill>
            </a:endParaRPr>
          </a:p>
        </p:txBody>
      </p:sp>
      <p:sp>
        <p:nvSpPr>
          <p:cNvPr id="4" name="3 Metin kutusu"/>
          <p:cNvSpPr txBox="1"/>
          <p:nvPr/>
        </p:nvSpPr>
        <p:spPr>
          <a:xfrm>
            <a:off x="1881869" y="3410856"/>
            <a:ext cx="1330570" cy="523220"/>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Arazi toplulaştırması</a:t>
            </a:r>
            <a:endParaRPr lang="tr-TR" sz="1400" dirty="0">
              <a:solidFill>
                <a:srgbClr val="FF0000"/>
              </a:solidFill>
            </a:endParaRPr>
          </a:p>
        </p:txBody>
      </p:sp>
      <p:sp>
        <p:nvSpPr>
          <p:cNvPr id="5" name="4 Metin kutusu"/>
          <p:cNvSpPr txBox="1"/>
          <p:nvPr/>
        </p:nvSpPr>
        <p:spPr>
          <a:xfrm>
            <a:off x="3297849" y="3426067"/>
            <a:ext cx="1226526" cy="523220"/>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Köy Yerleşim Haritaları</a:t>
            </a:r>
            <a:endParaRPr lang="tr-TR" sz="1400" dirty="0">
              <a:solidFill>
                <a:srgbClr val="FF0000"/>
              </a:solidFill>
            </a:endParaRPr>
          </a:p>
        </p:txBody>
      </p:sp>
      <p:sp>
        <p:nvSpPr>
          <p:cNvPr id="6" name="5 Metin kutusu"/>
          <p:cNvSpPr txBox="1"/>
          <p:nvPr/>
        </p:nvSpPr>
        <p:spPr>
          <a:xfrm>
            <a:off x="4626219" y="3391631"/>
            <a:ext cx="1195754"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Kamulaştırma Haritaları</a:t>
            </a:r>
            <a:endParaRPr lang="tr-TR" sz="1400" dirty="0">
              <a:solidFill>
                <a:srgbClr val="FF0000"/>
              </a:solidFill>
            </a:endParaRPr>
          </a:p>
        </p:txBody>
      </p:sp>
      <p:sp>
        <p:nvSpPr>
          <p:cNvPr id="7" name="6 Metin kutusu"/>
          <p:cNvSpPr txBox="1"/>
          <p:nvPr/>
        </p:nvSpPr>
        <p:spPr>
          <a:xfrm>
            <a:off x="7351835" y="3470762"/>
            <a:ext cx="1518138"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Diğer Kamu Kurum ve Kuruluşlarınca Yapılan vb. Haritalar</a:t>
            </a:r>
            <a:endParaRPr lang="tr-TR" sz="1400" dirty="0">
              <a:solidFill>
                <a:srgbClr val="FF0000"/>
              </a:solidFill>
            </a:endParaRPr>
          </a:p>
        </p:txBody>
      </p:sp>
      <p:sp>
        <p:nvSpPr>
          <p:cNvPr id="9" name="8 Dikdörtgen"/>
          <p:cNvSpPr/>
          <p:nvPr/>
        </p:nvSpPr>
        <p:spPr>
          <a:xfrm>
            <a:off x="581026" y="4857750"/>
            <a:ext cx="4343400" cy="13335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3402 S.K. Ek-1 Maddesi Kapsamında Değerlendirilir. </a:t>
            </a:r>
            <a:endParaRPr lang="tr-TR" dirty="0"/>
          </a:p>
        </p:txBody>
      </p:sp>
      <p:pic>
        <p:nvPicPr>
          <p:cNvPr id="92162" name="Picture 2" descr="http://www.duzicihaber.com/uploads/images/1829_1.jpg"/>
          <p:cNvPicPr>
            <a:picLocks noChangeAspect="1" noChangeArrowheads="1"/>
          </p:cNvPicPr>
          <p:nvPr/>
        </p:nvPicPr>
        <p:blipFill>
          <a:blip r:embed="rId2" cstate="print"/>
          <a:srcRect/>
          <a:stretch>
            <a:fillRect/>
          </a:stretch>
        </p:blipFill>
        <p:spPr bwMode="auto">
          <a:xfrm>
            <a:off x="6189276" y="0"/>
            <a:ext cx="2622746" cy="2543175"/>
          </a:xfrm>
          <a:prstGeom prst="rect">
            <a:avLst/>
          </a:prstGeom>
          <a:noFill/>
        </p:spPr>
      </p:pic>
      <p:pic>
        <p:nvPicPr>
          <p:cNvPr id="92163" name="Picture 3"/>
          <p:cNvPicPr>
            <a:picLocks noChangeAspect="1" noChangeArrowheads="1"/>
          </p:cNvPicPr>
          <p:nvPr/>
        </p:nvPicPr>
        <p:blipFill>
          <a:blip r:embed="rId3" cstate="print"/>
          <a:srcRect/>
          <a:stretch>
            <a:fillRect/>
          </a:stretch>
        </p:blipFill>
        <p:spPr bwMode="auto">
          <a:xfrm>
            <a:off x="0" y="-1"/>
            <a:ext cx="2965362" cy="2524125"/>
          </a:xfrm>
          <a:prstGeom prst="rect">
            <a:avLst/>
          </a:prstGeom>
          <a:noFill/>
          <a:ln w="9525">
            <a:noFill/>
            <a:miter lim="800000"/>
            <a:headEnd/>
            <a:tailEnd/>
          </a:ln>
          <a:effectLst/>
        </p:spPr>
      </p:pic>
      <p:pic>
        <p:nvPicPr>
          <p:cNvPr id="92164" name="Picture 4"/>
          <p:cNvPicPr>
            <a:picLocks noChangeAspect="1" noChangeArrowheads="1"/>
          </p:cNvPicPr>
          <p:nvPr/>
        </p:nvPicPr>
        <p:blipFill>
          <a:blip r:embed="rId4" cstate="print"/>
          <a:srcRect/>
          <a:stretch>
            <a:fillRect/>
          </a:stretch>
        </p:blipFill>
        <p:spPr bwMode="auto">
          <a:xfrm>
            <a:off x="3166990" y="0"/>
            <a:ext cx="2839915" cy="2533650"/>
          </a:xfrm>
          <a:prstGeom prst="rect">
            <a:avLst/>
          </a:prstGeom>
          <a:noFill/>
          <a:ln w="9525">
            <a:noFill/>
            <a:miter lim="800000"/>
            <a:headEnd/>
            <a:tailEnd/>
          </a:ln>
          <a:effectLst/>
        </p:spPr>
      </p:pic>
      <p:cxnSp>
        <p:nvCxnSpPr>
          <p:cNvPr id="21" name="20 Düz Ok Bağlayıcısı"/>
          <p:cNvCxnSpPr>
            <a:stCxn id="5" idx="2"/>
          </p:cNvCxnSpPr>
          <p:nvPr/>
        </p:nvCxnSpPr>
        <p:spPr>
          <a:xfrm rot="16200000" flipH="1">
            <a:off x="3477762" y="4382636"/>
            <a:ext cx="879891" cy="131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Metin kutusu"/>
          <p:cNvSpPr txBox="1"/>
          <p:nvPr/>
        </p:nvSpPr>
        <p:spPr>
          <a:xfrm>
            <a:off x="5915025" y="3409950"/>
            <a:ext cx="1238250"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1400" dirty="0" smtClean="0">
                <a:solidFill>
                  <a:srgbClr val="FF0000"/>
                </a:solidFill>
              </a:rPr>
              <a:t>Orman ve Mera Haritaları</a:t>
            </a:r>
            <a:endParaRPr lang="tr-TR" sz="1400" dirty="0">
              <a:solidFill>
                <a:srgbClr val="FF0000"/>
              </a:solidFill>
            </a:endParaRPr>
          </a:p>
        </p:txBody>
      </p:sp>
      <p:cxnSp>
        <p:nvCxnSpPr>
          <p:cNvPr id="33" name="32 Düz Ok Bağlayıcısı"/>
          <p:cNvCxnSpPr>
            <a:stCxn id="4" idx="2"/>
          </p:cNvCxnSpPr>
          <p:nvPr/>
        </p:nvCxnSpPr>
        <p:spPr>
          <a:xfrm rot="16200000" flipH="1">
            <a:off x="2092852" y="4388377"/>
            <a:ext cx="914152" cy="55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38 Düz Ok Bağlayıcısı"/>
          <p:cNvCxnSpPr/>
          <p:nvPr/>
        </p:nvCxnSpPr>
        <p:spPr>
          <a:xfrm rot="5400000">
            <a:off x="695326" y="4343400"/>
            <a:ext cx="981075" cy="9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230840" y="292221"/>
            <a:ext cx="7841597" cy="523220"/>
          </a:xfrm>
          <a:prstGeom prst="rect">
            <a:avLst/>
          </a:prstGeom>
          <a:noFill/>
        </p:spPr>
        <p:txBody>
          <a:bodyPr wrap="square" rtlCol="0">
            <a:spAutoFit/>
          </a:bodyPr>
          <a:lstStyle/>
          <a:p>
            <a:pPr algn="ctr"/>
            <a:r>
              <a:rPr lang="tr-TR" sz="28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Sayısallaştırma (EK_1) Çalışmaları</a:t>
            </a:r>
          </a:p>
        </p:txBody>
      </p:sp>
      <p:sp>
        <p:nvSpPr>
          <p:cNvPr id="6" name="5 Dikdörtgen"/>
          <p:cNvSpPr/>
          <p:nvPr/>
        </p:nvSpPr>
        <p:spPr>
          <a:xfrm>
            <a:off x="374857" y="1031466"/>
            <a:ext cx="5006035" cy="5555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2000" b="1" dirty="0" smtClean="0"/>
              <a:t>Tescilli Koordinat ile zemin alımından elde edilen koordinatların karşılaştırılması,</a:t>
            </a:r>
            <a:endParaRPr lang="tr-TR" sz="2000" b="1" dirty="0"/>
          </a:p>
        </p:txBody>
      </p:sp>
      <p:sp>
        <p:nvSpPr>
          <p:cNvPr id="8" name="7 Dikdörtgen"/>
          <p:cNvSpPr/>
          <p:nvPr/>
        </p:nvSpPr>
        <p:spPr>
          <a:xfrm>
            <a:off x="888539" y="1868343"/>
            <a:ext cx="5556224" cy="31963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sz="2000" dirty="0" smtClean="0"/>
          </a:p>
          <a:p>
            <a:pPr algn="ctr"/>
            <a:r>
              <a:rPr lang="tr-TR" sz="2000" b="1" dirty="0" smtClean="0"/>
              <a:t>Tespit edilebilen hataların düzeltilmesi,</a:t>
            </a:r>
          </a:p>
          <a:p>
            <a:pPr algn="ctr"/>
            <a:endParaRPr lang="tr-TR" sz="2000" b="1" dirty="0"/>
          </a:p>
        </p:txBody>
      </p:sp>
      <p:sp>
        <p:nvSpPr>
          <p:cNvPr id="9" name="8 Dikdörtgen"/>
          <p:cNvSpPr/>
          <p:nvPr/>
        </p:nvSpPr>
        <p:spPr>
          <a:xfrm>
            <a:off x="1233596" y="2338166"/>
            <a:ext cx="5765081" cy="94895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sz="2000" dirty="0" smtClean="0"/>
          </a:p>
          <a:p>
            <a:pPr algn="ctr"/>
            <a:r>
              <a:rPr lang="tr-TR" sz="2000" b="1" dirty="0" smtClean="0"/>
              <a:t>Zeminde belirgin ve uyumlu noktalarda iyileştirme yapılması ve nihai koordinatların elde edilmesi,</a:t>
            </a:r>
          </a:p>
          <a:p>
            <a:pPr algn="ctr"/>
            <a:endParaRPr lang="tr-TR" sz="2000" dirty="0"/>
          </a:p>
        </p:txBody>
      </p:sp>
      <p:sp>
        <p:nvSpPr>
          <p:cNvPr id="10" name="9 Dikdörtgen"/>
          <p:cNvSpPr/>
          <p:nvPr/>
        </p:nvSpPr>
        <p:spPr>
          <a:xfrm>
            <a:off x="1862418" y="3460330"/>
            <a:ext cx="5663797" cy="11405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tr-TR" sz="2000" b="1" dirty="0" smtClean="0"/>
              <a:t>Zeminde belirsiz veya zeminle uyumsuz noktaların, zeminde belirgin ve uyumlu noktalara göre dönüştürülerek nihai koordinatların elde edilmesi,</a:t>
            </a:r>
          </a:p>
          <a:p>
            <a:pPr algn="ctr"/>
            <a:endParaRPr lang="tr-TR" sz="2000" dirty="0"/>
          </a:p>
        </p:txBody>
      </p:sp>
      <p:sp>
        <p:nvSpPr>
          <p:cNvPr id="7" name="6 Oval"/>
          <p:cNvSpPr/>
          <p:nvPr/>
        </p:nvSpPr>
        <p:spPr>
          <a:xfrm>
            <a:off x="385011" y="4803006"/>
            <a:ext cx="5149515" cy="170367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Güncelleme alanında Ek-1 kapsamında çalışma yapılacak parseller Sayısallaştırma yönetmeliği ve 2012/15 genelge hükümlerince çalışması yapılacaktır.</a:t>
            </a:r>
            <a:endParaRPr lang="tr-TR" dirty="0"/>
          </a:p>
        </p:txBody>
      </p:sp>
      <p:sp>
        <p:nvSpPr>
          <p:cNvPr id="11" name="10 Yuvarlatılmış Dikdörtgen"/>
          <p:cNvSpPr/>
          <p:nvPr/>
        </p:nvSpPr>
        <p:spPr>
          <a:xfrm>
            <a:off x="6172200" y="5416719"/>
            <a:ext cx="1229824" cy="9555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22-a</a:t>
            </a:r>
            <a:endParaRPr lang="tr-TR" dirty="0"/>
          </a:p>
        </p:txBody>
      </p:sp>
      <p:sp>
        <p:nvSpPr>
          <p:cNvPr id="12" name="11 Yuvarlatılmış Dikdörtgen"/>
          <p:cNvSpPr/>
          <p:nvPr/>
        </p:nvSpPr>
        <p:spPr>
          <a:xfrm>
            <a:off x="7986714" y="5486399"/>
            <a:ext cx="1157286" cy="888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Ek-1</a:t>
            </a:r>
            <a:endParaRPr lang="tr-TR" dirty="0"/>
          </a:p>
        </p:txBody>
      </p:sp>
      <p:sp>
        <p:nvSpPr>
          <p:cNvPr id="13" name="12 Sol Sağ Ok"/>
          <p:cNvSpPr/>
          <p:nvPr/>
        </p:nvSpPr>
        <p:spPr>
          <a:xfrm>
            <a:off x="7104185" y="5613009"/>
            <a:ext cx="1216152" cy="484632"/>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C00000"/>
              </a:solidFill>
            </a:endParaRPr>
          </a:p>
        </p:txBody>
      </p:sp>
    </p:spTree>
  </p:cSld>
  <p:clrMapOvr>
    <a:masterClrMapping/>
  </p:clrMapOvr>
  <p:transition>
    <p:pull dir="ld"/>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p:cNvPicPr>
            <a:picLocks noChangeAspect="1" noChangeArrowheads="1"/>
          </p:cNvPicPr>
          <p:nvPr/>
        </p:nvPicPr>
        <p:blipFill>
          <a:blip r:embed="rId2" cstate="print"/>
          <a:srcRect/>
          <a:stretch>
            <a:fillRect/>
          </a:stretch>
        </p:blipFill>
        <p:spPr bwMode="auto">
          <a:xfrm>
            <a:off x="2190460" y="559089"/>
            <a:ext cx="4075257" cy="5919000"/>
          </a:xfrm>
          <a:prstGeom prst="rect">
            <a:avLst/>
          </a:prstGeom>
          <a:ln>
            <a:noFill/>
          </a:ln>
          <a:effectLst>
            <a:outerShdw blurRad="292100" dist="139700" dir="2700000" algn="tl" rotWithShape="0">
              <a:srgbClr val="333333">
                <a:alpha val="65000"/>
              </a:srgbClr>
            </a:outerShdw>
          </a:effectLst>
        </p:spPr>
      </p:pic>
      <p:sp>
        <p:nvSpPr>
          <p:cNvPr id="5" name="4 Metin kutusu"/>
          <p:cNvSpPr txBox="1"/>
          <p:nvPr/>
        </p:nvSpPr>
        <p:spPr>
          <a:xfrm>
            <a:off x="2899063" y="155864"/>
            <a:ext cx="2566555"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dirty="0" smtClean="0"/>
              <a:t>DUYURU</a:t>
            </a:r>
            <a:endParaRPr lang="tr-TR" dirty="0"/>
          </a:p>
        </p:txBody>
      </p:sp>
      <p:sp>
        <p:nvSpPr>
          <p:cNvPr id="6" name="5 Oval"/>
          <p:cNvSpPr/>
          <p:nvPr/>
        </p:nvSpPr>
        <p:spPr>
          <a:xfrm>
            <a:off x="6546273" y="2286000"/>
            <a:ext cx="1943100" cy="9351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t>Orman, 2/b parsellerinde düzeltme</a:t>
            </a:r>
            <a:endParaRPr lang="tr-TR" sz="1600" dirty="0"/>
          </a:p>
        </p:txBody>
      </p:sp>
      <p:sp>
        <p:nvSpPr>
          <p:cNvPr id="7" name="6 Oval"/>
          <p:cNvSpPr/>
          <p:nvPr/>
        </p:nvSpPr>
        <p:spPr>
          <a:xfrm>
            <a:off x="6376086" y="3608537"/>
            <a:ext cx="2463113" cy="24219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solidFill>
                  <a:srgbClr val="C00000"/>
                </a:solidFill>
              </a:rPr>
              <a:t>Matbu formlar</a:t>
            </a:r>
          </a:p>
          <a:p>
            <a:pPr algn="just"/>
            <a:r>
              <a:rPr lang="tr-TR" sz="1600" dirty="0" smtClean="0"/>
              <a:t>-</a:t>
            </a:r>
            <a:r>
              <a:rPr lang="tr-TR" sz="1400" dirty="0" smtClean="0"/>
              <a:t>Zemin inceleme Tutanağı</a:t>
            </a:r>
          </a:p>
          <a:p>
            <a:pPr algn="just"/>
            <a:r>
              <a:rPr lang="tr-TR" sz="1400" dirty="0" smtClean="0"/>
              <a:t>-Düzeltme  raporu</a:t>
            </a:r>
          </a:p>
          <a:p>
            <a:pPr algn="just"/>
            <a:r>
              <a:rPr lang="tr-TR" sz="1400" dirty="0" smtClean="0"/>
              <a:t>-Ada raporu</a:t>
            </a:r>
          </a:p>
          <a:p>
            <a:pPr algn="just"/>
            <a:r>
              <a:rPr lang="tr-TR" sz="1400" dirty="0" smtClean="0"/>
              <a:t>-Bilgilendirme </a:t>
            </a:r>
            <a:r>
              <a:rPr lang="tr-TR" sz="1400" dirty="0" smtClean="0"/>
              <a:t>itiraz </a:t>
            </a:r>
            <a:r>
              <a:rPr lang="tr-TR" sz="1400" dirty="0" smtClean="0"/>
              <a:t>sonuç raporu,</a:t>
            </a:r>
          </a:p>
          <a:p>
            <a:pPr algn="just"/>
            <a:r>
              <a:rPr lang="tr-TR" sz="1400" dirty="0" smtClean="0"/>
              <a:t>- Düzeltme krokisi</a:t>
            </a:r>
            <a:r>
              <a:rPr lang="tr-TR" sz="1600" dirty="0" smtClean="0"/>
              <a:t>,</a:t>
            </a:r>
            <a:endParaRPr lang="tr-TR" sz="1600" dirty="0"/>
          </a:p>
        </p:txBody>
      </p:sp>
    </p:spTree>
  </p:cSld>
  <p:clrMapOvr>
    <a:masterClrMapping/>
  </p:clrMapOvr>
  <p:transition>
    <p:pull dir="ld"/>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49258" y="407406"/>
            <a:ext cx="8229600" cy="714372"/>
          </a:xfrm>
        </p:spPr>
        <p:txBody>
          <a:bodyPr>
            <a:noAutofit/>
          </a:bodyPr>
          <a:lstStyle/>
          <a:p>
            <a:r>
              <a:rPr lang="tr-TR" sz="28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Sayısallaştırmada Üretilen Koordinat Tipleri</a:t>
            </a:r>
            <a:endParaRPr lang="tr-TR" sz="28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7 Akış Çizelgesi: Bağlayıcı"/>
          <p:cNvSpPr/>
          <p:nvPr/>
        </p:nvSpPr>
        <p:spPr>
          <a:xfrm>
            <a:off x="230166" y="1336096"/>
            <a:ext cx="2407526" cy="1530196"/>
          </a:xfrm>
          <a:prstGeom prst="flowChartConnector">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2200" b="1" dirty="0" smtClean="0"/>
              <a:t>İyileştirilmiş</a:t>
            </a:r>
          </a:p>
          <a:p>
            <a:pPr algn="ctr"/>
            <a:r>
              <a:rPr lang="tr-TR" sz="2200" b="1" dirty="0" smtClean="0"/>
              <a:t>Koordinatlar</a:t>
            </a:r>
            <a:endParaRPr lang="tr-TR" sz="2200" b="1" dirty="0"/>
          </a:p>
        </p:txBody>
      </p:sp>
      <p:sp>
        <p:nvSpPr>
          <p:cNvPr id="9" name="8 Akış Çizelgesi: Bağlayıcı"/>
          <p:cNvSpPr/>
          <p:nvPr/>
        </p:nvSpPr>
        <p:spPr>
          <a:xfrm>
            <a:off x="2918939" y="1520745"/>
            <a:ext cx="2453161" cy="1928826"/>
          </a:xfrm>
          <a:prstGeom prst="flowChartConnec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sz="2200" b="1" dirty="0" smtClean="0"/>
              <a:t>Düzeltilmiş</a:t>
            </a:r>
          </a:p>
          <a:p>
            <a:pPr algn="ctr"/>
            <a:r>
              <a:rPr lang="tr-TR" sz="2200" b="1" dirty="0" smtClean="0"/>
              <a:t>Koordinatlar</a:t>
            </a:r>
          </a:p>
          <a:p>
            <a:pPr algn="ctr"/>
            <a:r>
              <a:rPr lang="tr-TR" sz="2200" b="1" i="1" dirty="0" smtClean="0">
                <a:solidFill>
                  <a:srgbClr val="FFC000"/>
                </a:solidFill>
              </a:rPr>
              <a:t>(Ara İşlem)</a:t>
            </a:r>
            <a:endParaRPr lang="tr-TR" sz="2200" b="1" i="1" dirty="0">
              <a:solidFill>
                <a:srgbClr val="FFC000"/>
              </a:solidFill>
            </a:endParaRPr>
          </a:p>
        </p:txBody>
      </p:sp>
      <p:sp>
        <p:nvSpPr>
          <p:cNvPr id="10" name="9 Akış Çizelgesi: Bağlayıcı"/>
          <p:cNvSpPr/>
          <p:nvPr/>
        </p:nvSpPr>
        <p:spPr>
          <a:xfrm>
            <a:off x="5840294" y="1468712"/>
            <a:ext cx="2916843" cy="1928826"/>
          </a:xfrm>
          <a:prstGeom prst="flowChartConnector">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sz="2200" b="1" dirty="0" smtClean="0"/>
              <a:t>Dönüştürülmüş</a:t>
            </a:r>
          </a:p>
          <a:p>
            <a:pPr algn="ctr"/>
            <a:r>
              <a:rPr lang="tr-TR" sz="2200" b="1" dirty="0" smtClean="0"/>
              <a:t>Koordinatlar</a:t>
            </a:r>
            <a:endParaRPr lang="tr-TR" sz="2200" b="1" dirty="0"/>
          </a:p>
        </p:txBody>
      </p:sp>
      <p:cxnSp>
        <p:nvCxnSpPr>
          <p:cNvPr id="14" name="13 Düz Ok Bağlayıcısı"/>
          <p:cNvCxnSpPr/>
          <p:nvPr/>
        </p:nvCxnSpPr>
        <p:spPr>
          <a:xfrm rot="10800000" flipV="1">
            <a:off x="2659058" y="1122572"/>
            <a:ext cx="1437488" cy="5691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Düz Ok Bağlayıcısı"/>
          <p:cNvCxnSpPr/>
          <p:nvPr/>
        </p:nvCxnSpPr>
        <p:spPr>
          <a:xfrm>
            <a:off x="4098135" y="1121777"/>
            <a:ext cx="1823245" cy="5699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flipH="1">
            <a:off x="4096546" y="1122572"/>
            <a:ext cx="1588" cy="6778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313703" y="3264922"/>
            <a:ext cx="1428596"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tr-TR" sz="2800" b="1" dirty="0" err="1" smtClean="0">
                <a:solidFill>
                  <a:srgbClr val="00B0F0"/>
                </a:solidFill>
              </a:rPr>
              <a:t>Ds</a:t>
            </a:r>
            <a:r>
              <a:rPr lang="tr-TR" sz="2800" b="1" dirty="0" smtClean="0">
                <a:solidFill>
                  <a:srgbClr val="00B0F0"/>
                </a:solidFill>
              </a:rPr>
              <a:t>≤MK</a:t>
            </a:r>
            <a:endParaRPr lang="tr-TR" sz="2800" b="1" dirty="0">
              <a:solidFill>
                <a:srgbClr val="00B0F0"/>
              </a:solidFill>
            </a:endParaRPr>
          </a:p>
        </p:txBody>
      </p:sp>
      <p:sp>
        <p:nvSpPr>
          <p:cNvPr id="12" name="11 Metin kutusu"/>
          <p:cNvSpPr txBox="1"/>
          <p:nvPr/>
        </p:nvSpPr>
        <p:spPr>
          <a:xfrm>
            <a:off x="2354371" y="3455393"/>
            <a:ext cx="2226552"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2200" b="1" dirty="0" err="1" smtClean="0">
                <a:solidFill>
                  <a:srgbClr val="00B0F0"/>
                </a:solidFill>
              </a:rPr>
              <a:t>Ds</a:t>
            </a:r>
            <a:r>
              <a:rPr lang="tr-TR" sz="2200" b="1" dirty="0" smtClean="0">
                <a:solidFill>
                  <a:srgbClr val="00B0F0"/>
                </a:solidFill>
              </a:rPr>
              <a:t> &gt; MK </a:t>
            </a:r>
          </a:p>
          <a:p>
            <a:r>
              <a:rPr lang="tr-TR" sz="1400" b="1" dirty="0" smtClean="0">
                <a:solidFill>
                  <a:srgbClr val="00B0F0"/>
                </a:solidFill>
              </a:rPr>
              <a:t>Uyumsuz Noktada tespit edilen</a:t>
            </a:r>
          </a:p>
          <a:p>
            <a:r>
              <a:rPr lang="tr-TR" sz="1400" b="1" dirty="0" smtClean="0">
                <a:solidFill>
                  <a:srgbClr val="FF0000"/>
                </a:solidFill>
              </a:rPr>
              <a:t>Ölçü</a:t>
            </a:r>
            <a:r>
              <a:rPr lang="tr-TR" sz="1400" b="1" dirty="0" smtClean="0">
                <a:solidFill>
                  <a:srgbClr val="00B0F0"/>
                </a:solidFill>
              </a:rPr>
              <a:t>-</a:t>
            </a:r>
            <a:r>
              <a:rPr lang="tr-TR" sz="1400" b="1" dirty="0" smtClean="0">
                <a:solidFill>
                  <a:srgbClr val="FF0000"/>
                </a:solidFill>
              </a:rPr>
              <a:t>Sınırlandırma</a:t>
            </a:r>
            <a:r>
              <a:rPr lang="tr-TR" sz="1400" b="1" dirty="0" smtClean="0">
                <a:solidFill>
                  <a:srgbClr val="00B0F0"/>
                </a:solidFill>
              </a:rPr>
              <a:t>-</a:t>
            </a:r>
            <a:r>
              <a:rPr lang="tr-TR" sz="1400" b="1" dirty="0" smtClean="0">
                <a:solidFill>
                  <a:srgbClr val="FF0000"/>
                </a:solidFill>
              </a:rPr>
              <a:t>Hesap (</a:t>
            </a:r>
            <a:r>
              <a:rPr lang="tr-TR" sz="1400" b="1" dirty="0" smtClean="0">
                <a:solidFill>
                  <a:schemeClr val="accent1">
                    <a:lumMod val="75000"/>
                  </a:schemeClr>
                </a:solidFill>
              </a:rPr>
              <a:t>İstisnai durumda tersimat</a:t>
            </a:r>
            <a:r>
              <a:rPr lang="tr-TR" sz="1400" b="1" dirty="0" smtClean="0">
                <a:solidFill>
                  <a:srgbClr val="FF0000"/>
                </a:solidFill>
              </a:rPr>
              <a:t>)</a:t>
            </a:r>
            <a:r>
              <a:rPr lang="tr-TR" sz="1400" b="1" dirty="0" smtClean="0">
                <a:solidFill>
                  <a:srgbClr val="00B0F0"/>
                </a:solidFill>
              </a:rPr>
              <a:t> Hatalarının Düzeltilmesi Sonucu Elde Edilen Koordinat</a:t>
            </a:r>
            <a:endParaRPr lang="tr-TR" sz="1400" b="1" dirty="0">
              <a:solidFill>
                <a:srgbClr val="00B0F0"/>
              </a:solidFill>
            </a:endParaRPr>
          </a:p>
        </p:txBody>
      </p:sp>
      <p:sp>
        <p:nvSpPr>
          <p:cNvPr id="13" name="12 Metin kutusu"/>
          <p:cNvSpPr txBox="1"/>
          <p:nvPr/>
        </p:nvSpPr>
        <p:spPr>
          <a:xfrm>
            <a:off x="7504991" y="3882700"/>
            <a:ext cx="1648892" cy="49244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2600" b="1" dirty="0" err="1" smtClean="0">
                <a:solidFill>
                  <a:srgbClr val="00B0F0"/>
                </a:solidFill>
              </a:rPr>
              <a:t>Ds</a:t>
            </a:r>
            <a:r>
              <a:rPr lang="tr-TR" sz="2600" b="1" dirty="0" smtClean="0">
                <a:solidFill>
                  <a:srgbClr val="00B0F0"/>
                </a:solidFill>
              </a:rPr>
              <a:t> </a:t>
            </a:r>
            <a:r>
              <a:rPr lang="tr-TR" sz="2600" b="1" dirty="0" smtClean="0">
                <a:solidFill>
                  <a:srgbClr val="FF0000"/>
                </a:solidFill>
              </a:rPr>
              <a:t>&gt;</a:t>
            </a:r>
            <a:r>
              <a:rPr lang="tr-TR" sz="2600" b="1" dirty="0" smtClean="0">
                <a:solidFill>
                  <a:srgbClr val="00B0F0"/>
                </a:solidFill>
              </a:rPr>
              <a:t>MK</a:t>
            </a:r>
            <a:endParaRPr lang="tr-TR" sz="2600" b="1" dirty="0">
              <a:solidFill>
                <a:srgbClr val="00B0F0"/>
              </a:solidFill>
            </a:endParaRPr>
          </a:p>
        </p:txBody>
      </p:sp>
      <p:sp>
        <p:nvSpPr>
          <p:cNvPr id="15" name="14 Metin kutusu"/>
          <p:cNvSpPr txBox="1"/>
          <p:nvPr/>
        </p:nvSpPr>
        <p:spPr>
          <a:xfrm>
            <a:off x="5174976" y="4368052"/>
            <a:ext cx="1317990"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tr-TR" dirty="0" smtClean="0"/>
              <a:t>Zeminde Belirsiz</a:t>
            </a:r>
            <a:endParaRPr lang="tr-TR" dirty="0"/>
          </a:p>
        </p:txBody>
      </p:sp>
      <p:sp>
        <p:nvSpPr>
          <p:cNvPr id="17" name="16 Metin kutusu"/>
          <p:cNvSpPr txBox="1"/>
          <p:nvPr/>
        </p:nvSpPr>
        <p:spPr>
          <a:xfrm>
            <a:off x="6776185" y="4349731"/>
            <a:ext cx="2367815"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tr-TR" dirty="0" smtClean="0"/>
              <a:t>Zeminle Uyumsuz</a:t>
            </a:r>
          </a:p>
          <a:p>
            <a:r>
              <a:rPr lang="tr-TR" dirty="0" smtClean="0"/>
              <a:t>(Eylemli Sınır Değişikliği </a:t>
            </a:r>
          </a:p>
          <a:p>
            <a:r>
              <a:rPr lang="tr-TR" dirty="0" smtClean="0"/>
              <a:t>veya hata tespit edilemiyor)</a:t>
            </a:r>
            <a:endParaRPr lang="tr-TR" dirty="0"/>
          </a:p>
        </p:txBody>
      </p:sp>
      <p:cxnSp>
        <p:nvCxnSpPr>
          <p:cNvPr id="21" name="20 Düz Ok Bağlayıcısı"/>
          <p:cNvCxnSpPr/>
          <p:nvPr/>
        </p:nvCxnSpPr>
        <p:spPr>
          <a:xfrm rot="5400000">
            <a:off x="6062493" y="3524089"/>
            <a:ext cx="414066" cy="16096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2" name="21 Düz Ok Bağlayıcısı"/>
          <p:cNvCxnSpPr/>
          <p:nvPr/>
        </p:nvCxnSpPr>
        <p:spPr>
          <a:xfrm rot="16200000" flipH="1">
            <a:off x="7444838" y="3440728"/>
            <a:ext cx="461616" cy="22238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9" name="18 Metin kutusu"/>
          <p:cNvSpPr txBox="1"/>
          <p:nvPr/>
        </p:nvSpPr>
        <p:spPr>
          <a:xfrm>
            <a:off x="5297427" y="3875609"/>
            <a:ext cx="1118561" cy="49244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2600" b="1" dirty="0" err="1" smtClean="0">
                <a:solidFill>
                  <a:srgbClr val="00B0F0"/>
                </a:solidFill>
              </a:rPr>
              <a:t>Ds</a:t>
            </a:r>
            <a:r>
              <a:rPr lang="tr-TR" sz="2600" b="1" dirty="0" smtClean="0">
                <a:solidFill>
                  <a:srgbClr val="00B0F0"/>
                </a:solidFill>
              </a:rPr>
              <a:t>= ?</a:t>
            </a:r>
            <a:endParaRPr lang="tr-TR" sz="2600" b="1" dirty="0">
              <a:solidFill>
                <a:srgbClr val="00B0F0"/>
              </a:solidFill>
            </a:endParaRPr>
          </a:p>
        </p:txBody>
      </p:sp>
      <p:sp>
        <p:nvSpPr>
          <p:cNvPr id="25" name="24 Metin kutusu"/>
          <p:cNvSpPr txBox="1"/>
          <p:nvPr/>
        </p:nvSpPr>
        <p:spPr>
          <a:xfrm>
            <a:off x="230166" y="3788142"/>
            <a:ext cx="1750241"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800" dirty="0" smtClean="0"/>
              <a:t>Zeminle Uyumlu</a:t>
            </a:r>
            <a:endParaRPr lang="tr-TR" sz="2800" dirty="0"/>
          </a:p>
        </p:txBody>
      </p:sp>
      <p:sp>
        <p:nvSpPr>
          <p:cNvPr id="23" name="22 Metin kutusu"/>
          <p:cNvSpPr txBox="1"/>
          <p:nvPr/>
        </p:nvSpPr>
        <p:spPr>
          <a:xfrm>
            <a:off x="6619475" y="3350747"/>
            <a:ext cx="870751" cy="461665"/>
          </a:xfrm>
          <a:prstGeom prst="rect">
            <a:avLst/>
          </a:prstGeom>
          <a:noFill/>
        </p:spPr>
        <p:txBody>
          <a:bodyPr wrap="none" rtlCol="0">
            <a:spAutoFit/>
          </a:bodyPr>
          <a:lstStyle/>
          <a:p>
            <a:r>
              <a:rPr lang="tr-TR" sz="2400" b="1" dirty="0" smtClean="0"/>
              <a:t>veya</a:t>
            </a:r>
            <a:endParaRPr lang="tr-TR" sz="2400" b="1" dirty="0"/>
          </a:p>
        </p:txBody>
      </p:sp>
      <p:cxnSp>
        <p:nvCxnSpPr>
          <p:cNvPr id="26" name="25 Düz Ok Bağlayıcısı"/>
          <p:cNvCxnSpPr/>
          <p:nvPr/>
        </p:nvCxnSpPr>
        <p:spPr>
          <a:xfrm flipV="1">
            <a:off x="4891165" y="2896498"/>
            <a:ext cx="1129929" cy="3684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26 Düz Ok Bağlayıcısı"/>
          <p:cNvCxnSpPr/>
          <p:nvPr/>
        </p:nvCxnSpPr>
        <p:spPr>
          <a:xfrm flipH="1" flipV="1">
            <a:off x="1827754" y="2836864"/>
            <a:ext cx="1295891" cy="3684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6" name="35 Dikdörtgen"/>
          <p:cNvSpPr/>
          <p:nvPr/>
        </p:nvSpPr>
        <p:spPr>
          <a:xfrm>
            <a:off x="5399773" y="5659655"/>
            <a:ext cx="3474720" cy="106840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Bu tür yerlerde 22/a uygulamasına geçiş yapılmalı</a:t>
            </a:r>
          </a:p>
          <a:p>
            <a:pPr algn="ctr"/>
            <a:r>
              <a:rPr lang="tr-TR" dirty="0" smtClean="0"/>
              <a:t>Geçiş yapıldığına yönelik Merkeze bilgi verilmeli</a:t>
            </a:r>
            <a:endParaRPr lang="tr-TR" dirty="0"/>
          </a:p>
        </p:txBody>
      </p:sp>
      <p:sp>
        <p:nvSpPr>
          <p:cNvPr id="24" name="23 Dikdörtgen"/>
          <p:cNvSpPr/>
          <p:nvPr/>
        </p:nvSpPr>
        <p:spPr>
          <a:xfrm>
            <a:off x="4914900" y="3798277"/>
            <a:ext cx="4229100" cy="3059723"/>
          </a:xfrm>
          <a:prstGeom prst="rect">
            <a:avLst/>
          </a:prstGeom>
          <a:no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18746" y="393895"/>
            <a:ext cx="8212016"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tr-TR" dirty="0" smtClean="0"/>
              <a:t>Miktara Bağlı Olarak Dağıtım Sonucu Oluşan Haritalar (İmar, Arazi Toplulaştırması vb.)</a:t>
            </a:r>
            <a:endParaRPr lang="tr-TR" dirty="0"/>
          </a:p>
        </p:txBody>
      </p:sp>
      <p:pic>
        <p:nvPicPr>
          <p:cNvPr id="73730" name="Picture 2"/>
          <p:cNvPicPr>
            <a:picLocks noChangeAspect="1" noChangeArrowheads="1"/>
          </p:cNvPicPr>
          <p:nvPr/>
        </p:nvPicPr>
        <p:blipFill>
          <a:blip r:embed="rId2" cstate="print"/>
          <a:srcRect/>
          <a:stretch>
            <a:fillRect/>
          </a:stretch>
        </p:blipFill>
        <p:spPr bwMode="auto">
          <a:xfrm>
            <a:off x="548641" y="996681"/>
            <a:ext cx="4360984" cy="2661253"/>
          </a:xfrm>
          <a:prstGeom prst="rect">
            <a:avLst/>
          </a:prstGeom>
          <a:ln>
            <a:noFill/>
          </a:ln>
          <a:effectLst>
            <a:outerShdw blurRad="292100" dist="139700" dir="2700000" algn="tl" rotWithShape="0">
              <a:srgbClr val="333333">
                <a:alpha val="65000"/>
              </a:srgbClr>
            </a:outerShdw>
          </a:effectLst>
        </p:spPr>
      </p:pic>
      <p:sp>
        <p:nvSpPr>
          <p:cNvPr id="4" name="3 Metin kutusu"/>
          <p:cNvSpPr txBox="1"/>
          <p:nvPr/>
        </p:nvSpPr>
        <p:spPr>
          <a:xfrm>
            <a:off x="1308295" y="1631852"/>
            <a:ext cx="351693" cy="369332"/>
          </a:xfrm>
          <a:prstGeom prst="rect">
            <a:avLst/>
          </a:prstGeom>
          <a:noFill/>
        </p:spPr>
        <p:txBody>
          <a:bodyPr wrap="square" rtlCol="0">
            <a:spAutoFit/>
          </a:bodyPr>
          <a:lstStyle/>
          <a:p>
            <a:r>
              <a:rPr lang="tr-TR" dirty="0" smtClean="0"/>
              <a:t>1</a:t>
            </a:r>
            <a:endParaRPr lang="tr-TR" dirty="0"/>
          </a:p>
        </p:txBody>
      </p:sp>
      <p:sp>
        <p:nvSpPr>
          <p:cNvPr id="5" name="4 Metin kutusu"/>
          <p:cNvSpPr txBox="1"/>
          <p:nvPr/>
        </p:nvSpPr>
        <p:spPr>
          <a:xfrm>
            <a:off x="2529840" y="1629508"/>
            <a:ext cx="351693" cy="369332"/>
          </a:xfrm>
          <a:prstGeom prst="rect">
            <a:avLst/>
          </a:prstGeom>
          <a:noFill/>
        </p:spPr>
        <p:txBody>
          <a:bodyPr wrap="square" rtlCol="0">
            <a:spAutoFit/>
          </a:bodyPr>
          <a:lstStyle/>
          <a:p>
            <a:r>
              <a:rPr lang="tr-TR" dirty="0" smtClean="0"/>
              <a:t>3</a:t>
            </a:r>
            <a:endParaRPr lang="tr-TR" dirty="0"/>
          </a:p>
        </p:txBody>
      </p:sp>
      <p:sp>
        <p:nvSpPr>
          <p:cNvPr id="6" name="5 Metin kutusu"/>
          <p:cNvSpPr txBox="1"/>
          <p:nvPr/>
        </p:nvSpPr>
        <p:spPr>
          <a:xfrm>
            <a:off x="1922584" y="1627163"/>
            <a:ext cx="351693" cy="369332"/>
          </a:xfrm>
          <a:prstGeom prst="rect">
            <a:avLst/>
          </a:prstGeom>
          <a:noFill/>
        </p:spPr>
        <p:txBody>
          <a:bodyPr wrap="square" rtlCol="0">
            <a:spAutoFit/>
          </a:bodyPr>
          <a:lstStyle/>
          <a:p>
            <a:r>
              <a:rPr lang="tr-TR" dirty="0" smtClean="0"/>
              <a:t>2</a:t>
            </a:r>
            <a:endParaRPr lang="tr-TR" dirty="0"/>
          </a:p>
        </p:txBody>
      </p:sp>
      <p:sp>
        <p:nvSpPr>
          <p:cNvPr id="7" name="6 Metin kutusu"/>
          <p:cNvSpPr txBox="1"/>
          <p:nvPr/>
        </p:nvSpPr>
        <p:spPr>
          <a:xfrm>
            <a:off x="3819378" y="2060918"/>
            <a:ext cx="351693" cy="369332"/>
          </a:xfrm>
          <a:prstGeom prst="rect">
            <a:avLst/>
          </a:prstGeom>
          <a:noFill/>
        </p:spPr>
        <p:txBody>
          <a:bodyPr wrap="square" rtlCol="0">
            <a:spAutoFit/>
          </a:bodyPr>
          <a:lstStyle/>
          <a:p>
            <a:r>
              <a:rPr lang="tr-TR" dirty="0" smtClean="0"/>
              <a:t>5</a:t>
            </a:r>
            <a:endParaRPr lang="tr-TR" dirty="0"/>
          </a:p>
        </p:txBody>
      </p:sp>
      <p:sp>
        <p:nvSpPr>
          <p:cNvPr id="8" name="7 Metin kutusu"/>
          <p:cNvSpPr txBox="1"/>
          <p:nvPr/>
        </p:nvSpPr>
        <p:spPr>
          <a:xfrm>
            <a:off x="3169920" y="1622475"/>
            <a:ext cx="351693" cy="369332"/>
          </a:xfrm>
          <a:prstGeom prst="rect">
            <a:avLst/>
          </a:prstGeom>
          <a:noFill/>
        </p:spPr>
        <p:txBody>
          <a:bodyPr wrap="square" rtlCol="0">
            <a:spAutoFit/>
          </a:bodyPr>
          <a:lstStyle/>
          <a:p>
            <a:r>
              <a:rPr lang="tr-TR" dirty="0" smtClean="0"/>
              <a:t>4</a:t>
            </a:r>
            <a:endParaRPr lang="tr-TR" dirty="0"/>
          </a:p>
        </p:txBody>
      </p:sp>
      <p:sp>
        <p:nvSpPr>
          <p:cNvPr id="11" name="10 Metin kutusu"/>
          <p:cNvSpPr txBox="1"/>
          <p:nvPr/>
        </p:nvSpPr>
        <p:spPr>
          <a:xfrm>
            <a:off x="1305950" y="2557975"/>
            <a:ext cx="351693" cy="369332"/>
          </a:xfrm>
          <a:prstGeom prst="rect">
            <a:avLst/>
          </a:prstGeom>
          <a:noFill/>
        </p:spPr>
        <p:txBody>
          <a:bodyPr wrap="square" rtlCol="0">
            <a:spAutoFit/>
          </a:bodyPr>
          <a:lstStyle/>
          <a:p>
            <a:r>
              <a:rPr lang="tr-TR" dirty="0" smtClean="0"/>
              <a:t>9</a:t>
            </a:r>
            <a:endParaRPr lang="tr-TR" dirty="0"/>
          </a:p>
        </p:txBody>
      </p:sp>
      <p:sp>
        <p:nvSpPr>
          <p:cNvPr id="12" name="11 Metin kutusu"/>
          <p:cNvSpPr txBox="1"/>
          <p:nvPr/>
        </p:nvSpPr>
        <p:spPr>
          <a:xfrm>
            <a:off x="2527495" y="2597833"/>
            <a:ext cx="351693" cy="369332"/>
          </a:xfrm>
          <a:prstGeom prst="rect">
            <a:avLst/>
          </a:prstGeom>
          <a:noFill/>
        </p:spPr>
        <p:txBody>
          <a:bodyPr wrap="square" rtlCol="0">
            <a:spAutoFit/>
          </a:bodyPr>
          <a:lstStyle/>
          <a:p>
            <a:r>
              <a:rPr lang="tr-TR" dirty="0" smtClean="0"/>
              <a:t>7</a:t>
            </a:r>
            <a:endParaRPr lang="tr-TR" dirty="0"/>
          </a:p>
        </p:txBody>
      </p:sp>
      <p:sp>
        <p:nvSpPr>
          <p:cNvPr id="13" name="12 Metin kutusu"/>
          <p:cNvSpPr txBox="1"/>
          <p:nvPr/>
        </p:nvSpPr>
        <p:spPr>
          <a:xfrm>
            <a:off x="1934307" y="2581421"/>
            <a:ext cx="351693" cy="369332"/>
          </a:xfrm>
          <a:prstGeom prst="rect">
            <a:avLst/>
          </a:prstGeom>
          <a:noFill/>
        </p:spPr>
        <p:txBody>
          <a:bodyPr wrap="square" rtlCol="0">
            <a:spAutoFit/>
          </a:bodyPr>
          <a:lstStyle/>
          <a:p>
            <a:r>
              <a:rPr lang="tr-TR" dirty="0" smtClean="0"/>
              <a:t>8</a:t>
            </a:r>
            <a:endParaRPr lang="tr-TR" dirty="0"/>
          </a:p>
        </p:txBody>
      </p:sp>
      <p:sp>
        <p:nvSpPr>
          <p:cNvPr id="14" name="13 Metin kutusu"/>
          <p:cNvSpPr txBox="1"/>
          <p:nvPr/>
        </p:nvSpPr>
        <p:spPr>
          <a:xfrm>
            <a:off x="3127716" y="2574389"/>
            <a:ext cx="351693" cy="369332"/>
          </a:xfrm>
          <a:prstGeom prst="rect">
            <a:avLst/>
          </a:prstGeom>
          <a:noFill/>
        </p:spPr>
        <p:txBody>
          <a:bodyPr wrap="square" rtlCol="0">
            <a:spAutoFit/>
          </a:bodyPr>
          <a:lstStyle/>
          <a:p>
            <a:r>
              <a:rPr lang="tr-TR" dirty="0" smtClean="0"/>
              <a:t>6</a:t>
            </a:r>
            <a:endParaRPr lang="tr-TR" dirty="0"/>
          </a:p>
        </p:txBody>
      </p:sp>
      <p:graphicFrame>
        <p:nvGraphicFramePr>
          <p:cNvPr id="16" name="15 Tablo"/>
          <p:cNvGraphicFramePr>
            <a:graphicFrameLocks noGrp="1"/>
          </p:cNvGraphicFramePr>
          <p:nvPr/>
        </p:nvGraphicFramePr>
        <p:xfrm>
          <a:off x="676812" y="3777469"/>
          <a:ext cx="4111478" cy="2802691"/>
        </p:xfrm>
        <a:graphic>
          <a:graphicData uri="http://schemas.openxmlformats.org/drawingml/2006/table">
            <a:tbl>
              <a:tblPr/>
              <a:tblGrid>
                <a:gridCol w="1098486">
                  <a:extLst>
                    <a:ext uri="{9D8B030D-6E8A-4147-A177-3AD203B41FA5}">
                      <a16:colId xmlns:a16="http://schemas.microsoft.com/office/drawing/2014/main" xmlns="" val="20000"/>
                    </a:ext>
                  </a:extLst>
                </a:gridCol>
                <a:gridCol w="753248">
                  <a:extLst>
                    <a:ext uri="{9D8B030D-6E8A-4147-A177-3AD203B41FA5}">
                      <a16:colId xmlns:a16="http://schemas.microsoft.com/office/drawing/2014/main" xmlns="" val="20001"/>
                    </a:ext>
                  </a:extLst>
                </a:gridCol>
                <a:gridCol w="753248">
                  <a:extLst>
                    <a:ext uri="{9D8B030D-6E8A-4147-A177-3AD203B41FA5}">
                      <a16:colId xmlns:a16="http://schemas.microsoft.com/office/drawing/2014/main" xmlns="" val="20002"/>
                    </a:ext>
                  </a:extLst>
                </a:gridCol>
                <a:gridCol w="753248">
                  <a:extLst>
                    <a:ext uri="{9D8B030D-6E8A-4147-A177-3AD203B41FA5}">
                      <a16:colId xmlns:a16="http://schemas.microsoft.com/office/drawing/2014/main" xmlns="" val="20003"/>
                    </a:ext>
                  </a:extLst>
                </a:gridCol>
                <a:gridCol w="753248">
                  <a:extLst>
                    <a:ext uri="{9D8B030D-6E8A-4147-A177-3AD203B41FA5}">
                      <a16:colId xmlns:a16="http://schemas.microsoft.com/office/drawing/2014/main" xmlns="" val="20004"/>
                    </a:ext>
                  </a:extLst>
                </a:gridCol>
              </a:tblGrid>
              <a:tr h="509581">
                <a:tc>
                  <a:txBody>
                    <a:bodyPr/>
                    <a:lstStyle/>
                    <a:p>
                      <a:pPr algn="ctr" rtl="0" fontAlgn="b"/>
                      <a:r>
                        <a:rPr lang="tr-TR" sz="1100" b="1" i="0" u="none" strike="noStrike" dirty="0">
                          <a:solidFill>
                            <a:srgbClr val="000000"/>
                          </a:solidFill>
                          <a:latin typeface="Calibri"/>
                        </a:rPr>
                        <a:t>ADA/PARSEL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TAPU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HESAP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FARK</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TECVİZ</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0"/>
                  </a:ext>
                </a:extLst>
              </a:tr>
              <a:tr h="254790">
                <a:tc>
                  <a:txBody>
                    <a:bodyPr/>
                    <a:lstStyle/>
                    <a:p>
                      <a:pPr algn="ctr" rtl="0" fontAlgn="b"/>
                      <a:r>
                        <a:rPr lang="tr-TR" sz="1100" b="1" i="0" u="none" strike="noStrike" dirty="0">
                          <a:solidFill>
                            <a:srgbClr val="000000"/>
                          </a:solidFill>
                          <a:latin typeface="Calibri"/>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1"/>
                  </a:ext>
                </a:extLst>
              </a:tr>
              <a:tr h="254790">
                <a:tc>
                  <a:txBody>
                    <a:bodyPr/>
                    <a:lstStyle/>
                    <a:p>
                      <a:pPr algn="ctr" rtl="0" fontAlgn="b"/>
                      <a:r>
                        <a:rPr lang="tr-TR" sz="1100" b="1" i="0" u="none" strike="noStrike">
                          <a:solidFill>
                            <a:srgbClr val="000000"/>
                          </a:solidFill>
                          <a:latin typeface="Calibri"/>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2"/>
                  </a:ext>
                </a:extLst>
              </a:tr>
              <a:tr h="254790">
                <a:tc>
                  <a:txBody>
                    <a:bodyPr/>
                    <a:lstStyle/>
                    <a:p>
                      <a:pPr algn="ctr" rtl="0" fontAlgn="b"/>
                      <a:r>
                        <a:rPr lang="tr-TR" sz="1100" b="1" i="0" u="none" strike="noStrike">
                          <a:solidFill>
                            <a:srgbClr val="000000"/>
                          </a:solidFill>
                          <a:latin typeface="Calibri"/>
                        </a:rPr>
                        <a:t>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3"/>
                  </a:ext>
                </a:extLst>
              </a:tr>
              <a:tr h="254790">
                <a:tc>
                  <a:txBody>
                    <a:bodyPr/>
                    <a:lstStyle/>
                    <a:p>
                      <a:pPr algn="ctr" rtl="0" fontAlgn="b"/>
                      <a:r>
                        <a:rPr lang="tr-TR" sz="1100" b="1" i="0" u="none" strike="noStrike">
                          <a:solidFill>
                            <a:srgbClr val="000000"/>
                          </a:solidFill>
                          <a:latin typeface="Calibri"/>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4"/>
                  </a:ext>
                </a:extLst>
              </a:tr>
              <a:tr h="254790">
                <a:tc>
                  <a:txBody>
                    <a:bodyPr/>
                    <a:lstStyle/>
                    <a:p>
                      <a:pPr algn="ctr" rtl="0" fontAlgn="b"/>
                      <a:r>
                        <a:rPr lang="tr-TR" sz="1100" b="1" i="0" u="none" strike="noStrike">
                          <a:solidFill>
                            <a:srgbClr val="000000"/>
                          </a:solidFill>
                          <a:latin typeface="Calibri"/>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650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smtClean="0">
                          <a:solidFill>
                            <a:srgbClr val="000000"/>
                          </a:solidFill>
                          <a:latin typeface="Calibri"/>
                        </a:rPr>
                        <a:t>638.50</a:t>
                      </a:r>
                      <a:endParaRPr lang="tr-TR" sz="1100" b="1" i="0" u="none" strike="noStrike" dirty="0">
                        <a:solidFill>
                          <a:srgbClr val="000000"/>
                        </a:solidFill>
                        <a:latin typeface="Calibri"/>
                      </a:endParaRP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11.50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10,68</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5"/>
                  </a:ext>
                </a:extLst>
              </a:tr>
              <a:tr h="254790">
                <a:tc>
                  <a:txBody>
                    <a:bodyPr/>
                    <a:lstStyle/>
                    <a:p>
                      <a:pPr algn="ctr" rtl="0" fontAlgn="b"/>
                      <a:r>
                        <a:rPr lang="tr-TR" sz="1100" b="1" i="0" u="none" strike="noStrike">
                          <a:solidFill>
                            <a:srgbClr val="000000"/>
                          </a:solidFill>
                          <a:latin typeface="Calibri"/>
                        </a:rPr>
                        <a:t>101/6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6"/>
                  </a:ext>
                </a:extLst>
              </a:tr>
              <a:tr h="254790">
                <a:tc>
                  <a:txBody>
                    <a:bodyPr/>
                    <a:lstStyle/>
                    <a:p>
                      <a:pPr algn="ctr" rtl="0" fontAlgn="b"/>
                      <a:r>
                        <a:rPr lang="tr-TR" sz="1100" b="1" i="0" u="none" strike="noStrike">
                          <a:solidFill>
                            <a:srgbClr val="000000"/>
                          </a:solidFill>
                          <a:latin typeface="Calibri"/>
                        </a:rPr>
                        <a:t>101/7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7"/>
                  </a:ext>
                </a:extLst>
              </a:tr>
              <a:tr h="254790">
                <a:tc>
                  <a:txBody>
                    <a:bodyPr/>
                    <a:lstStyle/>
                    <a:p>
                      <a:pPr algn="ctr" rtl="0" fontAlgn="b"/>
                      <a:r>
                        <a:rPr lang="tr-TR" sz="1100" b="1" i="0" u="none" strike="noStrike">
                          <a:solidFill>
                            <a:srgbClr val="000000"/>
                          </a:solidFill>
                          <a:latin typeface="Calibri"/>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316.25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-3.75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8"/>
                  </a:ext>
                </a:extLst>
              </a:tr>
              <a:tr h="254790">
                <a:tc>
                  <a:txBody>
                    <a:bodyPr/>
                    <a:lstStyle/>
                    <a:p>
                      <a:pPr algn="ctr" rtl="0" fontAlgn="b"/>
                      <a:r>
                        <a:rPr lang="tr-TR" sz="1100" b="1" i="0" u="none" strike="noStrike">
                          <a:solidFill>
                            <a:srgbClr val="000000"/>
                          </a:solidFill>
                          <a:latin typeface="Calibri"/>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a:solidFill>
                            <a:srgbClr val="000000"/>
                          </a:solidFill>
                          <a:latin typeface="Calibri"/>
                        </a:rPr>
                        <a:t>302.25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dirty="0">
                          <a:solidFill>
                            <a:srgbClr val="000000"/>
                          </a:solidFill>
                          <a:latin typeface="Calibri"/>
                        </a:rPr>
                        <a:t>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38" name="37 Metin kutusu"/>
          <p:cNvSpPr txBox="1"/>
          <p:nvPr/>
        </p:nvSpPr>
        <p:spPr>
          <a:xfrm>
            <a:off x="4703885" y="1851466"/>
            <a:ext cx="4281853" cy="938719"/>
          </a:xfrm>
          <a:prstGeom prst="rect">
            <a:avLst/>
          </a:prstGeom>
          <a:ln/>
          <a:effectLst>
            <a:glow rad="635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buFont typeface="Arial" charset="0"/>
              <a:buChar char="•"/>
            </a:pPr>
            <a:r>
              <a:rPr lang="tr-TR" sz="1100" b="1" dirty="0" smtClean="0"/>
              <a:t>Hatanın mahiyeti</a:t>
            </a:r>
          </a:p>
          <a:p>
            <a:pPr>
              <a:buFont typeface="Arial" charset="0"/>
              <a:buChar char="•"/>
            </a:pPr>
            <a:r>
              <a:rPr lang="tr-TR" sz="1100" b="1" dirty="0" smtClean="0"/>
              <a:t> Alan karşılaştırmaları</a:t>
            </a:r>
          </a:p>
          <a:p>
            <a:pPr>
              <a:buFont typeface="Arial" charset="0"/>
              <a:buChar char="•"/>
            </a:pPr>
            <a:r>
              <a:rPr lang="tr-TR" sz="1100" b="1" dirty="0" smtClean="0"/>
              <a:t> Muvafakat veren/vermeyenler</a:t>
            </a:r>
          </a:p>
          <a:p>
            <a:pPr>
              <a:buFont typeface="Arial" charset="0"/>
              <a:buChar char="•"/>
            </a:pPr>
            <a:r>
              <a:rPr lang="tr-TR" sz="1100" b="1" dirty="0" smtClean="0"/>
              <a:t> Muvafakat veren parsellerin  yüzölçümlerinin düzeltileceğine ilişkin               	</a:t>
            </a:r>
            <a:r>
              <a:rPr lang="tr-TR" sz="1100" b="1" dirty="0" smtClean="0">
                <a:solidFill>
                  <a:srgbClr val="FF0000"/>
                </a:solidFill>
              </a:rPr>
              <a:t>krokili rapor idaresine gönderilir.</a:t>
            </a:r>
            <a:endParaRPr lang="tr-TR" sz="1100" b="1" dirty="0">
              <a:solidFill>
                <a:srgbClr val="FF0000"/>
              </a:solidFill>
            </a:endParaRPr>
          </a:p>
        </p:txBody>
      </p:sp>
      <p:sp>
        <p:nvSpPr>
          <p:cNvPr id="40" name="39 Metin kutusu"/>
          <p:cNvSpPr txBox="1"/>
          <p:nvPr/>
        </p:nvSpPr>
        <p:spPr>
          <a:xfrm>
            <a:off x="6838071" y="3148621"/>
            <a:ext cx="2083192" cy="938719"/>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tr-TR" sz="1100" b="1" dirty="0" smtClean="0">
                <a:solidFill>
                  <a:schemeClr val="tx1"/>
                </a:solidFill>
              </a:rPr>
              <a:t>İş bitim tutanağı düzenleninceye kadar İdarece hatanın mevzuatınca </a:t>
            </a:r>
            <a:r>
              <a:rPr lang="tr-TR" sz="1100" b="1" dirty="0" smtClean="0">
                <a:solidFill>
                  <a:srgbClr val="FF0000"/>
                </a:solidFill>
              </a:rPr>
              <a:t>düzeltilmesi</a:t>
            </a:r>
            <a:r>
              <a:rPr lang="tr-TR" sz="1100" b="1" dirty="0" smtClean="0">
                <a:solidFill>
                  <a:schemeClr val="tx1"/>
                </a:solidFill>
              </a:rPr>
              <a:t> halinde düzeltilmiş şekli ile askı ilanına alınır.</a:t>
            </a:r>
            <a:endParaRPr lang="tr-TR" sz="1100" b="1" dirty="0">
              <a:solidFill>
                <a:schemeClr val="tx1"/>
              </a:solidFill>
            </a:endParaRPr>
          </a:p>
        </p:txBody>
      </p:sp>
      <p:sp>
        <p:nvSpPr>
          <p:cNvPr id="44" name="43 Metin kutusu"/>
          <p:cNvSpPr txBox="1"/>
          <p:nvPr/>
        </p:nvSpPr>
        <p:spPr>
          <a:xfrm>
            <a:off x="5882640" y="5160108"/>
            <a:ext cx="2083192" cy="430887"/>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100" b="1" dirty="0" smtClean="0"/>
              <a:t>İdaresince bu süre içerisinde düzeltme yapılmamışsa; </a:t>
            </a:r>
            <a:endParaRPr lang="tr-TR" sz="1100" b="1" dirty="0"/>
          </a:p>
        </p:txBody>
      </p:sp>
      <p:cxnSp>
        <p:nvCxnSpPr>
          <p:cNvPr id="47" name="46 Düz Ok Bağlayıcısı"/>
          <p:cNvCxnSpPr/>
          <p:nvPr/>
        </p:nvCxnSpPr>
        <p:spPr>
          <a:xfrm rot="5400000">
            <a:off x="6550269" y="6040315"/>
            <a:ext cx="633046"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0" name="49 Oval"/>
          <p:cNvSpPr/>
          <p:nvPr/>
        </p:nvSpPr>
        <p:spPr>
          <a:xfrm>
            <a:off x="6475408" y="4533314"/>
            <a:ext cx="817685" cy="53633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b="1" dirty="0" smtClean="0"/>
              <a:t>EĞER</a:t>
            </a:r>
            <a:endParaRPr lang="tr-TR" sz="1400" b="1" dirty="0"/>
          </a:p>
        </p:txBody>
      </p:sp>
      <p:cxnSp>
        <p:nvCxnSpPr>
          <p:cNvPr id="52" name="51 Düz Ok Bağlayıcısı"/>
          <p:cNvCxnSpPr/>
          <p:nvPr/>
        </p:nvCxnSpPr>
        <p:spPr>
          <a:xfrm rot="5400000">
            <a:off x="7640516" y="2971800"/>
            <a:ext cx="24618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4" name="53 Düz Ok Bağlayıcısı"/>
          <p:cNvCxnSpPr/>
          <p:nvPr/>
        </p:nvCxnSpPr>
        <p:spPr>
          <a:xfrm rot="5400000">
            <a:off x="7001695" y="4127864"/>
            <a:ext cx="352693" cy="30044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55" name="54 Dikdörtgen"/>
          <p:cNvSpPr/>
          <p:nvPr/>
        </p:nvSpPr>
        <p:spPr>
          <a:xfrm>
            <a:off x="650630" y="3736731"/>
            <a:ext cx="4185139" cy="2883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2386013" y="200026"/>
            <a:ext cx="4730263" cy="83099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600" b="1" dirty="0" smtClean="0"/>
              <a:t>Yanılma sınırını aşan alan hatalarında idarece  </a:t>
            </a:r>
            <a:r>
              <a:rPr lang="tr-TR" sz="1600" b="1" dirty="0" smtClean="0">
                <a:solidFill>
                  <a:srgbClr val="FF0000"/>
                </a:solidFill>
              </a:rPr>
              <a:t>iş bitim tutanağı düzenleninceye kadar düzeltme yapılmamışsa</a:t>
            </a:r>
            <a:r>
              <a:rPr lang="tr-TR" sz="1600" b="1" dirty="0" smtClean="0"/>
              <a:t>; </a:t>
            </a:r>
            <a:endParaRPr lang="tr-TR" sz="1600" b="1" dirty="0"/>
          </a:p>
        </p:txBody>
      </p:sp>
      <p:sp>
        <p:nvSpPr>
          <p:cNvPr id="4" name="3 Metin kutusu"/>
          <p:cNvSpPr txBox="1"/>
          <p:nvPr/>
        </p:nvSpPr>
        <p:spPr>
          <a:xfrm>
            <a:off x="246770" y="1535723"/>
            <a:ext cx="2083192" cy="27699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200" b="1" dirty="0" smtClean="0"/>
              <a:t>Tapu Alanı&lt; Hesap Alanı</a:t>
            </a:r>
            <a:endParaRPr lang="tr-TR" sz="1200" b="1" dirty="0"/>
          </a:p>
        </p:txBody>
      </p:sp>
      <p:sp>
        <p:nvSpPr>
          <p:cNvPr id="5" name="4 Metin kutusu"/>
          <p:cNvSpPr txBox="1"/>
          <p:nvPr/>
        </p:nvSpPr>
        <p:spPr>
          <a:xfrm>
            <a:off x="2403816" y="1538656"/>
            <a:ext cx="2083192" cy="27699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200" b="1" dirty="0" smtClean="0"/>
              <a:t>Tapu Alanı&gt; Hesap Alanı</a:t>
            </a:r>
            <a:endParaRPr lang="tr-TR" sz="1200" b="1" dirty="0"/>
          </a:p>
        </p:txBody>
      </p:sp>
      <p:sp>
        <p:nvSpPr>
          <p:cNvPr id="6" name="5 Metin kutusu"/>
          <p:cNvSpPr txBox="1"/>
          <p:nvPr/>
        </p:nvSpPr>
        <p:spPr>
          <a:xfrm>
            <a:off x="205739" y="2031022"/>
            <a:ext cx="2083192" cy="430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100" b="1" dirty="0" smtClean="0"/>
              <a:t>Muvafakat verilse bile hata düzeltilmez</a:t>
            </a:r>
            <a:endParaRPr lang="tr-TR" sz="1100" b="1" dirty="0"/>
          </a:p>
        </p:txBody>
      </p:sp>
      <p:sp>
        <p:nvSpPr>
          <p:cNvPr id="7" name="6 Metin kutusu"/>
          <p:cNvSpPr txBox="1"/>
          <p:nvPr/>
        </p:nvSpPr>
        <p:spPr>
          <a:xfrm>
            <a:off x="2389161" y="2016370"/>
            <a:ext cx="1027807" cy="60016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100" b="1" dirty="0" smtClean="0"/>
              <a:t>Muvafakat alınmazsa düzeltilmez</a:t>
            </a:r>
            <a:endParaRPr lang="tr-TR" sz="1100" b="1" dirty="0"/>
          </a:p>
        </p:txBody>
      </p:sp>
      <p:sp>
        <p:nvSpPr>
          <p:cNvPr id="11" name="10 Metin kutusu"/>
          <p:cNvSpPr txBox="1"/>
          <p:nvPr/>
        </p:nvSpPr>
        <p:spPr>
          <a:xfrm>
            <a:off x="1622635" y="2951593"/>
            <a:ext cx="2292140" cy="12772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100" b="1" dirty="0" smtClean="0"/>
              <a:t>".... parselin hesaplanan yüzölçümünde yanılma   sınırını aşan hata vardır. </a:t>
            </a:r>
            <a:r>
              <a:rPr lang="tr-TR" sz="1100" b="1" dirty="0" smtClean="0">
                <a:solidFill>
                  <a:srgbClr val="FF0000"/>
                </a:solidFill>
              </a:rPr>
              <a:t>Yüzölçümü eksik olanların ilgilisince muvafakat vermesi veya İdaresince düzenleme yapılması halinde düzeltilir. </a:t>
            </a:r>
            <a:r>
              <a:rPr lang="tr-TR" sz="1100" b="1" dirty="0" smtClean="0"/>
              <a:t>“ </a:t>
            </a:r>
            <a:r>
              <a:rPr lang="tr-TR" sz="1100" b="1" dirty="0" smtClean="0"/>
              <a:t>belirtmesi konulur.</a:t>
            </a:r>
            <a:endParaRPr lang="tr-TR" sz="1100" b="1" dirty="0"/>
          </a:p>
        </p:txBody>
      </p:sp>
      <p:sp>
        <p:nvSpPr>
          <p:cNvPr id="14" name="13 Metin kutusu"/>
          <p:cNvSpPr txBox="1"/>
          <p:nvPr/>
        </p:nvSpPr>
        <p:spPr>
          <a:xfrm>
            <a:off x="1017562" y="952501"/>
            <a:ext cx="2083192" cy="261610"/>
          </a:xfrm>
          <a:prstGeom prst="rect">
            <a:avLst/>
          </a:prstGeom>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tr-TR" sz="1100" b="1" dirty="0" smtClean="0"/>
              <a:t>Pafta-Zemin Uyumu var ise;</a:t>
            </a:r>
            <a:endParaRPr lang="tr-TR" sz="1100" b="1" dirty="0"/>
          </a:p>
        </p:txBody>
      </p:sp>
      <p:sp>
        <p:nvSpPr>
          <p:cNvPr id="15" name="14 Metin kutusu"/>
          <p:cNvSpPr txBox="1"/>
          <p:nvPr/>
        </p:nvSpPr>
        <p:spPr>
          <a:xfrm>
            <a:off x="5988146" y="964225"/>
            <a:ext cx="2083192" cy="261610"/>
          </a:xfrm>
          <a:prstGeom prst="rect">
            <a:avLst/>
          </a:prstGeom>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tr-TR" sz="1100" b="1" dirty="0" smtClean="0"/>
              <a:t>Pafta-Zemin Bulunmuyor ise;</a:t>
            </a:r>
            <a:endParaRPr lang="tr-TR" sz="1100" b="1" dirty="0"/>
          </a:p>
        </p:txBody>
      </p:sp>
      <p:sp>
        <p:nvSpPr>
          <p:cNvPr id="21" name="20 Metin kutusu"/>
          <p:cNvSpPr txBox="1"/>
          <p:nvPr/>
        </p:nvSpPr>
        <p:spPr>
          <a:xfrm>
            <a:off x="6646711" y="2922007"/>
            <a:ext cx="1491760" cy="261610"/>
          </a:xfrm>
          <a:prstGeom prst="rect">
            <a:avLst/>
          </a:prstGeom>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tr-TR" sz="1100" b="1" dirty="0" smtClean="0"/>
              <a:t>Askı İlanına alınmaz</a:t>
            </a:r>
            <a:endParaRPr lang="tr-TR" sz="1100" b="1" dirty="0"/>
          </a:p>
        </p:txBody>
      </p:sp>
      <p:sp>
        <p:nvSpPr>
          <p:cNvPr id="22" name="21 Metin kutusu"/>
          <p:cNvSpPr txBox="1"/>
          <p:nvPr/>
        </p:nvSpPr>
        <p:spPr>
          <a:xfrm>
            <a:off x="6667226" y="3364553"/>
            <a:ext cx="1491760" cy="430887"/>
          </a:xfrm>
          <a:prstGeom prst="rect">
            <a:avLst/>
          </a:prstGeom>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tr-TR" sz="1100" b="1" dirty="0" smtClean="0"/>
              <a:t>Eski paftasında yaşatılır</a:t>
            </a:r>
            <a:endParaRPr lang="tr-TR" sz="1100" b="1" dirty="0"/>
          </a:p>
        </p:txBody>
      </p:sp>
      <p:sp>
        <p:nvSpPr>
          <p:cNvPr id="23" name="22 Metin kutusu"/>
          <p:cNvSpPr txBox="1"/>
          <p:nvPr/>
        </p:nvSpPr>
        <p:spPr>
          <a:xfrm>
            <a:off x="5802645" y="4009502"/>
            <a:ext cx="2839915" cy="769441"/>
          </a:xfrm>
          <a:prstGeom prst="rect">
            <a:avLst/>
          </a:prstGeom>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tr-TR" sz="1100" b="1" dirty="0" smtClean="0"/>
              <a:t>“…. Ada/ve parsellerde pafta zemin uyumu yoktur, idaresince düzeltme yapılmadığından, düzeltme yapılıncaya kadar mevcut paftası geçerlidir.”</a:t>
            </a:r>
            <a:endParaRPr lang="tr-TR" sz="1100" b="1" dirty="0"/>
          </a:p>
        </p:txBody>
      </p:sp>
      <p:sp>
        <p:nvSpPr>
          <p:cNvPr id="24" name="23 Metin kutusu"/>
          <p:cNvSpPr txBox="1"/>
          <p:nvPr/>
        </p:nvSpPr>
        <p:spPr>
          <a:xfrm>
            <a:off x="6676019" y="1711599"/>
            <a:ext cx="1491760" cy="93871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100" b="1" dirty="0" smtClean="0"/>
              <a:t>“parselde pafta-zemin uyumsuzluğu olup idaresince düzeltme yapılacaktır.” </a:t>
            </a:r>
            <a:r>
              <a:rPr lang="tr-TR" sz="1100" b="1" dirty="0" smtClean="0"/>
              <a:t>belirtmesi konulur.</a:t>
            </a:r>
            <a:endParaRPr lang="tr-TR" sz="1100" b="1" dirty="0"/>
          </a:p>
        </p:txBody>
      </p:sp>
      <p:sp>
        <p:nvSpPr>
          <p:cNvPr id="25" name="24 Oval Belirtme Çizgisi"/>
          <p:cNvSpPr/>
          <p:nvPr/>
        </p:nvSpPr>
        <p:spPr>
          <a:xfrm>
            <a:off x="4941000" y="3398551"/>
            <a:ext cx="1116623" cy="589084"/>
          </a:xfrm>
          <a:prstGeom prst="wedgeEllipseCallout">
            <a:avLst>
              <a:gd name="adj1" fmla="val 72190"/>
              <a:gd name="adj2" fmla="val 490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smtClean="0"/>
              <a:t>Eski Paftasına</a:t>
            </a:r>
            <a:endParaRPr lang="tr-TR" sz="1200" b="1" dirty="0"/>
          </a:p>
        </p:txBody>
      </p:sp>
      <p:sp>
        <p:nvSpPr>
          <p:cNvPr id="26" name="25 Oval Belirtme Çizgisi"/>
          <p:cNvSpPr/>
          <p:nvPr/>
        </p:nvSpPr>
        <p:spPr>
          <a:xfrm>
            <a:off x="4905829" y="2389909"/>
            <a:ext cx="1204025" cy="615919"/>
          </a:xfrm>
          <a:prstGeom prst="wedgeEllipseCallout">
            <a:avLst>
              <a:gd name="adj1" fmla="val 105261"/>
              <a:gd name="adj2" fmla="val -33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smtClean="0"/>
              <a:t>Tapu kütüğüne</a:t>
            </a:r>
            <a:endParaRPr lang="tr-TR" sz="1200" b="1" dirty="0"/>
          </a:p>
        </p:txBody>
      </p:sp>
      <p:sp>
        <p:nvSpPr>
          <p:cNvPr id="90114" name="AutoShape 2"/>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b="1"/>
          </a:p>
        </p:txBody>
      </p:sp>
      <p:sp>
        <p:nvSpPr>
          <p:cNvPr id="28" name="27 Metin kutusu"/>
          <p:cNvSpPr txBox="1"/>
          <p:nvPr/>
        </p:nvSpPr>
        <p:spPr>
          <a:xfrm>
            <a:off x="3638842" y="2034016"/>
            <a:ext cx="1000536" cy="60016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100" b="1" dirty="0" smtClean="0"/>
              <a:t>Muvafakat alınırsa düzeltilir.</a:t>
            </a:r>
            <a:endParaRPr lang="tr-TR" sz="1100" b="1" dirty="0"/>
          </a:p>
        </p:txBody>
      </p:sp>
      <p:sp>
        <p:nvSpPr>
          <p:cNvPr id="30" name="29 Metin kutusu"/>
          <p:cNvSpPr txBox="1"/>
          <p:nvPr/>
        </p:nvSpPr>
        <p:spPr>
          <a:xfrm>
            <a:off x="0" y="4896099"/>
            <a:ext cx="2112287" cy="261610"/>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100" b="1" dirty="0" smtClean="0"/>
              <a:t>Askı ilanına alınmaz. </a:t>
            </a:r>
            <a:endParaRPr lang="tr-TR" sz="1100" b="1" dirty="0"/>
          </a:p>
        </p:txBody>
      </p:sp>
      <p:cxnSp>
        <p:nvCxnSpPr>
          <p:cNvPr id="35" name="34 Düz Ok Bağlayıcısı"/>
          <p:cNvCxnSpPr/>
          <p:nvPr/>
        </p:nvCxnSpPr>
        <p:spPr>
          <a:xfrm rot="16200000" flipH="1">
            <a:off x="2677190" y="2825725"/>
            <a:ext cx="339837" cy="153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3" name="32 Metin kutusu"/>
          <p:cNvSpPr txBox="1"/>
          <p:nvPr/>
        </p:nvSpPr>
        <p:spPr>
          <a:xfrm>
            <a:off x="2972232" y="4860163"/>
            <a:ext cx="2112287" cy="261610"/>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100" b="1" dirty="0" smtClean="0"/>
              <a:t>Askı ilanına alınır. </a:t>
            </a:r>
            <a:endParaRPr lang="tr-TR" sz="1100" b="1" dirty="0"/>
          </a:p>
        </p:txBody>
      </p:sp>
      <p:cxnSp>
        <p:nvCxnSpPr>
          <p:cNvPr id="34" name="33 Düz Ok Bağlayıcısı"/>
          <p:cNvCxnSpPr/>
          <p:nvPr/>
        </p:nvCxnSpPr>
        <p:spPr>
          <a:xfrm rot="16200000" flipH="1">
            <a:off x="-75435" y="3613337"/>
            <a:ext cx="2203274" cy="6734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7" name="36 Düz Ok Bağlayıcısı"/>
          <p:cNvCxnSpPr/>
          <p:nvPr/>
        </p:nvCxnSpPr>
        <p:spPr>
          <a:xfrm flipH="1">
            <a:off x="4171950" y="2743200"/>
            <a:ext cx="1" cy="21145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2" name="31 Düz Ok Bağlayıcısı"/>
          <p:cNvCxnSpPr/>
          <p:nvPr/>
        </p:nvCxnSpPr>
        <p:spPr>
          <a:xfrm rot="5400000">
            <a:off x="1463041" y="4514249"/>
            <a:ext cx="567890" cy="96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6" name="35 Dikdörtgen"/>
          <p:cNvSpPr/>
          <p:nvPr/>
        </p:nvSpPr>
        <p:spPr>
          <a:xfrm>
            <a:off x="2502570" y="6054290"/>
            <a:ext cx="3628724" cy="5871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Askı ilanına alınmayan parseller çalışma kapsamından çıkarılır.</a:t>
            </a:r>
            <a:endParaRPr lang="tr-TR" dirty="0"/>
          </a:p>
        </p:txBody>
      </p:sp>
    </p:spTree>
  </p:cSld>
  <p:clrMapOvr>
    <a:masterClrMapping/>
  </p:clrMapOvr>
  <p:transition>
    <p:pull dir="ld"/>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855677" y="182880"/>
            <a:ext cx="3094892" cy="338554"/>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tr-TR" sz="1600" dirty="0" smtClean="0"/>
              <a:t>İlgili İdaresince Düzeltme Yapılmadı</a:t>
            </a:r>
            <a:endParaRPr lang="tr-TR" sz="1600" dirty="0"/>
          </a:p>
        </p:txBody>
      </p:sp>
      <p:sp>
        <p:nvSpPr>
          <p:cNvPr id="31" name="30 Metin kutusu"/>
          <p:cNvSpPr txBox="1"/>
          <p:nvPr/>
        </p:nvSpPr>
        <p:spPr>
          <a:xfrm>
            <a:off x="5152292" y="4521005"/>
            <a:ext cx="3756074" cy="276999"/>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b="1" dirty="0" smtClean="0">
                <a:solidFill>
                  <a:schemeClr val="tx1"/>
                </a:solidFill>
              </a:rPr>
              <a:t>Kadastro Müdürlüğünce </a:t>
            </a:r>
            <a:r>
              <a:rPr lang="tr-TR" sz="1200" b="1" dirty="0" smtClean="0">
                <a:solidFill>
                  <a:srgbClr val="FF0000"/>
                </a:solidFill>
              </a:rPr>
              <a:t>RESEN</a:t>
            </a:r>
            <a:r>
              <a:rPr lang="tr-TR" sz="1200" dirty="0" smtClean="0"/>
              <a:t> düzeltilir.</a:t>
            </a:r>
            <a:r>
              <a:rPr lang="tr-TR" sz="1200" dirty="0" smtClean="0">
                <a:solidFill>
                  <a:srgbClr val="FF0000"/>
                </a:solidFill>
              </a:rPr>
              <a:t> </a:t>
            </a:r>
            <a:endParaRPr lang="tr-TR" sz="1200" dirty="0"/>
          </a:p>
        </p:txBody>
      </p:sp>
      <p:pic>
        <p:nvPicPr>
          <p:cNvPr id="38" name="Picture 2"/>
          <p:cNvPicPr>
            <a:picLocks noChangeAspect="1" noChangeArrowheads="1"/>
          </p:cNvPicPr>
          <p:nvPr/>
        </p:nvPicPr>
        <p:blipFill>
          <a:blip r:embed="rId2" cstate="print"/>
          <a:srcRect/>
          <a:stretch>
            <a:fillRect/>
          </a:stretch>
        </p:blipFill>
        <p:spPr bwMode="auto">
          <a:xfrm>
            <a:off x="495886" y="592234"/>
            <a:ext cx="4360984" cy="2661253"/>
          </a:xfrm>
          <a:prstGeom prst="rect">
            <a:avLst/>
          </a:prstGeom>
          <a:ln>
            <a:noFill/>
          </a:ln>
          <a:effectLst>
            <a:outerShdw blurRad="292100" dist="139700" dir="2700000" algn="tl" rotWithShape="0">
              <a:srgbClr val="333333">
                <a:alpha val="65000"/>
              </a:srgbClr>
            </a:outerShdw>
          </a:effectLst>
        </p:spPr>
      </p:pic>
      <p:sp>
        <p:nvSpPr>
          <p:cNvPr id="40" name="39 Metin kutusu"/>
          <p:cNvSpPr txBox="1"/>
          <p:nvPr/>
        </p:nvSpPr>
        <p:spPr>
          <a:xfrm>
            <a:off x="1290710" y="1227405"/>
            <a:ext cx="351693" cy="369332"/>
          </a:xfrm>
          <a:prstGeom prst="rect">
            <a:avLst/>
          </a:prstGeom>
          <a:noFill/>
        </p:spPr>
        <p:txBody>
          <a:bodyPr wrap="square" rtlCol="0">
            <a:spAutoFit/>
          </a:bodyPr>
          <a:lstStyle/>
          <a:p>
            <a:r>
              <a:rPr lang="tr-TR" dirty="0" smtClean="0"/>
              <a:t>1</a:t>
            </a:r>
            <a:endParaRPr lang="tr-TR" dirty="0"/>
          </a:p>
        </p:txBody>
      </p:sp>
      <p:sp>
        <p:nvSpPr>
          <p:cNvPr id="44" name="43 Metin kutusu"/>
          <p:cNvSpPr txBox="1"/>
          <p:nvPr/>
        </p:nvSpPr>
        <p:spPr>
          <a:xfrm>
            <a:off x="2512255" y="1225061"/>
            <a:ext cx="351693" cy="369332"/>
          </a:xfrm>
          <a:prstGeom prst="rect">
            <a:avLst/>
          </a:prstGeom>
          <a:noFill/>
        </p:spPr>
        <p:txBody>
          <a:bodyPr wrap="square" rtlCol="0">
            <a:spAutoFit/>
          </a:bodyPr>
          <a:lstStyle/>
          <a:p>
            <a:r>
              <a:rPr lang="tr-TR" dirty="0" smtClean="0"/>
              <a:t>3</a:t>
            </a:r>
            <a:endParaRPr lang="tr-TR" dirty="0"/>
          </a:p>
        </p:txBody>
      </p:sp>
      <p:sp>
        <p:nvSpPr>
          <p:cNvPr id="46" name="45 Metin kutusu"/>
          <p:cNvSpPr txBox="1"/>
          <p:nvPr/>
        </p:nvSpPr>
        <p:spPr>
          <a:xfrm>
            <a:off x="1904999" y="1222716"/>
            <a:ext cx="351693" cy="369332"/>
          </a:xfrm>
          <a:prstGeom prst="rect">
            <a:avLst/>
          </a:prstGeom>
          <a:noFill/>
        </p:spPr>
        <p:txBody>
          <a:bodyPr wrap="square" rtlCol="0">
            <a:spAutoFit/>
          </a:bodyPr>
          <a:lstStyle/>
          <a:p>
            <a:r>
              <a:rPr lang="tr-TR" dirty="0" smtClean="0"/>
              <a:t>2</a:t>
            </a:r>
            <a:endParaRPr lang="tr-TR" dirty="0"/>
          </a:p>
        </p:txBody>
      </p:sp>
      <p:sp>
        <p:nvSpPr>
          <p:cNvPr id="47" name="46 Metin kutusu"/>
          <p:cNvSpPr txBox="1"/>
          <p:nvPr/>
        </p:nvSpPr>
        <p:spPr>
          <a:xfrm>
            <a:off x="3801793" y="1656471"/>
            <a:ext cx="351693" cy="369332"/>
          </a:xfrm>
          <a:prstGeom prst="rect">
            <a:avLst/>
          </a:prstGeom>
          <a:noFill/>
        </p:spPr>
        <p:txBody>
          <a:bodyPr wrap="square" rtlCol="0">
            <a:spAutoFit/>
          </a:bodyPr>
          <a:lstStyle/>
          <a:p>
            <a:r>
              <a:rPr lang="tr-TR" dirty="0" smtClean="0"/>
              <a:t>5</a:t>
            </a:r>
            <a:endParaRPr lang="tr-TR" dirty="0"/>
          </a:p>
        </p:txBody>
      </p:sp>
      <p:sp>
        <p:nvSpPr>
          <p:cNvPr id="48" name="47 Metin kutusu"/>
          <p:cNvSpPr txBox="1"/>
          <p:nvPr/>
        </p:nvSpPr>
        <p:spPr>
          <a:xfrm>
            <a:off x="3152335" y="1218028"/>
            <a:ext cx="351693" cy="369332"/>
          </a:xfrm>
          <a:prstGeom prst="rect">
            <a:avLst/>
          </a:prstGeom>
          <a:noFill/>
        </p:spPr>
        <p:txBody>
          <a:bodyPr wrap="square" rtlCol="0">
            <a:spAutoFit/>
          </a:bodyPr>
          <a:lstStyle/>
          <a:p>
            <a:r>
              <a:rPr lang="tr-TR" dirty="0" smtClean="0"/>
              <a:t>4</a:t>
            </a:r>
            <a:endParaRPr lang="tr-TR" dirty="0"/>
          </a:p>
        </p:txBody>
      </p:sp>
      <p:sp>
        <p:nvSpPr>
          <p:cNvPr id="49" name="48 Metin kutusu"/>
          <p:cNvSpPr txBox="1"/>
          <p:nvPr/>
        </p:nvSpPr>
        <p:spPr>
          <a:xfrm>
            <a:off x="1288365" y="2153528"/>
            <a:ext cx="351693" cy="369332"/>
          </a:xfrm>
          <a:prstGeom prst="rect">
            <a:avLst/>
          </a:prstGeom>
          <a:noFill/>
        </p:spPr>
        <p:txBody>
          <a:bodyPr wrap="square" rtlCol="0">
            <a:spAutoFit/>
          </a:bodyPr>
          <a:lstStyle/>
          <a:p>
            <a:r>
              <a:rPr lang="tr-TR" dirty="0" smtClean="0"/>
              <a:t>9</a:t>
            </a:r>
            <a:endParaRPr lang="tr-TR" dirty="0"/>
          </a:p>
        </p:txBody>
      </p:sp>
      <p:sp>
        <p:nvSpPr>
          <p:cNvPr id="50" name="49 Metin kutusu"/>
          <p:cNvSpPr txBox="1"/>
          <p:nvPr/>
        </p:nvSpPr>
        <p:spPr>
          <a:xfrm>
            <a:off x="2509910" y="2193386"/>
            <a:ext cx="351693" cy="369332"/>
          </a:xfrm>
          <a:prstGeom prst="rect">
            <a:avLst/>
          </a:prstGeom>
          <a:noFill/>
        </p:spPr>
        <p:txBody>
          <a:bodyPr wrap="square" rtlCol="0">
            <a:spAutoFit/>
          </a:bodyPr>
          <a:lstStyle/>
          <a:p>
            <a:r>
              <a:rPr lang="tr-TR" dirty="0" smtClean="0"/>
              <a:t>7</a:t>
            </a:r>
            <a:endParaRPr lang="tr-TR" dirty="0"/>
          </a:p>
        </p:txBody>
      </p:sp>
      <p:sp>
        <p:nvSpPr>
          <p:cNvPr id="51" name="50 Metin kutusu"/>
          <p:cNvSpPr txBox="1"/>
          <p:nvPr/>
        </p:nvSpPr>
        <p:spPr>
          <a:xfrm>
            <a:off x="1916722" y="2176974"/>
            <a:ext cx="351693" cy="369332"/>
          </a:xfrm>
          <a:prstGeom prst="rect">
            <a:avLst/>
          </a:prstGeom>
          <a:noFill/>
        </p:spPr>
        <p:txBody>
          <a:bodyPr wrap="square" rtlCol="0">
            <a:spAutoFit/>
          </a:bodyPr>
          <a:lstStyle/>
          <a:p>
            <a:r>
              <a:rPr lang="tr-TR" dirty="0" smtClean="0"/>
              <a:t>8</a:t>
            </a:r>
            <a:endParaRPr lang="tr-TR" dirty="0"/>
          </a:p>
        </p:txBody>
      </p:sp>
      <p:sp>
        <p:nvSpPr>
          <p:cNvPr id="52" name="51 Metin kutusu"/>
          <p:cNvSpPr txBox="1"/>
          <p:nvPr/>
        </p:nvSpPr>
        <p:spPr>
          <a:xfrm>
            <a:off x="3110131" y="2169942"/>
            <a:ext cx="351693" cy="369332"/>
          </a:xfrm>
          <a:prstGeom prst="rect">
            <a:avLst/>
          </a:prstGeom>
          <a:noFill/>
        </p:spPr>
        <p:txBody>
          <a:bodyPr wrap="square" rtlCol="0">
            <a:spAutoFit/>
          </a:bodyPr>
          <a:lstStyle/>
          <a:p>
            <a:r>
              <a:rPr lang="tr-TR" dirty="0" smtClean="0"/>
              <a:t>6</a:t>
            </a:r>
            <a:endParaRPr lang="tr-TR" dirty="0"/>
          </a:p>
        </p:txBody>
      </p:sp>
      <p:graphicFrame>
        <p:nvGraphicFramePr>
          <p:cNvPr id="53" name="52 Tablo"/>
          <p:cNvGraphicFramePr>
            <a:graphicFrameLocks noGrp="1"/>
          </p:cNvGraphicFramePr>
          <p:nvPr/>
        </p:nvGraphicFramePr>
        <p:xfrm>
          <a:off x="659227" y="3373022"/>
          <a:ext cx="4111478" cy="2802691"/>
        </p:xfrm>
        <a:graphic>
          <a:graphicData uri="http://schemas.openxmlformats.org/drawingml/2006/table">
            <a:tbl>
              <a:tblPr/>
              <a:tblGrid>
                <a:gridCol w="1098486">
                  <a:extLst>
                    <a:ext uri="{9D8B030D-6E8A-4147-A177-3AD203B41FA5}">
                      <a16:colId xmlns:a16="http://schemas.microsoft.com/office/drawing/2014/main" xmlns="" val="20000"/>
                    </a:ext>
                  </a:extLst>
                </a:gridCol>
                <a:gridCol w="753248">
                  <a:extLst>
                    <a:ext uri="{9D8B030D-6E8A-4147-A177-3AD203B41FA5}">
                      <a16:colId xmlns:a16="http://schemas.microsoft.com/office/drawing/2014/main" xmlns="" val="20001"/>
                    </a:ext>
                  </a:extLst>
                </a:gridCol>
                <a:gridCol w="753248">
                  <a:extLst>
                    <a:ext uri="{9D8B030D-6E8A-4147-A177-3AD203B41FA5}">
                      <a16:colId xmlns:a16="http://schemas.microsoft.com/office/drawing/2014/main" xmlns="" val="20002"/>
                    </a:ext>
                  </a:extLst>
                </a:gridCol>
                <a:gridCol w="753248">
                  <a:extLst>
                    <a:ext uri="{9D8B030D-6E8A-4147-A177-3AD203B41FA5}">
                      <a16:colId xmlns:a16="http://schemas.microsoft.com/office/drawing/2014/main" xmlns="" val="20003"/>
                    </a:ext>
                  </a:extLst>
                </a:gridCol>
                <a:gridCol w="753248">
                  <a:extLst>
                    <a:ext uri="{9D8B030D-6E8A-4147-A177-3AD203B41FA5}">
                      <a16:colId xmlns:a16="http://schemas.microsoft.com/office/drawing/2014/main" xmlns="" val="20004"/>
                    </a:ext>
                  </a:extLst>
                </a:gridCol>
              </a:tblGrid>
              <a:tr h="509581">
                <a:tc>
                  <a:txBody>
                    <a:bodyPr/>
                    <a:lstStyle/>
                    <a:p>
                      <a:pPr algn="ctr" rtl="0" fontAlgn="b"/>
                      <a:r>
                        <a:rPr lang="tr-TR" sz="1100" b="1" i="0" u="none" strike="noStrike" dirty="0">
                          <a:solidFill>
                            <a:srgbClr val="000000"/>
                          </a:solidFill>
                          <a:latin typeface="Calibri"/>
                        </a:rPr>
                        <a:t>ADA/PARSEL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TAPU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HESAP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FARK</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TECVİZ</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0"/>
                  </a:ext>
                </a:extLst>
              </a:tr>
              <a:tr h="254790">
                <a:tc>
                  <a:txBody>
                    <a:bodyPr/>
                    <a:lstStyle/>
                    <a:p>
                      <a:pPr algn="ctr" rtl="0" fontAlgn="b"/>
                      <a:r>
                        <a:rPr lang="tr-TR" sz="1100" b="1" i="0" u="none" strike="noStrike" dirty="0">
                          <a:solidFill>
                            <a:srgbClr val="000000"/>
                          </a:solidFill>
                          <a:latin typeface="Calibri"/>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1"/>
                  </a:ext>
                </a:extLst>
              </a:tr>
              <a:tr h="254790">
                <a:tc>
                  <a:txBody>
                    <a:bodyPr/>
                    <a:lstStyle/>
                    <a:p>
                      <a:pPr algn="ctr" rtl="0" fontAlgn="b"/>
                      <a:r>
                        <a:rPr lang="tr-TR" sz="1100" b="1" i="0" u="none" strike="noStrike">
                          <a:solidFill>
                            <a:srgbClr val="000000"/>
                          </a:solidFill>
                          <a:latin typeface="Calibri"/>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2"/>
                  </a:ext>
                </a:extLst>
              </a:tr>
              <a:tr h="254790">
                <a:tc>
                  <a:txBody>
                    <a:bodyPr/>
                    <a:lstStyle/>
                    <a:p>
                      <a:pPr algn="ctr" rtl="0" fontAlgn="b"/>
                      <a:r>
                        <a:rPr lang="tr-TR" sz="1100" b="1" i="0" u="none" strike="noStrike">
                          <a:solidFill>
                            <a:srgbClr val="000000"/>
                          </a:solidFill>
                          <a:latin typeface="Calibri"/>
                        </a:rPr>
                        <a:t>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3"/>
                  </a:ext>
                </a:extLst>
              </a:tr>
              <a:tr h="254790">
                <a:tc>
                  <a:txBody>
                    <a:bodyPr/>
                    <a:lstStyle/>
                    <a:p>
                      <a:pPr algn="ctr" rtl="0" fontAlgn="b"/>
                      <a:r>
                        <a:rPr lang="tr-TR" sz="1100" b="1" i="0" u="none" strike="noStrike">
                          <a:solidFill>
                            <a:srgbClr val="000000"/>
                          </a:solidFill>
                          <a:latin typeface="Calibri"/>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324.45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4"/>
                  </a:ext>
                </a:extLst>
              </a:tr>
              <a:tr h="254790">
                <a:tc>
                  <a:txBody>
                    <a:bodyPr/>
                    <a:lstStyle/>
                    <a:p>
                      <a:pPr algn="ctr" rtl="0" fontAlgn="b"/>
                      <a:r>
                        <a:rPr lang="tr-TR" sz="1100" b="1" i="0" u="none" strike="noStrike">
                          <a:solidFill>
                            <a:srgbClr val="000000"/>
                          </a:solidFill>
                          <a:latin typeface="Calibri"/>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650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smtClean="0">
                          <a:solidFill>
                            <a:srgbClr val="000000"/>
                          </a:solidFill>
                          <a:latin typeface="Calibri"/>
                        </a:rPr>
                        <a:t>638.50</a:t>
                      </a:r>
                      <a:endParaRPr lang="tr-TR" sz="1100" b="1" i="0" u="none" strike="noStrike" dirty="0">
                        <a:solidFill>
                          <a:srgbClr val="000000"/>
                        </a:solidFill>
                        <a:latin typeface="Calibri"/>
                      </a:endParaRP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11.50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1" i="0" u="none" strike="noStrike">
                          <a:solidFill>
                            <a:srgbClr val="000000"/>
                          </a:solidFill>
                          <a:latin typeface="Calibri"/>
                        </a:rPr>
                        <a:t>10,68</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5"/>
                  </a:ext>
                </a:extLst>
              </a:tr>
              <a:tr h="254790">
                <a:tc>
                  <a:txBody>
                    <a:bodyPr/>
                    <a:lstStyle/>
                    <a:p>
                      <a:pPr algn="ctr" rtl="0" fontAlgn="b"/>
                      <a:r>
                        <a:rPr lang="tr-TR" sz="1100" b="1" i="0" u="none" strike="noStrike">
                          <a:solidFill>
                            <a:srgbClr val="000000"/>
                          </a:solidFill>
                          <a:latin typeface="Calibri"/>
                        </a:rPr>
                        <a:t>101/6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6"/>
                  </a:ext>
                </a:extLst>
              </a:tr>
              <a:tr h="254790">
                <a:tc>
                  <a:txBody>
                    <a:bodyPr/>
                    <a:lstStyle/>
                    <a:p>
                      <a:pPr algn="ctr" rtl="0" fontAlgn="b"/>
                      <a:r>
                        <a:rPr lang="tr-TR" sz="1100" b="1" i="0" u="none" strike="noStrike">
                          <a:solidFill>
                            <a:srgbClr val="000000"/>
                          </a:solidFill>
                          <a:latin typeface="Calibri"/>
                        </a:rPr>
                        <a:t>101/7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304.05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7"/>
                  </a:ext>
                </a:extLst>
              </a:tr>
              <a:tr h="254790">
                <a:tc>
                  <a:txBody>
                    <a:bodyPr/>
                    <a:lstStyle/>
                    <a:p>
                      <a:pPr algn="ctr" rtl="0" fontAlgn="b"/>
                      <a:r>
                        <a:rPr lang="tr-TR" sz="1100" b="1" i="0" u="none" strike="noStrike">
                          <a:solidFill>
                            <a:srgbClr val="000000"/>
                          </a:solidFill>
                          <a:latin typeface="Calibri"/>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a:solidFill>
                            <a:srgbClr val="000000"/>
                          </a:solidFill>
                          <a:latin typeface="Calibri"/>
                        </a:rPr>
                        <a:t>316.25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1" i="0" u="none" strike="noStrike" dirty="0">
                          <a:solidFill>
                            <a:srgbClr val="000000"/>
                          </a:solidFill>
                          <a:latin typeface="Calibri"/>
                        </a:rPr>
                        <a:t>-3.75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92D050"/>
                    </a:solidFill>
                  </a:tcPr>
                </a:tc>
                <a:extLst>
                  <a:ext uri="{0D108BD9-81ED-4DB2-BD59-A6C34878D82A}">
                    <a16:rowId xmlns:a16="http://schemas.microsoft.com/office/drawing/2014/main" xmlns="" val="10008"/>
                  </a:ext>
                </a:extLst>
              </a:tr>
              <a:tr h="254790">
                <a:tc>
                  <a:txBody>
                    <a:bodyPr/>
                    <a:lstStyle/>
                    <a:p>
                      <a:pPr algn="ctr" rtl="0" fontAlgn="b"/>
                      <a:r>
                        <a:rPr lang="tr-TR" sz="1100" b="1" i="0" u="none" strike="noStrike">
                          <a:solidFill>
                            <a:srgbClr val="000000"/>
                          </a:solidFill>
                          <a:latin typeface="Calibri"/>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a:solidFill>
                            <a:srgbClr val="000000"/>
                          </a:solidFill>
                          <a:latin typeface="Calibri"/>
                        </a:rPr>
                        <a:t>302.25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1" i="0" u="none" strike="noStrike" dirty="0">
                          <a:solidFill>
                            <a:srgbClr val="000000"/>
                          </a:solidFill>
                          <a:latin typeface="Calibri"/>
                        </a:rPr>
                        <a:t>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b"/>
                      <a:r>
                        <a:rPr lang="tr-TR" sz="1100" b="1"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9"/>
                  </a:ext>
                </a:extLst>
              </a:tr>
            </a:tbl>
          </a:graphicData>
        </a:graphic>
      </p:graphicFrame>
      <p:sp>
        <p:nvSpPr>
          <p:cNvPr id="54" name="53 Dikdörtgen"/>
          <p:cNvSpPr/>
          <p:nvPr/>
        </p:nvSpPr>
        <p:spPr>
          <a:xfrm>
            <a:off x="633045" y="3332284"/>
            <a:ext cx="4185139" cy="2883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0" name="59 Metin kutusu"/>
          <p:cNvSpPr txBox="1"/>
          <p:nvPr/>
        </p:nvSpPr>
        <p:spPr>
          <a:xfrm>
            <a:off x="7388469" y="4866835"/>
            <a:ext cx="1570892" cy="276999"/>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200" dirty="0" smtClean="0">
                <a:solidFill>
                  <a:srgbClr val="FDFFFD"/>
                </a:solidFill>
              </a:rPr>
              <a:t>Muvafakat gerekmez.</a:t>
            </a:r>
            <a:endParaRPr lang="tr-TR" sz="1200" dirty="0">
              <a:solidFill>
                <a:srgbClr val="FDFFFD"/>
              </a:solidFill>
            </a:endParaRPr>
          </a:p>
        </p:txBody>
      </p:sp>
      <p:sp>
        <p:nvSpPr>
          <p:cNvPr id="62" name="61 Metin kutusu"/>
          <p:cNvSpPr txBox="1"/>
          <p:nvPr/>
        </p:nvSpPr>
        <p:spPr>
          <a:xfrm>
            <a:off x="5187459" y="5397305"/>
            <a:ext cx="3481753" cy="276999"/>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b="1" dirty="0" smtClean="0"/>
              <a:t>Düzeltilmiş şekli ile askı ilanına alınır.</a:t>
            </a:r>
            <a:endParaRPr lang="tr-TR" sz="1200" b="1" dirty="0"/>
          </a:p>
        </p:txBody>
      </p:sp>
      <p:cxnSp>
        <p:nvCxnSpPr>
          <p:cNvPr id="63" name="62 Düz Ok Bağlayıcısı"/>
          <p:cNvCxnSpPr/>
          <p:nvPr/>
        </p:nvCxnSpPr>
        <p:spPr>
          <a:xfrm rot="5400000">
            <a:off x="6635260" y="5096608"/>
            <a:ext cx="31652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55298" name="Picture 2"/>
          <p:cNvPicPr>
            <a:picLocks noChangeAspect="1" noChangeArrowheads="1"/>
          </p:cNvPicPr>
          <p:nvPr/>
        </p:nvPicPr>
        <p:blipFill>
          <a:blip r:embed="rId3" cstate="print"/>
          <a:srcRect/>
          <a:stretch>
            <a:fillRect/>
          </a:stretch>
        </p:blipFill>
        <p:spPr bwMode="auto">
          <a:xfrm>
            <a:off x="4842732" y="3887665"/>
            <a:ext cx="256808" cy="275599"/>
          </a:xfrm>
          <a:prstGeom prst="rect">
            <a:avLst/>
          </a:prstGeom>
          <a:noFill/>
          <a:ln w="9525">
            <a:noFill/>
            <a:miter lim="800000"/>
            <a:headEnd/>
            <a:tailEnd/>
          </a:ln>
          <a:effectLst/>
        </p:spPr>
      </p:pic>
      <p:pic>
        <p:nvPicPr>
          <p:cNvPr id="65" name="Picture 2"/>
          <p:cNvPicPr>
            <a:picLocks noChangeAspect="1" noChangeArrowheads="1"/>
          </p:cNvPicPr>
          <p:nvPr/>
        </p:nvPicPr>
        <p:blipFill>
          <a:blip r:embed="rId3" cstate="print"/>
          <a:srcRect/>
          <a:stretch>
            <a:fillRect/>
          </a:stretch>
        </p:blipFill>
        <p:spPr bwMode="auto">
          <a:xfrm>
            <a:off x="4863248" y="4145572"/>
            <a:ext cx="256808" cy="275599"/>
          </a:xfrm>
          <a:prstGeom prst="rect">
            <a:avLst/>
          </a:prstGeom>
          <a:noFill/>
          <a:ln w="9525">
            <a:noFill/>
            <a:miter lim="800000"/>
            <a:headEnd/>
            <a:tailEnd/>
          </a:ln>
          <a:effectLst/>
        </p:spPr>
      </p:pic>
      <p:pic>
        <p:nvPicPr>
          <p:cNvPr id="66" name="Picture 2"/>
          <p:cNvPicPr>
            <a:picLocks noChangeAspect="1" noChangeArrowheads="1"/>
          </p:cNvPicPr>
          <p:nvPr/>
        </p:nvPicPr>
        <p:blipFill>
          <a:blip r:embed="rId3" cstate="print"/>
          <a:srcRect/>
          <a:stretch>
            <a:fillRect/>
          </a:stretch>
        </p:blipFill>
        <p:spPr bwMode="auto">
          <a:xfrm>
            <a:off x="4848593" y="4579327"/>
            <a:ext cx="256808" cy="275599"/>
          </a:xfrm>
          <a:prstGeom prst="rect">
            <a:avLst/>
          </a:prstGeom>
          <a:noFill/>
          <a:ln w="9525">
            <a:noFill/>
            <a:miter lim="800000"/>
            <a:headEnd/>
            <a:tailEnd/>
          </a:ln>
          <a:effectLst/>
        </p:spPr>
      </p:pic>
      <p:pic>
        <p:nvPicPr>
          <p:cNvPr id="68" name="Picture 2"/>
          <p:cNvPicPr>
            <a:picLocks noChangeAspect="1" noChangeArrowheads="1"/>
          </p:cNvPicPr>
          <p:nvPr/>
        </p:nvPicPr>
        <p:blipFill>
          <a:blip r:embed="rId3" cstate="print"/>
          <a:srcRect/>
          <a:stretch>
            <a:fillRect/>
          </a:stretch>
        </p:blipFill>
        <p:spPr bwMode="auto">
          <a:xfrm>
            <a:off x="4845663" y="5103934"/>
            <a:ext cx="256808" cy="275599"/>
          </a:xfrm>
          <a:prstGeom prst="rect">
            <a:avLst/>
          </a:prstGeom>
          <a:noFill/>
          <a:ln w="9525">
            <a:noFill/>
            <a:miter lim="800000"/>
            <a:headEnd/>
            <a:tailEnd/>
          </a:ln>
          <a:effectLst/>
        </p:spPr>
      </p:pic>
      <p:pic>
        <p:nvPicPr>
          <p:cNvPr id="69" name="Picture 2"/>
          <p:cNvPicPr>
            <a:picLocks noChangeAspect="1" noChangeArrowheads="1"/>
          </p:cNvPicPr>
          <p:nvPr/>
        </p:nvPicPr>
        <p:blipFill>
          <a:blip r:embed="rId3" cstate="print"/>
          <a:srcRect/>
          <a:stretch>
            <a:fillRect/>
          </a:stretch>
        </p:blipFill>
        <p:spPr bwMode="auto">
          <a:xfrm>
            <a:off x="4866178" y="5405803"/>
            <a:ext cx="256808" cy="275599"/>
          </a:xfrm>
          <a:prstGeom prst="rect">
            <a:avLst/>
          </a:prstGeom>
          <a:noFill/>
          <a:ln w="9525">
            <a:noFill/>
            <a:miter lim="800000"/>
            <a:headEnd/>
            <a:tailEnd/>
          </a:ln>
          <a:effectLst/>
        </p:spPr>
      </p:pic>
      <p:pic>
        <p:nvPicPr>
          <p:cNvPr id="70" name="Picture 2"/>
          <p:cNvPicPr>
            <a:picLocks noChangeAspect="1" noChangeArrowheads="1"/>
          </p:cNvPicPr>
          <p:nvPr/>
        </p:nvPicPr>
        <p:blipFill>
          <a:blip r:embed="rId3" cstate="print"/>
          <a:srcRect/>
          <a:stretch>
            <a:fillRect/>
          </a:stretch>
        </p:blipFill>
        <p:spPr bwMode="auto">
          <a:xfrm>
            <a:off x="4833940" y="5672504"/>
            <a:ext cx="256808" cy="275599"/>
          </a:xfrm>
          <a:prstGeom prst="rect">
            <a:avLst/>
          </a:prstGeom>
          <a:noFill/>
          <a:ln w="9525">
            <a:noFill/>
            <a:miter lim="800000"/>
            <a:headEnd/>
            <a:tailEnd/>
          </a:ln>
          <a:effectLst/>
        </p:spPr>
      </p:pic>
      <p:pic>
        <p:nvPicPr>
          <p:cNvPr id="71" name="Picture 2"/>
          <p:cNvPicPr>
            <a:picLocks noChangeAspect="1" noChangeArrowheads="1"/>
          </p:cNvPicPr>
          <p:nvPr/>
        </p:nvPicPr>
        <p:blipFill>
          <a:blip r:embed="rId3" cstate="print"/>
          <a:srcRect/>
          <a:stretch>
            <a:fillRect/>
          </a:stretch>
        </p:blipFill>
        <p:spPr bwMode="auto">
          <a:xfrm>
            <a:off x="4845663" y="5947995"/>
            <a:ext cx="256808" cy="275599"/>
          </a:xfrm>
          <a:prstGeom prst="rect">
            <a:avLst/>
          </a:prstGeom>
          <a:noFill/>
          <a:ln w="9525">
            <a:noFill/>
            <a:miter lim="800000"/>
            <a:headEnd/>
            <a:tailEnd/>
          </a:ln>
          <a:effectLst/>
        </p:spPr>
      </p:pic>
      <p:sp>
        <p:nvSpPr>
          <p:cNvPr id="72" name="71 Oval"/>
          <p:cNvSpPr/>
          <p:nvPr/>
        </p:nvSpPr>
        <p:spPr>
          <a:xfrm>
            <a:off x="5802922" y="2690446"/>
            <a:ext cx="2655277" cy="93198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Yanılma sınırı içinde kalan alan hataları </a:t>
            </a:r>
            <a:endParaRPr lang="tr-TR" dirty="0"/>
          </a:p>
        </p:txBody>
      </p:sp>
      <p:sp>
        <p:nvSpPr>
          <p:cNvPr id="73" name="72 Oval"/>
          <p:cNvSpPr/>
          <p:nvPr/>
        </p:nvSpPr>
        <p:spPr>
          <a:xfrm>
            <a:off x="1292469" y="1239715"/>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4" name="73 Oval"/>
          <p:cNvSpPr/>
          <p:nvPr/>
        </p:nvSpPr>
        <p:spPr>
          <a:xfrm>
            <a:off x="1919654" y="1242646"/>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5" name="74 Oval"/>
          <p:cNvSpPr/>
          <p:nvPr/>
        </p:nvSpPr>
        <p:spPr>
          <a:xfrm>
            <a:off x="3153507" y="1227992"/>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6" name="75 Oval"/>
          <p:cNvSpPr/>
          <p:nvPr/>
        </p:nvSpPr>
        <p:spPr>
          <a:xfrm>
            <a:off x="3130061" y="2171700"/>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7" name="76 Oval"/>
          <p:cNvSpPr/>
          <p:nvPr/>
        </p:nvSpPr>
        <p:spPr>
          <a:xfrm>
            <a:off x="2517531" y="2192215"/>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8" name="77 Oval"/>
          <p:cNvSpPr/>
          <p:nvPr/>
        </p:nvSpPr>
        <p:spPr>
          <a:xfrm>
            <a:off x="1913792" y="2159977"/>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9" name="78 Oval"/>
          <p:cNvSpPr/>
          <p:nvPr/>
        </p:nvSpPr>
        <p:spPr>
          <a:xfrm>
            <a:off x="1318846" y="2145323"/>
            <a:ext cx="281354" cy="360485"/>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Tree>
  </p:cSld>
  <p:clrMapOvr>
    <a:masterClrMapping/>
  </p:clrMapOvr>
  <p:transition>
    <p:pull dir="ld"/>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srcRect/>
          <a:stretch>
            <a:fillRect/>
          </a:stretch>
        </p:blipFill>
        <p:spPr bwMode="auto">
          <a:xfrm>
            <a:off x="548641" y="996681"/>
            <a:ext cx="4360984" cy="2661253"/>
          </a:xfrm>
          <a:prstGeom prst="rect">
            <a:avLst/>
          </a:prstGeom>
          <a:noFill/>
          <a:ln w="9525">
            <a:noFill/>
            <a:miter lim="800000"/>
            <a:headEnd/>
            <a:tailEnd/>
          </a:ln>
          <a:effectLst/>
        </p:spPr>
      </p:pic>
      <p:sp>
        <p:nvSpPr>
          <p:cNvPr id="4" name="3 Metin kutusu"/>
          <p:cNvSpPr txBox="1"/>
          <p:nvPr/>
        </p:nvSpPr>
        <p:spPr>
          <a:xfrm>
            <a:off x="1308295" y="1631852"/>
            <a:ext cx="351693" cy="369332"/>
          </a:xfrm>
          <a:prstGeom prst="rect">
            <a:avLst/>
          </a:prstGeom>
          <a:noFill/>
        </p:spPr>
        <p:txBody>
          <a:bodyPr wrap="square" rtlCol="0">
            <a:spAutoFit/>
          </a:bodyPr>
          <a:lstStyle/>
          <a:p>
            <a:r>
              <a:rPr lang="tr-TR" dirty="0" smtClean="0"/>
              <a:t>1</a:t>
            </a:r>
            <a:endParaRPr lang="tr-TR" dirty="0"/>
          </a:p>
        </p:txBody>
      </p:sp>
      <p:sp>
        <p:nvSpPr>
          <p:cNvPr id="5" name="4 Metin kutusu"/>
          <p:cNvSpPr txBox="1"/>
          <p:nvPr/>
        </p:nvSpPr>
        <p:spPr>
          <a:xfrm>
            <a:off x="2529840" y="1629508"/>
            <a:ext cx="351693" cy="369332"/>
          </a:xfrm>
          <a:prstGeom prst="rect">
            <a:avLst/>
          </a:prstGeom>
          <a:noFill/>
        </p:spPr>
        <p:txBody>
          <a:bodyPr wrap="square" rtlCol="0">
            <a:spAutoFit/>
          </a:bodyPr>
          <a:lstStyle/>
          <a:p>
            <a:r>
              <a:rPr lang="tr-TR" dirty="0" smtClean="0"/>
              <a:t>3</a:t>
            </a:r>
            <a:endParaRPr lang="tr-TR" dirty="0"/>
          </a:p>
        </p:txBody>
      </p:sp>
      <p:sp>
        <p:nvSpPr>
          <p:cNvPr id="6" name="5 Metin kutusu"/>
          <p:cNvSpPr txBox="1"/>
          <p:nvPr/>
        </p:nvSpPr>
        <p:spPr>
          <a:xfrm>
            <a:off x="1922584" y="1627163"/>
            <a:ext cx="351693" cy="369332"/>
          </a:xfrm>
          <a:prstGeom prst="rect">
            <a:avLst/>
          </a:prstGeom>
          <a:noFill/>
        </p:spPr>
        <p:txBody>
          <a:bodyPr wrap="square" rtlCol="0">
            <a:spAutoFit/>
          </a:bodyPr>
          <a:lstStyle/>
          <a:p>
            <a:r>
              <a:rPr lang="tr-TR" dirty="0" smtClean="0"/>
              <a:t>2</a:t>
            </a:r>
            <a:endParaRPr lang="tr-TR" dirty="0"/>
          </a:p>
        </p:txBody>
      </p:sp>
      <p:sp>
        <p:nvSpPr>
          <p:cNvPr id="7" name="6 Metin kutusu"/>
          <p:cNvSpPr txBox="1"/>
          <p:nvPr/>
        </p:nvSpPr>
        <p:spPr>
          <a:xfrm>
            <a:off x="3819378" y="2060918"/>
            <a:ext cx="351693" cy="369332"/>
          </a:xfrm>
          <a:prstGeom prst="rect">
            <a:avLst/>
          </a:prstGeom>
          <a:noFill/>
        </p:spPr>
        <p:txBody>
          <a:bodyPr wrap="square" rtlCol="0">
            <a:spAutoFit/>
          </a:bodyPr>
          <a:lstStyle/>
          <a:p>
            <a:r>
              <a:rPr lang="tr-TR" dirty="0" smtClean="0"/>
              <a:t>5</a:t>
            </a:r>
            <a:endParaRPr lang="tr-TR" dirty="0"/>
          </a:p>
        </p:txBody>
      </p:sp>
      <p:sp>
        <p:nvSpPr>
          <p:cNvPr id="8" name="7 Metin kutusu"/>
          <p:cNvSpPr txBox="1"/>
          <p:nvPr/>
        </p:nvSpPr>
        <p:spPr>
          <a:xfrm>
            <a:off x="3169920" y="1622475"/>
            <a:ext cx="351693" cy="369332"/>
          </a:xfrm>
          <a:prstGeom prst="rect">
            <a:avLst/>
          </a:prstGeom>
          <a:noFill/>
        </p:spPr>
        <p:txBody>
          <a:bodyPr wrap="square" rtlCol="0">
            <a:spAutoFit/>
          </a:bodyPr>
          <a:lstStyle/>
          <a:p>
            <a:r>
              <a:rPr lang="tr-TR" dirty="0" smtClean="0"/>
              <a:t>4</a:t>
            </a:r>
            <a:endParaRPr lang="tr-TR" dirty="0"/>
          </a:p>
        </p:txBody>
      </p:sp>
      <p:sp>
        <p:nvSpPr>
          <p:cNvPr id="11" name="10 Metin kutusu"/>
          <p:cNvSpPr txBox="1"/>
          <p:nvPr/>
        </p:nvSpPr>
        <p:spPr>
          <a:xfrm>
            <a:off x="1305950" y="2557975"/>
            <a:ext cx="351693" cy="369332"/>
          </a:xfrm>
          <a:prstGeom prst="rect">
            <a:avLst/>
          </a:prstGeom>
          <a:noFill/>
        </p:spPr>
        <p:txBody>
          <a:bodyPr wrap="square" rtlCol="0">
            <a:spAutoFit/>
          </a:bodyPr>
          <a:lstStyle/>
          <a:p>
            <a:r>
              <a:rPr lang="tr-TR" dirty="0" smtClean="0"/>
              <a:t>9</a:t>
            </a:r>
            <a:endParaRPr lang="tr-TR" dirty="0"/>
          </a:p>
        </p:txBody>
      </p:sp>
      <p:sp>
        <p:nvSpPr>
          <p:cNvPr id="12" name="11 Metin kutusu"/>
          <p:cNvSpPr txBox="1"/>
          <p:nvPr/>
        </p:nvSpPr>
        <p:spPr>
          <a:xfrm>
            <a:off x="2527495" y="2597833"/>
            <a:ext cx="351693" cy="369332"/>
          </a:xfrm>
          <a:prstGeom prst="rect">
            <a:avLst/>
          </a:prstGeom>
          <a:noFill/>
        </p:spPr>
        <p:txBody>
          <a:bodyPr wrap="square" rtlCol="0">
            <a:spAutoFit/>
          </a:bodyPr>
          <a:lstStyle/>
          <a:p>
            <a:r>
              <a:rPr lang="tr-TR" dirty="0" smtClean="0"/>
              <a:t>7</a:t>
            </a:r>
            <a:endParaRPr lang="tr-TR" dirty="0"/>
          </a:p>
        </p:txBody>
      </p:sp>
      <p:sp>
        <p:nvSpPr>
          <p:cNvPr id="13" name="12 Metin kutusu"/>
          <p:cNvSpPr txBox="1"/>
          <p:nvPr/>
        </p:nvSpPr>
        <p:spPr>
          <a:xfrm>
            <a:off x="1934307" y="2581421"/>
            <a:ext cx="351693" cy="369332"/>
          </a:xfrm>
          <a:prstGeom prst="rect">
            <a:avLst/>
          </a:prstGeom>
          <a:noFill/>
        </p:spPr>
        <p:txBody>
          <a:bodyPr wrap="square" rtlCol="0">
            <a:spAutoFit/>
          </a:bodyPr>
          <a:lstStyle/>
          <a:p>
            <a:r>
              <a:rPr lang="tr-TR" dirty="0" smtClean="0"/>
              <a:t>8</a:t>
            </a:r>
            <a:endParaRPr lang="tr-TR" dirty="0"/>
          </a:p>
        </p:txBody>
      </p:sp>
      <p:sp>
        <p:nvSpPr>
          <p:cNvPr id="14" name="13 Metin kutusu"/>
          <p:cNvSpPr txBox="1"/>
          <p:nvPr/>
        </p:nvSpPr>
        <p:spPr>
          <a:xfrm>
            <a:off x="3127716" y="2574389"/>
            <a:ext cx="351693" cy="369332"/>
          </a:xfrm>
          <a:prstGeom prst="rect">
            <a:avLst/>
          </a:prstGeom>
          <a:noFill/>
        </p:spPr>
        <p:txBody>
          <a:bodyPr wrap="square" rtlCol="0">
            <a:spAutoFit/>
          </a:bodyPr>
          <a:lstStyle/>
          <a:p>
            <a:r>
              <a:rPr lang="tr-TR" dirty="0" smtClean="0"/>
              <a:t>6</a:t>
            </a:r>
            <a:endParaRPr lang="tr-TR" dirty="0"/>
          </a:p>
        </p:txBody>
      </p:sp>
      <p:graphicFrame>
        <p:nvGraphicFramePr>
          <p:cNvPr id="16" name="15 Tablo"/>
          <p:cNvGraphicFramePr>
            <a:graphicFrameLocks noGrp="1"/>
          </p:cNvGraphicFramePr>
          <p:nvPr/>
        </p:nvGraphicFramePr>
        <p:xfrm>
          <a:off x="685605" y="3689546"/>
          <a:ext cx="4111478" cy="2802691"/>
        </p:xfrm>
        <a:graphic>
          <a:graphicData uri="http://schemas.openxmlformats.org/drawingml/2006/table">
            <a:tbl>
              <a:tblPr/>
              <a:tblGrid>
                <a:gridCol w="1098486">
                  <a:extLst>
                    <a:ext uri="{9D8B030D-6E8A-4147-A177-3AD203B41FA5}">
                      <a16:colId xmlns:a16="http://schemas.microsoft.com/office/drawing/2014/main" xmlns="" val="20000"/>
                    </a:ext>
                  </a:extLst>
                </a:gridCol>
                <a:gridCol w="753248">
                  <a:extLst>
                    <a:ext uri="{9D8B030D-6E8A-4147-A177-3AD203B41FA5}">
                      <a16:colId xmlns:a16="http://schemas.microsoft.com/office/drawing/2014/main" xmlns="" val="20001"/>
                    </a:ext>
                  </a:extLst>
                </a:gridCol>
                <a:gridCol w="753248">
                  <a:extLst>
                    <a:ext uri="{9D8B030D-6E8A-4147-A177-3AD203B41FA5}">
                      <a16:colId xmlns:a16="http://schemas.microsoft.com/office/drawing/2014/main" xmlns="" val="20002"/>
                    </a:ext>
                  </a:extLst>
                </a:gridCol>
                <a:gridCol w="753248">
                  <a:extLst>
                    <a:ext uri="{9D8B030D-6E8A-4147-A177-3AD203B41FA5}">
                      <a16:colId xmlns:a16="http://schemas.microsoft.com/office/drawing/2014/main" xmlns="" val="20003"/>
                    </a:ext>
                  </a:extLst>
                </a:gridCol>
                <a:gridCol w="753248">
                  <a:extLst>
                    <a:ext uri="{9D8B030D-6E8A-4147-A177-3AD203B41FA5}">
                      <a16:colId xmlns:a16="http://schemas.microsoft.com/office/drawing/2014/main" xmlns="" val="20004"/>
                    </a:ext>
                  </a:extLst>
                </a:gridCol>
              </a:tblGrid>
              <a:tr h="509581">
                <a:tc>
                  <a:txBody>
                    <a:bodyPr/>
                    <a:lstStyle/>
                    <a:p>
                      <a:pPr algn="ctr" rtl="0" fontAlgn="b"/>
                      <a:r>
                        <a:rPr lang="tr-TR" sz="1100" b="0" i="0" u="none" strike="noStrike" dirty="0">
                          <a:solidFill>
                            <a:srgbClr val="000000"/>
                          </a:solidFill>
                          <a:latin typeface="Calibri"/>
                        </a:rPr>
                        <a:t>ADA/PARSEL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TAPU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HESAP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FARK</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TECVİZ</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0"/>
                  </a:ext>
                </a:extLst>
              </a:tr>
              <a:tr h="254790">
                <a:tc>
                  <a:txBody>
                    <a:bodyPr/>
                    <a:lstStyle/>
                    <a:p>
                      <a:pPr algn="ctr" rtl="0" fontAlgn="b"/>
                      <a:r>
                        <a:rPr lang="tr-TR" sz="1100" b="0" i="0" u="none" strike="noStrike">
                          <a:solidFill>
                            <a:srgbClr val="000000"/>
                          </a:solidFill>
                          <a:latin typeface="Calibri"/>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1"/>
                  </a:ext>
                </a:extLst>
              </a:tr>
              <a:tr h="254790">
                <a:tc>
                  <a:txBody>
                    <a:bodyPr/>
                    <a:lstStyle/>
                    <a:p>
                      <a:pPr algn="ctr" rtl="0" fontAlgn="b"/>
                      <a:r>
                        <a:rPr lang="tr-TR" sz="1100" b="0" i="0" u="none" strike="noStrike">
                          <a:solidFill>
                            <a:srgbClr val="000000"/>
                          </a:solidFill>
                          <a:latin typeface="Calibri"/>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2"/>
                  </a:ext>
                </a:extLst>
              </a:tr>
              <a:tr h="254790">
                <a:tc>
                  <a:txBody>
                    <a:bodyPr/>
                    <a:lstStyle/>
                    <a:p>
                      <a:pPr algn="ctr" rtl="0" fontAlgn="b"/>
                      <a:r>
                        <a:rPr lang="tr-TR" sz="1100" b="0" i="0" u="none" strike="noStrike">
                          <a:solidFill>
                            <a:srgbClr val="000000"/>
                          </a:solidFill>
                          <a:latin typeface="Calibri"/>
                        </a:rPr>
                        <a:t>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3"/>
                  </a:ext>
                </a:extLst>
              </a:tr>
              <a:tr h="254790">
                <a:tc>
                  <a:txBody>
                    <a:bodyPr/>
                    <a:lstStyle/>
                    <a:p>
                      <a:pPr algn="ctr" rtl="0" fontAlgn="b"/>
                      <a:r>
                        <a:rPr lang="tr-TR" sz="1100" b="0" i="0" u="none" strike="noStrike">
                          <a:solidFill>
                            <a:srgbClr val="000000"/>
                          </a:solidFill>
                          <a:latin typeface="Calibri"/>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4"/>
                  </a:ext>
                </a:extLst>
              </a:tr>
              <a:tr h="254790">
                <a:tc>
                  <a:txBody>
                    <a:bodyPr/>
                    <a:lstStyle/>
                    <a:p>
                      <a:pPr algn="ctr" rtl="0" fontAlgn="b"/>
                      <a:r>
                        <a:rPr lang="tr-TR" sz="1100" b="0" i="0" u="none" strike="noStrike">
                          <a:solidFill>
                            <a:srgbClr val="000000"/>
                          </a:solidFill>
                          <a:latin typeface="Calibri"/>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650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smtClean="0">
                          <a:solidFill>
                            <a:srgbClr val="000000"/>
                          </a:solidFill>
                          <a:latin typeface="Calibri"/>
                        </a:rPr>
                        <a:t>638.50</a:t>
                      </a:r>
                      <a:endParaRPr lang="tr-TR" sz="1100" b="0" i="0" u="none" strike="noStrike" dirty="0">
                        <a:solidFill>
                          <a:srgbClr val="000000"/>
                        </a:solidFill>
                        <a:latin typeface="Calibri"/>
                      </a:endParaRP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11.50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0000"/>
                    </a:solidFill>
                  </a:tcPr>
                </a:tc>
                <a:tc>
                  <a:txBody>
                    <a:bodyPr/>
                    <a:lstStyle/>
                    <a:p>
                      <a:pPr algn="ctr" rtl="0" fontAlgn="b"/>
                      <a:r>
                        <a:rPr lang="tr-TR" sz="1100" b="0" i="0" u="none" strike="noStrike" dirty="0">
                          <a:solidFill>
                            <a:srgbClr val="000000"/>
                          </a:solidFill>
                          <a:latin typeface="Calibri"/>
                        </a:rPr>
                        <a:t>10,68</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0000"/>
                    </a:solidFill>
                  </a:tcPr>
                </a:tc>
                <a:extLst>
                  <a:ext uri="{0D108BD9-81ED-4DB2-BD59-A6C34878D82A}">
                    <a16:rowId xmlns:a16="http://schemas.microsoft.com/office/drawing/2014/main" xmlns="" val="10005"/>
                  </a:ext>
                </a:extLst>
              </a:tr>
              <a:tr h="254790">
                <a:tc>
                  <a:txBody>
                    <a:bodyPr/>
                    <a:lstStyle/>
                    <a:p>
                      <a:pPr algn="ctr" rtl="0" fontAlgn="b"/>
                      <a:r>
                        <a:rPr lang="tr-TR" sz="1100" b="0" i="0" u="none" strike="noStrike">
                          <a:solidFill>
                            <a:srgbClr val="000000"/>
                          </a:solidFill>
                          <a:latin typeface="Calibri"/>
                        </a:rPr>
                        <a:t>101/6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6"/>
                  </a:ext>
                </a:extLst>
              </a:tr>
              <a:tr h="254790">
                <a:tc>
                  <a:txBody>
                    <a:bodyPr/>
                    <a:lstStyle/>
                    <a:p>
                      <a:pPr algn="ctr" rtl="0" fontAlgn="b"/>
                      <a:r>
                        <a:rPr lang="tr-TR" sz="1100" b="0" i="0" u="none" strike="noStrike">
                          <a:solidFill>
                            <a:srgbClr val="000000"/>
                          </a:solidFill>
                          <a:latin typeface="Calibri"/>
                        </a:rPr>
                        <a:t>101/7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7"/>
                  </a:ext>
                </a:extLst>
              </a:tr>
              <a:tr h="254790">
                <a:tc>
                  <a:txBody>
                    <a:bodyPr/>
                    <a:lstStyle/>
                    <a:p>
                      <a:pPr algn="ctr" rtl="0" fontAlgn="b"/>
                      <a:r>
                        <a:rPr lang="tr-TR" sz="1100" b="0" i="0" u="none" strike="noStrike">
                          <a:solidFill>
                            <a:srgbClr val="000000"/>
                          </a:solidFill>
                          <a:latin typeface="Calibri"/>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316.25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-3.75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8"/>
                  </a:ext>
                </a:extLst>
              </a:tr>
              <a:tr h="254790">
                <a:tc>
                  <a:txBody>
                    <a:bodyPr/>
                    <a:lstStyle/>
                    <a:p>
                      <a:pPr algn="ctr" rtl="0" fontAlgn="b"/>
                      <a:r>
                        <a:rPr lang="tr-TR" sz="1100" b="0" i="0" u="none" strike="noStrike">
                          <a:solidFill>
                            <a:srgbClr val="000000"/>
                          </a:solidFill>
                          <a:latin typeface="Calibri"/>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a:solidFill>
                            <a:srgbClr val="000000"/>
                          </a:solidFill>
                          <a:latin typeface="Calibri"/>
                        </a:rPr>
                        <a:t>302.25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dirty="0">
                          <a:solidFill>
                            <a:srgbClr val="000000"/>
                          </a:solidFill>
                          <a:latin typeface="Calibri"/>
                        </a:rPr>
                        <a:t>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tr-TR" sz="1100" b="0"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20" name="19 Metin kutusu"/>
          <p:cNvSpPr txBox="1"/>
          <p:nvPr/>
        </p:nvSpPr>
        <p:spPr>
          <a:xfrm>
            <a:off x="6450037" y="2133015"/>
            <a:ext cx="1777218" cy="40011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tr-TR" sz="1200" dirty="0" smtClean="0">
                <a:solidFill>
                  <a:schemeClr val="tx1"/>
                </a:solidFill>
              </a:rPr>
              <a:t>Tapu Alanı </a:t>
            </a:r>
            <a:r>
              <a:rPr lang="tr-TR" sz="2000" dirty="0" smtClean="0">
                <a:solidFill>
                  <a:srgbClr val="FF0000"/>
                </a:solidFill>
              </a:rPr>
              <a:t>&gt;</a:t>
            </a:r>
            <a:r>
              <a:rPr lang="tr-TR" sz="1200" dirty="0" smtClean="0">
                <a:solidFill>
                  <a:schemeClr val="tx1"/>
                </a:solidFill>
              </a:rPr>
              <a:t>Hesap Alanı</a:t>
            </a:r>
            <a:endParaRPr lang="tr-TR" sz="1200" dirty="0">
              <a:solidFill>
                <a:schemeClr val="tx1"/>
              </a:solidFill>
            </a:endParaRPr>
          </a:p>
        </p:txBody>
      </p:sp>
      <p:sp>
        <p:nvSpPr>
          <p:cNvPr id="23" name="22 Metin kutusu"/>
          <p:cNvSpPr txBox="1"/>
          <p:nvPr/>
        </p:nvSpPr>
        <p:spPr>
          <a:xfrm>
            <a:off x="6475437" y="2934678"/>
            <a:ext cx="1777218" cy="46166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dirty="0" smtClean="0"/>
              <a:t>Maliklerin Muvafakati ile düzeltilir</a:t>
            </a:r>
            <a:endParaRPr lang="tr-TR" sz="1200" dirty="0"/>
          </a:p>
        </p:txBody>
      </p:sp>
      <p:cxnSp>
        <p:nvCxnSpPr>
          <p:cNvPr id="28" name="27 Düz Ok Bağlayıcısı"/>
          <p:cNvCxnSpPr/>
          <p:nvPr/>
        </p:nvCxnSpPr>
        <p:spPr>
          <a:xfrm rot="16200000" flipH="1">
            <a:off x="7115239" y="2730810"/>
            <a:ext cx="304007" cy="21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29 Düz Ok Bağlayıcısı"/>
          <p:cNvCxnSpPr/>
          <p:nvPr/>
        </p:nvCxnSpPr>
        <p:spPr>
          <a:xfrm rot="5400000">
            <a:off x="7074876" y="1905000"/>
            <a:ext cx="31652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42" name="Picture 2"/>
          <p:cNvPicPr>
            <a:picLocks noChangeAspect="1" noChangeArrowheads="1"/>
          </p:cNvPicPr>
          <p:nvPr/>
        </p:nvPicPr>
        <p:blipFill>
          <a:blip r:embed="rId3" cstate="print"/>
          <a:srcRect/>
          <a:stretch>
            <a:fillRect/>
          </a:stretch>
        </p:blipFill>
        <p:spPr bwMode="auto">
          <a:xfrm>
            <a:off x="6407638" y="3470530"/>
            <a:ext cx="1987061" cy="2876540"/>
          </a:xfrm>
          <a:prstGeom prst="rect">
            <a:avLst/>
          </a:prstGeom>
          <a:ln>
            <a:noFill/>
          </a:ln>
          <a:effectLst>
            <a:outerShdw blurRad="190500" algn="tl" rotWithShape="0">
              <a:srgbClr val="000000">
                <a:alpha val="70000"/>
              </a:srgbClr>
            </a:outerShdw>
          </a:effectLst>
        </p:spPr>
      </p:pic>
      <p:cxnSp>
        <p:nvCxnSpPr>
          <p:cNvPr id="35" name="34 Düz Ok Bağlayıcısı"/>
          <p:cNvCxnSpPr/>
          <p:nvPr/>
        </p:nvCxnSpPr>
        <p:spPr>
          <a:xfrm rot="5400000" flipH="1" flipV="1">
            <a:off x="4163159" y="2967406"/>
            <a:ext cx="2672859" cy="192551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45" name="44 Oval"/>
          <p:cNvSpPr/>
          <p:nvPr/>
        </p:nvSpPr>
        <p:spPr>
          <a:xfrm>
            <a:off x="3822700" y="2057400"/>
            <a:ext cx="304800" cy="444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32 Oval"/>
          <p:cNvSpPr/>
          <p:nvPr/>
        </p:nvSpPr>
        <p:spPr>
          <a:xfrm>
            <a:off x="162333" y="248682"/>
            <a:ext cx="1830281" cy="8181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b="1" dirty="0" smtClean="0"/>
              <a:t>2010/22 genelge 11. maddesinin </a:t>
            </a:r>
            <a:r>
              <a:rPr lang="tr-TR" sz="1050" b="1" dirty="0" smtClean="0"/>
              <a:t>21. </a:t>
            </a:r>
            <a:r>
              <a:rPr lang="tr-TR" sz="1050" b="1" dirty="0" smtClean="0"/>
              <a:t>fıkrası ve Tapu Sicil Tüzüğü 74. madde</a:t>
            </a:r>
            <a:endParaRPr lang="tr-TR" sz="1050" b="1" dirty="0"/>
          </a:p>
        </p:txBody>
      </p:sp>
      <p:sp>
        <p:nvSpPr>
          <p:cNvPr id="38" name="37 Metin kutusu"/>
          <p:cNvSpPr txBox="1"/>
          <p:nvPr/>
        </p:nvSpPr>
        <p:spPr>
          <a:xfrm>
            <a:off x="5855677" y="182880"/>
            <a:ext cx="3094892" cy="338554"/>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tr-TR" sz="1600" dirty="0" smtClean="0"/>
              <a:t>İlgili İdaresince Düzeltme Yapılmadı</a:t>
            </a:r>
            <a:endParaRPr lang="tr-TR" sz="1600" dirty="0"/>
          </a:p>
        </p:txBody>
      </p:sp>
      <p:sp>
        <p:nvSpPr>
          <p:cNvPr id="40" name="39 Oval"/>
          <p:cNvSpPr/>
          <p:nvPr/>
        </p:nvSpPr>
        <p:spPr>
          <a:xfrm>
            <a:off x="5855675" y="747346"/>
            <a:ext cx="2655277" cy="93198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Yanılma sınırını aşan alan hatalarından; </a:t>
            </a:r>
            <a:endParaRPr lang="tr-TR" dirty="0"/>
          </a:p>
        </p:txBody>
      </p:sp>
      <p:sp>
        <p:nvSpPr>
          <p:cNvPr id="48" name="47 Metin kutusu"/>
          <p:cNvSpPr txBox="1"/>
          <p:nvPr/>
        </p:nvSpPr>
        <p:spPr>
          <a:xfrm>
            <a:off x="5398474" y="6443589"/>
            <a:ext cx="3481753" cy="276999"/>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b="1" dirty="0" smtClean="0"/>
              <a:t>Düzeltilmiş şekli ile askı ilanına alınır.</a:t>
            </a:r>
            <a:endParaRPr lang="tr-TR" sz="1200" b="1" dirty="0"/>
          </a:p>
        </p:txBody>
      </p:sp>
      <p:sp>
        <p:nvSpPr>
          <p:cNvPr id="24" name="23 Metin kutusu"/>
          <p:cNvSpPr txBox="1"/>
          <p:nvPr/>
        </p:nvSpPr>
        <p:spPr>
          <a:xfrm>
            <a:off x="2656572" y="0"/>
            <a:ext cx="2697817" cy="1107996"/>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100" b="1" dirty="0" smtClean="0">
                <a:solidFill>
                  <a:srgbClr val="FF0000"/>
                </a:solidFill>
              </a:rPr>
              <a:t>Tapu kütüğüne </a:t>
            </a:r>
            <a:r>
              <a:rPr lang="tr-TR" sz="1100" b="1" i="1" dirty="0" smtClean="0">
                <a:solidFill>
                  <a:srgbClr val="FF0000"/>
                </a:solidFill>
              </a:rPr>
              <a:t>".... parselin hesaplanan yüzölçümünde yanılma   sınırını aşan hata vardır. Yüzölçümü eksik olanların ilgilisince muvafakat vermesi veya İdaresince düzenleme yapılması halinde düzeltilir. </a:t>
            </a:r>
            <a:r>
              <a:rPr lang="tr-TR" sz="1100" b="1" dirty="0" smtClean="0">
                <a:solidFill>
                  <a:srgbClr val="FF0000"/>
                </a:solidFill>
              </a:rPr>
              <a:t>“ </a:t>
            </a:r>
            <a:r>
              <a:rPr lang="tr-TR" sz="1100" b="1" dirty="0" smtClean="0">
                <a:solidFill>
                  <a:srgbClr val="FF0000"/>
                </a:solidFill>
              </a:rPr>
              <a:t>belirtmesi konulur.</a:t>
            </a:r>
            <a:endParaRPr lang="tr-TR" sz="1100" b="1" dirty="0">
              <a:solidFill>
                <a:srgbClr val="FF0000"/>
              </a:solidFill>
            </a:endParaRPr>
          </a:p>
        </p:txBody>
      </p:sp>
      <p:sp>
        <p:nvSpPr>
          <p:cNvPr id="25" name="24 Metin kutusu"/>
          <p:cNvSpPr txBox="1"/>
          <p:nvPr/>
        </p:nvSpPr>
        <p:spPr>
          <a:xfrm>
            <a:off x="4596907" y="2933074"/>
            <a:ext cx="1777218" cy="46166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dirty="0" smtClean="0"/>
              <a:t>Maliklerden muvafakat alınamazsa</a:t>
            </a:r>
            <a:endParaRPr lang="tr-TR" sz="1200" dirty="0"/>
          </a:p>
        </p:txBody>
      </p:sp>
      <p:cxnSp>
        <p:nvCxnSpPr>
          <p:cNvPr id="27" name="26 Düz Ok Bağlayıcısı"/>
          <p:cNvCxnSpPr/>
          <p:nvPr/>
        </p:nvCxnSpPr>
        <p:spPr>
          <a:xfrm rot="16200000" flipV="1">
            <a:off x="4413184" y="1766236"/>
            <a:ext cx="1694047" cy="5293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Düz Ok Bağlayıcısı"/>
          <p:cNvCxnSpPr/>
          <p:nvPr/>
        </p:nvCxnSpPr>
        <p:spPr>
          <a:xfrm rot="5400000">
            <a:off x="6987930" y="1968499"/>
            <a:ext cx="31652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1" name="Picture 2"/>
          <p:cNvPicPr>
            <a:picLocks noChangeAspect="1" noChangeArrowheads="1"/>
          </p:cNvPicPr>
          <p:nvPr/>
        </p:nvPicPr>
        <p:blipFill>
          <a:blip r:embed="rId2" cstate="print"/>
          <a:srcRect/>
          <a:stretch>
            <a:fillRect/>
          </a:stretch>
        </p:blipFill>
        <p:spPr bwMode="auto">
          <a:xfrm>
            <a:off x="548641" y="996681"/>
            <a:ext cx="4360984" cy="2661253"/>
          </a:xfrm>
          <a:prstGeom prst="rect">
            <a:avLst/>
          </a:prstGeom>
          <a:noFill/>
          <a:ln w="9525">
            <a:noFill/>
            <a:miter lim="800000"/>
            <a:headEnd/>
            <a:tailEnd/>
          </a:ln>
          <a:effectLst/>
        </p:spPr>
      </p:pic>
      <p:sp>
        <p:nvSpPr>
          <p:cNvPr id="12" name="11 Metin kutusu"/>
          <p:cNvSpPr txBox="1"/>
          <p:nvPr/>
        </p:nvSpPr>
        <p:spPr>
          <a:xfrm>
            <a:off x="1308295" y="1631852"/>
            <a:ext cx="351693" cy="369332"/>
          </a:xfrm>
          <a:prstGeom prst="rect">
            <a:avLst/>
          </a:prstGeom>
          <a:noFill/>
        </p:spPr>
        <p:txBody>
          <a:bodyPr wrap="square" rtlCol="0">
            <a:spAutoFit/>
          </a:bodyPr>
          <a:lstStyle/>
          <a:p>
            <a:r>
              <a:rPr lang="tr-TR" dirty="0" smtClean="0"/>
              <a:t>1</a:t>
            </a:r>
            <a:endParaRPr lang="tr-TR" dirty="0"/>
          </a:p>
        </p:txBody>
      </p:sp>
      <p:sp>
        <p:nvSpPr>
          <p:cNvPr id="13" name="12 Metin kutusu"/>
          <p:cNvSpPr txBox="1"/>
          <p:nvPr/>
        </p:nvSpPr>
        <p:spPr>
          <a:xfrm>
            <a:off x="2529840" y="1629508"/>
            <a:ext cx="351693" cy="369332"/>
          </a:xfrm>
          <a:prstGeom prst="rect">
            <a:avLst/>
          </a:prstGeom>
          <a:noFill/>
        </p:spPr>
        <p:txBody>
          <a:bodyPr wrap="square" rtlCol="0">
            <a:spAutoFit/>
          </a:bodyPr>
          <a:lstStyle/>
          <a:p>
            <a:r>
              <a:rPr lang="tr-TR" dirty="0" smtClean="0"/>
              <a:t>3</a:t>
            </a:r>
            <a:endParaRPr lang="tr-TR" dirty="0"/>
          </a:p>
        </p:txBody>
      </p:sp>
      <p:sp>
        <p:nvSpPr>
          <p:cNvPr id="14" name="13 Metin kutusu"/>
          <p:cNvSpPr txBox="1"/>
          <p:nvPr/>
        </p:nvSpPr>
        <p:spPr>
          <a:xfrm>
            <a:off x="1922584" y="1627163"/>
            <a:ext cx="351693" cy="369332"/>
          </a:xfrm>
          <a:prstGeom prst="rect">
            <a:avLst/>
          </a:prstGeom>
          <a:noFill/>
        </p:spPr>
        <p:txBody>
          <a:bodyPr wrap="square" rtlCol="0">
            <a:spAutoFit/>
          </a:bodyPr>
          <a:lstStyle/>
          <a:p>
            <a:r>
              <a:rPr lang="tr-TR" dirty="0" smtClean="0"/>
              <a:t>2</a:t>
            </a:r>
            <a:endParaRPr lang="tr-TR" dirty="0"/>
          </a:p>
        </p:txBody>
      </p:sp>
      <p:sp>
        <p:nvSpPr>
          <p:cNvPr id="15" name="14 Metin kutusu"/>
          <p:cNvSpPr txBox="1"/>
          <p:nvPr/>
        </p:nvSpPr>
        <p:spPr>
          <a:xfrm>
            <a:off x="3819378" y="2060918"/>
            <a:ext cx="351693" cy="369332"/>
          </a:xfrm>
          <a:prstGeom prst="rect">
            <a:avLst/>
          </a:prstGeom>
          <a:noFill/>
        </p:spPr>
        <p:txBody>
          <a:bodyPr wrap="square" rtlCol="0">
            <a:spAutoFit/>
          </a:bodyPr>
          <a:lstStyle/>
          <a:p>
            <a:r>
              <a:rPr lang="tr-TR" dirty="0" smtClean="0"/>
              <a:t>5</a:t>
            </a:r>
            <a:endParaRPr lang="tr-TR" dirty="0"/>
          </a:p>
        </p:txBody>
      </p:sp>
      <p:sp>
        <p:nvSpPr>
          <p:cNvPr id="16" name="15 Metin kutusu"/>
          <p:cNvSpPr txBox="1"/>
          <p:nvPr/>
        </p:nvSpPr>
        <p:spPr>
          <a:xfrm>
            <a:off x="3169920" y="1622475"/>
            <a:ext cx="351693" cy="369332"/>
          </a:xfrm>
          <a:prstGeom prst="rect">
            <a:avLst/>
          </a:prstGeom>
          <a:noFill/>
        </p:spPr>
        <p:txBody>
          <a:bodyPr wrap="square" rtlCol="0">
            <a:spAutoFit/>
          </a:bodyPr>
          <a:lstStyle/>
          <a:p>
            <a:r>
              <a:rPr lang="tr-TR" dirty="0" smtClean="0"/>
              <a:t>4</a:t>
            </a:r>
            <a:endParaRPr lang="tr-TR" dirty="0"/>
          </a:p>
        </p:txBody>
      </p:sp>
      <p:sp>
        <p:nvSpPr>
          <p:cNvPr id="17" name="16 Metin kutusu"/>
          <p:cNvSpPr txBox="1"/>
          <p:nvPr/>
        </p:nvSpPr>
        <p:spPr>
          <a:xfrm>
            <a:off x="1305950" y="2557975"/>
            <a:ext cx="351693" cy="369332"/>
          </a:xfrm>
          <a:prstGeom prst="rect">
            <a:avLst/>
          </a:prstGeom>
          <a:noFill/>
        </p:spPr>
        <p:txBody>
          <a:bodyPr wrap="square" rtlCol="0">
            <a:spAutoFit/>
          </a:bodyPr>
          <a:lstStyle/>
          <a:p>
            <a:r>
              <a:rPr lang="tr-TR" dirty="0" smtClean="0"/>
              <a:t>9</a:t>
            </a:r>
            <a:endParaRPr lang="tr-TR" dirty="0"/>
          </a:p>
        </p:txBody>
      </p:sp>
      <p:sp>
        <p:nvSpPr>
          <p:cNvPr id="18" name="17 Metin kutusu"/>
          <p:cNvSpPr txBox="1"/>
          <p:nvPr/>
        </p:nvSpPr>
        <p:spPr>
          <a:xfrm>
            <a:off x="2527495" y="2597833"/>
            <a:ext cx="351693" cy="369332"/>
          </a:xfrm>
          <a:prstGeom prst="rect">
            <a:avLst/>
          </a:prstGeom>
          <a:noFill/>
        </p:spPr>
        <p:txBody>
          <a:bodyPr wrap="square" rtlCol="0">
            <a:spAutoFit/>
          </a:bodyPr>
          <a:lstStyle/>
          <a:p>
            <a:r>
              <a:rPr lang="tr-TR" dirty="0" smtClean="0"/>
              <a:t>7</a:t>
            </a:r>
            <a:endParaRPr lang="tr-TR" dirty="0"/>
          </a:p>
        </p:txBody>
      </p:sp>
      <p:sp>
        <p:nvSpPr>
          <p:cNvPr id="19" name="18 Metin kutusu"/>
          <p:cNvSpPr txBox="1"/>
          <p:nvPr/>
        </p:nvSpPr>
        <p:spPr>
          <a:xfrm>
            <a:off x="1934307" y="2581421"/>
            <a:ext cx="351693" cy="369332"/>
          </a:xfrm>
          <a:prstGeom prst="rect">
            <a:avLst/>
          </a:prstGeom>
          <a:noFill/>
        </p:spPr>
        <p:txBody>
          <a:bodyPr wrap="square" rtlCol="0">
            <a:spAutoFit/>
          </a:bodyPr>
          <a:lstStyle/>
          <a:p>
            <a:r>
              <a:rPr lang="tr-TR" dirty="0" smtClean="0"/>
              <a:t>8</a:t>
            </a:r>
            <a:endParaRPr lang="tr-TR" dirty="0"/>
          </a:p>
        </p:txBody>
      </p:sp>
      <p:sp>
        <p:nvSpPr>
          <p:cNvPr id="20" name="19 Metin kutusu"/>
          <p:cNvSpPr txBox="1"/>
          <p:nvPr/>
        </p:nvSpPr>
        <p:spPr>
          <a:xfrm>
            <a:off x="3127716" y="2574389"/>
            <a:ext cx="351693" cy="369332"/>
          </a:xfrm>
          <a:prstGeom prst="rect">
            <a:avLst/>
          </a:prstGeom>
          <a:noFill/>
        </p:spPr>
        <p:txBody>
          <a:bodyPr wrap="square" rtlCol="0">
            <a:spAutoFit/>
          </a:bodyPr>
          <a:lstStyle/>
          <a:p>
            <a:r>
              <a:rPr lang="tr-TR" dirty="0" smtClean="0"/>
              <a:t>6</a:t>
            </a:r>
            <a:endParaRPr lang="tr-TR" dirty="0"/>
          </a:p>
        </p:txBody>
      </p:sp>
      <p:graphicFrame>
        <p:nvGraphicFramePr>
          <p:cNvPr id="21" name="20 Tablo"/>
          <p:cNvGraphicFramePr>
            <a:graphicFrameLocks noGrp="1"/>
          </p:cNvGraphicFramePr>
          <p:nvPr/>
        </p:nvGraphicFramePr>
        <p:xfrm>
          <a:off x="685605" y="3689546"/>
          <a:ext cx="4111478" cy="2802691"/>
        </p:xfrm>
        <a:graphic>
          <a:graphicData uri="http://schemas.openxmlformats.org/drawingml/2006/table">
            <a:tbl>
              <a:tblPr/>
              <a:tblGrid>
                <a:gridCol w="1098486">
                  <a:extLst>
                    <a:ext uri="{9D8B030D-6E8A-4147-A177-3AD203B41FA5}">
                      <a16:colId xmlns:a16="http://schemas.microsoft.com/office/drawing/2014/main" xmlns="" val="20000"/>
                    </a:ext>
                  </a:extLst>
                </a:gridCol>
                <a:gridCol w="753248">
                  <a:extLst>
                    <a:ext uri="{9D8B030D-6E8A-4147-A177-3AD203B41FA5}">
                      <a16:colId xmlns:a16="http://schemas.microsoft.com/office/drawing/2014/main" xmlns="" val="20001"/>
                    </a:ext>
                  </a:extLst>
                </a:gridCol>
                <a:gridCol w="753248">
                  <a:extLst>
                    <a:ext uri="{9D8B030D-6E8A-4147-A177-3AD203B41FA5}">
                      <a16:colId xmlns:a16="http://schemas.microsoft.com/office/drawing/2014/main" xmlns="" val="20002"/>
                    </a:ext>
                  </a:extLst>
                </a:gridCol>
                <a:gridCol w="753248">
                  <a:extLst>
                    <a:ext uri="{9D8B030D-6E8A-4147-A177-3AD203B41FA5}">
                      <a16:colId xmlns:a16="http://schemas.microsoft.com/office/drawing/2014/main" xmlns="" val="20003"/>
                    </a:ext>
                  </a:extLst>
                </a:gridCol>
                <a:gridCol w="753248">
                  <a:extLst>
                    <a:ext uri="{9D8B030D-6E8A-4147-A177-3AD203B41FA5}">
                      <a16:colId xmlns:a16="http://schemas.microsoft.com/office/drawing/2014/main" xmlns="" val="20004"/>
                    </a:ext>
                  </a:extLst>
                </a:gridCol>
              </a:tblGrid>
              <a:tr h="509581">
                <a:tc>
                  <a:txBody>
                    <a:bodyPr/>
                    <a:lstStyle/>
                    <a:p>
                      <a:pPr algn="ctr" rtl="0" fontAlgn="b"/>
                      <a:r>
                        <a:rPr lang="tr-TR" sz="1100" b="0" i="0" u="none" strike="noStrike" dirty="0">
                          <a:solidFill>
                            <a:srgbClr val="000000"/>
                          </a:solidFill>
                          <a:latin typeface="Calibri"/>
                        </a:rPr>
                        <a:t>ADA/PARSEL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TAPU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HESAP ALANI</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FARK</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TECVİZ</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0"/>
                  </a:ext>
                </a:extLst>
              </a:tr>
              <a:tr h="254790">
                <a:tc>
                  <a:txBody>
                    <a:bodyPr/>
                    <a:lstStyle/>
                    <a:p>
                      <a:pPr algn="ctr" rtl="0" fontAlgn="b"/>
                      <a:r>
                        <a:rPr lang="tr-TR" sz="1100" b="0" i="0" u="none" strike="noStrike">
                          <a:solidFill>
                            <a:srgbClr val="000000"/>
                          </a:solidFill>
                          <a:latin typeface="Calibri"/>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4.11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1"/>
                  </a:ext>
                </a:extLst>
              </a:tr>
              <a:tr h="254790">
                <a:tc>
                  <a:txBody>
                    <a:bodyPr/>
                    <a:lstStyle/>
                    <a:p>
                      <a:pPr algn="ctr" rtl="0" fontAlgn="b"/>
                      <a:r>
                        <a:rPr lang="tr-TR" sz="1100" b="0" i="0" u="none" strike="noStrike">
                          <a:solidFill>
                            <a:srgbClr val="000000"/>
                          </a:solidFill>
                          <a:latin typeface="Calibri"/>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5.21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2"/>
                  </a:ext>
                </a:extLst>
              </a:tr>
              <a:tr h="254790">
                <a:tc>
                  <a:txBody>
                    <a:bodyPr/>
                    <a:lstStyle/>
                    <a:p>
                      <a:pPr algn="ctr" rtl="0" fontAlgn="b"/>
                      <a:r>
                        <a:rPr lang="tr-TR" sz="1100" b="0" i="0" u="none" strike="noStrike">
                          <a:solidFill>
                            <a:srgbClr val="000000"/>
                          </a:solidFill>
                          <a:latin typeface="Calibri"/>
                        </a:rPr>
                        <a:t>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11.31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0000"/>
                    </a:solidFill>
                  </a:tcPr>
                </a:tc>
                <a:tc>
                  <a:txBody>
                    <a:bodyPr/>
                    <a:lstStyle/>
                    <a:p>
                      <a:pPr algn="ctr" rtl="0" fontAlgn="b"/>
                      <a:r>
                        <a:rPr lang="tr-TR" sz="1100" b="0"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0000"/>
                    </a:solidFill>
                  </a:tcPr>
                </a:tc>
                <a:extLst>
                  <a:ext uri="{0D108BD9-81ED-4DB2-BD59-A6C34878D82A}">
                    <a16:rowId xmlns:a16="http://schemas.microsoft.com/office/drawing/2014/main" xmlns="" val="10003"/>
                  </a:ext>
                </a:extLst>
              </a:tr>
              <a:tr h="254790">
                <a:tc>
                  <a:txBody>
                    <a:bodyPr/>
                    <a:lstStyle/>
                    <a:p>
                      <a:pPr algn="ctr" rtl="0" fontAlgn="b"/>
                      <a:r>
                        <a:rPr lang="tr-TR" sz="1100" b="0" i="0" u="none" strike="noStrike">
                          <a:solidFill>
                            <a:srgbClr val="000000"/>
                          </a:solidFill>
                          <a:latin typeface="Calibri"/>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4"/>
                  </a:ext>
                </a:extLst>
              </a:tr>
              <a:tr h="254790">
                <a:tc>
                  <a:txBody>
                    <a:bodyPr/>
                    <a:lstStyle/>
                    <a:p>
                      <a:pPr algn="ctr" rtl="0" fontAlgn="b"/>
                      <a:r>
                        <a:rPr lang="tr-TR" sz="1100" b="0" i="0" u="none" strike="noStrike">
                          <a:solidFill>
                            <a:srgbClr val="000000"/>
                          </a:solidFill>
                          <a:latin typeface="Calibri"/>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650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smtClean="0">
                          <a:solidFill>
                            <a:srgbClr val="000000"/>
                          </a:solidFill>
                          <a:latin typeface="Calibri"/>
                        </a:rPr>
                        <a:t>638.50</a:t>
                      </a:r>
                      <a:endParaRPr lang="tr-TR" sz="1100" b="0" i="0" u="none" strike="noStrike" dirty="0">
                        <a:solidFill>
                          <a:srgbClr val="000000"/>
                        </a:solidFill>
                        <a:latin typeface="Calibri"/>
                      </a:endParaRP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11.50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dirty="0">
                          <a:solidFill>
                            <a:srgbClr val="000000"/>
                          </a:solidFill>
                          <a:latin typeface="Calibri"/>
                        </a:rPr>
                        <a:t>10,68</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5"/>
                  </a:ext>
                </a:extLst>
              </a:tr>
              <a:tr h="254790">
                <a:tc>
                  <a:txBody>
                    <a:bodyPr/>
                    <a:lstStyle/>
                    <a:p>
                      <a:pPr algn="ctr" rtl="0" fontAlgn="b"/>
                      <a:r>
                        <a:rPr lang="tr-TR" sz="1100" b="0" i="0" u="none" strike="noStrike">
                          <a:solidFill>
                            <a:srgbClr val="000000"/>
                          </a:solidFill>
                          <a:latin typeface="Calibri"/>
                        </a:rPr>
                        <a:t>101/6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2.12</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dirty="0">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6"/>
                  </a:ext>
                </a:extLst>
              </a:tr>
              <a:tr h="254790">
                <a:tc>
                  <a:txBody>
                    <a:bodyPr/>
                    <a:lstStyle/>
                    <a:p>
                      <a:pPr algn="ctr" rtl="0" fontAlgn="b"/>
                      <a:r>
                        <a:rPr lang="tr-TR" sz="1100" b="0" i="0" u="none" strike="noStrike">
                          <a:solidFill>
                            <a:srgbClr val="000000"/>
                          </a:solidFill>
                          <a:latin typeface="Calibri"/>
                        </a:rPr>
                        <a:t>101/7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304.05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4.05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7"/>
                  </a:ext>
                </a:extLst>
              </a:tr>
              <a:tr h="254790">
                <a:tc>
                  <a:txBody>
                    <a:bodyPr/>
                    <a:lstStyle/>
                    <a:p>
                      <a:pPr algn="ctr" rtl="0" fontAlgn="b"/>
                      <a:r>
                        <a:rPr lang="tr-TR" sz="1100" b="0" i="0" u="none" strike="noStrike">
                          <a:solidFill>
                            <a:srgbClr val="000000"/>
                          </a:solidFill>
                          <a:latin typeface="Calibri"/>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320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a:solidFill>
                            <a:srgbClr val="000000"/>
                          </a:solidFill>
                          <a:latin typeface="Calibri"/>
                        </a:rPr>
                        <a:t>316.25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tc>
                  <a:txBody>
                    <a:bodyPr/>
                    <a:lstStyle/>
                    <a:p>
                      <a:pPr algn="ctr" rtl="0" fontAlgn="b"/>
                      <a:r>
                        <a:rPr lang="tr-TR" sz="1100" b="0" i="0" u="none" strike="noStrike" dirty="0">
                          <a:solidFill>
                            <a:srgbClr val="000000"/>
                          </a:solidFill>
                          <a:latin typeface="Calibri"/>
                        </a:rPr>
                        <a:t>-3.75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noFill/>
                  </a:tcPr>
                </a:tc>
                <a:tc>
                  <a:txBody>
                    <a:bodyPr/>
                    <a:lstStyle/>
                    <a:p>
                      <a:pPr algn="ctr" rtl="0" fontAlgn="b"/>
                      <a:r>
                        <a:rPr lang="tr-TR" sz="1100" b="0" i="0" u="none" strike="noStrike">
                          <a:solidFill>
                            <a:srgbClr val="000000"/>
                          </a:solidFill>
                          <a:latin typeface="Calibri"/>
                        </a:rPr>
                        <a:t>7,45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tcPr>
                </a:tc>
                <a:extLst>
                  <a:ext uri="{0D108BD9-81ED-4DB2-BD59-A6C34878D82A}">
                    <a16:rowId xmlns:a16="http://schemas.microsoft.com/office/drawing/2014/main" xmlns="" val="10008"/>
                  </a:ext>
                </a:extLst>
              </a:tr>
              <a:tr h="254790">
                <a:tc>
                  <a:txBody>
                    <a:bodyPr/>
                    <a:lstStyle/>
                    <a:p>
                      <a:pPr algn="ctr" rtl="0" fontAlgn="b"/>
                      <a:r>
                        <a:rPr lang="tr-TR" sz="1100" b="0" i="0" u="none" strike="noStrike">
                          <a:solidFill>
                            <a:srgbClr val="000000"/>
                          </a:solidFill>
                          <a:latin typeface="Calibri"/>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a:solidFill>
                            <a:srgbClr val="000000"/>
                          </a:solidFill>
                          <a:latin typeface="Calibri"/>
                        </a:rPr>
                        <a:t>300</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a:solidFill>
                            <a:srgbClr val="000000"/>
                          </a:solidFill>
                          <a:latin typeface="Calibri"/>
                        </a:rPr>
                        <a:t>302.25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tr-TR" sz="1100" b="0" i="0" u="none" strike="noStrike" dirty="0">
                          <a:solidFill>
                            <a:srgbClr val="000000"/>
                          </a:solidFill>
                          <a:latin typeface="Calibri"/>
                        </a:rPr>
                        <a:t>2.25</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tr-TR" sz="1100" b="0" i="0" u="none" strike="noStrike" dirty="0">
                          <a:solidFill>
                            <a:srgbClr val="000000"/>
                          </a:solidFill>
                          <a:latin typeface="Calibri"/>
                        </a:rPr>
                        <a:t>7,21</a:t>
                      </a:r>
                    </a:p>
                  </a:txBody>
                  <a:tcPr marL="9525" marR="9525" marT="9525" marB="0" anchor="b">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cxnSp>
        <p:nvCxnSpPr>
          <p:cNvPr id="22" name="21 Düz Ok Bağlayıcısı"/>
          <p:cNvCxnSpPr/>
          <p:nvPr/>
        </p:nvCxnSpPr>
        <p:spPr>
          <a:xfrm rot="5400000" flipH="1" flipV="1">
            <a:off x="4042019" y="2703635"/>
            <a:ext cx="2169746" cy="212578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25" name="24 Oval"/>
          <p:cNvSpPr/>
          <p:nvPr/>
        </p:nvSpPr>
        <p:spPr>
          <a:xfrm>
            <a:off x="2527300" y="1600200"/>
            <a:ext cx="304800" cy="444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25 Metin kutusu"/>
          <p:cNvSpPr txBox="1"/>
          <p:nvPr/>
        </p:nvSpPr>
        <p:spPr>
          <a:xfrm>
            <a:off x="6061025" y="3023576"/>
            <a:ext cx="2083192" cy="43088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100" dirty="0" smtClean="0">
                <a:solidFill>
                  <a:srgbClr val="FF0000"/>
                </a:solidFill>
              </a:rPr>
              <a:t>Muvafakat verilse bile hata düzeltilmez</a:t>
            </a:r>
            <a:endParaRPr lang="tr-TR" sz="1100" dirty="0">
              <a:solidFill>
                <a:srgbClr val="FF0000"/>
              </a:solidFill>
            </a:endParaRPr>
          </a:p>
        </p:txBody>
      </p:sp>
      <p:sp>
        <p:nvSpPr>
          <p:cNvPr id="23" name="22 Metin kutusu"/>
          <p:cNvSpPr txBox="1"/>
          <p:nvPr/>
        </p:nvSpPr>
        <p:spPr>
          <a:xfrm>
            <a:off x="6265399" y="2282485"/>
            <a:ext cx="1777218" cy="40011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tr-TR" sz="1200" dirty="0" smtClean="0">
                <a:solidFill>
                  <a:schemeClr val="tx1"/>
                </a:solidFill>
              </a:rPr>
              <a:t>Tapu Alanı </a:t>
            </a:r>
            <a:r>
              <a:rPr lang="tr-TR" sz="2000" dirty="0" smtClean="0">
                <a:solidFill>
                  <a:srgbClr val="FF0000"/>
                </a:solidFill>
              </a:rPr>
              <a:t>&lt;</a:t>
            </a:r>
            <a:r>
              <a:rPr lang="tr-TR" sz="1200" dirty="0" smtClean="0">
                <a:solidFill>
                  <a:schemeClr val="tx1"/>
                </a:solidFill>
              </a:rPr>
              <a:t>Hesap Alanı</a:t>
            </a:r>
            <a:endParaRPr lang="tr-TR" sz="1200" dirty="0">
              <a:solidFill>
                <a:schemeClr val="tx1"/>
              </a:solidFill>
            </a:endParaRPr>
          </a:p>
        </p:txBody>
      </p:sp>
      <p:sp>
        <p:nvSpPr>
          <p:cNvPr id="30" name="29 Metin kutusu"/>
          <p:cNvSpPr txBox="1"/>
          <p:nvPr/>
        </p:nvSpPr>
        <p:spPr>
          <a:xfrm>
            <a:off x="5855677" y="182880"/>
            <a:ext cx="3094892" cy="338554"/>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tr-TR" sz="1600" dirty="0" smtClean="0"/>
              <a:t>İlgili İdaresince Düzeltme Yapılmadı</a:t>
            </a:r>
            <a:endParaRPr lang="tr-TR" sz="1600" dirty="0"/>
          </a:p>
        </p:txBody>
      </p:sp>
      <p:sp>
        <p:nvSpPr>
          <p:cNvPr id="31" name="30 Oval"/>
          <p:cNvSpPr/>
          <p:nvPr/>
        </p:nvSpPr>
        <p:spPr>
          <a:xfrm>
            <a:off x="5855675" y="747346"/>
            <a:ext cx="2655277" cy="93198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smtClean="0"/>
              <a:t>Yanılma sınırını aşan alan hatalarından; </a:t>
            </a:r>
            <a:endParaRPr lang="tr-TR" dirty="0"/>
          </a:p>
        </p:txBody>
      </p:sp>
      <p:sp>
        <p:nvSpPr>
          <p:cNvPr id="24" name="23 Metin kutusu"/>
          <p:cNvSpPr txBox="1"/>
          <p:nvPr/>
        </p:nvSpPr>
        <p:spPr>
          <a:xfrm>
            <a:off x="5727031" y="4543125"/>
            <a:ext cx="2697817" cy="76944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100" b="1" dirty="0" smtClean="0">
                <a:solidFill>
                  <a:srgbClr val="FF0000"/>
                </a:solidFill>
              </a:rPr>
              <a:t>Tapu kütüğüne </a:t>
            </a:r>
            <a:r>
              <a:rPr lang="tr-TR" sz="1100" b="1" i="1" dirty="0" smtClean="0">
                <a:solidFill>
                  <a:srgbClr val="FF0000"/>
                </a:solidFill>
              </a:rPr>
              <a:t>".... parselin hesaplanan yüzölçümünde yanılma   sınırını aşan hata vardır. İdaresince düzenleme yapılması halinde düzeltilecektir</a:t>
            </a:r>
            <a:r>
              <a:rPr lang="tr-TR" sz="1100" b="1" dirty="0" smtClean="0">
                <a:solidFill>
                  <a:srgbClr val="FF0000"/>
                </a:solidFill>
              </a:rPr>
              <a:t>. “ şerhi konur</a:t>
            </a:r>
            <a:endParaRPr lang="tr-TR" sz="1100" b="1" dirty="0">
              <a:solidFill>
                <a:srgbClr val="FF0000"/>
              </a:solidFill>
            </a:endParaRPr>
          </a:p>
        </p:txBody>
      </p:sp>
      <p:sp>
        <p:nvSpPr>
          <p:cNvPr id="27" name="26 Metin kutusu"/>
          <p:cNvSpPr txBox="1"/>
          <p:nvPr/>
        </p:nvSpPr>
        <p:spPr>
          <a:xfrm>
            <a:off x="6025414" y="3615939"/>
            <a:ext cx="2112287" cy="261610"/>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1100" b="1" dirty="0" smtClean="0"/>
              <a:t>Askı ilanına alınmaz. </a:t>
            </a:r>
            <a:endParaRPr lang="tr-TR" sz="1100" b="1" dirty="0"/>
          </a:p>
        </p:txBody>
      </p:sp>
    </p:spTree>
  </p:cSld>
  <p:clrMapOvr>
    <a:masterClrMapping/>
  </p:clrMapOvr>
  <p:transition>
    <p:pull dir="ld"/>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5" name="Picture 3"/>
          <p:cNvPicPr>
            <a:picLocks noChangeAspect="1" noChangeArrowheads="1"/>
          </p:cNvPicPr>
          <p:nvPr/>
        </p:nvPicPr>
        <p:blipFill>
          <a:blip r:embed="rId2" cstate="print"/>
          <a:srcRect/>
          <a:stretch>
            <a:fillRect/>
          </a:stretch>
        </p:blipFill>
        <p:spPr bwMode="auto">
          <a:xfrm>
            <a:off x="4610661" y="659468"/>
            <a:ext cx="4693931" cy="6198532"/>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38100" y="1046480"/>
            <a:ext cx="4400441" cy="5568070"/>
          </a:xfrm>
          <a:prstGeom prst="rect">
            <a:avLst/>
          </a:prstGeom>
          <a:noFill/>
          <a:ln w="9525">
            <a:noFill/>
            <a:miter lim="800000"/>
            <a:headEnd/>
            <a:tailEnd/>
          </a:ln>
          <a:effectLst/>
        </p:spPr>
      </p:pic>
      <p:sp>
        <p:nvSpPr>
          <p:cNvPr id="5" name="4 Metin kutusu"/>
          <p:cNvSpPr txBox="1"/>
          <p:nvPr/>
        </p:nvSpPr>
        <p:spPr>
          <a:xfrm>
            <a:off x="5334000" y="355600"/>
            <a:ext cx="35052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200" dirty="0" smtClean="0"/>
              <a:t>Alan hatası giderilmiş ve pafta zemin uyumu sağlanmış  askı ilanına alınan parseller</a:t>
            </a:r>
            <a:endParaRPr lang="tr-TR" sz="1200" dirty="0"/>
          </a:p>
        </p:txBody>
      </p:sp>
      <p:sp>
        <p:nvSpPr>
          <p:cNvPr id="6" name="5 Metin kutusu"/>
          <p:cNvSpPr txBox="1"/>
          <p:nvPr/>
        </p:nvSpPr>
        <p:spPr>
          <a:xfrm>
            <a:off x="482600" y="317500"/>
            <a:ext cx="35052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200" dirty="0" smtClean="0"/>
              <a:t>İdaresince (iş bitim tutanağı düzenleninceye kadar) düzeltme yapılmayan pafta zemin uyumu bulunmayan parseller</a:t>
            </a:r>
            <a:endParaRPr lang="tr-TR" sz="1200" dirty="0"/>
          </a:p>
        </p:txBody>
      </p:sp>
      <p:sp>
        <p:nvSpPr>
          <p:cNvPr id="7" name="6 Dikdörtgen"/>
          <p:cNvSpPr/>
          <p:nvPr/>
        </p:nvSpPr>
        <p:spPr>
          <a:xfrm>
            <a:off x="228600" y="5610136"/>
            <a:ext cx="2832100"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tr-TR" sz="1200" dirty="0" smtClean="0">
                <a:solidFill>
                  <a:srgbClr val="FF0000"/>
                </a:solidFill>
              </a:rPr>
              <a:t>“…. Ada/ve parsellerde pafta zemin uyumu yoktur, idaresince düzeltme yapılmadığından, düzeltme yapılıncaya kadar mevcut paftası geçerlidir.”</a:t>
            </a:r>
            <a:endParaRPr lang="tr-TR" sz="1200" dirty="0">
              <a:solidFill>
                <a:srgbClr val="FF0000"/>
              </a:solidFill>
            </a:endParaRPr>
          </a:p>
        </p:txBody>
      </p:sp>
      <p:cxnSp>
        <p:nvCxnSpPr>
          <p:cNvPr id="9" name="8 Düz Ok Bağlayıcısı"/>
          <p:cNvCxnSpPr/>
          <p:nvPr/>
        </p:nvCxnSpPr>
        <p:spPr>
          <a:xfrm rot="5400000">
            <a:off x="933450" y="4565650"/>
            <a:ext cx="1168400" cy="6477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9 Oval"/>
          <p:cNvSpPr/>
          <p:nvPr/>
        </p:nvSpPr>
        <p:spPr>
          <a:xfrm>
            <a:off x="5334000" y="1130300"/>
            <a:ext cx="2235200" cy="3479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11 Düz Ok Bağlayıcısı"/>
          <p:cNvCxnSpPr/>
          <p:nvPr/>
        </p:nvCxnSpPr>
        <p:spPr>
          <a:xfrm rot="16200000" flipV="1">
            <a:off x="1323731" y="1692031"/>
            <a:ext cx="1397977" cy="185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12 Düz Ok Bağlayıcısı"/>
          <p:cNvCxnSpPr/>
          <p:nvPr/>
        </p:nvCxnSpPr>
        <p:spPr>
          <a:xfrm rot="16200000" flipV="1">
            <a:off x="5820019" y="1565519"/>
            <a:ext cx="1411654" cy="39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266700"/>
            <a:ext cx="9144000" cy="6857999"/>
          </a:xfrm>
          <a:prstGeom prst="rect">
            <a:avLst/>
          </a:prstGeom>
          <a:solidFill>
            <a:schemeClr val="bg2"/>
          </a:solidFill>
          <a:ln w="9525">
            <a:noFill/>
            <a:miter lim="800000"/>
            <a:headEnd/>
            <a:tailEnd/>
          </a:ln>
          <a:effectLst>
            <a:prstShdw prst="shdw17" dist="17961" dir="2700000">
              <a:schemeClr val="accent1">
                <a:gamma/>
                <a:shade val="60000"/>
                <a:invGamma/>
              </a:schemeClr>
            </a:prstShdw>
          </a:effectLst>
        </p:spPr>
      </p:pic>
      <p:sp>
        <p:nvSpPr>
          <p:cNvPr id="3" name="2 Dikdörtgen"/>
          <p:cNvSpPr/>
          <p:nvPr/>
        </p:nvSpPr>
        <p:spPr>
          <a:xfrm>
            <a:off x="114301" y="5838091"/>
            <a:ext cx="8449408" cy="808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pPr>
            <a:r>
              <a:rPr lang="tr-TR" sz="1600" dirty="0" smtClean="0">
                <a:latin typeface="Arial" panose="020B0604020202020204" pitchFamily="34" charset="0"/>
              </a:rPr>
              <a:t>Kadastro güncelleme çalışması sırasında ölçü, </a:t>
            </a:r>
            <a:r>
              <a:rPr lang="tr-TR" sz="1600" dirty="0" err="1" smtClean="0">
                <a:latin typeface="Arial" panose="020B0604020202020204" pitchFamily="34" charset="0"/>
              </a:rPr>
              <a:t>tersimat</a:t>
            </a:r>
            <a:r>
              <a:rPr lang="tr-TR" sz="1600" dirty="0" smtClean="0">
                <a:latin typeface="Arial" panose="020B0604020202020204" pitchFamily="34" charset="0"/>
              </a:rPr>
              <a:t> gibi kadastro parselinden kaynaklı pafta zemin uyumsuzluğu 364 </a:t>
            </a:r>
            <a:r>
              <a:rPr lang="tr-TR" sz="1600" dirty="0" err="1" smtClean="0">
                <a:latin typeface="Arial" panose="020B0604020202020204" pitchFamily="34" charset="0"/>
              </a:rPr>
              <a:t>nolu</a:t>
            </a:r>
            <a:r>
              <a:rPr lang="tr-TR" sz="1600" dirty="0" smtClean="0">
                <a:latin typeface="Arial" panose="020B0604020202020204" pitchFamily="34" charset="0"/>
              </a:rPr>
              <a:t> parselin ifrazından oluşan parsellerde ve 365 </a:t>
            </a:r>
            <a:r>
              <a:rPr lang="tr-TR" sz="1600" dirty="0" err="1" smtClean="0">
                <a:latin typeface="Arial" panose="020B0604020202020204" pitchFamily="34" charset="0"/>
              </a:rPr>
              <a:t>nolu</a:t>
            </a:r>
            <a:r>
              <a:rPr lang="tr-TR" sz="1600" dirty="0" smtClean="0">
                <a:latin typeface="Arial" panose="020B0604020202020204" pitchFamily="34" charset="0"/>
              </a:rPr>
              <a:t> parselde  düzeltilir.</a:t>
            </a:r>
            <a:endParaRPr lang="tr-TR" sz="1600" dirty="0">
              <a:latin typeface="Arial" panose="020B0604020202020204" pitchFamily="34" charset="0"/>
            </a:endParaRPr>
          </a:p>
        </p:txBody>
      </p:sp>
      <p:pic>
        <p:nvPicPr>
          <p:cNvPr id="4" name="Picture 9"/>
          <p:cNvPicPr>
            <a:picLocks noChangeAspect="1" noChangeArrowheads="1"/>
          </p:cNvPicPr>
          <p:nvPr/>
        </p:nvPicPr>
        <p:blipFill>
          <a:blip r:embed="rId3" cstate="print"/>
          <a:srcRect/>
          <a:stretch>
            <a:fillRect/>
          </a:stretch>
        </p:blipFill>
        <p:spPr bwMode="auto">
          <a:xfrm>
            <a:off x="312022" y="4531337"/>
            <a:ext cx="1649763" cy="409941"/>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5" name="Picture 8"/>
          <p:cNvPicPr>
            <a:picLocks noChangeAspect="1" noChangeArrowheads="1"/>
          </p:cNvPicPr>
          <p:nvPr/>
        </p:nvPicPr>
        <p:blipFill>
          <a:blip r:embed="rId4" cstate="print"/>
          <a:srcRect/>
          <a:stretch>
            <a:fillRect/>
          </a:stretch>
        </p:blipFill>
        <p:spPr bwMode="auto">
          <a:xfrm>
            <a:off x="319820" y="4981942"/>
            <a:ext cx="1914525" cy="409575"/>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pull dir="ld"/>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633152" y="0"/>
            <a:ext cx="5586411" cy="98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2"/>
                </a:solidFill>
              </a:rPr>
              <a:t>Orman, 2/A ve 2/B Parsellerinde Düzeltme </a:t>
            </a:r>
          </a:p>
          <a:p>
            <a:pPr algn="ctr"/>
            <a:r>
              <a:rPr lang="tr-TR" dirty="0" smtClean="0">
                <a:solidFill>
                  <a:schemeClr val="bg2"/>
                </a:solidFill>
              </a:rPr>
              <a:t> (</a:t>
            </a:r>
            <a:r>
              <a:rPr lang="tr-TR" dirty="0" err="1" smtClean="0">
                <a:solidFill>
                  <a:schemeClr val="bg2"/>
                </a:solidFill>
              </a:rPr>
              <a:t>Tahditi</a:t>
            </a:r>
            <a:r>
              <a:rPr lang="tr-TR" dirty="0" smtClean="0">
                <a:solidFill>
                  <a:schemeClr val="bg2"/>
                </a:solidFill>
              </a:rPr>
              <a:t> ve Kadastrosu Kesinleşmiş Ormanlarda)  </a:t>
            </a:r>
            <a:endParaRPr lang="tr-TR" dirty="0">
              <a:solidFill>
                <a:schemeClr val="bg2"/>
              </a:solidFill>
            </a:endParaRPr>
          </a:p>
        </p:txBody>
      </p:sp>
      <p:sp>
        <p:nvSpPr>
          <p:cNvPr id="5" name="4 Dikdörtgen"/>
          <p:cNvSpPr/>
          <p:nvPr/>
        </p:nvSpPr>
        <p:spPr>
          <a:xfrm>
            <a:off x="647701" y="1348154"/>
            <a:ext cx="2819400" cy="808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2018/3 sayılı genelgenin (II) inci Maddesine göre yapılır.</a:t>
            </a:r>
            <a:endParaRPr lang="tr-TR" sz="1400" dirty="0"/>
          </a:p>
        </p:txBody>
      </p:sp>
      <p:cxnSp>
        <p:nvCxnSpPr>
          <p:cNvPr id="8" name="7 Düz Ok Bağlayıcısı"/>
          <p:cNvCxnSpPr/>
          <p:nvPr/>
        </p:nvCxnSpPr>
        <p:spPr>
          <a:xfrm flipV="1">
            <a:off x="3606800" y="1816100"/>
            <a:ext cx="546100" cy="12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9" name="Picture 1"/>
          <p:cNvPicPr>
            <a:picLocks noChangeAspect="1" noChangeArrowheads="1"/>
          </p:cNvPicPr>
          <p:nvPr/>
        </p:nvPicPr>
        <p:blipFill>
          <a:blip r:embed="rId2" cstate="print"/>
          <a:srcRect/>
          <a:stretch>
            <a:fillRect/>
          </a:stretch>
        </p:blipFill>
        <p:spPr bwMode="auto">
          <a:xfrm>
            <a:off x="165100" y="2247900"/>
            <a:ext cx="4031307" cy="4025900"/>
          </a:xfrm>
          <a:prstGeom prst="rect">
            <a:avLst/>
          </a:prstGeom>
          <a:noFill/>
          <a:ln w="9525">
            <a:noFill/>
            <a:miter lim="800000"/>
            <a:headEnd/>
            <a:tailEnd/>
          </a:ln>
          <a:effectLst/>
        </p:spPr>
      </p:pic>
      <p:pic>
        <p:nvPicPr>
          <p:cNvPr id="63490" name="Picture 2"/>
          <p:cNvPicPr>
            <a:picLocks noChangeAspect="1" noChangeArrowheads="1"/>
          </p:cNvPicPr>
          <p:nvPr/>
        </p:nvPicPr>
        <p:blipFill>
          <a:blip r:embed="rId3" cstate="print"/>
          <a:srcRect/>
          <a:stretch>
            <a:fillRect/>
          </a:stretch>
        </p:blipFill>
        <p:spPr bwMode="auto">
          <a:xfrm>
            <a:off x="4946947" y="1206500"/>
            <a:ext cx="3768695" cy="5486400"/>
          </a:xfrm>
          <a:prstGeom prst="rect">
            <a:avLst/>
          </a:prstGeom>
          <a:ln>
            <a:noFill/>
          </a:ln>
          <a:effectLst>
            <a:outerShdw blurRad="292100" dist="139700" dir="2700000" algn="tl" rotWithShape="0">
              <a:srgbClr val="333333">
                <a:alpha val="65000"/>
              </a:srgbClr>
            </a:outerShdw>
          </a:effectLst>
        </p:spPr>
      </p:pic>
      <p:sp>
        <p:nvSpPr>
          <p:cNvPr id="7" name="6 Oval"/>
          <p:cNvSpPr/>
          <p:nvPr/>
        </p:nvSpPr>
        <p:spPr>
          <a:xfrm>
            <a:off x="0" y="5818909"/>
            <a:ext cx="1984664" cy="103909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Eş zamanlı askı ilanı yapılır         ( 3402 sayılı Kanunun 4/13 fıkrasına göre belirtme yapılır.)</a:t>
            </a:r>
            <a:endParaRPr lang="tr-TR" sz="1200" dirty="0"/>
          </a:p>
        </p:txBody>
      </p:sp>
      <p:sp>
        <p:nvSpPr>
          <p:cNvPr id="10" name="9 Oval"/>
          <p:cNvSpPr/>
          <p:nvPr/>
        </p:nvSpPr>
        <p:spPr>
          <a:xfrm>
            <a:off x="3020291" y="2282537"/>
            <a:ext cx="1749136" cy="82434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Teknik rapor düzenlenerek ada raporuna eklenir.</a:t>
            </a:r>
            <a:endParaRPr lang="tr-TR" sz="1200" dirty="0"/>
          </a:p>
        </p:txBody>
      </p:sp>
    </p:spTree>
  </p:cSld>
  <p:clrMapOvr>
    <a:masterClrMapping/>
  </p:clrMapOvr>
  <p:transition>
    <p:pull dir="ld"/>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20 Düz Ok Bağlayıcısı"/>
          <p:cNvCxnSpPr/>
          <p:nvPr/>
        </p:nvCxnSpPr>
        <p:spPr>
          <a:xfrm rot="10800000">
            <a:off x="5190118" y="5264366"/>
            <a:ext cx="911593" cy="56200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10 Düz Ok Bağlayıcısı"/>
          <p:cNvCxnSpPr/>
          <p:nvPr/>
        </p:nvCxnSpPr>
        <p:spPr>
          <a:xfrm>
            <a:off x="1428728" y="2451246"/>
            <a:ext cx="0" cy="6593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26 Düz Ok Bağlayıcısı"/>
          <p:cNvCxnSpPr/>
          <p:nvPr/>
        </p:nvCxnSpPr>
        <p:spPr>
          <a:xfrm>
            <a:off x="5374188" y="4911552"/>
            <a:ext cx="1141465"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 name="3 Düz Ok Bağlayıcısı"/>
          <p:cNvCxnSpPr/>
          <p:nvPr/>
        </p:nvCxnSpPr>
        <p:spPr>
          <a:xfrm rot="16200000" flipH="1">
            <a:off x="1874978" y="4056878"/>
            <a:ext cx="630462" cy="45000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6" name="Picture 2"/>
          <p:cNvPicPr>
            <a:picLocks noChangeAspect="1" noChangeArrowheads="1"/>
          </p:cNvPicPr>
          <p:nvPr/>
        </p:nvPicPr>
        <p:blipFill>
          <a:blip r:embed="rId2" cstate="screen"/>
          <a:srcRect/>
          <a:stretch>
            <a:fillRect/>
          </a:stretch>
        </p:blipFill>
        <p:spPr bwMode="auto">
          <a:xfrm>
            <a:off x="5513260" y="638915"/>
            <a:ext cx="2739469" cy="1839558"/>
          </a:xfrm>
          <a:prstGeom prst="rect">
            <a:avLst/>
          </a:prstGeom>
          <a:noFill/>
          <a:ln w="9525">
            <a:noFill/>
            <a:miter lim="800000"/>
            <a:headEnd/>
            <a:tailEnd/>
          </a:ln>
          <a:effectLst/>
        </p:spPr>
      </p:pic>
      <p:cxnSp>
        <p:nvCxnSpPr>
          <p:cNvPr id="8" name="7 Düz Ok Bağlayıcısı"/>
          <p:cNvCxnSpPr/>
          <p:nvPr/>
        </p:nvCxnSpPr>
        <p:spPr>
          <a:xfrm rot="5400000">
            <a:off x="1153849" y="1611855"/>
            <a:ext cx="51545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9 Oval"/>
          <p:cNvSpPr/>
          <p:nvPr/>
        </p:nvSpPr>
        <p:spPr>
          <a:xfrm>
            <a:off x="-36512" y="598650"/>
            <a:ext cx="2736304" cy="81412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500" b="1" dirty="0" smtClean="0"/>
              <a:t>Güncelleme </a:t>
            </a:r>
          </a:p>
          <a:p>
            <a:pPr algn="ctr"/>
            <a:r>
              <a:rPr lang="tr-TR" sz="1500" b="1" dirty="0" smtClean="0"/>
              <a:t>Çalışmaları</a:t>
            </a:r>
            <a:endParaRPr lang="tr-TR" sz="1500" b="1" dirty="0"/>
          </a:p>
        </p:txBody>
      </p:sp>
      <p:sp>
        <p:nvSpPr>
          <p:cNvPr id="13" name="12 Oval"/>
          <p:cNvSpPr/>
          <p:nvPr/>
        </p:nvSpPr>
        <p:spPr>
          <a:xfrm>
            <a:off x="0" y="3110610"/>
            <a:ext cx="3071802" cy="961332"/>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sz="1500" b="1" dirty="0" smtClean="0"/>
              <a:t>Ölçü, Hesap, Tersimat, Yüzölçümü</a:t>
            </a:r>
          </a:p>
          <a:p>
            <a:pPr algn="ctr"/>
            <a:r>
              <a:rPr lang="tr-TR" sz="1500" b="1" dirty="0" smtClean="0"/>
              <a:t>Hata Tespiti</a:t>
            </a:r>
            <a:endParaRPr lang="tr-TR" sz="1500" b="1" dirty="0"/>
          </a:p>
        </p:txBody>
      </p:sp>
      <p:sp>
        <p:nvSpPr>
          <p:cNvPr id="14" name="13 Oval"/>
          <p:cNvSpPr/>
          <p:nvPr/>
        </p:nvSpPr>
        <p:spPr>
          <a:xfrm>
            <a:off x="50875" y="1844824"/>
            <a:ext cx="2780523" cy="71600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b="1" dirty="0" smtClean="0">
                <a:solidFill>
                  <a:schemeClr val="tx1"/>
                </a:solidFill>
                <a:latin typeface="+mj-lt"/>
              </a:rPr>
              <a:t>Kesinleşmiş Orman Parseli</a:t>
            </a:r>
            <a:endParaRPr lang="tr-TR" sz="1500" b="1" dirty="0">
              <a:solidFill>
                <a:schemeClr val="tx1"/>
              </a:solidFill>
              <a:latin typeface="+mj-lt"/>
            </a:endParaRPr>
          </a:p>
        </p:txBody>
      </p:sp>
      <p:sp>
        <p:nvSpPr>
          <p:cNvPr id="16" name="15 Oval"/>
          <p:cNvSpPr/>
          <p:nvPr/>
        </p:nvSpPr>
        <p:spPr>
          <a:xfrm>
            <a:off x="1965207" y="4435734"/>
            <a:ext cx="3466484" cy="99682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tr-TR" sz="1500" b="1" dirty="0" smtClean="0">
                <a:latin typeface="+mj-lt"/>
              </a:rPr>
              <a:t>Kadastro Ekibi</a:t>
            </a:r>
          </a:p>
          <a:p>
            <a:pPr algn="ctr"/>
            <a:r>
              <a:rPr lang="tr-TR" sz="1500" b="1" dirty="0" smtClean="0">
                <a:latin typeface="+mj-lt"/>
              </a:rPr>
              <a:t>(2 Teknisyen + 1 Muhtar + 3 Bilirkişi)</a:t>
            </a:r>
            <a:endParaRPr lang="tr-TR" sz="1500" b="1" dirty="0">
              <a:latin typeface="+mj-lt"/>
            </a:endParaRPr>
          </a:p>
        </p:txBody>
      </p:sp>
      <p:pic>
        <p:nvPicPr>
          <p:cNvPr id="1026" name="Picture 2" descr="tkgm logo ile ilgili gÃ¶rsel sonucu"/>
          <p:cNvPicPr>
            <a:picLocks noChangeAspect="1" noChangeArrowheads="1"/>
          </p:cNvPicPr>
          <p:nvPr/>
        </p:nvPicPr>
        <p:blipFill>
          <a:blip r:embed="rId3" cstate="print"/>
          <a:srcRect/>
          <a:stretch>
            <a:fillRect/>
          </a:stretch>
        </p:blipFill>
        <p:spPr bwMode="auto">
          <a:xfrm>
            <a:off x="5415986" y="5413629"/>
            <a:ext cx="1503084" cy="1444371"/>
          </a:xfrm>
          <a:prstGeom prst="rect">
            <a:avLst/>
          </a:prstGeom>
          <a:noFill/>
        </p:spPr>
      </p:pic>
      <p:cxnSp>
        <p:nvCxnSpPr>
          <p:cNvPr id="19" name="18 Düz Ok Bağlayıcısı"/>
          <p:cNvCxnSpPr/>
          <p:nvPr/>
        </p:nvCxnSpPr>
        <p:spPr>
          <a:xfrm flipV="1">
            <a:off x="1331640" y="5301208"/>
            <a:ext cx="954344" cy="5251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5" name="Picture 4" descr="orman genel müdürlüğü ile ilgili görsel sonucu"/>
          <p:cNvPicPr>
            <a:picLocks noChangeAspect="1" noChangeArrowheads="1"/>
          </p:cNvPicPr>
          <p:nvPr/>
        </p:nvPicPr>
        <p:blipFill>
          <a:blip r:embed="rId4" cstate="screen"/>
          <a:srcRect/>
          <a:stretch>
            <a:fillRect/>
          </a:stretch>
        </p:blipFill>
        <p:spPr bwMode="auto">
          <a:xfrm>
            <a:off x="301178" y="5192369"/>
            <a:ext cx="1162068" cy="1162068"/>
          </a:xfrm>
          <a:prstGeom prst="rect">
            <a:avLst/>
          </a:prstGeom>
          <a:noFill/>
        </p:spPr>
      </p:pic>
      <p:pic>
        <p:nvPicPr>
          <p:cNvPr id="1028" name="Picture 4" descr="Ã§izgi adam ile ilgili gÃ¶rsel sonucu"/>
          <p:cNvPicPr>
            <a:picLocks noChangeAspect="1" noChangeArrowheads="1"/>
          </p:cNvPicPr>
          <p:nvPr/>
        </p:nvPicPr>
        <p:blipFill>
          <a:blip r:embed="rId5" cstate="screen"/>
          <a:srcRect/>
          <a:stretch>
            <a:fillRect/>
          </a:stretch>
        </p:blipFill>
        <p:spPr bwMode="auto">
          <a:xfrm>
            <a:off x="1776134" y="5502336"/>
            <a:ext cx="639076" cy="852101"/>
          </a:xfrm>
          <a:prstGeom prst="rect">
            <a:avLst/>
          </a:prstGeom>
          <a:noFill/>
        </p:spPr>
      </p:pic>
      <p:pic>
        <p:nvPicPr>
          <p:cNvPr id="24" name="Picture 4" descr="Ã§izgi adam ile ilgili gÃ¶rsel sonucu"/>
          <p:cNvPicPr>
            <a:picLocks noChangeAspect="1" noChangeArrowheads="1"/>
          </p:cNvPicPr>
          <p:nvPr/>
        </p:nvPicPr>
        <p:blipFill>
          <a:blip r:embed="rId5" cstate="screen"/>
          <a:srcRect/>
          <a:stretch>
            <a:fillRect/>
          </a:stretch>
        </p:blipFill>
        <p:spPr bwMode="auto">
          <a:xfrm>
            <a:off x="4551041" y="5502336"/>
            <a:ext cx="639076" cy="852101"/>
          </a:xfrm>
          <a:prstGeom prst="rect">
            <a:avLst/>
          </a:prstGeom>
          <a:noFill/>
        </p:spPr>
      </p:pic>
      <p:sp>
        <p:nvSpPr>
          <p:cNvPr id="25" name="24 Metin kutusu"/>
          <p:cNvSpPr txBox="1"/>
          <p:nvPr/>
        </p:nvSpPr>
        <p:spPr>
          <a:xfrm>
            <a:off x="1066125" y="6354437"/>
            <a:ext cx="1722459" cy="323165"/>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tr-TR" sz="1500" dirty="0" smtClean="0"/>
              <a:t>Orman Mühendisi</a:t>
            </a:r>
            <a:endParaRPr lang="tr-TR" sz="1500" dirty="0"/>
          </a:p>
        </p:txBody>
      </p:sp>
      <p:sp>
        <p:nvSpPr>
          <p:cNvPr id="26" name="25 Metin kutusu"/>
          <p:cNvSpPr txBox="1"/>
          <p:nvPr/>
        </p:nvSpPr>
        <p:spPr>
          <a:xfrm>
            <a:off x="4000496" y="6354437"/>
            <a:ext cx="1699953" cy="323165"/>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tr-TR" sz="1500" dirty="0" smtClean="0"/>
              <a:t>Harita  Mühendisi</a:t>
            </a:r>
            <a:endParaRPr lang="tr-TR" sz="1500" dirty="0"/>
          </a:p>
        </p:txBody>
      </p:sp>
      <p:sp>
        <p:nvSpPr>
          <p:cNvPr id="28" name="27 Oval"/>
          <p:cNvSpPr/>
          <p:nvPr/>
        </p:nvSpPr>
        <p:spPr>
          <a:xfrm>
            <a:off x="5868144" y="3302986"/>
            <a:ext cx="2610224" cy="57005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1500" b="1" dirty="0" smtClean="0"/>
              <a:t>Düzeltme İşlemi</a:t>
            </a:r>
            <a:endParaRPr lang="tr-TR" sz="1500" b="1" dirty="0"/>
          </a:p>
        </p:txBody>
      </p:sp>
      <p:pic>
        <p:nvPicPr>
          <p:cNvPr id="29" name="Picture 4" descr="check ile ilgili gÃ¶rsel sonucu"/>
          <p:cNvPicPr>
            <a:picLocks noChangeAspect="1" noChangeArrowheads="1"/>
          </p:cNvPicPr>
          <p:nvPr/>
        </p:nvPicPr>
        <p:blipFill>
          <a:blip r:embed="rId6" cstate="screen"/>
          <a:srcRect/>
          <a:stretch>
            <a:fillRect/>
          </a:stretch>
        </p:blipFill>
        <p:spPr bwMode="auto">
          <a:xfrm>
            <a:off x="8478368" y="3196294"/>
            <a:ext cx="672088" cy="672088"/>
          </a:xfrm>
          <a:prstGeom prst="rect">
            <a:avLst/>
          </a:prstGeom>
          <a:noFill/>
        </p:spPr>
      </p:pic>
      <p:sp>
        <p:nvSpPr>
          <p:cNvPr id="37" name="36 Metin kutusu"/>
          <p:cNvSpPr txBox="1"/>
          <p:nvPr/>
        </p:nvSpPr>
        <p:spPr>
          <a:xfrm>
            <a:off x="6180131" y="2826962"/>
            <a:ext cx="710451" cy="323165"/>
          </a:xfrm>
          <a:prstGeom prst="rect">
            <a:avLst/>
          </a:prstGeom>
          <a:solidFill>
            <a:srgbClr val="FFC000"/>
          </a:solidFill>
        </p:spPr>
        <p:txBody>
          <a:bodyPr wrap="none" rtlCol="0">
            <a:spAutoFit/>
          </a:bodyPr>
          <a:lstStyle/>
          <a:p>
            <a:r>
              <a:rPr lang="tr-TR" sz="1500" dirty="0" smtClean="0"/>
              <a:t>Rapor</a:t>
            </a:r>
            <a:endParaRPr lang="tr-TR" sz="1500" dirty="0"/>
          </a:p>
        </p:txBody>
      </p:sp>
      <p:sp>
        <p:nvSpPr>
          <p:cNvPr id="38" name="37 Metin kutusu"/>
          <p:cNvSpPr txBox="1"/>
          <p:nvPr/>
        </p:nvSpPr>
        <p:spPr>
          <a:xfrm>
            <a:off x="7354069" y="2826962"/>
            <a:ext cx="623889" cy="323165"/>
          </a:xfrm>
          <a:prstGeom prst="rect">
            <a:avLst/>
          </a:prstGeom>
          <a:solidFill>
            <a:srgbClr val="FFC000"/>
          </a:solidFill>
        </p:spPr>
        <p:txBody>
          <a:bodyPr wrap="none" rtlCol="0">
            <a:spAutoFit/>
          </a:bodyPr>
          <a:lstStyle/>
          <a:p>
            <a:r>
              <a:rPr lang="tr-TR" sz="1500" dirty="0" smtClean="0"/>
              <a:t>Kroki</a:t>
            </a:r>
            <a:endParaRPr lang="tr-TR" sz="1500" dirty="0"/>
          </a:p>
        </p:txBody>
      </p:sp>
      <p:sp>
        <p:nvSpPr>
          <p:cNvPr id="39" name="38 Artı"/>
          <p:cNvSpPr/>
          <p:nvPr/>
        </p:nvSpPr>
        <p:spPr>
          <a:xfrm>
            <a:off x="6945165" y="2843616"/>
            <a:ext cx="303929" cy="35267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cxnSp>
        <p:nvCxnSpPr>
          <p:cNvPr id="40" name="39 Düz Ok Bağlayıcısı"/>
          <p:cNvCxnSpPr/>
          <p:nvPr/>
        </p:nvCxnSpPr>
        <p:spPr>
          <a:xfrm rot="5400000" flipH="1" flipV="1">
            <a:off x="6864845" y="2615424"/>
            <a:ext cx="42307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4" name="43 Satır Belirtme Çizgisi 1"/>
          <p:cNvSpPr/>
          <p:nvPr/>
        </p:nvSpPr>
        <p:spPr>
          <a:xfrm>
            <a:off x="3203848" y="1844824"/>
            <a:ext cx="2502344" cy="1458162"/>
          </a:xfrm>
          <a:prstGeom prst="borderCallout1">
            <a:avLst>
              <a:gd name="adj1" fmla="val 215"/>
              <a:gd name="adj2" fmla="val 100806"/>
              <a:gd name="adj3" fmla="val -21845"/>
              <a:gd name="adj4" fmla="val 18812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b="1" i="1" dirty="0" smtClean="0">
                <a:latin typeface="Times New Roman" pitchFamily="18" charset="0"/>
                <a:cs typeface="Times New Roman" pitchFamily="18" charset="0"/>
              </a:rPr>
              <a:t>6292 sayılı Kanunun 11 inci maddesinin onuncu fıkrasına göre düzeltme yapılmıştır.</a:t>
            </a:r>
            <a:endParaRPr lang="tr-TR" b="1" i="1" dirty="0"/>
          </a:p>
        </p:txBody>
      </p:sp>
      <p:sp>
        <p:nvSpPr>
          <p:cNvPr id="45" name="44 Metin kutusu"/>
          <p:cNvSpPr txBox="1"/>
          <p:nvPr/>
        </p:nvSpPr>
        <p:spPr>
          <a:xfrm>
            <a:off x="6180131" y="899428"/>
            <a:ext cx="1133644" cy="369332"/>
          </a:xfrm>
          <a:prstGeom prst="rect">
            <a:avLst/>
          </a:prstGeom>
          <a:noFill/>
        </p:spPr>
        <p:txBody>
          <a:bodyPr wrap="none" rtlCol="0">
            <a:spAutoFit/>
          </a:bodyPr>
          <a:lstStyle/>
          <a:p>
            <a:r>
              <a:rPr lang="tr-TR" dirty="0" smtClean="0"/>
              <a:t>Askı İlanı</a:t>
            </a:r>
            <a:endParaRPr lang="tr-TR" dirty="0"/>
          </a:p>
        </p:txBody>
      </p:sp>
      <p:sp>
        <p:nvSpPr>
          <p:cNvPr id="46" name="45 Metin kutusu"/>
          <p:cNvSpPr txBox="1"/>
          <p:nvPr/>
        </p:nvSpPr>
        <p:spPr>
          <a:xfrm>
            <a:off x="885825" y="0"/>
            <a:ext cx="7229475" cy="49244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tr-TR" sz="2600" b="1" dirty="0" smtClean="0">
                <a:latin typeface="Times New Roman" pitchFamily="18" charset="0"/>
                <a:cs typeface="Times New Roman" pitchFamily="18" charset="0"/>
              </a:rPr>
              <a:t>Kesinleşmiş Orman Parsellerinde Düzeltme</a:t>
            </a:r>
            <a:endParaRPr lang="tr-TR" sz="2800" b="1" dirty="0" smtClean="0">
              <a:latin typeface="Times New Roman" pitchFamily="18" charset="0"/>
              <a:cs typeface="Times New Roman" pitchFamily="18" charset="0"/>
            </a:endParaRPr>
          </a:p>
        </p:txBody>
      </p:sp>
      <p:cxnSp>
        <p:nvCxnSpPr>
          <p:cNvPr id="36" name="35 Düz Ok Bağlayıcısı"/>
          <p:cNvCxnSpPr>
            <a:stCxn id="33" idx="0"/>
          </p:cNvCxnSpPr>
          <p:nvPr/>
        </p:nvCxnSpPr>
        <p:spPr>
          <a:xfrm rot="5400000" flipH="1" flipV="1">
            <a:off x="6886262" y="4235073"/>
            <a:ext cx="72407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2" name="41 Düz Ok Bağlayıcısı"/>
          <p:cNvCxnSpPr/>
          <p:nvPr/>
        </p:nvCxnSpPr>
        <p:spPr>
          <a:xfrm rot="5400000">
            <a:off x="7306640" y="5248747"/>
            <a:ext cx="675978" cy="158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7" name="46 Beşgen"/>
          <p:cNvSpPr/>
          <p:nvPr/>
        </p:nvSpPr>
        <p:spPr>
          <a:xfrm>
            <a:off x="6919784" y="5632250"/>
            <a:ext cx="2224216" cy="997149"/>
          </a:xfrm>
          <a:prstGeom prst="homePlat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1200" dirty="0" smtClean="0"/>
              <a:t>Güncelleme Genelgesi 44 Md./Sayısallaştırma Genelgenin 22. Maddesine göre işleme devam edilir</a:t>
            </a:r>
            <a:r>
              <a:rPr lang="tr-TR" dirty="0" smtClean="0"/>
              <a:t>.</a:t>
            </a:r>
            <a:endParaRPr lang="tr-TR" dirty="0"/>
          </a:p>
        </p:txBody>
      </p:sp>
      <p:sp>
        <p:nvSpPr>
          <p:cNvPr id="48" name="47 Metin kutusu"/>
          <p:cNvSpPr txBox="1"/>
          <p:nvPr/>
        </p:nvSpPr>
        <p:spPr>
          <a:xfrm>
            <a:off x="7313775" y="3958714"/>
            <a:ext cx="667170" cy="323165"/>
          </a:xfrm>
          <a:prstGeom prst="rect">
            <a:avLst/>
          </a:prstGeom>
          <a:solidFill>
            <a:srgbClr val="FFFF66"/>
          </a:solidFill>
          <a:ln>
            <a:solidFill>
              <a:schemeClr val="accent1"/>
            </a:solidFill>
          </a:ln>
        </p:spPr>
        <p:txBody>
          <a:bodyPr wrap="none" rtlCol="0">
            <a:spAutoFit/>
          </a:bodyPr>
          <a:lstStyle/>
          <a:p>
            <a:r>
              <a:rPr lang="tr-TR" sz="1500" b="1" dirty="0" smtClean="0"/>
              <a:t>Hayır</a:t>
            </a:r>
            <a:endParaRPr lang="tr-TR" sz="1500" b="1" dirty="0"/>
          </a:p>
        </p:txBody>
      </p:sp>
      <p:sp>
        <p:nvSpPr>
          <p:cNvPr id="49" name="48 Metin kutusu"/>
          <p:cNvSpPr txBox="1"/>
          <p:nvPr/>
        </p:nvSpPr>
        <p:spPr>
          <a:xfrm>
            <a:off x="7768605" y="5264365"/>
            <a:ext cx="591829" cy="323165"/>
          </a:xfrm>
          <a:prstGeom prst="rect">
            <a:avLst/>
          </a:prstGeom>
          <a:solidFill>
            <a:srgbClr val="FFFF66"/>
          </a:solidFill>
          <a:ln>
            <a:solidFill>
              <a:schemeClr val="accent1"/>
            </a:solidFill>
          </a:ln>
        </p:spPr>
        <p:txBody>
          <a:bodyPr wrap="none" rtlCol="0">
            <a:spAutoFit/>
          </a:bodyPr>
          <a:lstStyle/>
          <a:p>
            <a:r>
              <a:rPr lang="tr-TR" sz="1500" b="1" dirty="0" smtClean="0"/>
              <a:t>Evet</a:t>
            </a:r>
            <a:endParaRPr lang="tr-TR" sz="1500" b="1" dirty="0"/>
          </a:p>
        </p:txBody>
      </p:sp>
      <p:sp>
        <p:nvSpPr>
          <p:cNvPr id="33" name="32 Yuvarlatılmış Dikdörtgen"/>
          <p:cNvSpPr/>
          <p:nvPr/>
        </p:nvSpPr>
        <p:spPr>
          <a:xfrm>
            <a:off x="6515653" y="4597110"/>
            <a:ext cx="1465292"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dirty="0" smtClean="0"/>
              <a:t>Davalı mı ?</a:t>
            </a:r>
            <a:endParaRPr lang="tr-TR" sz="1500" dirty="0"/>
          </a:p>
        </p:txBody>
      </p:sp>
      <p:sp>
        <p:nvSpPr>
          <p:cNvPr id="63" name="62 5-Nokta Yıldız"/>
          <p:cNvSpPr/>
          <p:nvPr/>
        </p:nvSpPr>
        <p:spPr>
          <a:xfrm>
            <a:off x="7928628" y="1384467"/>
            <a:ext cx="271784" cy="231414"/>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50" name="49 Çarpma"/>
          <p:cNvSpPr/>
          <p:nvPr/>
        </p:nvSpPr>
        <p:spPr>
          <a:xfrm>
            <a:off x="3707904" y="1749392"/>
            <a:ext cx="1338197" cy="1458162"/>
          </a:xfrm>
          <a:prstGeom prst="mathMultiply">
            <a:avLst>
              <a:gd name="adj1" fmla="val 10646"/>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43" name="42 Satır Belirtme Çizgisi 1"/>
          <p:cNvSpPr/>
          <p:nvPr/>
        </p:nvSpPr>
        <p:spPr>
          <a:xfrm>
            <a:off x="3198105" y="1844824"/>
            <a:ext cx="2502344" cy="1458162"/>
          </a:xfrm>
          <a:prstGeom prst="borderCallout1">
            <a:avLst>
              <a:gd name="adj1" fmla="val 215"/>
              <a:gd name="adj2" fmla="val 100806"/>
              <a:gd name="adj3" fmla="val 1554"/>
              <a:gd name="adj4" fmla="val 10086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b="1" i="1" dirty="0" smtClean="0">
                <a:latin typeface="Times New Roman" pitchFamily="18" charset="0"/>
                <a:cs typeface="Times New Roman" pitchFamily="18" charset="0"/>
              </a:rPr>
              <a:t>6292 sayılı Kanunun 11 inci maddesinin onuncu fıkrasına göre düzeltme yapılmıştır.</a:t>
            </a:r>
            <a:endParaRPr lang="tr-TR" b="1" i="1" dirty="0"/>
          </a:p>
        </p:txBody>
      </p:sp>
      <p:sp>
        <p:nvSpPr>
          <p:cNvPr id="51" name="50 Çarpma"/>
          <p:cNvSpPr/>
          <p:nvPr/>
        </p:nvSpPr>
        <p:spPr>
          <a:xfrm>
            <a:off x="4000496" y="1870377"/>
            <a:ext cx="787528" cy="143260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2" name="51 Satır Belirtme Çizgisi 1"/>
          <p:cNvSpPr/>
          <p:nvPr/>
        </p:nvSpPr>
        <p:spPr>
          <a:xfrm>
            <a:off x="3198105" y="1844824"/>
            <a:ext cx="2502344" cy="1458162"/>
          </a:xfrm>
          <a:prstGeom prst="borderCallout1">
            <a:avLst>
              <a:gd name="adj1" fmla="val 215"/>
              <a:gd name="adj2" fmla="val 100806"/>
              <a:gd name="adj3" fmla="val 1554"/>
              <a:gd name="adj4" fmla="val 10086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b="1" i="1" dirty="0" smtClean="0">
                <a:latin typeface="Times New Roman" pitchFamily="18" charset="0"/>
                <a:cs typeface="Times New Roman" pitchFamily="18" charset="0"/>
              </a:rPr>
              <a:t>3402 sayılı Kanunun 4 üncü maddesinin 13. fıkrasına göre düzeltme yapılmıştır.</a:t>
            </a:r>
            <a:endParaRPr lang="tr-TR" b="1" i="1" dirty="0"/>
          </a:p>
        </p:txBody>
      </p:sp>
      <p:sp>
        <p:nvSpPr>
          <p:cNvPr id="53" name="52 Metin kutusu"/>
          <p:cNvSpPr txBox="1"/>
          <p:nvPr/>
        </p:nvSpPr>
        <p:spPr>
          <a:xfrm>
            <a:off x="2699792" y="4274425"/>
            <a:ext cx="2255746" cy="307777"/>
          </a:xfrm>
          <a:prstGeom prst="rect">
            <a:avLst/>
          </a:prstGeom>
          <a:solidFill>
            <a:srgbClr val="FFC000"/>
          </a:solidFill>
        </p:spPr>
        <p:txBody>
          <a:bodyPr wrap="none" rtlCol="0">
            <a:spAutoFit/>
          </a:bodyPr>
          <a:lstStyle/>
          <a:p>
            <a:r>
              <a:rPr lang="tr-TR" sz="1400" dirty="0" smtClean="0"/>
              <a:t>*İhaleli işlerde 1 teknisyen</a:t>
            </a:r>
            <a:endParaRPr lang="tr-TR" sz="1400" dirty="0"/>
          </a:p>
        </p:txBody>
      </p:sp>
      <p:sp>
        <p:nvSpPr>
          <p:cNvPr id="54" name="53 Metin kutusu"/>
          <p:cNvSpPr txBox="1"/>
          <p:nvPr/>
        </p:nvSpPr>
        <p:spPr>
          <a:xfrm>
            <a:off x="8391993" y="2806107"/>
            <a:ext cx="752007" cy="292388"/>
          </a:xfrm>
          <a:prstGeom prst="rect">
            <a:avLst/>
          </a:prstGeom>
          <a:solidFill>
            <a:srgbClr val="FFC000"/>
          </a:solidFill>
        </p:spPr>
        <p:txBody>
          <a:bodyPr wrap="square" rtlCol="0">
            <a:spAutoFit/>
          </a:bodyPr>
          <a:lstStyle/>
          <a:p>
            <a:r>
              <a:rPr lang="tr-TR" sz="1300" i="1" dirty="0" smtClean="0"/>
              <a:t>Tutanak</a:t>
            </a:r>
            <a:endParaRPr lang="tr-TR" sz="1300" i="1" dirty="0"/>
          </a:p>
        </p:txBody>
      </p:sp>
      <p:sp>
        <p:nvSpPr>
          <p:cNvPr id="55" name="54 Artı"/>
          <p:cNvSpPr/>
          <p:nvPr/>
        </p:nvSpPr>
        <p:spPr>
          <a:xfrm>
            <a:off x="7983089" y="2822761"/>
            <a:ext cx="303929" cy="35267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Tree>
  </p:cSld>
  <p:clrMapOvr>
    <a:masterClrMapping/>
  </p:clrMapOvr>
  <p:transition>
    <p:pull dir="ld"/>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762737" y="586154"/>
            <a:ext cx="3257063" cy="861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Kamu Orta Mallarında                  (tescilli mera, yaylak, kışlak vb.)</a:t>
            </a:r>
          </a:p>
          <a:p>
            <a:pPr algn="ctr"/>
            <a:r>
              <a:rPr lang="tr-TR" b="1" dirty="0" smtClean="0">
                <a:solidFill>
                  <a:srgbClr val="FF0000"/>
                </a:solidFill>
              </a:rPr>
              <a:t> Düzeltme</a:t>
            </a:r>
          </a:p>
        </p:txBody>
      </p:sp>
      <p:sp>
        <p:nvSpPr>
          <p:cNvPr id="3" name="2 Dikdörtgen"/>
          <p:cNvSpPr/>
          <p:nvPr/>
        </p:nvSpPr>
        <p:spPr>
          <a:xfrm>
            <a:off x="938821" y="2358292"/>
            <a:ext cx="3217985" cy="943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28.02.1998 tarihinden önce kesinleşen (kadastro müdürlüğünce yapılan) </a:t>
            </a:r>
            <a:endParaRPr lang="tr-TR" dirty="0"/>
          </a:p>
        </p:txBody>
      </p:sp>
      <p:sp>
        <p:nvSpPr>
          <p:cNvPr id="4" name="3 Dikdörtgen"/>
          <p:cNvSpPr/>
          <p:nvPr/>
        </p:nvSpPr>
        <p:spPr>
          <a:xfrm>
            <a:off x="5056552" y="2373924"/>
            <a:ext cx="3217985" cy="928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28.02.1998 tarihinden sonra (mera komisyonunca veya kadastro komisyonunca yapılan)</a:t>
            </a:r>
            <a:endParaRPr lang="tr-TR" dirty="0"/>
          </a:p>
        </p:txBody>
      </p:sp>
      <p:sp>
        <p:nvSpPr>
          <p:cNvPr id="5" name="4 Dikdörtgen"/>
          <p:cNvSpPr/>
          <p:nvPr/>
        </p:nvSpPr>
        <p:spPr>
          <a:xfrm>
            <a:off x="1064844" y="3777762"/>
            <a:ext cx="3217985" cy="808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ekibince düzeltilir. Hatanın mahiyeti güncelleme tutanağında açıklanır.</a:t>
            </a:r>
            <a:endParaRPr lang="tr-TR" dirty="0"/>
          </a:p>
        </p:txBody>
      </p:sp>
      <p:sp>
        <p:nvSpPr>
          <p:cNvPr id="6" name="5 Dikdörtgen"/>
          <p:cNvSpPr/>
          <p:nvPr/>
        </p:nvSpPr>
        <p:spPr>
          <a:xfrm>
            <a:off x="5030174" y="3734778"/>
            <a:ext cx="3217985" cy="808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ekibine Ziraat Mühendisi iştirak ettirilir, teknik mevzuata uygun hale getirilir.</a:t>
            </a:r>
            <a:endParaRPr lang="tr-TR" dirty="0"/>
          </a:p>
        </p:txBody>
      </p:sp>
      <p:sp>
        <p:nvSpPr>
          <p:cNvPr id="7" name="6 Dikdörtgen"/>
          <p:cNvSpPr/>
          <p:nvPr/>
        </p:nvSpPr>
        <p:spPr>
          <a:xfrm>
            <a:off x="2871789" y="5242170"/>
            <a:ext cx="3599348" cy="625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Hatanın mahiyeti ve nasıl giderildiği güncelleme tutanağında açıklanır.</a:t>
            </a:r>
            <a:endParaRPr lang="tr-TR" dirty="0"/>
          </a:p>
        </p:txBody>
      </p:sp>
      <p:pic>
        <p:nvPicPr>
          <p:cNvPr id="94210" name="Picture 2" descr="mera resmi ile ilgili gÃ¶rsel sonucu"/>
          <p:cNvPicPr>
            <a:picLocks noChangeAspect="1" noChangeArrowheads="1"/>
          </p:cNvPicPr>
          <p:nvPr/>
        </p:nvPicPr>
        <p:blipFill>
          <a:blip r:embed="rId2" cstate="print"/>
          <a:srcRect/>
          <a:stretch>
            <a:fillRect/>
          </a:stretch>
        </p:blipFill>
        <p:spPr bwMode="auto">
          <a:xfrm>
            <a:off x="6302375" y="-1"/>
            <a:ext cx="2841625" cy="1593033"/>
          </a:xfrm>
          <a:prstGeom prst="rect">
            <a:avLst/>
          </a:prstGeom>
          <a:noFill/>
        </p:spPr>
      </p:pic>
      <p:pic>
        <p:nvPicPr>
          <p:cNvPr id="94212" name="Picture 4" descr="mera alanÄ± resim ile ilgili gÃ¶rsel sonucu"/>
          <p:cNvPicPr>
            <a:picLocks noChangeAspect="1" noChangeArrowheads="1"/>
          </p:cNvPicPr>
          <p:nvPr/>
        </p:nvPicPr>
        <p:blipFill>
          <a:blip r:embed="rId3" cstate="print"/>
          <a:srcRect/>
          <a:stretch>
            <a:fillRect/>
          </a:stretch>
        </p:blipFill>
        <p:spPr bwMode="auto">
          <a:xfrm>
            <a:off x="0" y="0"/>
            <a:ext cx="2476500" cy="1569150"/>
          </a:xfrm>
          <a:prstGeom prst="rect">
            <a:avLst/>
          </a:prstGeom>
          <a:noFill/>
        </p:spPr>
      </p:pic>
      <p:sp>
        <p:nvSpPr>
          <p:cNvPr id="10" name="9 Oval"/>
          <p:cNvSpPr/>
          <p:nvPr/>
        </p:nvSpPr>
        <p:spPr>
          <a:xfrm>
            <a:off x="0" y="1600200"/>
            <a:ext cx="2108200" cy="6985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4342  Sayılı Kanunun yürürlük tarihi 28.02.1998</a:t>
            </a:r>
            <a:endParaRPr lang="tr-TR" sz="1200" dirty="0"/>
          </a:p>
        </p:txBody>
      </p:sp>
      <p:cxnSp>
        <p:nvCxnSpPr>
          <p:cNvPr id="12" name="11 Düz Ok Bağlayıcısı"/>
          <p:cNvCxnSpPr/>
          <p:nvPr/>
        </p:nvCxnSpPr>
        <p:spPr>
          <a:xfrm rot="5400000">
            <a:off x="2647950" y="1581150"/>
            <a:ext cx="736600"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12 Düz Ok Bağlayıcısı"/>
          <p:cNvCxnSpPr/>
          <p:nvPr/>
        </p:nvCxnSpPr>
        <p:spPr>
          <a:xfrm rot="16200000" flipH="1">
            <a:off x="5397500" y="1752600"/>
            <a:ext cx="736600" cy="355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14 Düz Ok Bağlayıcısı"/>
          <p:cNvCxnSpPr/>
          <p:nvPr/>
        </p:nvCxnSpPr>
        <p:spPr>
          <a:xfrm rot="5400000">
            <a:off x="2393950" y="3536950"/>
            <a:ext cx="4445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Düz Ok Bağlayıcısı"/>
          <p:cNvCxnSpPr/>
          <p:nvPr/>
        </p:nvCxnSpPr>
        <p:spPr>
          <a:xfrm rot="5400000">
            <a:off x="5975350" y="3549650"/>
            <a:ext cx="4445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17 Düz Ok Bağlayıcısı"/>
          <p:cNvCxnSpPr/>
          <p:nvPr/>
        </p:nvCxnSpPr>
        <p:spPr>
          <a:xfrm rot="16200000" flipH="1">
            <a:off x="3511550" y="4743450"/>
            <a:ext cx="558800" cy="4191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19 Düz Ok Bağlayıcısı"/>
          <p:cNvCxnSpPr/>
          <p:nvPr/>
        </p:nvCxnSpPr>
        <p:spPr>
          <a:xfrm rot="5400000">
            <a:off x="5588000" y="4660900"/>
            <a:ext cx="622300" cy="571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21 Dikdörtgen"/>
          <p:cNvSpPr/>
          <p:nvPr/>
        </p:nvSpPr>
        <p:spPr>
          <a:xfrm>
            <a:off x="3240451" y="6061808"/>
            <a:ext cx="3217985" cy="491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Sonucundan idareye bilgi verilir.</a:t>
            </a:r>
            <a:endParaRPr lang="tr-TR" dirty="0"/>
          </a:p>
        </p:txBody>
      </p:sp>
      <p:sp>
        <p:nvSpPr>
          <p:cNvPr id="23" name="22 Oval"/>
          <p:cNvSpPr/>
          <p:nvPr/>
        </p:nvSpPr>
        <p:spPr>
          <a:xfrm>
            <a:off x="7035800" y="4787900"/>
            <a:ext cx="2108200" cy="8255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200" dirty="0" smtClean="0"/>
              <a:t>Tarım ve Orman Müdürlüğünce Ziraat Mühendisi görevlendirilir</a:t>
            </a:r>
            <a:endParaRPr lang="tr-TR" sz="1200" dirty="0"/>
          </a:p>
        </p:txBody>
      </p:sp>
      <p:cxnSp>
        <p:nvCxnSpPr>
          <p:cNvPr id="25" name="24 Düz Ok Bağlayıcısı"/>
          <p:cNvCxnSpPr/>
          <p:nvPr/>
        </p:nvCxnSpPr>
        <p:spPr>
          <a:xfrm rot="16200000" flipV="1">
            <a:off x="7131050" y="4603750"/>
            <a:ext cx="190500" cy="177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pull dir="ld"/>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228600" y="353425"/>
            <a:ext cx="8581292" cy="1000125"/>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r>
              <a:rPr lang="tr-TR" sz="2400" dirty="0">
                <a:solidFill>
                  <a:schemeClr val="tx1"/>
                </a:solidFill>
                <a:latin typeface="+mj-lt"/>
                <a:cs typeface="Arial" pitchFamily="34" charset="0"/>
              </a:rPr>
              <a:t>Bilgilendirme (ilanı) </a:t>
            </a:r>
            <a:r>
              <a:rPr lang="tr-TR" sz="2400" dirty="0" smtClean="0">
                <a:solidFill>
                  <a:schemeClr val="tx1"/>
                </a:solidFill>
                <a:latin typeface="+mj-lt"/>
                <a:cs typeface="Arial" pitchFamily="34" charset="0"/>
              </a:rPr>
              <a:t>Duyurusunun </a:t>
            </a:r>
            <a:r>
              <a:rPr lang="tr-TR" sz="2400" dirty="0">
                <a:solidFill>
                  <a:schemeClr val="tx1"/>
                </a:solidFill>
                <a:latin typeface="+mj-lt"/>
                <a:cs typeface="Arial" pitchFamily="34" charset="0"/>
              </a:rPr>
              <a:t>Y</a:t>
            </a:r>
            <a:r>
              <a:rPr lang="tr-TR" sz="2400" dirty="0" smtClean="0">
                <a:solidFill>
                  <a:schemeClr val="tx1"/>
                </a:solidFill>
                <a:latin typeface="+mj-lt"/>
                <a:cs typeface="Arial" pitchFamily="34" charset="0"/>
              </a:rPr>
              <a:t>apılması  </a:t>
            </a:r>
            <a:r>
              <a:rPr lang="tr-TR" sz="2400" dirty="0">
                <a:solidFill>
                  <a:schemeClr val="tx1"/>
                </a:solidFill>
                <a:latin typeface="+mj-lt"/>
                <a:cs typeface="Arial" pitchFamily="34" charset="0"/>
              </a:rPr>
              <a:t>ve </a:t>
            </a:r>
            <a:r>
              <a:rPr lang="tr-TR" sz="2400" dirty="0" smtClean="0">
                <a:solidFill>
                  <a:schemeClr val="tx1"/>
                </a:solidFill>
                <a:latin typeface="+mj-lt"/>
                <a:cs typeface="Arial" pitchFamily="34" charset="0"/>
              </a:rPr>
              <a:t>Varsa </a:t>
            </a:r>
            <a:r>
              <a:rPr lang="tr-TR" sz="2400" dirty="0">
                <a:solidFill>
                  <a:schemeClr val="tx1"/>
                </a:solidFill>
                <a:latin typeface="+mj-lt"/>
                <a:cs typeface="Arial" pitchFamily="34" charset="0"/>
              </a:rPr>
              <a:t>İ</a:t>
            </a:r>
            <a:r>
              <a:rPr lang="tr-TR" sz="2400" dirty="0" smtClean="0">
                <a:solidFill>
                  <a:schemeClr val="tx1"/>
                </a:solidFill>
                <a:latin typeface="+mj-lt"/>
                <a:cs typeface="Arial" pitchFamily="34" charset="0"/>
              </a:rPr>
              <a:t>tirazların   </a:t>
            </a:r>
            <a:r>
              <a:rPr lang="tr-TR" sz="2400" dirty="0">
                <a:solidFill>
                  <a:schemeClr val="tx1"/>
                </a:solidFill>
                <a:latin typeface="+mj-lt"/>
                <a:cs typeface="Arial" pitchFamily="34" charset="0"/>
              </a:rPr>
              <a:t>D</a:t>
            </a:r>
            <a:r>
              <a:rPr lang="tr-TR" sz="2400" dirty="0" smtClean="0">
                <a:solidFill>
                  <a:schemeClr val="tx1"/>
                </a:solidFill>
                <a:latin typeface="+mj-lt"/>
                <a:cs typeface="Arial" pitchFamily="34" charset="0"/>
              </a:rPr>
              <a:t>eğerlendirilmesi</a:t>
            </a:r>
            <a:endParaRPr lang="tr-TR" sz="2400" dirty="0">
              <a:solidFill>
                <a:schemeClr val="tx1"/>
              </a:solidFill>
              <a:latin typeface="+mj-lt"/>
              <a:cs typeface="Arial" pitchFamily="34" charset="0"/>
            </a:endParaRPr>
          </a:p>
        </p:txBody>
      </p:sp>
      <p:pic>
        <p:nvPicPr>
          <p:cNvPr id="135171" name="Picture 4" descr="itiraz etmek ile ilgili gö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94163" y="2633663"/>
            <a:ext cx="14605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5172" name="AutoShape 6" descr="duyuru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135173" name="AutoShape 8" descr="duyuru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135174" name="AutoShape 10" descr="duyuru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135175" name="AutoShape 14" descr="meb mühür ile ilgili görsel sonucu"/>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sz="1800">
              <a:latin typeface="Arial" panose="020B0604020202020204" pitchFamily="34" charset="0"/>
            </a:endParaRPr>
          </a:p>
        </p:txBody>
      </p:sp>
      <p:sp>
        <p:nvSpPr>
          <p:cNvPr id="16" name="15 Sağa Bükülü Ok"/>
          <p:cNvSpPr/>
          <p:nvPr/>
        </p:nvSpPr>
        <p:spPr>
          <a:xfrm rot="5726854">
            <a:off x="5538788" y="1152525"/>
            <a:ext cx="811212" cy="2376488"/>
          </a:xfrm>
          <a:prstGeom prst="curvedRightArrow">
            <a:avLst>
              <a:gd name="adj1" fmla="val 25000"/>
              <a:gd name="adj2" fmla="val 50000"/>
              <a:gd name="adj3" fmla="val 19089"/>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schemeClr val="tx1"/>
              </a:solidFill>
              <a:cs typeface="Arial" charset="0"/>
            </a:endParaRPr>
          </a:p>
        </p:txBody>
      </p:sp>
      <p:cxnSp>
        <p:nvCxnSpPr>
          <p:cNvPr id="24" name="23 Düz Ok Bağlayıcısı"/>
          <p:cNvCxnSpPr>
            <a:endCxn id="42" idx="0"/>
          </p:cNvCxnSpPr>
          <p:nvPr/>
        </p:nvCxnSpPr>
        <p:spPr>
          <a:xfrm rot="16200000" flipH="1">
            <a:off x="3032918" y="4177507"/>
            <a:ext cx="1249363" cy="23812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1" name="30 Düz Ok Bağlayıcısı"/>
          <p:cNvCxnSpPr>
            <a:endCxn id="29" idx="0"/>
          </p:cNvCxnSpPr>
          <p:nvPr/>
        </p:nvCxnSpPr>
        <p:spPr>
          <a:xfrm rot="5400000">
            <a:off x="1296194" y="4817269"/>
            <a:ext cx="1244600" cy="10969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5181" name="36 Metin kutusu"/>
          <p:cNvSpPr txBox="1">
            <a:spLocks noChangeArrowheads="1"/>
          </p:cNvSpPr>
          <p:nvPr/>
        </p:nvSpPr>
        <p:spPr bwMode="auto">
          <a:xfrm>
            <a:off x="3522663" y="4572000"/>
            <a:ext cx="11207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b="1">
                <a:solidFill>
                  <a:srgbClr val="C00000"/>
                </a:solidFill>
                <a:latin typeface="Arial" panose="020B0604020202020204" pitchFamily="34" charset="0"/>
              </a:rPr>
              <a:t>(15 Gün)</a:t>
            </a:r>
          </a:p>
        </p:txBody>
      </p:sp>
      <p:cxnSp>
        <p:nvCxnSpPr>
          <p:cNvPr id="26" name="25 Düz Ok Bağlayıcısı"/>
          <p:cNvCxnSpPr>
            <a:endCxn id="33" idx="0"/>
          </p:cNvCxnSpPr>
          <p:nvPr/>
        </p:nvCxnSpPr>
        <p:spPr>
          <a:xfrm rot="16200000" flipH="1">
            <a:off x="2279650" y="4930775"/>
            <a:ext cx="1244600" cy="8699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135183" name="Picture 12" descr="duyuru ile ilgili görsel sonucu"/>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57313" y="3500438"/>
            <a:ext cx="2220912" cy="1243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28 Metin kutusu"/>
          <p:cNvSpPr txBox="1"/>
          <p:nvPr/>
        </p:nvSpPr>
        <p:spPr>
          <a:xfrm>
            <a:off x="238125" y="5988050"/>
            <a:ext cx="2262188" cy="369888"/>
          </a:xfrm>
          <a:prstGeom prst="rect">
            <a:avLst/>
          </a:prstGeom>
        </p:spPr>
        <p:style>
          <a:lnRef idx="3">
            <a:schemeClr val="lt1"/>
          </a:lnRef>
          <a:fillRef idx="1">
            <a:schemeClr val="accent4"/>
          </a:fillRef>
          <a:effectRef idx="1">
            <a:schemeClr val="accent4"/>
          </a:effectRef>
          <a:fontRef idx="minor">
            <a:schemeClr val="lt1"/>
          </a:fontRef>
        </p:style>
        <p:txBody>
          <a:bodyPr wrap="none">
            <a:spAutoFit/>
          </a:bodyPr>
          <a:lstStyle/>
          <a:p>
            <a:pPr eaLnBrk="1" hangingPunct="1">
              <a:defRPr/>
            </a:pPr>
            <a:r>
              <a:rPr lang="tr-TR" dirty="0">
                <a:solidFill>
                  <a:srgbClr val="FFFFFF"/>
                </a:solidFill>
                <a:cs typeface="Arial" charset="0"/>
              </a:rPr>
              <a:t>Kadastro Müdürlüğü</a:t>
            </a:r>
          </a:p>
        </p:txBody>
      </p:sp>
      <p:sp>
        <p:nvSpPr>
          <p:cNvPr id="33" name="32 Metin kutusu"/>
          <p:cNvSpPr txBox="1"/>
          <p:nvPr/>
        </p:nvSpPr>
        <p:spPr>
          <a:xfrm>
            <a:off x="2746375" y="5988050"/>
            <a:ext cx="1182688" cy="369888"/>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eaLnBrk="1" hangingPunct="1">
              <a:defRPr/>
            </a:pPr>
            <a:r>
              <a:rPr lang="tr-TR" dirty="0">
                <a:solidFill>
                  <a:srgbClr val="FFFFFF"/>
                </a:solidFill>
                <a:cs typeface="Arial" charset="0"/>
              </a:rPr>
              <a:t>Muhtarlık</a:t>
            </a:r>
          </a:p>
        </p:txBody>
      </p:sp>
      <p:sp>
        <p:nvSpPr>
          <p:cNvPr id="42" name="41 Metin kutusu"/>
          <p:cNvSpPr txBox="1"/>
          <p:nvPr/>
        </p:nvSpPr>
        <p:spPr>
          <a:xfrm>
            <a:off x="4338638" y="5992813"/>
            <a:ext cx="1019175" cy="369887"/>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eaLnBrk="1" hangingPunct="1">
              <a:defRPr/>
            </a:pPr>
            <a:r>
              <a:rPr lang="tr-TR" dirty="0"/>
              <a:t>Belediye</a:t>
            </a:r>
          </a:p>
        </p:txBody>
      </p:sp>
      <p:pic>
        <p:nvPicPr>
          <p:cNvPr id="13518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l="14452" r="14090"/>
          <a:stretch>
            <a:fillRect/>
          </a:stretch>
        </p:blipFill>
        <p:spPr bwMode="auto">
          <a:xfrm>
            <a:off x="6284913" y="2513013"/>
            <a:ext cx="1787525" cy="1344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26 Sağa Bükülü Ok"/>
          <p:cNvSpPr/>
          <p:nvPr/>
        </p:nvSpPr>
        <p:spPr>
          <a:xfrm rot="16605264">
            <a:off x="5658644" y="3074194"/>
            <a:ext cx="598487" cy="2149475"/>
          </a:xfrm>
          <a:prstGeom prst="curvedRightArrow">
            <a:avLst>
              <a:gd name="adj1" fmla="val 25000"/>
              <a:gd name="adj2" fmla="val 50000"/>
              <a:gd name="adj3" fmla="val 10106"/>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schemeClr val="tx1"/>
              </a:solidFill>
              <a:cs typeface="Arial" charset="0"/>
            </a:endParaRPr>
          </a:p>
        </p:txBody>
      </p:sp>
      <p:sp>
        <p:nvSpPr>
          <p:cNvPr id="135189" name="36 Metin kutusu"/>
          <p:cNvSpPr txBox="1">
            <a:spLocks noChangeArrowheads="1"/>
          </p:cNvSpPr>
          <p:nvPr/>
        </p:nvSpPr>
        <p:spPr bwMode="auto">
          <a:xfrm>
            <a:off x="6500813" y="4786313"/>
            <a:ext cx="1685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800" b="1">
                <a:latin typeface="Arial" panose="020B0604020202020204" pitchFamily="34" charset="0"/>
              </a:rPr>
              <a:t>Yazılı Bildirim</a:t>
            </a:r>
          </a:p>
        </p:txBody>
      </p:sp>
      <p:pic>
        <p:nvPicPr>
          <p:cNvPr id="66562" name="Picture 2" descr="tarÄ±m ve orman mÃ¼dÃ¼rlÃ¼ÄÃ¼ ile ilgili gÃ¶rsel sonucu"/>
          <p:cNvPicPr>
            <a:picLocks noChangeAspect="1" noChangeArrowheads="1"/>
          </p:cNvPicPr>
          <p:nvPr/>
        </p:nvPicPr>
        <p:blipFill>
          <a:blip r:embed="rId5" cstate="print"/>
          <a:srcRect/>
          <a:stretch>
            <a:fillRect/>
          </a:stretch>
        </p:blipFill>
        <p:spPr bwMode="auto">
          <a:xfrm>
            <a:off x="5768585" y="5302127"/>
            <a:ext cx="1279330" cy="1272167"/>
          </a:xfrm>
          <a:prstGeom prst="rect">
            <a:avLst/>
          </a:prstGeom>
          <a:noFill/>
        </p:spPr>
      </p:pic>
      <p:sp>
        <p:nvSpPr>
          <p:cNvPr id="22" name="21 Yuvarlatılmış Dikdörtgen"/>
          <p:cNvSpPr/>
          <p:nvPr/>
        </p:nvSpPr>
        <p:spPr>
          <a:xfrm>
            <a:off x="700087" y="1585913"/>
            <a:ext cx="3171825" cy="628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Geçici Çizim-Pafta Çizimi Genelge  40 Md.</a:t>
            </a:r>
            <a:endParaRPr lang="tr-TR" dirty="0"/>
          </a:p>
        </p:txBody>
      </p:sp>
      <p:sp>
        <p:nvSpPr>
          <p:cNvPr id="25" name="24 Yuvarlatılmış Dikdörtgen"/>
          <p:cNvSpPr/>
          <p:nvPr/>
        </p:nvSpPr>
        <p:spPr>
          <a:xfrm>
            <a:off x="328612" y="2357437"/>
            <a:ext cx="3857626" cy="9286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Kadastro Güncelleme Değişim  ve Karşılaştırma Cetveli Düzenlenir (</a:t>
            </a:r>
            <a:r>
              <a:rPr lang="tr-TR" dirty="0" err="1" smtClean="0"/>
              <a:t>Ynm</a:t>
            </a:r>
            <a:r>
              <a:rPr lang="tr-TR" dirty="0" smtClean="0"/>
              <a:t>. Ek-5)</a:t>
            </a:r>
            <a:endParaRPr lang="tr-TR" dirty="0"/>
          </a:p>
        </p:txBody>
      </p:sp>
      <p:sp>
        <p:nvSpPr>
          <p:cNvPr id="28" name="27 Oval Belirtme Çizgisi"/>
          <p:cNvSpPr/>
          <p:nvPr/>
        </p:nvSpPr>
        <p:spPr>
          <a:xfrm>
            <a:off x="7369104" y="1581665"/>
            <a:ext cx="1774896" cy="1154729"/>
          </a:xfrm>
          <a:prstGeom prst="wedgeEllipseCallout">
            <a:avLst>
              <a:gd name="adj1" fmla="val -193648"/>
              <a:gd name="adj2" fmla="val -769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Ek-1, 22-a ve kadastro yönüyle işleme tabii alanlar birlikte ilana alınır </a:t>
            </a:r>
            <a:endParaRPr lang="tr-TR" sz="1200" dirty="0"/>
          </a:p>
        </p:txBody>
      </p:sp>
      <p:pic>
        <p:nvPicPr>
          <p:cNvPr id="30" name="Picture 5"/>
          <p:cNvPicPr>
            <a:picLocks noChangeAspect="1" noChangeArrowheads="1"/>
          </p:cNvPicPr>
          <p:nvPr/>
        </p:nvPicPr>
        <p:blipFill>
          <a:blip r:embed="rId6" cstate="print"/>
          <a:srcRect/>
          <a:stretch>
            <a:fillRect/>
          </a:stretch>
        </p:blipFill>
        <p:spPr bwMode="auto">
          <a:xfrm>
            <a:off x="7267693" y="5267606"/>
            <a:ext cx="1256528" cy="1256528"/>
          </a:xfrm>
          <a:prstGeom prst="rect">
            <a:avLst/>
          </a:prstGeom>
          <a:noFill/>
          <a:ln w="9525">
            <a:noFill/>
            <a:miter lim="800000"/>
            <a:headEnd/>
            <a:tailEnd/>
          </a:ln>
          <a:effectLst/>
        </p:spPr>
      </p:pic>
    </p:spTree>
    <p:extLst>
      <p:ext uri="{BB962C8B-B14F-4D97-AF65-F5344CB8AC3E}">
        <p14:creationId xmlns:p14="http://schemas.microsoft.com/office/powerpoint/2010/main" xmlns="" val="2655412871"/>
      </p:ext>
    </p:extLst>
  </p:cSld>
  <p:clrMapOvr>
    <a:masterClrMapping/>
  </p:clrMapOvr>
  <p:transition>
    <p:pull dir="ld"/>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Yuvarlatılmış Dikdörtgen"/>
          <p:cNvSpPr/>
          <p:nvPr/>
        </p:nvSpPr>
        <p:spPr>
          <a:xfrm>
            <a:off x="3343275" y="771525"/>
            <a:ext cx="3014663" cy="1000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İTİRAZ</a:t>
            </a:r>
            <a:endParaRPr lang="tr-TR" dirty="0"/>
          </a:p>
        </p:txBody>
      </p:sp>
      <p:cxnSp>
        <p:nvCxnSpPr>
          <p:cNvPr id="5" name="4 Düz Ok Bağlayıcısı"/>
          <p:cNvCxnSpPr/>
          <p:nvPr/>
        </p:nvCxnSpPr>
        <p:spPr>
          <a:xfrm>
            <a:off x="4893469" y="1800225"/>
            <a:ext cx="550069" cy="528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flipH="1">
            <a:off x="4157663" y="1771650"/>
            <a:ext cx="757237" cy="657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7 Yuvarlatılmış Dikdörtgen"/>
          <p:cNvSpPr/>
          <p:nvPr/>
        </p:nvSpPr>
        <p:spPr>
          <a:xfrm>
            <a:off x="1471613" y="2400300"/>
            <a:ext cx="2200275" cy="2443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22-a ve Kadastro Yönüyle işleme Tabi Alanlarda</a:t>
            </a:r>
          </a:p>
          <a:p>
            <a:pPr algn="ctr"/>
            <a:endParaRPr lang="tr-TR" dirty="0" smtClean="0"/>
          </a:p>
          <a:p>
            <a:pPr algn="ctr"/>
            <a:r>
              <a:rPr lang="tr-TR" dirty="0" smtClean="0">
                <a:solidFill>
                  <a:schemeClr val="tx1">
                    <a:lumMod val="95000"/>
                    <a:lumOff val="5000"/>
                  </a:schemeClr>
                </a:solidFill>
              </a:rPr>
              <a:t>KOMİSYON TUTANAĞI</a:t>
            </a:r>
          </a:p>
          <a:p>
            <a:pPr algn="ctr"/>
            <a:r>
              <a:rPr lang="tr-TR" dirty="0" smtClean="0">
                <a:solidFill>
                  <a:schemeClr val="tx1">
                    <a:lumMod val="95000"/>
                    <a:lumOff val="5000"/>
                  </a:schemeClr>
                </a:solidFill>
              </a:rPr>
              <a:t> (</a:t>
            </a:r>
            <a:r>
              <a:rPr lang="tr-TR" dirty="0" err="1" smtClean="0">
                <a:solidFill>
                  <a:schemeClr val="tx1">
                    <a:lumMod val="95000"/>
                    <a:lumOff val="5000"/>
                  </a:schemeClr>
                </a:solidFill>
              </a:rPr>
              <a:t>Ynm</a:t>
            </a:r>
            <a:r>
              <a:rPr lang="tr-TR" dirty="0" smtClean="0">
                <a:solidFill>
                  <a:schemeClr val="tx1">
                    <a:lumMod val="95000"/>
                    <a:lumOff val="5000"/>
                  </a:schemeClr>
                </a:solidFill>
              </a:rPr>
              <a:t>.Ek-13 düzenlenir.)</a:t>
            </a:r>
            <a:endParaRPr lang="tr-TR" dirty="0">
              <a:solidFill>
                <a:schemeClr val="tx1">
                  <a:lumMod val="95000"/>
                  <a:lumOff val="5000"/>
                </a:schemeClr>
              </a:solidFill>
            </a:endParaRPr>
          </a:p>
        </p:txBody>
      </p:sp>
      <p:sp>
        <p:nvSpPr>
          <p:cNvPr id="9" name="8 Yuvarlatılmış Dikdörtgen"/>
          <p:cNvSpPr/>
          <p:nvPr/>
        </p:nvSpPr>
        <p:spPr>
          <a:xfrm>
            <a:off x="5900738" y="2300289"/>
            <a:ext cx="2543175" cy="23288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Ek-1 yönüyle işleme tabi alanlarda </a:t>
            </a:r>
          </a:p>
          <a:p>
            <a:pPr algn="ctr"/>
            <a:endParaRPr lang="tr-TR" dirty="0" smtClean="0"/>
          </a:p>
          <a:p>
            <a:pPr algn="ctr"/>
            <a:r>
              <a:rPr lang="tr-TR" dirty="0" smtClean="0">
                <a:solidFill>
                  <a:schemeClr val="tx1">
                    <a:lumMod val="95000"/>
                    <a:lumOff val="5000"/>
                  </a:schemeClr>
                </a:solidFill>
              </a:rPr>
              <a:t>BİLGİLENDİRME İTİRAZ SONUÇ RAPORU</a:t>
            </a:r>
          </a:p>
          <a:p>
            <a:pPr algn="ctr"/>
            <a:r>
              <a:rPr lang="tr-TR" dirty="0" smtClean="0">
                <a:solidFill>
                  <a:schemeClr val="tx1">
                    <a:lumMod val="95000"/>
                    <a:lumOff val="5000"/>
                  </a:schemeClr>
                </a:solidFill>
              </a:rPr>
              <a:t>(14/01/2019 tarihli ve 2943892  sayılı duyuru eki Ek-3 kullanılır.)</a:t>
            </a:r>
            <a:endParaRPr lang="tr-TR" dirty="0">
              <a:solidFill>
                <a:schemeClr val="tx1">
                  <a:lumMod val="95000"/>
                  <a:lumOff val="5000"/>
                </a:schemeClr>
              </a:solidFill>
            </a:endParaRPr>
          </a:p>
        </p:txBody>
      </p:sp>
      <p:sp>
        <p:nvSpPr>
          <p:cNvPr id="10" name="9 Dikdörtgen"/>
          <p:cNvSpPr/>
          <p:nvPr/>
        </p:nvSpPr>
        <p:spPr>
          <a:xfrm>
            <a:off x="1172817" y="5277678"/>
            <a:ext cx="7166113" cy="14014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smtClean="0"/>
              <a:t>Ormanların sınırlandırma ve tespitine itiraz edilmesi halinde  kadastro komisyonuna çalışmada yer almayan orman müh ile ziraat müh ekibe iştirak ettirilir.Bilgilendirme duyurusu yapılmaz.</a:t>
            </a:r>
            <a:endParaRPr lang="tr-TR" dirty="0"/>
          </a:p>
        </p:txBody>
      </p:sp>
    </p:spTree>
  </p:cSld>
  <p:clrMapOvr>
    <a:masterClrMapping/>
  </p:clrMapOvr>
  <p:transition>
    <p:pull dir="ld"/>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228596" y="633045"/>
          <a:ext cx="8713180" cy="5899637"/>
        </p:xfrm>
        <a:graphic>
          <a:graphicData uri="http://schemas.openxmlformats.org/drawingml/2006/table">
            <a:tbl>
              <a:tblPr/>
              <a:tblGrid>
                <a:gridCol w="435659">
                  <a:extLst>
                    <a:ext uri="{9D8B030D-6E8A-4147-A177-3AD203B41FA5}">
                      <a16:colId xmlns:a16="http://schemas.microsoft.com/office/drawing/2014/main" xmlns="" val="20000"/>
                    </a:ext>
                  </a:extLst>
                </a:gridCol>
                <a:gridCol w="435659">
                  <a:extLst>
                    <a:ext uri="{9D8B030D-6E8A-4147-A177-3AD203B41FA5}">
                      <a16:colId xmlns:a16="http://schemas.microsoft.com/office/drawing/2014/main" xmlns="" val="20001"/>
                    </a:ext>
                  </a:extLst>
                </a:gridCol>
                <a:gridCol w="435659">
                  <a:extLst>
                    <a:ext uri="{9D8B030D-6E8A-4147-A177-3AD203B41FA5}">
                      <a16:colId xmlns:a16="http://schemas.microsoft.com/office/drawing/2014/main" xmlns="" val="20002"/>
                    </a:ext>
                  </a:extLst>
                </a:gridCol>
                <a:gridCol w="435659">
                  <a:extLst>
                    <a:ext uri="{9D8B030D-6E8A-4147-A177-3AD203B41FA5}">
                      <a16:colId xmlns:a16="http://schemas.microsoft.com/office/drawing/2014/main" xmlns="" val="20003"/>
                    </a:ext>
                  </a:extLst>
                </a:gridCol>
                <a:gridCol w="435659">
                  <a:extLst>
                    <a:ext uri="{9D8B030D-6E8A-4147-A177-3AD203B41FA5}">
                      <a16:colId xmlns:a16="http://schemas.microsoft.com/office/drawing/2014/main" xmlns="" val="20004"/>
                    </a:ext>
                  </a:extLst>
                </a:gridCol>
                <a:gridCol w="435659">
                  <a:extLst>
                    <a:ext uri="{9D8B030D-6E8A-4147-A177-3AD203B41FA5}">
                      <a16:colId xmlns:a16="http://schemas.microsoft.com/office/drawing/2014/main" xmlns="" val="20005"/>
                    </a:ext>
                  </a:extLst>
                </a:gridCol>
                <a:gridCol w="435659">
                  <a:extLst>
                    <a:ext uri="{9D8B030D-6E8A-4147-A177-3AD203B41FA5}">
                      <a16:colId xmlns:a16="http://schemas.microsoft.com/office/drawing/2014/main" xmlns="" val="20006"/>
                    </a:ext>
                  </a:extLst>
                </a:gridCol>
                <a:gridCol w="435659">
                  <a:extLst>
                    <a:ext uri="{9D8B030D-6E8A-4147-A177-3AD203B41FA5}">
                      <a16:colId xmlns:a16="http://schemas.microsoft.com/office/drawing/2014/main" xmlns="" val="20007"/>
                    </a:ext>
                  </a:extLst>
                </a:gridCol>
                <a:gridCol w="435659">
                  <a:extLst>
                    <a:ext uri="{9D8B030D-6E8A-4147-A177-3AD203B41FA5}">
                      <a16:colId xmlns:a16="http://schemas.microsoft.com/office/drawing/2014/main" xmlns="" val="20008"/>
                    </a:ext>
                  </a:extLst>
                </a:gridCol>
                <a:gridCol w="435659">
                  <a:extLst>
                    <a:ext uri="{9D8B030D-6E8A-4147-A177-3AD203B41FA5}">
                      <a16:colId xmlns:a16="http://schemas.microsoft.com/office/drawing/2014/main" xmlns="" val="20009"/>
                    </a:ext>
                  </a:extLst>
                </a:gridCol>
                <a:gridCol w="435659">
                  <a:extLst>
                    <a:ext uri="{9D8B030D-6E8A-4147-A177-3AD203B41FA5}">
                      <a16:colId xmlns:a16="http://schemas.microsoft.com/office/drawing/2014/main" xmlns="" val="20010"/>
                    </a:ext>
                  </a:extLst>
                </a:gridCol>
                <a:gridCol w="435659">
                  <a:extLst>
                    <a:ext uri="{9D8B030D-6E8A-4147-A177-3AD203B41FA5}">
                      <a16:colId xmlns:a16="http://schemas.microsoft.com/office/drawing/2014/main" xmlns="" val="20011"/>
                    </a:ext>
                  </a:extLst>
                </a:gridCol>
                <a:gridCol w="435659">
                  <a:extLst>
                    <a:ext uri="{9D8B030D-6E8A-4147-A177-3AD203B41FA5}">
                      <a16:colId xmlns:a16="http://schemas.microsoft.com/office/drawing/2014/main" xmlns="" val="20012"/>
                    </a:ext>
                  </a:extLst>
                </a:gridCol>
                <a:gridCol w="435659">
                  <a:extLst>
                    <a:ext uri="{9D8B030D-6E8A-4147-A177-3AD203B41FA5}">
                      <a16:colId xmlns:a16="http://schemas.microsoft.com/office/drawing/2014/main" xmlns="" val="20013"/>
                    </a:ext>
                  </a:extLst>
                </a:gridCol>
                <a:gridCol w="435659">
                  <a:extLst>
                    <a:ext uri="{9D8B030D-6E8A-4147-A177-3AD203B41FA5}">
                      <a16:colId xmlns:a16="http://schemas.microsoft.com/office/drawing/2014/main" xmlns="" val="20014"/>
                    </a:ext>
                  </a:extLst>
                </a:gridCol>
                <a:gridCol w="435659">
                  <a:extLst>
                    <a:ext uri="{9D8B030D-6E8A-4147-A177-3AD203B41FA5}">
                      <a16:colId xmlns:a16="http://schemas.microsoft.com/office/drawing/2014/main" xmlns="" val="20015"/>
                    </a:ext>
                  </a:extLst>
                </a:gridCol>
                <a:gridCol w="435659">
                  <a:extLst>
                    <a:ext uri="{9D8B030D-6E8A-4147-A177-3AD203B41FA5}">
                      <a16:colId xmlns:a16="http://schemas.microsoft.com/office/drawing/2014/main" xmlns="" val="20016"/>
                    </a:ext>
                  </a:extLst>
                </a:gridCol>
                <a:gridCol w="435659">
                  <a:extLst>
                    <a:ext uri="{9D8B030D-6E8A-4147-A177-3AD203B41FA5}">
                      <a16:colId xmlns:a16="http://schemas.microsoft.com/office/drawing/2014/main" xmlns="" val="20017"/>
                    </a:ext>
                  </a:extLst>
                </a:gridCol>
                <a:gridCol w="435659">
                  <a:extLst>
                    <a:ext uri="{9D8B030D-6E8A-4147-A177-3AD203B41FA5}">
                      <a16:colId xmlns:a16="http://schemas.microsoft.com/office/drawing/2014/main" xmlns="" val="20018"/>
                    </a:ext>
                  </a:extLst>
                </a:gridCol>
                <a:gridCol w="435659">
                  <a:extLst>
                    <a:ext uri="{9D8B030D-6E8A-4147-A177-3AD203B41FA5}">
                      <a16:colId xmlns:a16="http://schemas.microsoft.com/office/drawing/2014/main" xmlns="" val="20019"/>
                    </a:ext>
                  </a:extLst>
                </a:gridCol>
              </a:tblGrid>
              <a:tr h="297819">
                <a:tc gridSpan="20">
                  <a:txBody>
                    <a:bodyPr/>
                    <a:lstStyle/>
                    <a:p>
                      <a:pPr algn="ctr" rtl="0" fontAlgn="ctr"/>
                      <a:r>
                        <a:rPr lang="tr-TR" sz="700" b="1" i="0" u="none" strike="noStrike" dirty="0">
                          <a:solidFill>
                            <a:srgbClr val="000000"/>
                          </a:solidFill>
                          <a:latin typeface="Lucida Sans Unicode"/>
                        </a:rPr>
                        <a:t>KADASTRO GÜNCELLEME </a:t>
                      </a:r>
                      <a:r>
                        <a:rPr lang="tr-TR" sz="700" b="1" i="0" u="none" strike="noStrike" dirty="0">
                          <a:solidFill>
                            <a:srgbClr val="000000"/>
                          </a:solidFill>
                          <a:latin typeface="Arial"/>
                        </a:rPr>
                        <a:t>ASKI İLAN CETVELİ (3402/22-a, Ek 1 ve Kadastro)</a:t>
                      </a:r>
                      <a:r>
                        <a:rPr lang="tr-TR" sz="700" b="1" i="0" u="none" strike="noStrike" dirty="0">
                          <a:solidFill>
                            <a:srgbClr val="000000"/>
                          </a:solidFill>
                          <a:latin typeface="Lucida Sans Unicode"/>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0"/>
                  </a:ext>
                </a:extLst>
              </a:tr>
              <a:tr h="425453">
                <a:tc gridSpan="2">
                  <a:txBody>
                    <a:bodyPr/>
                    <a:lstStyle/>
                    <a:p>
                      <a:pPr algn="ctr" rtl="0" fontAlgn="ctr"/>
                      <a:r>
                        <a:rPr lang="tr-TR" sz="700" b="0" i="0" u="none" strike="noStrike">
                          <a:solidFill>
                            <a:srgbClr val="000000"/>
                          </a:solidFill>
                          <a:latin typeface="Arial"/>
                        </a:rPr>
                        <a:t> İLİ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5">
                  <a:txBody>
                    <a:bodyPr/>
                    <a:lstStyle/>
                    <a:p>
                      <a:pPr algn="ctr" rtl="0" fontAlgn="ctr"/>
                      <a:r>
                        <a:rPr lang="tr-TR" sz="700" b="0" i="0" u="none" strike="noStrike">
                          <a:solidFill>
                            <a:srgbClr val="000000"/>
                          </a:solidFill>
                          <a:latin typeface="Arial"/>
                        </a:rPr>
                        <a:t> İLÇESİ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rtl="0" fontAlgn="ctr"/>
                      <a:r>
                        <a:rPr lang="tr-TR" sz="700" b="0" i="0" u="none" strike="noStrike">
                          <a:solidFill>
                            <a:srgbClr val="000000"/>
                          </a:solidFill>
                          <a:latin typeface="Arial"/>
                        </a:rPr>
                        <a:t> MAHALLE / KÖY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gridSpan="8">
                  <a:txBody>
                    <a:bodyPr/>
                    <a:lstStyle/>
                    <a:p>
                      <a:pPr algn="ctr" rtl="0" fontAlgn="ctr"/>
                      <a:r>
                        <a:rPr lang="tr-TR" sz="700" b="0" i="0" u="none" strike="noStrike">
                          <a:solidFill>
                            <a:srgbClr val="000000"/>
                          </a:solidFill>
                          <a:latin typeface="Arial"/>
                        </a:rPr>
                        <a:t>.............................................KADASTRO MÜDÜRLÜĞÜ</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rtl="0" fontAlgn="ctr"/>
                      <a:r>
                        <a:rPr lang="tr-TR" sz="700" b="0" i="0" u="none" strike="noStrike">
                          <a:solidFill>
                            <a:srgbClr val="000000"/>
                          </a:solidFill>
                          <a:latin typeface="Lucida Sans Unicode"/>
                        </a:rPr>
                        <a:t> </a:t>
                      </a:r>
                      <a:r>
                        <a:rPr lang="tr-TR" sz="700" b="0" i="0" u="none" strike="noStrike">
                          <a:solidFill>
                            <a:srgbClr val="000000"/>
                          </a:solidFill>
                          <a:latin typeface="Arial"/>
                        </a:rPr>
                        <a:t>Sayfa No :</a:t>
                      </a:r>
                      <a:r>
                        <a:rPr lang="tr-TR" sz="700" b="0" i="0" u="none" strike="noStrike">
                          <a:solidFill>
                            <a:srgbClr val="000000"/>
                          </a:solidFill>
                          <a:latin typeface="Lucida Sans Unicode"/>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97819">
                <a:tc gridSpan="20">
                  <a:txBody>
                    <a:bodyPr/>
                    <a:lstStyle/>
                    <a:p>
                      <a:pPr algn="ctr" rtl="0" fontAlgn="ctr"/>
                      <a:r>
                        <a:rPr lang="tr-TR" sz="700" b="0" i="0" u="none" strike="noStrike">
                          <a:solidFill>
                            <a:srgbClr val="000000"/>
                          </a:solidFill>
                          <a:latin typeface="Arial"/>
                        </a:rPr>
                        <a:t>KADASTRO GÜNCELLEMESİ YAPILAN TAŞINMAZ MALIN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2"/>
                  </a:ext>
                </a:extLst>
              </a:tr>
              <a:tr h="779999">
                <a:tc>
                  <a:txBody>
                    <a:bodyPr/>
                    <a:lstStyle/>
                    <a:p>
                      <a:pPr algn="ctr" rtl="0" fontAlgn="ctr"/>
                      <a:r>
                        <a:rPr lang="tr-TR" sz="700" b="0" i="0" u="none" strike="noStrike">
                          <a:solidFill>
                            <a:srgbClr val="000000"/>
                          </a:solidFill>
                          <a:latin typeface="Arial"/>
                        </a:rPr>
                        <a:t>Sıra</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Adı Soyadı: Baba adı</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rtl="0" fontAlgn="ctr"/>
                      <a:r>
                        <a:rPr lang="tr-TR" sz="700" b="0" i="0" u="none" strike="noStrike">
                          <a:solidFill>
                            <a:srgbClr val="000000"/>
                          </a:solidFill>
                          <a:latin typeface="Arial"/>
                        </a:rPr>
                        <a:t>Hissesi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000000"/>
                          </a:solidFill>
                          <a:latin typeface="Arial"/>
                        </a:rPr>
                        <a:t>Sokak veya Mevki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Pafta no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rtl="0" fontAlgn="ctr"/>
                      <a:r>
                        <a:rPr lang="tr-TR" sz="700" b="0" i="0" u="none" strike="noStrike">
                          <a:solidFill>
                            <a:srgbClr val="000000"/>
                          </a:solidFill>
                          <a:latin typeface="Arial"/>
                        </a:rPr>
                        <a:t>Ada no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dirty="0">
                          <a:solidFill>
                            <a:srgbClr val="000000"/>
                          </a:solidFill>
                          <a:latin typeface="Arial"/>
                        </a:rPr>
                        <a:t>Parsel no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Yüzölçümü (m²)</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rtl="0" fontAlgn="ctr"/>
                      <a:r>
                        <a:rPr lang="tr-TR" sz="700" b="0" i="0" u="none" strike="noStrike">
                          <a:solidFill>
                            <a:srgbClr val="000000"/>
                          </a:solidFill>
                          <a:latin typeface="Arial"/>
                        </a:rPr>
                        <a:t>Niteliği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İrtifak hakkı (m²)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rtl="0" fontAlgn="ctr"/>
                      <a:r>
                        <a:rPr lang="tr-TR" sz="700" b="0" i="0" u="none" strike="noStrike">
                          <a:solidFill>
                            <a:srgbClr val="000000"/>
                          </a:solidFill>
                          <a:latin typeface="Arial"/>
                        </a:rPr>
                        <a:t>M. Gayri Ayni Haklar, Şerhler, Beyanlar, Rehinler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000000"/>
                          </a:solidFill>
                          <a:latin typeface="Arial"/>
                        </a:rPr>
                        <a:t>Emlak Vergisi Beyanı/Takdir Edilen Değer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000000"/>
                          </a:solidFill>
                          <a:latin typeface="Arial"/>
                        </a:rPr>
                        <a:t>Harç Oranı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dirty="0">
                          <a:solidFill>
                            <a:srgbClr val="000000"/>
                          </a:solidFill>
                          <a:latin typeface="Arial"/>
                        </a:rPr>
                        <a:t>Tahakkuk Ettirilen Harç (TL)</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000000"/>
                          </a:solidFill>
                          <a:latin typeface="Arial"/>
                        </a:rPr>
                        <a:t>İlan Öncesi İtiraz Sonuçları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000000"/>
                          </a:solidFill>
                          <a:latin typeface="Arial"/>
                        </a:rPr>
                        <a:t>Açıklamalar</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97819">
                <a:tc>
                  <a:txBody>
                    <a:bodyPr/>
                    <a:lstStyle/>
                    <a:p>
                      <a:pPr algn="ctr" rtl="0" fontAlgn="ctr"/>
                      <a:r>
                        <a:rPr lang="tr-TR" sz="700" b="0" i="0" u="none" strike="noStrike">
                          <a:solidFill>
                            <a:srgbClr val="000000"/>
                          </a:solidFill>
                          <a:latin typeface="Arial"/>
                        </a:rPr>
                        <a:t>No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(Varsa TC Kimlik No)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rtl="0" fontAlgn="ctr"/>
                      <a:r>
                        <a:rPr lang="tr-TR" sz="700" b="0" i="0" u="none" strike="noStrike">
                          <a:solidFill>
                            <a:srgbClr val="000000"/>
                          </a:solidFill>
                          <a:latin typeface="Arial"/>
                        </a:rPr>
                        <a:t>Eski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Yeni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a:txBody>
                    <a:bodyPr/>
                    <a:lstStyle/>
                    <a:p>
                      <a:pPr algn="ctr" rtl="0" fontAlgn="ctr"/>
                      <a:r>
                        <a:rPr lang="tr-TR" sz="700" b="0" i="0" u="none" strike="noStrike">
                          <a:solidFill>
                            <a:srgbClr val="000000"/>
                          </a:solidFill>
                          <a:latin typeface="Arial"/>
                        </a:rPr>
                        <a:t>Eski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Yeni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a:txBody>
                    <a:bodyPr/>
                    <a:lstStyle/>
                    <a:p>
                      <a:pPr algn="ctr" rtl="0" fontAlgn="ctr"/>
                      <a:r>
                        <a:rPr lang="tr-TR" sz="700" b="0" i="0" u="none" strike="noStrike">
                          <a:solidFill>
                            <a:srgbClr val="000000"/>
                          </a:solidFill>
                          <a:latin typeface="Arial"/>
                        </a:rPr>
                        <a:t>Eski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Yeni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4"/>
                  </a:ext>
                </a:extLst>
              </a:tr>
              <a:tr h="439636">
                <a:tc>
                  <a:txBody>
                    <a:bodyPr/>
                    <a:lstStyle/>
                    <a:p>
                      <a:pPr algn="ctr" rtl="0" fontAlgn="ctr"/>
                      <a:r>
                        <a:rPr lang="tr-TR" sz="700" b="0" i="0" u="none" strike="noStrike">
                          <a:solidFill>
                            <a:srgbClr val="000000"/>
                          </a:solidFill>
                          <a:latin typeface="Arial"/>
                        </a:rPr>
                        <a:t>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7030A0"/>
                          </a:solidFill>
                          <a:latin typeface="Arial"/>
                        </a:rPr>
                        <a:t>Alİ YıILDIRIM:Ahmet</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7030A0"/>
                          </a:solidFill>
                          <a:latin typeface="Arial"/>
                        </a:rPr>
                        <a:t>Tam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N18-b-4-G7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2080,50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Tarla</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dirty="0">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dirty="0">
                          <a:solidFill>
                            <a:srgbClr val="7030A0"/>
                          </a:solidFill>
                          <a:latin typeface="Arial"/>
                        </a:rPr>
                        <a:t>11,39(</a:t>
                      </a:r>
                      <a:r>
                        <a:rPr lang="tr-TR" sz="700" b="0" i="0" u="none" strike="noStrike" dirty="0" err="1">
                          <a:solidFill>
                            <a:srgbClr val="7030A0"/>
                          </a:solidFill>
                          <a:latin typeface="Arial"/>
                        </a:rPr>
                        <a:t>BBnde</a:t>
                      </a:r>
                      <a:r>
                        <a:rPr lang="tr-TR" sz="700" b="0" i="0" u="none" strike="noStrike" dirty="0">
                          <a:solidFill>
                            <a:srgbClr val="7030A0"/>
                          </a:solidFill>
                          <a:latin typeface="Arial"/>
                        </a:rPr>
                        <a:t>)</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28,42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7030A0"/>
                          </a:solidFill>
                          <a:latin typeface="Arial"/>
                        </a:rPr>
                        <a:t>Kadastro</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97819">
                <a:tc>
                  <a:txBody>
                    <a:bodyPr/>
                    <a:lstStyle/>
                    <a:p>
                      <a:pPr algn="ctr" rtl="0" fontAlgn="ctr"/>
                      <a:r>
                        <a:rPr lang="tr-TR" sz="700" b="0" i="0" u="none" strike="noStrike">
                          <a:solidFill>
                            <a:srgbClr val="000000"/>
                          </a:solidFill>
                          <a:latin typeface="Arial"/>
                        </a:rPr>
                        <a:t>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000000"/>
                          </a:solidFill>
                          <a:latin typeface="Arial"/>
                        </a:rPr>
                        <a:t>Hüseyin ŞAHİN:Ali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000000"/>
                          </a:solidFill>
                          <a:latin typeface="Arial"/>
                        </a:rPr>
                        <a:t>Tam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N18-b-4-G7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1000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1015,50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Tarla</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000000"/>
                          </a:solidFill>
                          <a:latin typeface="Arial"/>
                        </a:rPr>
                        <a:t>3402/22-a</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39636">
                <a:tc>
                  <a:txBody>
                    <a:bodyPr/>
                    <a:lstStyle/>
                    <a:p>
                      <a:pPr algn="ctr" rtl="0" fontAlgn="ctr"/>
                      <a:r>
                        <a:rPr lang="tr-TR" sz="700" b="0" i="0" u="none" strike="noStrike">
                          <a:solidFill>
                            <a:srgbClr val="000000"/>
                          </a:solidFill>
                          <a:latin typeface="Arial"/>
                        </a:rPr>
                        <a:t>3</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1F497D"/>
                          </a:solidFill>
                          <a:latin typeface="Arial"/>
                        </a:rPr>
                        <a:t>Mehmet GÜNEŞ:Salih</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1F497D"/>
                          </a:solidFill>
                          <a:latin typeface="Arial"/>
                        </a:rPr>
                        <a:t>Tam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N18-b-4-G7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3</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2000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1050,25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Tarla</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İfrazen Taksim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39636">
                <a:tc>
                  <a:txBody>
                    <a:bodyPr/>
                    <a:lstStyle/>
                    <a:p>
                      <a:pPr algn="ctr" rtl="0" fontAlgn="ctr"/>
                      <a:r>
                        <a:rPr lang="tr-TR" sz="700" b="0" i="0" u="none" strike="noStrike">
                          <a:solidFill>
                            <a:srgbClr val="000000"/>
                          </a:solidFill>
                          <a:latin typeface="Arial"/>
                        </a:rPr>
                        <a:t>4</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1F497D"/>
                          </a:solidFill>
                          <a:latin typeface="Arial"/>
                        </a:rPr>
                        <a:t>Cengiz GÜNEŞ: Salih</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1F497D"/>
                          </a:solidFill>
                          <a:latin typeface="Arial"/>
                        </a:rPr>
                        <a:t>Tam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4</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N18-b-4-G7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4</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2000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1050,25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Bahçe</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İfrazen Taksim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97819">
                <a:tc rowSpan="2">
                  <a:txBody>
                    <a:bodyPr/>
                    <a:lstStyle/>
                    <a:p>
                      <a:pPr algn="ctr" rtl="0" fontAlgn="ctr"/>
                      <a:r>
                        <a:rPr lang="tr-TR" sz="700" b="0" i="0" u="none" strike="noStrike">
                          <a:solidFill>
                            <a:srgbClr val="974807"/>
                          </a:solidFill>
                          <a:latin typeface="Arial"/>
                        </a:rPr>
                        <a:t>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974807"/>
                          </a:solidFill>
                          <a:latin typeface="Arial"/>
                        </a:rPr>
                        <a:t>Ayşe ÇETİN: Ömer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974807"/>
                          </a:solidFill>
                          <a:latin typeface="Arial"/>
                        </a:rPr>
                        <a:t> 1/2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4</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N18-b-4-G8</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2000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dirty="0">
                          <a:solidFill>
                            <a:srgbClr val="974807"/>
                          </a:solidFill>
                          <a:latin typeface="Arial"/>
                        </a:rPr>
                        <a:t>2020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Bahçe</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dirty="0">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tr-TR" sz="700" b="0" i="0" u="none" strike="noStrike">
                          <a:solidFill>
                            <a:srgbClr val="974807"/>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1F497D"/>
                          </a:solidFill>
                          <a:latin typeface="Arial"/>
                        </a:rPr>
                        <a:t>Ek-1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97819">
                <a:tc vMerge="1">
                  <a:txBody>
                    <a:bodyPr/>
                    <a:lstStyle/>
                    <a:p>
                      <a:endParaRPr lang="tr-TR"/>
                    </a:p>
                  </a:txBody>
                  <a:tcPr/>
                </a:tc>
                <a:tc gridSpan="2">
                  <a:txBody>
                    <a:bodyPr/>
                    <a:lstStyle/>
                    <a:p>
                      <a:pPr algn="ctr" rtl="0" fontAlgn="ctr"/>
                      <a:r>
                        <a:rPr lang="tr-TR" sz="700" b="0" i="0" u="none" strike="noStrike">
                          <a:solidFill>
                            <a:srgbClr val="974807"/>
                          </a:solidFill>
                          <a:latin typeface="Arial"/>
                        </a:rPr>
                        <a:t>Kezban ÇETİN: Ömer</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974807"/>
                          </a:solidFill>
                          <a:latin typeface="Arial"/>
                        </a:rPr>
                        <a:t> 1/2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rtl="0" fontAlgn="ctr"/>
                      <a:r>
                        <a:rPr lang="tr-TR" sz="700" b="0" i="0" u="none" strike="noStrike">
                          <a:solidFill>
                            <a:srgbClr val="1F497D"/>
                          </a:solidFill>
                          <a:latin typeface="Arial"/>
                        </a:rPr>
                        <a:t>Ek-1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290544">
                <a:tc>
                  <a:txBody>
                    <a:bodyPr/>
                    <a:lstStyle/>
                    <a:p>
                      <a:pPr algn="ctr" rtl="0" fontAlgn="ctr"/>
                      <a:r>
                        <a:rPr lang="tr-TR" sz="700" b="0" i="0" u="none" strike="noStrike">
                          <a:solidFill>
                            <a:srgbClr val="000000"/>
                          </a:solidFill>
                          <a:latin typeface="Arial"/>
                        </a:rPr>
                        <a:t>6</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tr-TR" sz="700" b="0" i="0" u="none" strike="noStrike">
                          <a:solidFill>
                            <a:srgbClr val="FF0000"/>
                          </a:solidFill>
                          <a:latin typeface="Arial"/>
                        </a:rPr>
                        <a:t>Maliye Hazinesi</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r>
                        <a:rPr lang="tr-TR" sz="700" b="0" i="0" u="none" strike="noStrike">
                          <a:solidFill>
                            <a:srgbClr val="FF0000"/>
                          </a:solidFill>
                          <a:latin typeface="Arial"/>
                        </a:rPr>
                        <a:t>Tam</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Gevrek</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N18-b-4-G7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101</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3</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115255,00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Orman</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11,39(bİnde)</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Muaf</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tr-TR" sz="700" b="0" i="0" u="none" strike="noStrike">
                          <a:solidFill>
                            <a:srgbClr val="FF0000"/>
                          </a:solidFill>
                          <a:latin typeface="Arial"/>
                        </a:rPr>
                        <a:t>3402 S.K 4 üncü maddesi kapsamında düzeltme yapılmıştır.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97819">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endParaRPr lang="tr-TR" sz="700" b="0" i="0" u="none" strike="noStrike" dirty="0">
                        <a:solidFill>
                          <a:srgbClr val="000000"/>
                        </a:solidFill>
                        <a:latin typeface="Arial"/>
                      </a:endParaRP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bl>
          </a:graphicData>
        </a:graphic>
      </p:graphicFrame>
      <p:sp>
        <p:nvSpPr>
          <p:cNvPr id="4" name="3 Metin kutusu"/>
          <p:cNvSpPr txBox="1"/>
          <p:nvPr/>
        </p:nvSpPr>
        <p:spPr>
          <a:xfrm>
            <a:off x="2514600" y="149469"/>
            <a:ext cx="4501662" cy="3692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dirty="0" smtClean="0"/>
              <a:t>Askı İlanı</a:t>
            </a:r>
            <a:endParaRPr lang="tr-TR" dirty="0"/>
          </a:p>
        </p:txBody>
      </p:sp>
      <p:sp>
        <p:nvSpPr>
          <p:cNvPr id="5" name="4 Oval"/>
          <p:cNvSpPr/>
          <p:nvPr/>
        </p:nvSpPr>
        <p:spPr>
          <a:xfrm>
            <a:off x="6981092" y="2620108"/>
            <a:ext cx="2162908"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Oval"/>
          <p:cNvSpPr/>
          <p:nvPr/>
        </p:nvSpPr>
        <p:spPr>
          <a:xfrm>
            <a:off x="6931268" y="4966855"/>
            <a:ext cx="2212731" cy="11741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8" name="7 Düz Ok Bağlayıcısı"/>
          <p:cNvCxnSpPr/>
          <p:nvPr/>
        </p:nvCxnSpPr>
        <p:spPr>
          <a:xfrm rot="10800000" flipV="1">
            <a:off x="1310055" y="5679831"/>
            <a:ext cx="5565531" cy="175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8 Düz Ok Bağlayıcısı"/>
          <p:cNvCxnSpPr/>
          <p:nvPr/>
        </p:nvCxnSpPr>
        <p:spPr>
          <a:xfrm rot="10800000" flipV="1">
            <a:off x="1304193" y="3132993"/>
            <a:ext cx="5565531" cy="175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9 Sağ Ayraç"/>
          <p:cNvSpPr/>
          <p:nvPr/>
        </p:nvSpPr>
        <p:spPr>
          <a:xfrm rot="16200000">
            <a:off x="6977498" y="846858"/>
            <a:ext cx="332508" cy="1194956"/>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tr-TR"/>
          </a:p>
        </p:txBody>
      </p:sp>
      <p:sp>
        <p:nvSpPr>
          <p:cNvPr id="11" name="10 Oval"/>
          <p:cNvSpPr/>
          <p:nvPr/>
        </p:nvSpPr>
        <p:spPr>
          <a:xfrm>
            <a:off x="6369627" y="779318"/>
            <a:ext cx="1444337" cy="3948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Kadastro yönüyle</a:t>
            </a:r>
            <a:endParaRPr lang="tr-TR" sz="1400" dirty="0"/>
          </a:p>
        </p:txBody>
      </p:sp>
      <p:sp>
        <p:nvSpPr>
          <p:cNvPr id="12" name="11 Oval"/>
          <p:cNvSpPr/>
          <p:nvPr/>
        </p:nvSpPr>
        <p:spPr>
          <a:xfrm>
            <a:off x="4852555" y="592282"/>
            <a:ext cx="1537854" cy="3532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675409" y="5870864"/>
            <a:ext cx="2317172" cy="98713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smtClean="0"/>
              <a:t>21.01.2019  tarih ve 1265826 sayılı duyurudaki form kullanılacak</a:t>
            </a:r>
            <a:endParaRPr lang="tr-TR" sz="1400" dirty="0"/>
          </a:p>
        </p:txBody>
      </p:sp>
      <p:sp>
        <p:nvSpPr>
          <p:cNvPr id="14" name="13 Metin kutusu"/>
          <p:cNvSpPr txBox="1"/>
          <p:nvPr/>
        </p:nvSpPr>
        <p:spPr>
          <a:xfrm>
            <a:off x="3278658" y="6236050"/>
            <a:ext cx="4712817" cy="646331"/>
          </a:xfrm>
          <a:prstGeom prst="rect">
            <a:avLst/>
          </a:prstGeom>
          <a:solidFill>
            <a:schemeClr val="accent6">
              <a:lumMod val="40000"/>
              <a:lumOff val="60000"/>
            </a:schemeClr>
          </a:solidFill>
        </p:spPr>
        <p:txBody>
          <a:bodyPr wrap="square" rtlCol="0">
            <a:spAutoFit/>
          </a:bodyPr>
          <a:lstStyle/>
          <a:p>
            <a:pPr>
              <a:buFont typeface="Arial" pitchFamily="34" charset="0"/>
              <a:buChar char="•"/>
            </a:pPr>
            <a:r>
              <a:rPr lang="tr-TR" dirty="0" smtClean="0"/>
              <a:t>2018/13 madde 49 da belirtilen-Ek-3 eklenir.</a:t>
            </a:r>
          </a:p>
          <a:p>
            <a:pPr>
              <a:buFont typeface="Arial" pitchFamily="34" charset="0"/>
              <a:buChar char="•"/>
            </a:pPr>
            <a:endParaRPr lang="tr-TR" dirty="0"/>
          </a:p>
        </p:txBody>
      </p:sp>
    </p:spTree>
  </p:cSld>
  <p:clrMapOvr>
    <a:masterClrMapping/>
  </p:clrMapOvr>
  <p:transition>
    <p:pull dir="ld"/>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3" descr="D:\resim\mesleki resimler\anamur_deg_ciz_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72250" y="2500313"/>
            <a:ext cx="2122488" cy="150018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cxnSp>
        <p:nvCxnSpPr>
          <p:cNvPr id="33" name="32 Düz Ok Bağlayıcısı"/>
          <p:cNvCxnSpPr>
            <a:stCxn id="32" idx="1"/>
            <a:endCxn id="35" idx="3"/>
          </p:cNvCxnSpPr>
          <p:nvPr/>
        </p:nvCxnSpPr>
        <p:spPr>
          <a:xfrm rot="10800000" flipV="1">
            <a:off x="2306638" y="2705100"/>
            <a:ext cx="541337" cy="10461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8" name="7 Dikdörtgen"/>
          <p:cNvSpPr/>
          <p:nvPr/>
        </p:nvSpPr>
        <p:spPr>
          <a:xfrm>
            <a:off x="3429000" y="857250"/>
            <a:ext cx="2017713" cy="430213"/>
          </a:xfrm>
          <a:prstGeom prst="rect">
            <a:avLst/>
          </a:prstGeom>
          <a:solidFill>
            <a:schemeClr val="bg1"/>
          </a:solidFill>
        </p:spPr>
        <p:style>
          <a:lnRef idx="1">
            <a:schemeClr val="accent5"/>
          </a:lnRef>
          <a:fillRef idx="2">
            <a:schemeClr val="accent5"/>
          </a:fillRef>
          <a:effectRef idx="1">
            <a:schemeClr val="accent5"/>
          </a:effectRef>
          <a:fontRef idx="minor">
            <a:schemeClr val="dk1"/>
          </a:fontRef>
        </p:style>
        <p:txBody>
          <a:bodyPr anchor="ctr"/>
          <a:lstStyle/>
          <a:p>
            <a:pPr eaLnBrk="1" hangingPunct="1">
              <a:defRPr/>
            </a:pPr>
            <a:r>
              <a:rPr lang="tr-TR" sz="4000" dirty="0">
                <a:solidFill>
                  <a:schemeClr val="tx1"/>
                </a:solidFill>
                <a:cs typeface="Arial" charset="0"/>
              </a:rPr>
              <a:t>Askı ilanı</a:t>
            </a:r>
          </a:p>
        </p:txBody>
      </p:sp>
      <p:cxnSp>
        <p:nvCxnSpPr>
          <p:cNvPr id="11" name="10 Düz Ok Bağlayıcısı"/>
          <p:cNvCxnSpPr/>
          <p:nvPr/>
        </p:nvCxnSpPr>
        <p:spPr>
          <a:xfrm rot="10800000" flipV="1">
            <a:off x="5487988" y="1714500"/>
            <a:ext cx="53181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11 Düz Ok Bağlayıcısı"/>
          <p:cNvCxnSpPr>
            <a:stCxn id="32" idx="1"/>
            <a:endCxn id="14" idx="3"/>
          </p:cNvCxnSpPr>
          <p:nvPr/>
        </p:nvCxnSpPr>
        <p:spPr>
          <a:xfrm rot="10800000">
            <a:off x="2333625" y="1898650"/>
            <a:ext cx="514350" cy="8064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4" name="13 Metin kutusu"/>
          <p:cNvSpPr txBox="1"/>
          <p:nvPr/>
        </p:nvSpPr>
        <p:spPr>
          <a:xfrm>
            <a:off x="71438" y="1714500"/>
            <a:ext cx="2262187" cy="369888"/>
          </a:xfrm>
          <a:prstGeom prst="rect">
            <a:avLst/>
          </a:prstGeom>
          <a:solidFill>
            <a:schemeClr val="accent6">
              <a:lumMod val="20000"/>
              <a:lumOff val="8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wrap="none">
            <a:spAutoFit/>
          </a:bodyPr>
          <a:lstStyle/>
          <a:p>
            <a:pPr eaLnBrk="1" hangingPunct="1">
              <a:defRPr/>
            </a:pPr>
            <a:r>
              <a:rPr lang="tr-TR" dirty="0">
                <a:solidFill>
                  <a:srgbClr val="000000"/>
                </a:solidFill>
                <a:cs typeface="Arial" charset="0"/>
              </a:rPr>
              <a:t>Kadastro Müdürlüğü</a:t>
            </a:r>
          </a:p>
        </p:txBody>
      </p:sp>
      <p:sp>
        <p:nvSpPr>
          <p:cNvPr id="15" name="14 Metin kutusu"/>
          <p:cNvSpPr txBox="1"/>
          <p:nvPr/>
        </p:nvSpPr>
        <p:spPr>
          <a:xfrm>
            <a:off x="71438" y="2273300"/>
            <a:ext cx="1608137" cy="369888"/>
          </a:xfrm>
          <a:prstGeom prst="rect">
            <a:avLst/>
          </a:prstGeom>
          <a:solidFill>
            <a:schemeClr val="accent6">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wrap="none">
            <a:spAutoFit/>
          </a:bodyPr>
          <a:lstStyle/>
          <a:p>
            <a:pPr eaLnBrk="1" hangingPunct="1">
              <a:defRPr/>
            </a:pPr>
            <a:r>
              <a:rPr lang="tr-TR" dirty="0"/>
              <a:t>Kadastro Birimi</a:t>
            </a:r>
          </a:p>
        </p:txBody>
      </p:sp>
      <p:sp>
        <p:nvSpPr>
          <p:cNvPr id="16" name="15 Metin kutusu"/>
          <p:cNvSpPr txBox="1"/>
          <p:nvPr/>
        </p:nvSpPr>
        <p:spPr>
          <a:xfrm>
            <a:off x="509588" y="2857500"/>
            <a:ext cx="1133475" cy="369888"/>
          </a:xfrm>
          <a:prstGeom prst="rect">
            <a:avLst/>
          </a:prstGeom>
          <a:solidFill>
            <a:schemeClr val="accent6">
              <a:lumMod val="20000"/>
              <a:lumOff val="8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wrap="none">
            <a:spAutoFit/>
          </a:bodyPr>
          <a:lstStyle/>
          <a:p>
            <a:pPr eaLnBrk="1" hangingPunct="1">
              <a:defRPr/>
            </a:pPr>
            <a:r>
              <a:rPr lang="tr-TR" dirty="0">
                <a:solidFill>
                  <a:srgbClr val="000000"/>
                </a:solidFill>
                <a:cs typeface="Arial" charset="0"/>
              </a:rPr>
              <a:t>Muhtarlık</a:t>
            </a:r>
          </a:p>
        </p:txBody>
      </p:sp>
      <p:cxnSp>
        <p:nvCxnSpPr>
          <p:cNvPr id="18" name="17 Düz Ok Bağlayıcısı"/>
          <p:cNvCxnSpPr>
            <a:stCxn id="32" idx="1"/>
            <a:endCxn id="15" idx="3"/>
          </p:cNvCxnSpPr>
          <p:nvPr/>
        </p:nvCxnSpPr>
        <p:spPr>
          <a:xfrm rot="10800000">
            <a:off x="1679575" y="2459038"/>
            <a:ext cx="1168400" cy="2460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19 Düz Ok Bağlayıcısı"/>
          <p:cNvCxnSpPr>
            <a:stCxn id="32" idx="1"/>
            <a:endCxn id="16" idx="3"/>
          </p:cNvCxnSpPr>
          <p:nvPr/>
        </p:nvCxnSpPr>
        <p:spPr>
          <a:xfrm rot="10800000" flipV="1">
            <a:off x="1643063" y="2705100"/>
            <a:ext cx="1204912" cy="3365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4" name="23 Düz Ok Bağlayıcısı"/>
          <p:cNvCxnSpPr>
            <a:stCxn id="32" idx="2"/>
          </p:cNvCxnSpPr>
          <p:nvPr/>
        </p:nvCxnSpPr>
        <p:spPr>
          <a:xfrm rot="5400000">
            <a:off x="4007644" y="3777456"/>
            <a:ext cx="571500" cy="7318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5" name="24 Düz Ok Bağlayıcısı"/>
          <p:cNvCxnSpPr>
            <a:stCxn id="32" idx="2"/>
          </p:cNvCxnSpPr>
          <p:nvPr/>
        </p:nvCxnSpPr>
        <p:spPr>
          <a:xfrm rot="16200000" flipH="1">
            <a:off x="4868069" y="3648869"/>
            <a:ext cx="642938" cy="106045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6208" name="27 Metin kutusu"/>
          <p:cNvSpPr txBox="1">
            <a:spLocks noChangeArrowheads="1"/>
          </p:cNvSpPr>
          <p:nvPr/>
        </p:nvSpPr>
        <p:spPr bwMode="auto">
          <a:xfrm>
            <a:off x="1571625" y="1071563"/>
            <a:ext cx="16430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2800" b="1">
                <a:solidFill>
                  <a:srgbClr val="C00000"/>
                </a:solidFill>
                <a:latin typeface="Arial" panose="020B0604020202020204" pitchFamily="34" charset="0"/>
              </a:rPr>
              <a:t>(30 Gün)</a:t>
            </a:r>
          </a:p>
        </p:txBody>
      </p:sp>
      <p:sp>
        <p:nvSpPr>
          <p:cNvPr id="136209" name="29 Metin kutusu"/>
          <p:cNvSpPr txBox="1">
            <a:spLocks noChangeArrowheads="1"/>
          </p:cNvSpPr>
          <p:nvPr/>
        </p:nvSpPr>
        <p:spPr bwMode="auto">
          <a:xfrm>
            <a:off x="509096" y="5719962"/>
            <a:ext cx="661035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sz="1500" dirty="0">
                <a:latin typeface="Arial Black" panose="020B0A04020102020204" pitchFamily="34" charset="0"/>
              </a:rPr>
              <a:t>Diğer Kamu Kurum ve Kuruluşlarına</a:t>
            </a:r>
          </a:p>
          <a:p>
            <a:pPr eaLnBrk="1" hangingPunct="1">
              <a:spcBef>
                <a:spcPct val="0"/>
              </a:spcBef>
              <a:buFontTx/>
              <a:buNone/>
            </a:pPr>
            <a:r>
              <a:rPr lang="tr-TR" sz="1500" dirty="0">
                <a:latin typeface="Arial Black" panose="020B0A04020102020204" pitchFamily="34" charset="0"/>
              </a:rPr>
              <a:t>Ait Taşınmazlar var ise bu kurumlara da bir yazıyla duyurulur.</a:t>
            </a:r>
          </a:p>
        </p:txBody>
      </p:sp>
      <p:pic>
        <p:nvPicPr>
          <p:cNvPr id="29" name="Picture 2" descr="tkgm ile ilgili görsel sonucu"/>
          <p:cNvPicPr>
            <a:picLocks noChangeAspect="1" noChangeArrowheads="1"/>
          </p:cNvPicPr>
          <p:nvPr/>
        </p:nvPicPr>
        <p:blipFill>
          <a:blip r:embed="rId3" cstate="print"/>
          <a:srcRect/>
          <a:stretch>
            <a:fillRect/>
          </a:stretch>
        </p:blipFill>
        <p:spPr bwMode="auto">
          <a:xfrm>
            <a:off x="8064520" y="357166"/>
            <a:ext cx="1079480" cy="1079480"/>
          </a:xfrm>
          <a:prstGeom prst="rect">
            <a:avLst/>
          </a:prstGeom>
          <a:ln>
            <a:noFill/>
          </a:ln>
          <a:effectLst>
            <a:softEdge rad="112500"/>
          </a:effectLst>
        </p:spPr>
      </p:pic>
      <p:sp>
        <p:nvSpPr>
          <p:cNvPr id="35" name="34 Metin kutusu"/>
          <p:cNvSpPr txBox="1"/>
          <p:nvPr/>
        </p:nvSpPr>
        <p:spPr>
          <a:xfrm>
            <a:off x="71438" y="3429000"/>
            <a:ext cx="2235200" cy="646113"/>
          </a:xfrm>
          <a:prstGeom prst="rect">
            <a:avLst/>
          </a:prstGeom>
          <a:solidFill>
            <a:schemeClr val="accent6">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wrap="none">
            <a:spAutoFit/>
          </a:bodyPr>
          <a:lstStyle/>
          <a:p>
            <a:pPr eaLnBrk="1" hangingPunct="1">
              <a:defRPr/>
            </a:pPr>
            <a:r>
              <a:rPr lang="tr-TR" dirty="0"/>
              <a:t>Belediye Başkanının </a:t>
            </a:r>
          </a:p>
          <a:p>
            <a:pPr eaLnBrk="1" hangingPunct="1">
              <a:defRPr/>
            </a:pPr>
            <a:r>
              <a:rPr lang="tr-TR" dirty="0"/>
              <a:t>Göstereceği Yerde</a:t>
            </a:r>
          </a:p>
        </p:txBody>
      </p:sp>
      <p:pic>
        <p:nvPicPr>
          <p:cNvPr id="118806" name="Picture 22" descr="D:\resim\mesleki resimler\Resim66.jpg"/>
          <p:cNvPicPr>
            <a:picLocks noChangeAspect="1" noChangeArrowheads="1"/>
          </p:cNvPicPr>
          <p:nvPr/>
        </p:nvPicPr>
        <p:blipFill>
          <a:blip r:embed="rId4" cstate="print">
            <a:duotone>
              <a:prstClr val="black"/>
              <a:schemeClr val="tx2">
                <a:tint val="45000"/>
                <a:satMod val="400000"/>
              </a:schemeClr>
            </a:duotone>
          </a:blip>
          <a:srcRect/>
          <a:stretch>
            <a:fillRect/>
          </a:stretch>
        </p:blipFill>
        <p:spPr bwMode="auto">
          <a:xfrm>
            <a:off x="6072198" y="928648"/>
            <a:ext cx="1531935" cy="2025180"/>
          </a:xfrm>
          <a:prstGeom prst="rect">
            <a:avLst/>
          </a:prstGeom>
          <a:solidFill>
            <a:schemeClr val="bg1">
              <a:lumMod val="85000"/>
            </a:schemeClr>
          </a:solidFill>
          <a:ln>
            <a:solidFill>
              <a:schemeClr val="tx1"/>
            </a:solidFill>
          </a:ln>
        </p:spPr>
      </p:pic>
      <p:pic>
        <p:nvPicPr>
          <p:cNvPr id="32" name="Picture 2"/>
          <p:cNvPicPr>
            <a:picLocks noChangeAspect="1" noChangeArrowheads="1"/>
          </p:cNvPicPr>
          <p:nvPr/>
        </p:nvPicPr>
        <p:blipFill>
          <a:blip r:embed="rId5" cstate="print">
            <a:duotone>
              <a:prstClr val="black"/>
              <a:srgbClr val="D9C3A5">
                <a:tint val="50000"/>
                <a:satMod val="180000"/>
              </a:srgbClr>
            </a:duotone>
          </a:blip>
          <a:srcRect/>
          <a:stretch>
            <a:fillRect/>
          </a:stretch>
        </p:blipFill>
        <p:spPr bwMode="auto">
          <a:xfrm>
            <a:off x="2847283" y="1552107"/>
            <a:ext cx="3622915" cy="2305499"/>
          </a:xfrm>
          <a:prstGeom prst="rect">
            <a:avLst/>
          </a:prstGeom>
          <a:ln w="25400">
            <a:solidFill>
              <a:schemeClr val="tx1"/>
            </a:solidFill>
          </a:ln>
          <a:effectLst>
            <a:softEdge rad="112500"/>
          </a:effectLst>
        </p:spPr>
      </p:pic>
      <p:pic>
        <p:nvPicPr>
          <p:cNvPr id="22" name="Picture 2" descr="tarÄ±m ve orman mÃ¼dÃ¼rlÃ¼ÄÃ¼ ile ilgili gÃ¶rsel sonucu"/>
          <p:cNvPicPr>
            <a:picLocks noChangeAspect="1" noChangeArrowheads="1"/>
          </p:cNvPicPr>
          <p:nvPr/>
        </p:nvPicPr>
        <p:blipFill>
          <a:blip r:embed="rId6" cstate="print"/>
          <a:srcRect/>
          <a:stretch>
            <a:fillRect/>
          </a:stretch>
        </p:blipFill>
        <p:spPr bwMode="auto">
          <a:xfrm>
            <a:off x="3236401" y="4458066"/>
            <a:ext cx="1279330" cy="1272167"/>
          </a:xfrm>
          <a:prstGeom prst="rect">
            <a:avLst/>
          </a:prstGeom>
          <a:noFill/>
        </p:spPr>
      </p:pic>
      <p:sp>
        <p:nvSpPr>
          <p:cNvPr id="23" name="22 Dikdörtgen"/>
          <p:cNvSpPr/>
          <p:nvPr/>
        </p:nvSpPr>
        <p:spPr>
          <a:xfrm>
            <a:off x="815815" y="0"/>
            <a:ext cx="7866866" cy="749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u="sng" dirty="0" smtClean="0"/>
              <a:t>İş bitim tutanağı  düzenlendikten sonra </a:t>
            </a:r>
          </a:p>
          <a:p>
            <a:pPr algn="ctr"/>
            <a:r>
              <a:rPr lang="tr-TR" dirty="0" smtClean="0"/>
              <a:t>mülkiyet ile ilgili son değişiklikler tapu müdürlüğünden temin edilerek son kez güncel TAKBİS  KAYITLARI ile kontrol edilir.</a:t>
            </a:r>
            <a:endParaRPr lang="tr-TR" dirty="0"/>
          </a:p>
        </p:txBody>
      </p:sp>
      <p:sp>
        <p:nvSpPr>
          <p:cNvPr id="70658" name="AutoShape 2" descr="maliye bakanlÄ±ÄÄ± logo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0660" name="AutoShape 4" descr="Ä°lgili resi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0661" name="Picture 5"/>
          <p:cNvPicPr>
            <a:picLocks noChangeAspect="1" noChangeArrowheads="1"/>
          </p:cNvPicPr>
          <p:nvPr/>
        </p:nvPicPr>
        <p:blipFill>
          <a:blip r:embed="rId7" cstate="print"/>
          <a:srcRect/>
          <a:stretch>
            <a:fillRect/>
          </a:stretch>
        </p:blipFill>
        <p:spPr bwMode="auto">
          <a:xfrm>
            <a:off x="4903316" y="4509960"/>
            <a:ext cx="1256528" cy="1256528"/>
          </a:xfrm>
          <a:prstGeom prst="rect">
            <a:avLst/>
          </a:prstGeom>
          <a:noFill/>
          <a:ln w="9525">
            <a:noFill/>
            <a:miter lim="800000"/>
            <a:headEnd/>
            <a:tailEnd/>
          </a:ln>
          <a:effectLst/>
        </p:spPr>
      </p:pic>
    </p:spTree>
    <p:extLst>
      <p:ext uri="{BB962C8B-B14F-4D97-AF65-F5344CB8AC3E}">
        <p14:creationId xmlns:p14="http://schemas.microsoft.com/office/powerpoint/2010/main" xmlns="" val="2412744046"/>
      </p:ext>
    </p:extLst>
  </p:cSld>
  <p:clrMapOvr>
    <a:masterClrMapping/>
  </p:clrMapOvr>
  <p:transition>
    <p:pull dir="ld"/>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9493" y="0"/>
            <a:ext cx="79883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ÇALIŞMALARINDA YAPILACAK BEYANLAR VE TERKİNLER</a:t>
            </a:r>
            <a:endParaRPr lang="tr-TR" dirty="0"/>
          </a:p>
        </p:txBody>
      </p:sp>
      <p:sp>
        <p:nvSpPr>
          <p:cNvPr id="71682" name="AutoShape 2"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4" name="AutoShape 4"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6" name="AutoShape 6" descr="https://www.hurriyetemlak.com/emlak-yasam/wp-content/uploads/2018/01/muhdesat-696x485.jpg"/>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Rectangle 1"/>
          <p:cNvSpPr>
            <a:spLocks noChangeArrowheads="1"/>
          </p:cNvSpPr>
          <p:nvPr/>
        </p:nvSpPr>
        <p:spPr bwMode="auto">
          <a:xfrm>
            <a:off x="799124" y="1628776"/>
            <a:ext cx="4388338" cy="2492990"/>
          </a:xfrm>
          <a:prstGeom prst="rect">
            <a:avLst/>
          </a:prstGeom>
          <a:ln>
            <a:headEnd/>
            <a:tailEnd/>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tr-TR" sz="1600" b="1" dirty="0" smtClean="0">
                <a:solidFill>
                  <a:srgbClr val="FF0000"/>
                </a:solidFill>
              </a:rPr>
              <a:t>İntikal, Taksim, </a:t>
            </a:r>
            <a:r>
              <a:rPr lang="tr-TR" sz="1600" b="1" dirty="0" err="1" smtClean="0">
                <a:solidFill>
                  <a:srgbClr val="FF0000"/>
                </a:solidFill>
              </a:rPr>
              <a:t>İfrazen</a:t>
            </a:r>
            <a:r>
              <a:rPr lang="tr-TR" sz="1600" b="1" dirty="0" smtClean="0">
                <a:solidFill>
                  <a:srgbClr val="FF0000"/>
                </a:solidFill>
              </a:rPr>
              <a:t> Taksim taleplerinde;</a:t>
            </a:r>
          </a:p>
          <a:p>
            <a:pPr algn="just" fontAlgn="base">
              <a:spcBef>
                <a:spcPct val="0"/>
              </a:spcBef>
              <a:spcAft>
                <a:spcPct val="0"/>
              </a:spcAft>
            </a:pPr>
            <a:r>
              <a:rPr lang="tr-TR" sz="1600" dirty="0" smtClean="0"/>
              <a:t>Tapu müdürlüğü tarafından bu taşınmazların tapu kütük sayfasının beyanlar sütununa“</a:t>
            </a:r>
            <a:r>
              <a:rPr lang="tr-TR" sz="1600" i="1" dirty="0" smtClean="0"/>
              <a:t>Kadastro güncelleme çalışmaları kapsamında mirasın intikali/taksimi/</a:t>
            </a:r>
            <a:r>
              <a:rPr lang="tr-TR" sz="1600" i="1" dirty="0" err="1" smtClean="0"/>
              <a:t>ifrazen</a:t>
            </a:r>
            <a:r>
              <a:rPr lang="tr-TR" sz="1600" i="1" dirty="0" smtClean="0"/>
              <a:t> taksimine ilişkin talep bulunmakta olup, her türlü akit ve tescil işlemleri, tespit durumu kadastro müdürlüğünden sorularak alınacak cevaba göre işlem yapılır.”</a:t>
            </a:r>
            <a:r>
              <a:rPr lang="tr-TR" sz="1600" dirty="0" smtClean="0"/>
              <a:t>  </a:t>
            </a:r>
            <a:r>
              <a:rPr lang="tr-TR" sz="1600" dirty="0" smtClean="0"/>
              <a:t>belirtmesi konulur.</a:t>
            </a:r>
            <a:endParaRPr lang="tr-TR" sz="1600" dirty="0" smtClean="0"/>
          </a:p>
          <a:p>
            <a:pPr marL="0" marR="0" lvl="0" indent="0" algn="just" defTabSz="914400" rtl="0" eaLnBrk="1" fontAlgn="base" latinLnBrk="0" hangingPunct="1">
              <a:lnSpc>
                <a:spcPct val="100000"/>
              </a:lnSpc>
              <a:spcBef>
                <a:spcPct val="0"/>
              </a:spcBef>
              <a:spcAft>
                <a:spcPct val="0"/>
              </a:spcAft>
              <a:buClrTx/>
              <a:buSzTx/>
              <a:buFontTx/>
              <a:buNone/>
              <a:tabLst/>
            </a:pPr>
            <a:endParaRPr lang="tr-TR" sz="1200" dirty="0" smtClean="0">
              <a:latin typeface="Calibri" pitchFamily="34" charset="0"/>
              <a:cs typeface="Times New Roman" pitchFamily="18" charset="0"/>
            </a:endParaRPr>
          </a:p>
        </p:txBody>
      </p:sp>
      <p:pic>
        <p:nvPicPr>
          <p:cNvPr id="71689" name="Picture 9" descr="arazi toplulaÅtÄ±rma ile ilgili gÃ¶rsel sonucu"/>
          <p:cNvPicPr>
            <a:picLocks noChangeAspect="1" noChangeArrowheads="1"/>
          </p:cNvPicPr>
          <p:nvPr/>
        </p:nvPicPr>
        <p:blipFill>
          <a:blip r:embed="rId2" cstate="print"/>
          <a:srcRect/>
          <a:stretch>
            <a:fillRect/>
          </a:stretch>
        </p:blipFill>
        <p:spPr bwMode="auto">
          <a:xfrm>
            <a:off x="5608760" y="1474298"/>
            <a:ext cx="3275508" cy="2100995"/>
          </a:xfrm>
          <a:prstGeom prst="rect">
            <a:avLst/>
          </a:prstGeom>
          <a:noFill/>
        </p:spPr>
      </p:pic>
      <p:sp>
        <p:nvSpPr>
          <p:cNvPr id="11" name="Rectangle 1"/>
          <p:cNvSpPr>
            <a:spLocks noChangeArrowheads="1"/>
          </p:cNvSpPr>
          <p:nvPr/>
        </p:nvSpPr>
        <p:spPr bwMode="auto">
          <a:xfrm>
            <a:off x="827314" y="4922856"/>
            <a:ext cx="4492869" cy="1569660"/>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tr-TR" sz="1600" b="1" dirty="0" smtClean="0">
                <a:solidFill>
                  <a:srgbClr val="FF0000"/>
                </a:solidFill>
              </a:rPr>
              <a:t>Mükerrerlik;</a:t>
            </a:r>
          </a:p>
          <a:p>
            <a:pPr algn="just"/>
            <a:r>
              <a:rPr lang="tr-TR" sz="1600" dirty="0" smtClean="0"/>
              <a:t>Aynı ya da farklı birimde ve kısmen ya da tamamen olma durumuna göre </a:t>
            </a:r>
            <a:r>
              <a:rPr lang="tr-TR" sz="1600" i="1" dirty="0" smtClean="0"/>
              <a:t>“Bu parsel ile ....ili....ilçesi....köyü/mah...ada.... </a:t>
            </a:r>
            <a:r>
              <a:rPr lang="tr-TR" sz="1600" i="1" dirty="0" err="1" smtClean="0"/>
              <a:t>nolu</a:t>
            </a:r>
            <a:r>
              <a:rPr lang="tr-TR" sz="1600" i="1" dirty="0" smtClean="0"/>
              <a:t> parsel/parseller arasında tamamen ya da …m</a:t>
            </a:r>
            <a:r>
              <a:rPr lang="tr-TR" sz="1600" i="1" baseline="30000" dirty="0" smtClean="0"/>
              <a:t>2 </a:t>
            </a:r>
            <a:r>
              <a:rPr lang="tr-TR" sz="1600" i="1" dirty="0" err="1" smtClean="0"/>
              <a:t>lik</a:t>
            </a:r>
            <a:r>
              <a:rPr lang="tr-TR" sz="1600" i="1" dirty="0" smtClean="0"/>
              <a:t> mükerrerlik bulunduğu”</a:t>
            </a:r>
            <a:r>
              <a:rPr lang="tr-TR" sz="1600" dirty="0" smtClean="0"/>
              <a:t> </a:t>
            </a:r>
            <a:r>
              <a:rPr lang="tr-TR" sz="1600" dirty="0" smtClean="0"/>
              <a:t> </a:t>
            </a:r>
            <a:endParaRPr lang="tr-TR" sz="1600" dirty="0" smtClean="0"/>
          </a:p>
        </p:txBody>
      </p:sp>
      <p:pic>
        <p:nvPicPr>
          <p:cNvPr id="71691" name="Picture 11" descr="mÃ¼kerrer kadastro parselleri ile ilgili gÃ¶rsel sonucu"/>
          <p:cNvPicPr>
            <a:picLocks noChangeAspect="1" noChangeArrowheads="1"/>
          </p:cNvPicPr>
          <p:nvPr/>
        </p:nvPicPr>
        <p:blipFill>
          <a:blip r:embed="rId3" cstate="print"/>
          <a:srcRect/>
          <a:stretch>
            <a:fillRect/>
          </a:stretch>
        </p:blipFill>
        <p:spPr bwMode="auto">
          <a:xfrm>
            <a:off x="5824171" y="4322431"/>
            <a:ext cx="3015761" cy="160358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ld"/>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9493" y="0"/>
            <a:ext cx="79883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ÇALIŞMALARINDA YAPILACAK BEYANLAR VE TERKİNLER</a:t>
            </a:r>
            <a:endParaRPr lang="tr-TR" dirty="0"/>
          </a:p>
        </p:txBody>
      </p:sp>
      <p:sp>
        <p:nvSpPr>
          <p:cNvPr id="214017" name="Rectangle 1"/>
          <p:cNvSpPr>
            <a:spLocks noChangeArrowheads="1"/>
          </p:cNvSpPr>
          <p:nvPr/>
        </p:nvSpPr>
        <p:spPr bwMode="auto">
          <a:xfrm>
            <a:off x="709736" y="1234587"/>
            <a:ext cx="4388338" cy="1323439"/>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dirty="0" smtClean="0">
                <a:solidFill>
                  <a:srgbClr val="FF0000"/>
                </a:solidFill>
              </a:rPr>
              <a:t>Maddi hatalar ve kadastrodan kaynaklı yapısal hataların;</a:t>
            </a:r>
          </a:p>
          <a:p>
            <a:pPr algn="just" fontAlgn="base">
              <a:spcBef>
                <a:spcPct val="0"/>
              </a:spcBef>
              <a:spcAft>
                <a:spcPct val="0"/>
              </a:spcAft>
            </a:pPr>
            <a:r>
              <a:rPr lang="tr-TR" sz="1600" dirty="0" smtClean="0"/>
              <a:t> düzeltilemeyenleri, </a:t>
            </a:r>
            <a:r>
              <a:rPr lang="tr-TR" sz="1600" i="1" dirty="0" smtClean="0"/>
              <a:t>“Tapu kütüğünün beyanlar hanesinde” taşınmazda hisse/kimlik  bilgisi hatsı/eksikliği vardır</a:t>
            </a:r>
            <a:r>
              <a:rPr lang="tr-TR" sz="1600" i="1" dirty="0" smtClean="0"/>
              <a:t>” belirtmesi konulur.</a:t>
            </a:r>
            <a:endParaRPr lang="tr-TR" sz="1600" i="1" dirty="0" smtClean="0"/>
          </a:p>
        </p:txBody>
      </p:sp>
      <p:sp>
        <p:nvSpPr>
          <p:cNvPr id="71682" name="AutoShape 2"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4" name="AutoShape 4"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6" name="AutoShape 6" descr="https://www.hurriyetemlak.com/emlak-yasam/wp-content/uploads/2018/01/muhdesat-696x485.jpg"/>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Rectangle 1"/>
          <p:cNvSpPr>
            <a:spLocks noChangeArrowheads="1"/>
          </p:cNvSpPr>
          <p:nvPr/>
        </p:nvSpPr>
        <p:spPr bwMode="auto">
          <a:xfrm>
            <a:off x="649654" y="2844521"/>
            <a:ext cx="4388338" cy="1323439"/>
          </a:xfrm>
          <a:prstGeom prst="rect">
            <a:avLst/>
          </a:prstGeom>
          <a:ln>
            <a:headEnd/>
            <a:tailEnd/>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dirty="0" smtClean="0">
                <a:solidFill>
                  <a:srgbClr val="FF0000"/>
                </a:solidFill>
              </a:rPr>
              <a:t>Miktar Fazlası Kısım: </a:t>
            </a:r>
          </a:p>
          <a:p>
            <a:pPr algn="just" fontAlgn="base">
              <a:spcBef>
                <a:spcPct val="0"/>
              </a:spcBef>
              <a:spcAft>
                <a:spcPct val="0"/>
              </a:spcAft>
            </a:pPr>
            <a:r>
              <a:rPr lang="tr-TR" sz="1600" dirty="0" smtClean="0"/>
              <a:t>Edinim ve/veya miktar fazlası oluşması halinde bu fazlalıklar, “ … </a:t>
            </a:r>
            <a:r>
              <a:rPr lang="tr-TR" sz="1600" i="1" dirty="0" smtClean="0"/>
              <a:t>ada/parselde .. m2 miktar fazlalığı vardır. Maliyeye bildirim </a:t>
            </a:r>
            <a:r>
              <a:rPr lang="tr-TR" sz="1600" dirty="0" smtClean="0"/>
              <a:t>yapılmıştır</a:t>
            </a:r>
            <a:r>
              <a:rPr lang="tr-TR" sz="1600" dirty="0" smtClean="0"/>
              <a:t>” belirtmesi konulur.</a:t>
            </a:r>
            <a:endParaRPr lang="tr-TR" sz="1600" dirty="0" smtClean="0"/>
          </a:p>
        </p:txBody>
      </p:sp>
      <p:sp>
        <p:nvSpPr>
          <p:cNvPr id="11" name="Rectangle 1"/>
          <p:cNvSpPr>
            <a:spLocks noChangeArrowheads="1"/>
          </p:cNvSpPr>
          <p:nvPr/>
        </p:nvSpPr>
        <p:spPr bwMode="auto">
          <a:xfrm>
            <a:off x="710293" y="4245157"/>
            <a:ext cx="4296926" cy="2308324"/>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tr-TR" sz="1600" dirty="0" smtClean="0">
                <a:solidFill>
                  <a:srgbClr val="FF0000"/>
                </a:solidFill>
              </a:rPr>
              <a:t>Miktara bağlı dağıtım sonucu oluşan parseller;</a:t>
            </a:r>
          </a:p>
          <a:p>
            <a:pPr algn="just"/>
            <a:r>
              <a:rPr lang="tr-TR" sz="1600" dirty="0" smtClean="0"/>
              <a:t>Nokta konum doğruluğu </a:t>
            </a:r>
            <a:r>
              <a:rPr lang="tr-TR" sz="1600" dirty="0" smtClean="0"/>
              <a:t>bulunan ve </a:t>
            </a:r>
            <a:r>
              <a:rPr lang="tr-TR" sz="1600" dirty="0" smtClean="0"/>
              <a:t>yanılma sınırını aşan yüzölçümü hatalarında; düzeltme </a:t>
            </a:r>
            <a:r>
              <a:rPr lang="tr-TR" sz="1600" dirty="0" smtClean="0"/>
              <a:t>yapılamayan </a:t>
            </a:r>
            <a:r>
              <a:rPr lang="tr-TR" sz="1600" dirty="0" smtClean="0"/>
              <a:t>parsellerin </a:t>
            </a:r>
            <a:r>
              <a:rPr lang="tr-TR" sz="1600" dirty="0" smtClean="0"/>
              <a:t>beyanlar hanesine </a:t>
            </a:r>
            <a:r>
              <a:rPr lang="tr-TR" sz="1600" dirty="0" smtClean="0"/>
              <a:t>“....</a:t>
            </a:r>
            <a:r>
              <a:rPr lang="tr-TR" sz="1600" i="1" dirty="0" smtClean="0"/>
              <a:t> parselin hesaplanan yüzölçümünde yanılma sınırını aşan hata vardır. Yüzölçümü eksik olanların ilgilisince muvafakat vermesi veya İdaresince düzenleme yapılması halinde düzeltilir</a:t>
            </a:r>
            <a:r>
              <a:rPr lang="tr-TR" sz="1600" i="1" dirty="0" smtClean="0"/>
              <a:t>.” belirtmesi konulur. </a:t>
            </a:r>
            <a:endParaRPr lang="tr-TR" sz="1600" dirty="0" smtClean="0"/>
          </a:p>
        </p:txBody>
      </p:sp>
      <p:pic>
        <p:nvPicPr>
          <p:cNvPr id="224258" name="Picture 2"/>
          <p:cNvPicPr>
            <a:picLocks noChangeAspect="1" noChangeArrowheads="1"/>
          </p:cNvPicPr>
          <p:nvPr/>
        </p:nvPicPr>
        <p:blipFill>
          <a:blip r:embed="rId2" cstate="print"/>
          <a:srcRect/>
          <a:stretch>
            <a:fillRect/>
          </a:stretch>
        </p:blipFill>
        <p:spPr bwMode="auto">
          <a:xfrm>
            <a:off x="5486400" y="5016719"/>
            <a:ext cx="3382465" cy="1841282"/>
          </a:xfrm>
          <a:prstGeom prst="rect">
            <a:avLst/>
          </a:prstGeom>
          <a:ln>
            <a:noFill/>
          </a:ln>
          <a:effectLst>
            <a:outerShdw blurRad="292100" dist="139700" dir="2700000" algn="tl" rotWithShape="0">
              <a:srgbClr val="333333">
                <a:alpha val="65000"/>
              </a:srgbClr>
            </a:outerShdw>
          </a:effectLst>
        </p:spPr>
      </p:pic>
      <p:pic>
        <p:nvPicPr>
          <p:cNvPr id="224263" name="Picture 7"/>
          <p:cNvPicPr>
            <a:picLocks noChangeAspect="1" noChangeArrowheads="1"/>
          </p:cNvPicPr>
          <p:nvPr/>
        </p:nvPicPr>
        <p:blipFill>
          <a:blip r:embed="rId3" cstate="print"/>
          <a:srcRect/>
          <a:stretch>
            <a:fillRect/>
          </a:stretch>
        </p:blipFill>
        <p:spPr bwMode="auto">
          <a:xfrm>
            <a:off x="5276485" y="1127249"/>
            <a:ext cx="3621330" cy="1758302"/>
          </a:xfrm>
          <a:prstGeom prst="rect">
            <a:avLst/>
          </a:prstGeom>
          <a:noFill/>
          <a:ln w="9525">
            <a:noFill/>
            <a:miter lim="800000"/>
            <a:headEnd/>
            <a:tailEnd/>
          </a:ln>
          <a:effectLst/>
        </p:spPr>
      </p:pic>
      <p:pic>
        <p:nvPicPr>
          <p:cNvPr id="224264" name="Picture 8"/>
          <p:cNvPicPr>
            <a:picLocks noChangeAspect="1" noChangeArrowheads="1"/>
          </p:cNvPicPr>
          <p:nvPr/>
        </p:nvPicPr>
        <p:blipFill>
          <a:blip r:embed="rId4" cstate="print"/>
          <a:srcRect/>
          <a:stretch>
            <a:fillRect/>
          </a:stretch>
        </p:blipFill>
        <p:spPr bwMode="auto">
          <a:xfrm>
            <a:off x="5362942" y="3013197"/>
            <a:ext cx="3315066" cy="1839557"/>
          </a:xfrm>
          <a:prstGeom prst="rect">
            <a:avLst/>
          </a:prstGeom>
          <a:noFill/>
          <a:ln w="9525">
            <a:noFill/>
            <a:miter lim="800000"/>
            <a:headEnd/>
            <a:tailEnd/>
          </a:ln>
          <a:effectLst/>
        </p:spPr>
      </p:pic>
    </p:spTree>
  </p:cSld>
  <p:clrMapOvr>
    <a:masterClrMapping/>
  </p:clrMapOvr>
  <p:transition>
    <p:pull dir="ld"/>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9493" y="0"/>
            <a:ext cx="79883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ÇALIŞMALARINDA YAPILACAK BEYANLAR VE TERKİNLER</a:t>
            </a:r>
          </a:p>
          <a:p>
            <a:pPr algn="ctr"/>
            <a:r>
              <a:rPr lang="tr-TR" dirty="0" smtClean="0"/>
              <a:t>Mevzuatına uygun standart yapılmalı!</a:t>
            </a:r>
            <a:endParaRPr lang="tr-TR" dirty="0"/>
          </a:p>
        </p:txBody>
      </p:sp>
      <p:sp>
        <p:nvSpPr>
          <p:cNvPr id="71682" name="AutoShape 2"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4" name="AutoShape 4"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6" name="AutoShape 6" descr="https://www.hurriyetemlak.com/emlak-yasam/wp-content/uploads/2018/01/muhdesat-696x485.jpg"/>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Rectangle 1"/>
          <p:cNvSpPr>
            <a:spLocks noChangeArrowheads="1"/>
          </p:cNvSpPr>
          <p:nvPr/>
        </p:nvSpPr>
        <p:spPr bwMode="auto">
          <a:xfrm>
            <a:off x="544285" y="3497664"/>
            <a:ext cx="4575349" cy="1077218"/>
          </a:xfrm>
          <a:prstGeom prst="rect">
            <a:avLst/>
          </a:prstGeom>
          <a:ln>
            <a:headEnd/>
            <a:tailEnd/>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b="1" dirty="0" smtClean="0">
                <a:solidFill>
                  <a:srgbClr val="FF0000"/>
                </a:solidFill>
              </a:rPr>
              <a:t>Yapı ve Tesisler:</a:t>
            </a:r>
          </a:p>
          <a:p>
            <a:pPr algn="just" fontAlgn="base">
              <a:spcBef>
                <a:spcPct val="0"/>
              </a:spcBef>
              <a:spcAft>
                <a:spcPct val="0"/>
              </a:spcAft>
            </a:pPr>
            <a:r>
              <a:rPr lang="tr-TR" sz="1600" dirty="0" smtClean="0"/>
              <a:t>Tapuda tescilli yapıların yola, dereye, komşu parsele tecavüzlü olması halinde tecavüz durumu tapu kütüğünün beyanlar hanesinde </a:t>
            </a:r>
            <a:r>
              <a:rPr lang="tr-TR" sz="1600" dirty="0" smtClean="0"/>
              <a:t>belirtilir</a:t>
            </a:r>
            <a:r>
              <a:rPr lang="tr-TR" sz="1600" dirty="0" smtClean="0"/>
              <a:t>.</a:t>
            </a:r>
            <a:endParaRPr lang="tr-TR" sz="1600" dirty="0" smtClean="0">
              <a:latin typeface="Calibri" pitchFamily="34" charset="0"/>
              <a:cs typeface="Times New Roman" pitchFamily="18" charset="0"/>
            </a:endParaRPr>
          </a:p>
        </p:txBody>
      </p:sp>
      <p:pic>
        <p:nvPicPr>
          <p:cNvPr id="224258" name="Picture 2"/>
          <p:cNvPicPr>
            <a:picLocks noChangeAspect="1" noChangeArrowheads="1"/>
          </p:cNvPicPr>
          <p:nvPr/>
        </p:nvPicPr>
        <p:blipFill>
          <a:blip r:embed="rId2" cstate="print"/>
          <a:srcRect/>
          <a:stretch>
            <a:fillRect/>
          </a:stretch>
        </p:blipFill>
        <p:spPr bwMode="auto">
          <a:xfrm>
            <a:off x="5767755" y="5169877"/>
            <a:ext cx="3101110" cy="1688123"/>
          </a:xfrm>
          <a:prstGeom prst="rect">
            <a:avLst/>
          </a:prstGeom>
          <a:ln>
            <a:noFill/>
          </a:ln>
          <a:effectLst>
            <a:outerShdw blurRad="292100" dist="139700" dir="2700000" algn="tl" rotWithShape="0">
              <a:srgbClr val="333333">
                <a:alpha val="65000"/>
              </a:srgbClr>
            </a:outerShdw>
          </a:effectLst>
        </p:spPr>
      </p:pic>
      <p:pic>
        <p:nvPicPr>
          <p:cNvPr id="224260" name="Picture 4" descr="Ä°lgili resim"/>
          <p:cNvPicPr>
            <a:picLocks noChangeAspect="1" noChangeArrowheads="1"/>
          </p:cNvPicPr>
          <p:nvPr/>
        </p:nvPicPr>
        <p:blipFill>
          <a:blip r:embed="rId3" cstate="print"/>
          <a:srcRect/>
          <a:stretch>
            <a:fillRect/>
          </a:stretch>
        </p:blipFill>
        <p:spPr bwMode="auto">
          <a:xfrm>
            <a:off x="5855677" y="1022496"/>
            <a:ext cx="3015762" cy="2025183"/>
          </a:xfrm>
          <a:prstGeom prst="rect">
            <a:avLst/>
          </a:prstGeom>
          <a:ln>
            <a:noFill/>
          </a:ln>
          <a:effectLst>
            <a:outerShdw blurRad="292100" dist="139700" dir="2700000" algn="tl" rotWithShape="0">
              <a:srgbClr val="333333">
                <a:alpha val="65000"/>
              </a:srgbClr>
            </a:outerShdw>
          </a:effectLst>
        </p:spPr>
      </p:pic>
      <p:pic>
        <p:nvPicPr>
          <p:cNvPr id="224262" name="Picture 6" descr="tecavÃ¼zlÃ¼ bina ile ilgili gÃ¶rsel sonucu"/>
          <p:cNvPicPr>
            <a:picLocks noChangeAspect="1" noChangeArrowheads="1"/>
          </p:cNvPicPr>
          <p:nvPr/>
        </p:nvPicPr>
        <p:blipFill>
          <a:blip r:embed="rId4" cstate="print"/>
          <a:srcRect/>
          <a:stretch>
            <a:fillRect/>
          </a:stretch>
        </p:blipFill>
        <p:spPr bwMode="auto">
          <a:xfrm>
            <a:off x="5705475" y="3054350"/>
            <a:ext cx="3179884" cy="1865679"/>
          </a:xfrm>
          <a:prstGeom prst="rect">
            <a:avLst/>
          </a:prstGeom>
          <a:noFill/>
        </p:spPr>
      </p:pic>
      <p:sp>
        <p:nvSpPr>
          <p:cNvPr id="14" name="Rectangle 1"/>
          <p:cNvSpPr>
            <a:spLocks noChangeArrowheads="1"/>
          </p:cNvSpPr>
          <p:nvPr/>
        </p:nvSpPr>
        <p:spPr bwMode="auto">
          <a:xfrm>
            <a:off x="555171" y="5116286"/>
            <a:ext cx="4561954" cy="1077218"/>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dirty="0" smtClean="0">
                <a:solidFill>
                  <a:srgbClr val="FF0000"/>
                </a:solidFill>
              </a:rPr>
              <a:t>Kamulaştırma, irtifak hakları;</a:t>
            </a:r>
          </a:p>
          <a:p>
            <a:pPr algn="just" fontAlgn="base">
              <a:spcBef>
                <a:spcPct val="0"/>
              </a:spcBef>
              <a:spcAft>
                <a:spcPct val="0"/>
              </a:spcAft>
            </a:pPr>
            <a:r>
              <a:rPr lang="tr-TR" sz="1600" dirty="0" smtClean="0">
                <a:solidFill>
                  <a:schemeClr val="tx1"/>
                </a:solidFill>
              </a:rPr>
              <a:t>Farklı parselden geçmesi halinde idarece düzeltme yapılmaması halinde “….ada/parseldeki  </a:t>
            </a:r>
            <a:r>
              <a:rPr lang="tr-TR" sz="1600" dirty="0" smtClean="0">
                <a:solidFill>
                  <a:schemeClr val="tx1"/>
                </a:solidFill>
              </a:rPr>
              <a:t>m² irtifak </a:t>
            </a:r>
            <a:r>
              <a:rPr lang="tr-TR" sz="1600" dirty="0" smtClean="0">
                <a:solidFill>
                  <a:schemeClr val="tx1"/>
                </a:solidFill>
              </a:rPr>
              <a:t>hakkı ../.. Parselden .. </a:t>
            </a:r>
            <a:r>
              <a:rPr lang="tr-TR" sz="1600" dirty="0" smtClean="0">
                <a:solidFill>
                  <a:schemeClr val="tx1"/>
                </a:solidFill>
              </a:rPr>
              <a:t>m² </a:t>
            </a:r>
            <a:r>
              <a:rPr lang="tr-TR" sz="1600" dirty="0" smtClean="0">
                <a:solidFill>
                  <a:schemeClr val="tx1"/>
                </a:solidFill>
              </a:rPr>
              <a:t>geçmektedir”</a:t>
            </a:r>
          </a:p>
        </p:txBody>
      </p:sp>
      <p:sp>
        <p:nvSpPr>
          <p:cNvPr id="12" name="Rectangle 1"/>
          <p:cNvSpPr>
            <a:spLocks noChangeArrowheads="1"/>
          </p:cNvSpPr>
          <p:nvPr/>
        </p:nvSpPr>
        <p:spPr bwMode="auto">
          <a:xfrm>
            <a:off x="521154" y="1141639"/>
            <a:ext cx="4373125" cy="1569660"/>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tr-TR" sz="1600" dirty="0" smtClean="0"/>
              <a:t>Nokta konum </a:t>
            </a:r>
            <a:r>
              <a:rPr lang="tr-TR" sz="1600" dirty="0" smtClean="0"/>
              <a:t>doğruluğu bulunmayan parsellerde ilgili </a:t>
            </a:r>
            <a:r>
              <a:rPr lang="tr-TR" sz="1600" dirty="0" smtClean="0"/>
              <a:t>parsellerin </a:t>
            </a:r>
            <a:r>
              <a:rPr lang="tr-TR" sz="1600" dirty="0" smtClean="0"/>
              <a:t>beyanlar hanesine, ” </a:t>
            </a:r>
            <a:r>
              <a:rPr lang="tr-TR" sz="1600" i="1" dirty="0" smtClean="0"/>
              <a:t>parselde pafta </a:t>
            </a:r>
            <a:r>
              <a:rPr lang="tr-TR" sz="1600" i="1" dirty="0" smtClean="0"/>
              <a:t>zemin uyumsuzluğu </a:t>
            </a:r>
            <a:r>
              <a:rPr lang="tr-TR" sz="1600" i="1" dirty="0" smtClean="0"/>
              <a:t>olup (varsa parsel alanları içerisinde yanılma sınırı dışında yüzölçümü </a:t>
            </a:r>
            <a:r>
              <a:rPr lang="tr-TR" sz="1600" i="1" dirty="0" smtClean="0"/>
              <a:t>hatası bulunduğu </a:t>
            </a:r>
            <a:r>
              <a:rPr lang="tr-TR" sz="1600" i="1" dirty="0" smtClean="0"/>
              <a:t>da belirtilecektir.) İdaresince düzenleme yapılacaktır." şeklinde belirtme yapılır.</a:t>
            </a:r>
            <a:endParaRPr lang="tr-TR" sz="1600" dirty="0" smtClean="0"/>
          </a:p>
        </p:txBody>
      </p:sp>
    </p:spTree>
  </p:cSld>
  <p:clrMapOvr>
    <a:masterClrMapping/>
  </p:clrMapOvr>
  <p:transition>
    <p:pull dir="ld"/>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9493" y="0"/>
            <a:ext cx="79883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GÜNCELLEME ÇALIŞMALARINDA YAPILACAK BEYANLAR VE TERKİNLER</a:t>
            </a:r>
            <a:endParaRPr lang="tr-TR" dirty="0"/>
          </a:p>
        </p:txBody>
      </p:sp>
      <p:sp>
        <p:nvSpPr>
          <p:cNvPr id="71682" name="AutoShape 2"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4" name="AutoShape 4" descr="muhdesat ile ilgili gÃ¶rsel sonucu"/>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686" name="AutoShape 6" descr="https://www.hurriyetemlak.com/emlak-yasam/wp-content/uploads/2018/01/muhdesat-696x485.jpg"/>
          <p:cNvSpPr>
            <a:spLocks noChangeAspect="1" noChangeArrowheads="1"/>
          </p:cNvSpPr>
          <p:nvPr/>
        </p:nvSpPr>
        <p:spPr bwMode="auto">
          <a:xfrm>
            <a:off x="146783" y="5971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Rectangle 1"/>
          <p:cNvSpPr>
            <a:spLocks noChangeArrowheads="1"/>
          </p:cNvSpPr>
          <p:nvPr/>
        </p:nvSpPr>
        <p:spPr bwMode="auto">
          <a:xfrm>
            <a:off x="489857" y="1186542"/>
            <a:ext cx="4844143" cy="1323439"/>
          </a:xfrm>
          <a:prstGeom prst="rect">
            <a:avLst/>
          </a:prstGeom>
          <a:ln>
            <a:headEnd/>
            <a:tailEnd/>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b="1" dirty="0" smtClean="0">
                <a:solidFill>
                  <a:srgbClr val="FF0000"/>
                </a:solidFill>
              </a:rPr>
              <a:t>Beyanların Kaldırılması;</a:t>
            </a:r>
          </a:p>
          <a:p>
            <a:pPr algn="just" fontAlgn="base">
              <a:spcBef>
                <a:spcPct val="0"/>
              </a:spcBef>
              <a:spcAft>
                <a:spcPct val="0"/>
              </a:spcAft>
            </a:pPr>
            <a:r>
              <a:rPr lang="tr-TR" sz="1600" dirty="0" smtClean="0">
                <a:solidFill>
                  <a:srgbClr val="FF0000"/>
                </a:solidFill>
              </a:rPr>
              <a:t> </a:t>
            </a:r>
            <a:r>
              <a:rPr lang="tr-TR" sz="1600" dirty="0" smtClean="0"/>
              <a:t>Daha önce ilgili parselin tapu kütüğü sayfasının beyanlar sütununda yapılan kadastro güncelleme çalışmalarına yönelik belirtmeler güncelleme işlemine ait yevmiye numarasıyla terkin edilir.</a:t>
            </a:r>
          </a:p>
        </p:txBody>
      </p:sp>
      <p:sp>
        <p:nvSpPr>
          <p:cNvPr id="11" name="Rectangle 1"/>
          <p:cNvSpPr>
            <a:spLocks noChangeArrowheads="1"/>
          </p:cNvSpPr>
          <p:nvPr/>
        </p:nvSpPr>
        <p:spPr bwMode="auto">
          <a:xfrm>
            <a:off x="459153" y="2458917"/>
            <a:ext cx="4820417" cy="3046988"/>
          </a:xfrm>
          <a:prstGeom prst="rect">
            <a:avLst/>
          </a:prstGeom>
          <a:ln>
            <a:headEnd/>
            <a:tailEnd/>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b="1" dirty="0" smtClean="0">
                <a:solidFill>
                  <a:srgbClr val="FF0000"/>
                </a:solidFill>
              </a:rPr>
              <a:t>Kayıtların Kapatılması:</a:t>
            </a:r>
            <a:r>
              <a:rPr lang="tr-TR" sz="1600" dirty="0" smtClean="0">
                <a:solidFill>
                  <a:srgbClr val="FF0000"/>
                </a:solidFill>
              </a:rPr>
              <a:t> </a:t>
            </a:r>
            <a:r>
              <a:rPr lang="tr-TR" sz="1600" dirty="0" smtClean="0">
                <a:solidFill>
                  <a:schemeClr val="tx1"/>
                </a:solidFill>
              </a:rPr>
              <a:t>Y</a:t>
            </a:r>
            <a:r>
              <a:rPr lang="tr-TR" sz="1600" dirty="0" smtClean="0"/>
              <a:t>eni tapu kütüğü düzenlenen birimlerde, kesinleşen parsellerin tapu kütüklerine yeni birimi, ada, parsel numaraları eski tapu kütüğünün beyanlar hanesinde belirtilmek suretiyle </a:t>
            </a:r>
            <a:r>
              <a:rPr lang="tr-TR" sz="1600" dirty="0" err="1" smtClean="0"/>
              <a:t>irtibatlandırılarak</a:t>
            </a:r>
            <a:r>
              <a:rPr lang="tr-TR" sz="1600" dirty="0" smtClean="0"/>
              <a:t> eski kütük sayfaları kapatılır. Kütüklerin kapatılması kadastro müdürlüğünce, kontrolü de tapu müdürlüğünce yapılır. Kapanan sayfalardaki kısıtlamalar Tapu Sicili Tüzüğü hükümlerince yeni sayfalara taşınır. 2015/4 Sayılı Genelgeye göre salt elektronik ortamda tutulan şerh ve beyanlar yeni sayfalara aktarılmaz. Şerh ve beyanların taşınmasına ilişkin kontroller TAKBİS üzerinden yapılır.</a:t>
            </a:r>
          </a:p>
        </p:txBody>
      </p:sp>
      <p:pic>
        <p:nvPicPr>
          <p:cNvPr id="12" name="Picture 2"/>
          <p:cNvPicPr>
            <a:picLocks noChangeAspect="1" noChangeArrowheads="1"/>
          </p:cNvPicPr>
          <p:nvPr/>
        </p:nvPicPr>
        <p:blipFill>
          <a:blip r:embed="rId2" cstate="print">
            <a:duotone>
              <a:prstClr val="black"/>
              <a:srgbClr val="D9C3A5">
                <a:tint val="50000"/>
                <a:satMod val="180000"/>
              </a:srgbClr>
            </a:duotone>
          </a:blip>
          <a:srcRect/>
          <a:stretch>
            <a:fillRect/>
          </a:stretch>
        </p:blipFill>
        <p:spPr bwMode="auto">
          <a:xfrm>
            <a:off x="5671039" y="954229"/>
            <a:ext cx="3102743" cy="1974479"/>
          </a:xfrm>
          <a:prstGeom prst="rect">
            <a:avLst/>
          </a:prstGeom>
          <a:ln w="25400">
            <a:solidFill>
              <a:schemeClr val="tx1"/>
            </a:solidFill>
          </a:ln>
          <a:effectLst>
            <a:softEdge rad="112500"/>
          </a:effectLst>
        </p:spPr>
      </p:pic>
      <p:pic>
        <p:nvPicPr>
          <p:cNvPr id="13" name="Picture 2" descr="https://im0-tub-tr.yandex.net/i?id=9fc5f28a6c0fb8bda3a654f43f317290&amp;n=13"/>
          <p:cNvPicPr>
            <a:picLocks noChangeAspect="1" noChangeArrowheads="1"/>
          </p:cNvPicPr>
          <p:nvPr/>
        </p:nvPicPr>
        <p:blipFill>
          <a:blip r:embed="rId3" cstate="print"/>
          <a:srcRect/>
          <a:stretch>
            <a:fillRect/>
          </a:stretch>
        </p:blipFill>
        <p:spPr bwMode="auto">
          <a:xfrm>
            <a:off x="5644859" y="3372412"/>
            <a:ext cx="3186530" cy="1560073"/>
          </a:xfrm>
          <a:prstGeom prst="rect">
            <a:avLst/>
          </a:prstGeom>
          <a:noFill/>
        </p:spPr>
      </p:pic>
      <p:sp>
        <p:nvSpPr>
          <p:cNvPr id="14" name="Rectangle 1"/>
          <p:cNvSpPr>
            <a:spLocks noChangeArrowheads="1"/>
          </p:cNvSpPr>
          <p:nvPr/>
        </p:nvSpPr>
        <p:spPr bwMode="auto">
          <a:xfrm>
            <a:off x="468784" y="5678660"/>
            <a:ext cx="4789015" cy="1077218"/>
          </a:xfrm>
          <a:prstGeom prst="rect">
            <a:avLst/>
          </a:prstGeom>
          <a:ln>
            <a:headEnd/>
            <a:tailEnd/>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tr-TR" sz="1600" b="1" dirty="0" smtClean="0">
                <a:solidFill>
                  <a:srgbClr val="FF0000"/>
                </a:solidFill>
              </a:rPr>
              <a:t>Vergi, Resim, Harçlar Yönüyle: </a:t>
            </a:r>
            <a:r>
              <a:rPr lang="tr-TR" sz="1600" b="1" dirty="0" smtClean="0">
                <a:solidFill>
                  <a:schemeClr val="tx1"/>
                </a:solidFill>
              </a:rPr>
              <a:t>i</a:t>
            </a:r>
            <a:r>
              <a:rPr lang="tr-TR" sz="1600" dirty="0" smtClean="0">
                <a:solidFill>
                  <a:schemeClr val="tx1"/>
                </a:solidFill>
              </a:rPr>
              <a:t>ş ve işlemler yönüyle </a:t>
            </a:r>
            <a:r>
              <a:rPr lang="tr-TR" sz="1600" dirty="0" smtClean="0"/>
              <a:t>taşınmazların beyanların sütununa tapu harcı ile vergilerin tahsili için maliye kuruluşuna bildirim yapıldığına yönelik belirtme yapılır.</a:t>
            </a:r>
          </a:p>
        </p:txBody>
      </p:sp>
      <p:pic>
        <p:nvPicPr>
          <p:cNvPr id="225282" name="Picture 2" descr="takbis ile ilgili gÃ¶rsel sonucu"/>
          <p:cNvPicPr>
            <a:picLocks noChangeAspect="1" noChangeArrowheads="1"/>
          </p:cNvPicPr>
          <p:nvPr/>
        </p:nvPicPr>
        <p:blipFill>
          <a:blip r:embed="rId4" cstate="print"/>
          <a:srcRect/>
          <a:stretch>
            <a:fillRect/>
          </a:stretch>
        </p:blipFill>
        <p:spPr bwMode="auto">
          <a:xfrm>
            <a:off x="5510090" y="5217991"/>
            <a:ext cx="3291010" cy="1340291"/>
          </a:xfrm>
          <a:prstGeom prst="rect">
            <a:avLst/>
          </a:prstGeom>
          <a:noFill/>
        </p:spPr>
      </p:pic>
    </p:spTree>
  </p:cSld>
  <p:clrMapOvr>
    <a:masterClrMapping/>
  </p:clrMapOvr>
  <p:transition>
    <p:pull dir="ld"/>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993529" y="518742"/>
          <a:ext cx="6911025" cy="3289246"/>
        </p:xfrm>
        <a:graphic>
          <a:graphicData uri="http://schemas.openxmlformats.org/drawingml/2006/table">
            <a:tbl>
              <a:tblPr/>
              <a:tblGrid>
                <a:gridCol w="250400">
                  <a:extLst>
                    <a:ext uri="{9D8B030D-6E8A-4147-A177-3AD203B41FA5}">
                      <a16:colId xmlns:a16="http://schemas.microsoft.com/office/drawing/2014/main" xmlns="" val="20000"/>
                    </a:ext>
                  </a:extLst>
                </a:gridCol>
                <a:gridCol w="1071710">
                  <a:extLst>
                    <a:ext uri="{9D8B030D-6E8A-4147-A177-3AD203B41FA5}">
                      <a16:colId xmlns:a16="http://schemas.microsoft.com/office/drawing/2014/main" xmlns="" val="20001"/>
                    </a:ext>
                  </a:extLst>
                </a:gridCol>
                <a:gridCol w="485775">
                  <a:extLst>
                    <a:ext uri="{9D8B030D-6E8A-4147-A177-3AD203B41FA5}">
                      <a16:colId xmlns:a16="http://schemas.microsoft.com/office/drawing/2014/main" xmlns="" val="20002"/>
                    </a:ext>
                  </a:extLst>
                </a:gridCol>
                <a:gridCol w="485775">
                  <a:extLst>
                    <a:ext uri="{9D8B030D-6E8A-4147-A177-3AD203B41FA5}">
                      <a16:colId xmlns:a16="http://schemas.microsoft.com/office/drawing/2014/main" xmlns="" val="20003"/>
                    </a:ext>
                  </a:extLst>
                </a:gridCol>
                <a:gridCol w="420671">
                  <a:extLst>
                    <a:ext uri="{9D8B030D-6E8A-4147-A177-3AD203B41FA5}">
                      <a16:colId xmlns:a16="http://schemas.microsoft.com/office/drawing/2014/main" xmlns="" val="20004"/>
                    </a:ext>
                  </a:extLst>
                </a:gridCol>
                <a:gridCol w="360575">
                  <a:extLst>
                    <a:ext uri="{9D8B030D-6E8A-4147-A177-3AD203B41FA5}">
                      <a16:colId xmlns:a16="http://schemas.microsoft.com/office/drawing/2014/main" xmlns="" val="20005"/>
                    </a:ext>
                  </a:extLst>
                </a:gridCol>
                <a:gridCol w="285456">
                  <a:extLst>
                    <a:ext uri="{9D8B030D-6E8A-4147-A177-3AD203B41FA5}">
                      <a16:colId xmlns:a16="http://schemas.microsoft.com/office/drawing/2014/main" xmlns="" val="20006"/>
                    </a:ext>
                  </a:extLst>
                </a:gridCol>
                <a:gridCol w="275439">
                  <a:extLst>
                    <a:ext uri="{9D8B030D-6E8A-4147-A177-3AD203B41FA5}">
                      <a16:colId xmlns:a16="http://schemas.microsoft.com/office/drawing/2014/main" xmlns="" val="20007"/>
                    </a:ext>
                  </a:extLst>
                </a:gridCol>
                <a:gridCol w="951517">
                  <a:extLst>
                    <a:ext uri="{9D8B030D-6E8A-4147-A177-3AD203B41FA5}">
                      <a16:colId xmlns:a16="http://schemas.microsoft.com/office/drawing/2014/main" xmlns="" val="20008"/>
                    </a:ext>
                  </a:extLst>
                </a:gridCol>
                <a:gridCol w="315504">
                  <a:extLst>
                    <a:ext uri="{9D8B030D-6E8A-4147-A177-3AD203B41FA5}">
                      <a16:colId xmlns:a16="http://schemas.microsoft.com/office/drawing/2014/main" xmlns="" val="20009"/>
                    </a:ext>
                  </a:extLst>
                </a:gridCol>
                <a:gridCol w="320511">
                  <a:extLst>
                    <a:ext uri="{9D8B030D-6E8A-4147-A177-3AD203B41FA5}">
                      <a16:colId xmlns:a16="http://schemas.microsoft.com/office/drawing/2014/main" xmlns="" val="20010"/>
                    </a:ext>
                  </a:extLst>
                </a:gridCol>
                <a:gridCol w="931486">
                  <a:extLst>
                    <a:ext uri="{9D8B030D-6E8A-4147-A177-3AD203B41FA5}">
                      <a16:colId xmlns:a16="http://schemas.microsoft.com/office/drawing/2014/main" xmlns="" val="20011"/>
                    </a:ext>
                  </a:extLst>
                </a:gridCol>
                <a:gridCol w="756206">
                  <a:extLst>
                    <a:ext uri="{9D8B030D-6E8A-4147-A177-3AD203B41FA5}">
                      <a16:colId xmlns:a16="http://schemas.microsoft.com/office/drawing/2014/main" xmlns="" val="20012"/>
                    </a:ext>
                  </a:extLst>
                </a:gridCol>
              </a:tblGrid>
              <a:tr h="139841">
                <a:tc gridSpan="13">
                  <a:txBody>
                    <a:bodyPr/>
                    <a:lstStyle/>
                    <a:p>
                      <a:pPr algn="ctr" fontAlgn="b"/>
                      <a:r>
                        <a:rPr lang="tr-TR" sz="600" b="1" i="0" u="none" strike="noStrike" dirty="0">
                          <a:latin typeface="Arial"/>
                        </a:rPr>
                        <a:t>KADASTRO GÜNCELLEME ÇALIŞMALARINDA DAVALI PARSELLERE AİT LİSTE</a:t>
                      </a:r>
                    </a:p>
                  </a:txBody>
                  <a:tcPr marL="3646" marR="3646" marT="3646"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0"/>
                  </a:ext>
                </a:extLst>
              </a:tr>
              <a:tr h="139841">
                <a:tc gridSpan="6">
                  <a:txBody>
                    <a:bodyPr/>
                    <a:lstStyle/>
                    <a:p>
                      <a:pPr algn="l" fontAlgn="b"/>
                      <a:r>
                        <a:rPr lang="tr-TR" sz="600" b="1" i="0" u="none" strike="noStrike" dirty="0">
                          <a:latin typeface="Arial"/>
                        </a:rPr>
                        <a:t>İli: </a:t>
                      </a:r>
                      <a:r>
                        <a:rPr lang="tr-TR" sz="600" b="0" i="0" u="none" strike="noStrike" dirty="0">
                          <a:latin typeface="Arial"/>
                        </a:rPr>
                        <a:t>………………..………</a:t>
                      </a:r>
                      <a:endParaRPr lang="tr-TR" sz="600" b="1" i="0" u="none" strike="noStrike" dirty="0">
                        <a:latin typeface="Arial"/>
                      </a:endParaRPr>
                    </a:p>
                  </a:txBody>
                  <a:tcPr marL="3646" marR="3646" marT="3646"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r" fontAlgn="b"/>
                      <a:r>
                        <a:rPr lang="tr-TR" sz="600" b="1" i="0" u="none" strike="noStrike">
                          <a:latin typeface="Arial"/>
                        </a:rPr>
                        <a:t>Ek - 11</a:t>
                      </a:r>
                    </a:p>
                  </a:txBody>
                  <a:tcPr marL="3646" marR="3646" marT="3646" marB="0" anchor="b">
                    <a:lnL>
                      <a:noFill/>
                    </a:lnL>
                    <a:lnR>
                      <a:noFill/>
                    </a:lnR>
                    <a:lnT>
                      <a:noFill/>
                    </a:lnT>
                    <a:lnB>
                      <a:noFill/>
                    </a:lnB>
                  </a:tcPr>
                </a:tc>
                <a:extLst>
                  <a:ext uri="{0D108BD9-81ED-4DB2-BD59-A6C34878D82A}">
                    <a16:rowId xmlns:a16="http://schemas.microsoft.com/office/drawing/2014/main" xmlns="" val="10001"/>
                  </a:ext>
                </a:extLst>
              </a:tr>
              <a:tr h="201701">
                <a:tc gridSpan="6">
                  <a:txBody>
                    <a:bodyPr/>
                    <a:lstStyle/>
                    <a:p>
                      <a:pPr algn="l" fontAlgn="b"/>
                      <a:r>
                        <a:rPr lang="tr-TR" sz="600" b="1" i="0" u="none" strike="noStrike" dirty="0">
                          <a:latin typeface="Arial"/>
                        </a:rPr>
                        <a:t>İlçesi:</a:t>
                      </a:r>
                      <a:r>
                        <a:rPr lang="tr-TR" sz="600" b="0" i="0" u="none" strike="noStrike" dirty="0">
                          <a:latin typeface="Arial"/>
                        </a:rPr>
                        <a:t> ……...……………</a:t>
                      </a:r>
                      <a:endParaRPr lang="tr-TR" sz="600" b="1" i="0" u="none" strike="noStrike" dirty="0">
                        <a:latin typeface="Arial"/>
                      </a:endParaRPr>
                    </a:p>
                  </a:txBody>
                  <a:tcPr marL="3646" marR="3646" marT="3646"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ctr" fontAlgn="b"/>
                      <a:endParaRPr lang="tr-TR" sz="600" b="0" i="0" u="none" strike="noStrike">
                        <a:latin typeface="Arial"/>
                      </a:endParaRPr>
                    </a:p>
                  </a:txBody>
                  <a:tcPr marL="3646" marR="3646" marT="3646" marB="0" anchor="b">
                    <a:lnL>
                      <a:noFill/>
                    </a:lnL>
                    <a:lnR>
                      <a:noFill/>
                    </a:lnR>
                    <a:lnT>
                      <a:noFill/>
                    </a:lnT>
                    <a:lnB>
                      <a:noFill/>
                    </a:lnB>
                  </a:tcPr>
                </a:tc>
                <a:tc>
                  <a:txBody>
                    <a:bodyPr/>
                    <a:lstStyle/>
                    <a:p>
                      <a:pPr algn="l" fontAlgn="b"/>
                      <a:endParaRPr lang="tr-TR" sz="600" b="0" i="0" u="none" strike="noStrike">
                        <a:latin typeface="Arial"/>
                      </a:endParaRPr>
                    </a:p>
                  </a:txBody>
                  <a:tcPr marL="3646" marR="3646" marT="3646" marB="0" anchor="b">
                    <a:lnL>
                      <a:noFill/>
                    </a:lnL>
                    <a:lnR>
                      <a:noFill/>
                    </a:lnR>
                    <a:lnT>
                      <a:noFill/>
                    </a:lnT>
                    <a:lnB>
                      <a:noFill/>
                    </a:lnB>
                  </a:tcPr>
                </a:tc>
                <a:extLst>
                  <a:ext uri="{0D108BD9-81ED-4DB2-BD59-A6C34878D82A}">
                    <a16:rowId xmlns:a16="http://schemas.microsoft.com/office/drawing/2014/main" xmlns="" val="10002"/>
                  </a:ext>
                </a:extLst>
              </a:tr>
              <a:tr h="176946">
                <a:tc gridSpan="6">
                  <a:txBody>
                    <a:bodyPr/>
                    <a:lstStyle/>
                    <a:p>
                      <a:pPr algn="l" fontAlgn="b"/>
                      <a:r>
                        <a:rPr lang="tr-TR" sz="600" b="1" i="0" u="none" strike="noStrike" dirty="0">
                          <a:latin typeface="Arial"/>
                        </a:rPr>
                        <a:t>Mahallesi / Köyü:</a:t>
                      </a:r>
                      <a:r>
                        <a:rPr lang="tr-TR" sz="600" b="0" i="0" u="none" strike="noStrike" dirty="0">
                          <a:latin typeface="Arial"/>
                        </a:rPr>
                        <a:t>…….....</a:t>
                      </a:r>
                      <a:endParaRPr lang="tr-TR" sz="600" b="1" i="0" u="none" strike="noStrike" dirty="0">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fontAlgn="b"/>
                      <a:endParaRPr lang="tr-TR" sz="600" b="0" i="0" u="none" strike="noStrike">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r" fontAlgn="b"/>
                      <a:r>
                        <a:rPr lang="tr-TR" sz="600" b="1" i="0" u="none" strike="noStrike" dirty="0">
                          <a:latin typeface="Arial"/>
                        </a:rPr>
                        <a:t>Sayfa No</a:t>
                      </a:r>
                      <a:r>
                        <a:rPr lang="tr-TR" sz="600" b="0" i="0" u="none" strike="noStrike" dirty="0">
                          <a:latin typeface="Arial"/>
                        </a:rPr>
                        <a:t>:.…..….</a:t>
                      </a:r>
                      <a:endParaRPr lang="tr-TR" sz="600" b="1" i="0" u="none" strike="noStrike" dirty="0">
                        <a:latin typeface="Arial"/>
                      </a:endParaRPr>
                    </a:p>
                  </a:txBody>
                  <a:tcPr marL="3646" marR="3646" marT="3646"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3"/>
                  </a:ext>
                </a:extLst>
              </a:tr>
              <a:tr h="274319">
                <a:tc rowSpan="2">
                  <a:txBody>
                    <a:bodyPr/>
                    <a:lstStyle/>
                    <a:p>
                      <a:pPr algn="ctr" fontAlgn="b"/>
                      <a:r>
                        <a:rPr lang="tr-TR" sz="600" b="1" i="0" u="none" strike="noStrike" dirty="0">
                          <a:latin typeface="Arial"/>
                        </a:rPr>
                        <a:t>Sıra No</a:t>
                      </a:r>
                    </a:p>
                  </a:txBody>
                  <a:tcPr marL="3646" marR="3646" marT="36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tr-TR" sz="600" b="1" i="0" u="none" strike="noStrike" dirty="0">
                          <a:latin typeface="Arial"/>
                        </a:rPr>
                        <a:t>Sokak / Mevkii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Pafta</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Ada No</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tr-TR" sz="600" b="1" i="0" u="none" strike="noStrike">
                          <a:latin typeface="Arial"/>
                        </a:rPr>
                        <a:t>Parsel No</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Yüzölçümüı (m²)</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Niteliği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İrtifak Hakları (m²)</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Beyanlar</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tr-TR" sz="600" b="1" i="0" u="none" strike="noStrike" dirty="0">
                          <a:latin typeface="Arial"/>
                        </a:rPr>
                        <a:t>Dava Dosya No</a:t>
                      </a:r>
                    </a:p>
                  </a:txBody>
                  <a:tcPr marL="3646" marR="3646" marT="36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68902">
                <a:tc vMerge="1">
                  <a:txBody>
                    <a:bodyPr/>
                    <a:lstStyle/>
                    <a:p>
                      <a:endParaRPr lang="tr-TR"/>
                    </a:p>
                  </a:txBody>
                  <a:tcPr/>
                </a:tc>
                <a:tc vMerge="1">
                  <a:txBody>
                    <a:bodyPr/>
                    <a:lstStyle/>
                    <a:p>
                      <a:endParaRPr lang="tr-TR"/>
                    </a:p>
                  </a:txBody>
                  <a:tcPr/>
                </a:tc>
                <a:tc>
                  <a:txBody>
                    <a:bodyPr/>
                    <a:lstStyle/>
                    <a:p>
                      <a:pPr algn="ctr" fontAlgn="b"/>
                      <a:r>
                        <a:rPr lang="tr-TR" sz="600" b="1" i="0" u="none" strike="noStrike">
                          <a:latin typeface="Arial"/>
                        </a:rPr>
                        <a:t>Eski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a:txBody>
                    <a:bodyPr/>
                    <a:lstStyle/>
                    <a:p>
                      <a:pPr algn="ctr" fontAlgn="b"/>
                      <a:r>
                        <a:rPr lang="tr-TR" sz="600" b="1" i="0" u="none" strike="noStrike">
                          <a:latin typeface="Arial"/>
                        </a:rPr>
                        <a:t>Eski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a:txBody>
                    <a:bodyPr/>
                    <a:lstStyle/>
                    <a:p>
                      <a:pPr algn="ctr" fontAlgn="b"/>
                      <a:r>
                        <a:rPr lang="tr-TR" sz="600" b="1" i="0" u="none" strike="noStrike">
                          <a:latin typeface="Arial"/>
                        </a:rPr>
                        <a:t>Eski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5"/>
                  </a:ext>
                </a:extLst>
              </a:tr>
              <a:tr h="273462">
                <a:tc>
                  <a:txBody>
                    <a:bodyPr/>
                    <a:lstStyle/>
                    <a:p>
                      <a:pPr algn="r" fontAlgn="b"/>
                      <a:r>
                        <a:rPr lang="tr-TR" sz="600" b="1" i="0" u="none" strike="noStrike">
                          <a:latin typeface="Arial"/>
                        </a:rPr>
                        <a:t>1</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Ürkmez</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İ18d25a4c</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123</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542</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450,46</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Arsa</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2007/132</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73462">
                <a:tc>
                  <a:txBody>
                    <a:bodyPr/>
                    <a:lstStyle/>
                    <a:p>
                      <a:pPr algn="r" fontAlgn="b"/>
                      <a:r>
                        <a:rPr lang="tr-TR" sz="600" b="1" i="0" u="none" strike="noStrike">
                          <a:latin typeface="Arial"/>
                        </a:rPr>
                        <a:t>2</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dirty="0">
                          <a:latin typeface="Arial"/>
                        </a:rPr>
                        <a:t>Ürkmez</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dirty="0">
                          <a:latin typeface="Arial"/>
                        </a:rPr>
                        <a:t>İ18d25a4c</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123</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6</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505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413,10</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Ahır ve arsası</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2007/135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73462">
                <a:tc>
                  <a:txBody>
                    <a:bodyPr/>
                    <a:lstStyle/>
                    <a:p>
                      <a:pPr algn="r" fontAlgn="b"/>
                      <a:r>
                        <a:rPr lang="tr-TR" sz="600" b="1" i="0" u="none" strike="noStrike">
                          <a:latin typeface="Arial"/>
                        </a:rPr>
                        <a:t>3</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Ürkmez</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İ18d25a4c</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dirty="0">
                          <a:latin typeface="Arial"/>
                        </a:rPr>
                        <a:t>123</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7</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680</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631,30</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600" b="1" i="0" u="none" strike="noStrike">
                          <a:latin typeface="Arial"/>
                        </a:rPr>
                        <a:t>2 katlı bina ve arsası</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35,80</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36,45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2007/136</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73462">
                <a:tc>
                  <a:txBody>
                    <a:bodyPr/>
                    <a:lstStyle/>
                    <a:p>
                      <a:pPr algn="r" fontAlgn="b"/>
                      <a:r>
                        <a:rPr lang="tr-TR" sz="600" b="1" i="0" u="none" strike="noStrike">
                          <a:latin typeface="Arial"/>
                        </a:rPr>
                        <a:t>4</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Ürkmez</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5</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İ18d25a4c</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123</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8</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600" b="1" i="0" u="none" strike="noStrike">
                          <a:latin typeface="Arial"/>
                        </a:rPr>
                        <a:t>432</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340,42</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Arsa</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2007/201</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73462">
                <a:tc>
                  <a:txBody>
                    <a:bodyPr/>
                    <a:lstStyle/>
                    <a:p>
                      <a:pPr algn="ctr" fontAlgn="b"/>
                      <a:r>
                        <a:rPr lang="tr-TR" sz="800" b="0" i="0" u="none" strike="noStrike">
                          <a:latin typeface="Arial"/>
                        </a:rPr>
                        <a:t> </a:t>
                      </a:r>
                    </a:p>
                  </a:txBody>
                  <a:tcPr marL="3646" marR="3646" marT="36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73462">
                <a:tc>
                  <a:txBody>
                    <a:bodyPr/>
                    <a:lstStyle/>
                    <a:p>
                      <a:pPr algn="ctr" fontAlgn="b"/>
                      <a:r>
                        <a:rPr lang="tr-TR" sz="800" b="0" i="0" u="none" strike="noStrike">
                          <a:latin typeface="Arial"/>
                        </a:rPr>
                        <a:t> </a:t>
                      </a:r>
                    </a:p>
                  </a:txBody>
                  <a:tcPr marL="3646" marR="3646" marT="36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9">
                  <a:txBody>
                    <a:bodyPr/>
                    <a:lstStyle/>
                    <a:p>
                      <a:pPr algn="ctr" fontAlgn="b"/>
                      <a:r>
                        <a:rPr lang="tr-TR" sz="800" b="0" i="0" u="none" strike="noStrike">
                          <a:solidFill>
                            <a:srgbClr val="FF0000"/>
                          </a:solidFill>
                          <a:latin typeface="Arial"/>
                        </a:rPr>
                        <a:t>* Ada içerisindeki Ek-1 parselleride bu listede gösterilir .                                                                                                                                                                                                                           *Yeni oluşan parsellerde bu listede gösterilir.</a:t>
                      </a:r>
                    </a:p>
                  </a:txBody>
                  <a:tcPr marL="3646" marR="3646" marT="36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73462">
                <a:tc>
                  <a:txBody>
                    <a:bodyPr/>
                    <a:lstStyle/>
                    <a:p>
                      <a:pPr algn="ctr" fontAlgn="b"/>
                      <a:r>
                        <a:rPr lang="tr-TR" sz="800" b="0" i="0" u="none" strike="noStrike">
                          <a:latin typeface="Arial"/>
                        </a:rPr>
                        <a:t> </a:t>
                      </a:r>
                    </a:p>
                  </a:txBody>
                  <a:tcPr marL="3646" marR="3646" marT="36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9"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73462">
                <a:tc>
                  <a:txBody>
                    <a:bodyPr/>
                    <a:lstStyle/>
                    <a:p>
                      <a:pPr algn="ctr" fontAlgn="b"/>
                      <a:r>
                        <a:rPr lang="tr-TR" sz="800" b="0" i="0" u="none" strike="noStrike">
                          <a:latin typeface="Arial"/>
                        </a:rPr>
                        <a:t> </a:t>
                      </a:r>
                    </a:p>
                  </a:txBody>
                  <a:tcPr marL="3646" marR="3646" marT="36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9"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3646" marR="3646" marT="36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3646" marR="3646" marT="36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graphicFrame>
        <p:nvGraphicFramePr>
          <p:cNvPr id="3" name="2 Tablo"/>
          <p:cNvGraphicFramePr>
            <a:graphicFrameLocks noGrp="1"/>
          </p:cNvGraphicFramePr>
          <p:nvPr/>
        </p:nvGraphicFramePr>
        <p:xfrm>
          <a:off x="817416" y="4015699"/>
          <a:ext cx="6944592" cy="2582527"/>
        </p:xfrm>
        <a:graphic>
          <a:graphicData uri="http://schemas.openxmlformats.org/drawingml/2006/table">
            <a:tbl>
              <a:tblPr/>
              <a:tblGrid>
                <a:gridCol w="238318">
                  <a:extLst>
                    <a:ext uri="{9D8B030D-6E8A-4147-A177-3AD203B41FA5}">
                      <a16:colId xmlns:a16="http://schemas.microsoft.com/office/drawing/2014/main" xmlns="" val="20000"/>
                    </a:ext>
                  </a:extLst>
                </a:gridCol>
                <a:gridCol w="1020002">
                  <a:extLst>
                    <a:ext uri="{9D8B030D-6E8A-4147-A177-3AD203B41FA5}">
                      <a16:colId xmlns:a16="http://schemas.microsoft.com/office/drawing/2014/main" xmlns="" val="20001"/>
                    </a:ext>
                  </a:extLst>
                </a:gridCol>
                <a:gridCol w="462337">
                  <a:extLst>
                    <a:ext uri="{9D8B030D-6E8A-4147-A177-3AD203B41FA5}">
                      <a16:colId xmlns:a16="http://schemas.microsoft.com/office/drawing/2014/main" xmlns="" val="20002"/>
                    </a:ext>
                  </a:extLst>
                </a:gridCol>
                <a:gridCol w="695889">
                  <a:extLst>
                    <a:ext uri="{9D8B030D-6E8A-4147-A177-3AD203B41FA5}">
                      <a16:colId xmlns:a16="http://schemas.microsoft.com/office/drawing/2014/main" xmlns="" val="20003"/>
                    </a:ext>
                  </a:extLst>
                </a:gridCol>
                <a:gridCol w="400375">
                  <a:extLst>
                    <a:ext uri="{9D8B030D-6E8A-4147-A177-3AD203B41FA5}">
                      <a16:colId xmlns:a16="http://schemas.microsoft.com/office/drawing/2014/main" xmlns="" val="20004"/>
                    </a:ext>
                  </a:extLst>
                </a:gridCol>
                <a:gridCol w="343179">
                  <a:extLst>
                    <a:ext uri="{9D8B030D-6E8A-4147-A177-3AD203B41FA5}">
                      <a16:colId xmlns:a16="http://schemas.microsoft.com/office/drawing/2014/main" xmlns="" val="20005"/>
                    </a:ext>
                  </a:extLst>
                </a:gridCol>
                <a:gridCol w="271683">
                  <a:extLst>
                    <a:ext uri="{9D8B030D-6E8A-4147-A177-3AD203B41FA5}">
                      <a16:colId xmlns:a16="http://schemas.microsoft.com/office/drawing/2014/main" xmlns="" val="20006"/>
                    </a:ext>
                  </a:extLst>
                </a:gridCol>
                <a:gridCol w="338411">
                  <a:extLst>
                    <a:ext uri="{9D8B030D-6E8A-4147-A177-3AD203B41FA5}">
                      <a16:colId xmlns:a16="http://schemas.microsoft.com/office/drawing/2014/main" xmlns="" val="20007"/>
                    </a:ext>
                  </a:extLst>
                </a:gridCol>
                <a:gridCol w="905608">
                  <a:extLst>
                    <a:ext uri="{9D8B030D-6E8A-4147-A177-3AD203B41FA5}">
                      <a16:colId xmlns:a16="http://schemas.microsoft.com/office/drawing/2014/main" xmlns="" val="20008"/>
                    </a:ext>
                  </a:extLst>
                </a:gridCol>
                <a:gridCol w="605329">
                  <a:extLst>
                    <a:ext uri="{9D8B030D-6E8A-4147-A177-3AD203B41FA5}">
                      <a16:colId xmlns:a16="http://schemas.microsoft.com/office/drawing/2014/main" xmlns="" val="20009"/>
                    </a:ext>
                  </a:extLst>
                </a:gridCol>
                <a:gridCol w="586262">
                  <a:extLst>
                    <a:ext uri="{9D8B030D-6E8A-4147-A177-3AD203B41FA5}">
                      <a16:colId xmlns:a16="http://schemas.microsoft.com/office/drawing/2014/main" xmlns="" val="20010"/>
                    </a:ext>
                  </a:extLst>
                </a:gridCol>
                <a:gridCol w="1077199">
                  <a:extLst>
                    <a:ext uri="{9D8B030D-6E8A-4147-A177-3AD203B41FA5}">
                      <a16:colId xmlns:a16="http://schemas.microsoft.com/office/drawing/2014/main" xmlns="" val="20011"/>
                    </a:ext>
                  </a:extLst>
                </a:gridCol>
              </a:tblGrid>
              <a:tr h="103073">
                <a:tc>
                  <a:txBody>
                    <a:bodyPr/>
                    <a:lstStyle/>
                    <a:p>
                      <a:pPr algn="ctr" fontAlgn="b"/>
                      <a:endParaRPr lang="tr-TR" sz="600" b="0" i="0" u="none" strike="noStrike" dirty="0">
                        <a:latin typeface="Arial"/>
                      </a:endParaRPr>
                    </a:p>
                  </a:txBody>
                  <a:tcPr marL="0" marR="0" marT="0" marB="0" anchor="b">
                    <a:lnL>
                      <a:noFill/>
                    </a:lnL>
                    <a:lnR>
                      <a:noFill/>
                    </a:lnR>
                    <a:lnT>
                      <a:noFill/>
                    </a:lnT>
                    <a:lnB>
                      <a:noFill/>
                    </a:lnB>
                  </a:tcPr>
                </a:tc>
                <a:tc>
                  <a:txBody>
                    <a:bodyPr/>
                    <a:lstStyle/>
                    <a:p>
                      <a:pPr algn="ctr" fontAlgn="b"/>
                      <a:endParaRPr lang="tr-TR" sz="600" b="0" i="0" u="none" strike="noStrike">
                        <a:latin typeface="Arial"/>
                      </a:endParaRPr>
                    </a:p>
                  </a:txBody>
                  <a:tcPr marL="0" marR="0" marT="0" marB="0" anchor="b">
                    <a:lnL>
                      <a:noFill/>
                    </a:lnL>
                    <a:lnR>
                      <a:noFill/>
                    </a:lnR>
                    <a:lnT>
                      <a:noFill/>
                    </a:lnT>
                    <a:lnB>
                      <a:noFill/>
                    </a:lnB>
                  </a:tcPr>
                </a:tc>
                <a:tc gridSpan="9">
                  <a:txBody>
                    <a:bodyPr/>
                    <a:lstStyle/>
                    <a:p>
                      <a:pPr algn="ctr" fontAlgn="b"/>
                      <a:r>
                        <a:rPr lang="tr-TR" sz="600" b="1" i="0" u="none" strike="noStrike">
                          <a:latin typeface="Arial"/>
                        </a:rPr>
                        <a:t>                    KADASTRO GÜNCELLEME ÇALIŞMALARI SONUCU KESİNLEŞTİRİLEN PARSELLERE AİT LİSTE</a:t>
                      </a:r>
                    </a:p>
                  </a:txBody>
                  <a:tcPr marL="0" marR="0" marT="0"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fontAlgn="b"/>
                      <a:r>
                        <a:rPr lang="tr-TR" sz="600" b="0" i="0" u="none" strike="noStrike">
                          <a:latin typeface="Arial"/>
                        </a:rPr>
                        <a:t>Ek -10</a:t>
                      </a:r>
                    </a:p>
                  </a:txBody>
                  <a:tcPr marL="0" marR="0" marT="0" marB="0" anchor="b">
                    <a:lnL>
                      <a:noFill/>
                    </a:lnL>
                    <a:lnR>
                      <a:noFill/>
                    </a:lnR>
                    <a:lnT>
                      <a:noFill/>
                    </a:lnT>
                    <a:lnB>
                      <a:noFill/>
                    </a:lnB>
                  </a:tcPr>
                </a:tc>
                <a:extLst>
                  <a:ext uri="{0D108BD9-81ED-4DB2-BD59-A6C34878D82A}">
                    <a16:rowId xmlns:a16="http://schemas.microsoft.com/office/drawing/2014/main" xmlns="" val="10000"/>
                  </a:ext>
                </a:extLst>
              </a:tr>
              <a:tr h="130823">
                <a:tc gridSpan="6">
                  <a:txBody>
                    <a:bodyPr/>
                    <a:lstStyle/>
                    <a:p>
                      <a:pPr algn="l" fontAlgn="b"/>
                      <a:r>
                        <a:rPr lang="tr-TR" sz="600" b="1" i="0" u="none" strike="noStrike">
                          <a:latin typeface="Arial"/>
                        </a:rPr>
                        <a:t>Mahallesi / Köyü:</a:t>
                      </a:r>
                      <a:r>
                        <a:rPr lang="tr-TR" sz="600" b="0" i="0" u="none" strike="noStrike">
                          <a:latin typeface="Arial"/>
                        </a:rPr>
                        <a:t>…….....</a:t>
                      </a:r>
                      <a:endParaRPr lang="tr-TR" sz="600" b="1"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fontAlgn="b"/>
                      <a:endParaRPr lang="tr-TR" sz="600" b="0"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tr-TR" sz="600" b="0"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r" fontAlgn="b"/>
                      <a:r>
                        <a:rPr lang="tr-TR" sz="600" b="1" i="0" u="none" strike="noStrike">
                          <a:latin typeface="Arial"/>
                        </a:rPr>
                        <a:t>Sayfa No</a:t>
                      </a:r>
                      <a:r>
                        <a:rPr lang="tr-TR" sz="600" b="0" i="0" u="none" strike="noStrike">
                          <a:latin typeface="Arial"/>
                        </a:rPr>
                        <a:t>:.…..….</a:t>
                      </a:r>
                      <a:endParaRPr lang="tr-TR" sz="600" b="1" i="0" u="none" strike="noStrike">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xmlns="" val="10001"/>
                  </a:ext>
                </a:extLst>
              </a:tr>
              <a:tr h="201944">
                <a:tc rowSpan="2">
                  <a:txBody>
                    <a:bodyPr/>
                    <a:lstStyle/>
                    <a:p>
                      <a:pPr algn="ctr" fontAlgn="b"/>
                      <a:r>
                        <a:rPr lang="tr-TR" sz="600" b="1" i="0" u="none" strike="noStrike">
                          <a:latin typeface="Arial"/>
                        </a:rPr>
                        <a:t>Sıra No</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tr-TR" sz="600" b="1" i="0" u="none" strike="noStrike">
                          <a:latin typeface="Arial"/>
                        </a:rPr>
                        <a:t>Sokak / Mevkii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Pafta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Ada 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tr-TR" sz="600" b="1" i="0" u="none" strike="noStrike">
                          <a:latin typeface="Arial"/>
                        </a:rPr>
                        <a:t>Parsel 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Yüzölçümü (m²)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Niteliği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tr-TR" sz="600" b="1" i="0" u="none" strike="noStrike">
                          <a:latin typeface="Arial"/>
                        </a:rPr>
                        <a:t>İrtifak Hakları (m²)</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rowSpan="2">
                  <a:txBody>
                    <a:bodyPr/>
                    <a:lstStyle/>
                    <a:p>
                      <a:pPr algn="ctr" fontAlgn="b"/>
                      <a:r>
                        <a:rPr lang="tr-TR" sz="600" b="1" i="0" u="none" strike="noStrike">
                          <a:latin typeface="Arial"/>
                        </a:rPr>
                        <a:t>Beyanlar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24877">
                <a:tc vMerge="1">
                  <a:txBody>
                    <a:bodyPr/>
                    <a:lstStyle/>
                    <a:p>
                      <a:endParaRPr lang="tr-TR"/>
                    </a:p>
                  </a:txBody>
                  <a:tcPr/>
                </a:tc>
                <a:tc vMerge="1">
                  <a:txBody>
                    <a:bodyPr/>
                    <a:lstStyle/>
                    <a:p>
                      <a:endParaRPr lang="tr-TR"/>
                    </a:p>
                  </a:txBody>
                  <a:tcPr/>
                </a:tc>
                <a:tc>
                  <a:txBody>
                    <a:bodyPr/>
                    <a:lstStyle/>
                    <a:p>
                      <a:pPr algn="ctr" fontAlgn="b"/>
                      <a:r>
                        <a:rPr lang="tr-TR" sz="600" b="1" i="0" u="none" strike="noStrike">
                          <a:latin typeface="Arial"/>
                        </a:rPr>
                        <a:t>Eski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a:txBody>
                    <a:bodyPr/>
                    <a:lstStyle/>
                    <a:p>
                      <a:pPr algn="ctr" fontAlgn="b"/>
                      <a:r>
                        <a:rPr lang="tr-TR" sz="600" b="1" i="0" u="none" strike="noStrike">
                          <a:latin typeface="Arial"/>
                        </a:rPr>
                        <a:t>Eski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a:txBody>
                    <a:bodyPr/>
                    <a:lstStyle/>
                    <a:p>
                      <a:pPr algn="ctr" fontAlgn="b"/>
                      <a:r>
                        <a:rPr lang="tr-TR" sz="600" b="1" i="0" u="none" strike="noStrike">
                          <a:latin typeface="Arial"/>
                        </a:rPr>
                        <a:t>Eski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Yeni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extLst>
                  <a:ext uri="{0D108BD9-81ED-4DB2-BD59-A6C34878D82A}">
                    <a16:rowId xmlns:a16="http://schemas.microsoft.com/office/drawing/2014/main" xmlns="" val="10003"/>
                  </a:ext>
                </a:extLst>
              </a:tr>
              <a:tr h="202181">
                <a:tc>
                  <a:txBody>
                    <a:bodyPr/>
                    <a:lstStyle/>
                    <a:p>
                      <a:pPr algn="r" fontAlgn="t"/>
                      <a:r>
                        <a:rPr lang="tr-TR" sz="600" b="1" i="0" u="none" strike="noStrike">
                          <a:solidFill>
                            <a:srgbClr val="000000"/>
                          </a:solidFill>
                          <a:latin typeface="Arial"/>
                        </a:rPr>
                        <a:t>1</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600" b="1" i="0" u="none" strike="noStrike">
                          <a:solidFill>
                            <a:srgbClr val="000000"/>
                          </a:solidFill>
                          <a:latin typeface="Arial"/>
                        </a:rPr>
                        <a:t>63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197</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82.5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56.09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kerpiç samanlık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02181">
                <a:tc>
                  <a:txBody>
                    <a:bodyPr/>
                    <a:lstStyle/>
                    <a:p>
                      <a:pPr algn="r" fontAlgn="t"/>
                      <a:r>
                        <a:rPr lang="tr-TR" sz="600" b="1" i="0" u="none" strike="noStrike">
                          <a:solidFill>
                            <a:srgbClr val="000000"/>
                          </a:solidFill>
                          <a:latin typeface="Arial"/>
                        </a:rPr>
                        <a:t>2</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600" b="1" i="0" u="none" strike="noStrike">
                          <a:solidFill>
                            <a:srgbClr val="000000"/>
                          </a:solidFill>
                          <a:latin typeface="Arial"/>
                        </a:rPr>
                        <a:t>63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197</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2</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440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395.61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kerpiç ev ve arsa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02181">
                <a:tc>
                  <a:txBody>
                    <a:bodyPr/>
                    <a:lstStyle/>
                    <a:p>
                      <a:pPr algn="r" fontAlgn="t"/>
                      <a:r>
                        <a:rPr lang="tr-TR" sz="600" b="1" i="0" u="none" strike="noStrike">
                          <a:solidFill>
                            <a:srgbClr val="000000"/>
                          </a:solidFill>
                          <a:latin typeface="Arial"/>
                        </a:rPr>
                        <a:t>3</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600" b="1" i="0" u="none" strike="noStrike">
                          <a:solidFill>
                            <a:srgbClr val="000000"/>
                          </a:solidFill>
                          <a:latin typeface="Arial"/>
                        </a:rPr>
                        <a:t>63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197</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3</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575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489.32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600" b="1" i="0" u="none" strike="noStrike">
                          <a:latin typeface="Arial"/>
                        </a:rPr>
                        <a:t>kerpiç ev ve arsa</a:t>
                      </a:r>
                      <a:endParaRPr lang="tr-TR" sz="600" b="0" i="0" u="none" strike="noStrike">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02181">
                <a:tc>
                  <a:txBody>
                    <a:bodyPr/>
                    <a:lstStyle/>
                    <a:p>
                      <a:pPr algn="r" fontAlgn="t"/>
                      <a:r>
                        <a:rPr lang="tr-TR" sz="600" b="1" i="0" u="none" strike="noStrike">
                          <a:solidFill>
                            <a:srgbClr val="000000"/>
                          </a:solidFill>
                          <a:latin typeface="Arial"/>
                        </a:rPr>
                        <a:t>4</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600" b="1" i="0" u="none" strike="noStrike">
                          <a:solidFill>
                            <a:srgbClr val="000000"/>
                          </a:solidFill>
                          <a:latin typeface="Arial"/>
                        </a:rPr>
                        <a:t>63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197</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4</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363.27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kerpiç ev ve arsası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02181">
                <a:tc>
                  <a:txBody>
                    <a:bodyPr/>
                    <a:lstStyle/>
                    <a:p>
                      <a:pPr algn="r" fontAlgn="t"/>
                      <a:r>
                        <a:rPr lang="tr-TR" sz="600" b="1" i="0" u="none" strike="noStrike">
                          <a:solidFill>
                            <a:srgbClr val="000000"/>
                          </a:solidFill>
                          <a:latin typeface="Arial"/>
                        </a:rPr>
                        <a:t>5</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600" b="1" i="0" u="none" strike="noStrike">
                          <a:solidFill>
                            <a:srgbClr val="000000"/>
                          </a:solidFill>
                          <a:latin typeface="Arial"/>
                        </a:rPr>
                        <a:t>63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197</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tr-TR" sz="600" b="1" i="0" u="none" strike="noStrike">
                          <a:solidFill>
                            <a:srgbClr val="000000"/>
                          </a:solidFill>
                          <a:latin typeface="Arial"/>
                        </a:rPr>
                        <a:t>5</a:t>
                      </a:r>
                    </a:p>
                  </a:txBody>
                  <a:tcPr marL="0" marR="129244"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130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solidFill>
                            <a:srgbClr val="000000"/>
                          </a:solidFill>
                          <a:latin typeface="Times New Roman"/>
                        </a:rPr>
                        <a:t>205.28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kerpiç ev ve arsası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02181">
                <a:tc>
                  <a:txBody>
                    <a:bodyPr/>
                    <a:lstStyle/>
                    <a:p>
                      <a:pPr algn="r" fontAlgn="t"/>
                      <a:r>
                        <a:rPr lang="tr-TR" sz="600" b="0" i="0" u="none" strike="noStrike">
                          <a:solidFill>
                            <a:srgbClr val="000000"/>
                          </a:solidFill>
                          <a:latin typeface="Arial"/>
                        </a:rPr>
                        <a:t>6</a:t>
                      </a:r>
                    </a:p>
                  </a:txBody>
                  <a:tcPr marL="0" marR="64622"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2060,50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Tarla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02181">
                <a:tc>
                  <a:txBody>
                    <a:bodyPr/>
                    <a:lstStyle/>
                    <a:p>
                      <a:pPr algn="ctr" fontAlgn="b"/>
                      <a:r>
                        <a:rPr lang="tr-TR" sz="600" b="0" i="0" u="none" strike="noStrike">
                          <a:latin typeface="Arial"/>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tr-TR" sz="600" b="1" i="0" u="none" strike="noStrike">
                          <a:latin typeface="Arial"/>
                        </a:rPr>
                        <a:t>Köyiçi</a:t>
                      </a:r>
                    </a:p>
                  </a:txBody>
                  <a:tcPr marL="0" marR="32311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600" b="1" i="0" u="none" strike="noStrike">
                          <a:latin typeface="Arial"/>
                        </a:rPr>
                        <a:t>H23-d-2-a-2-b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11525,00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600" b="1" i="0" u="none" strike="noStrike">
                          <a:latin typeface="Arial"/>
                        </a:rPr>
                        <a:t>Orman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02181">
                <a:tc rowSpan="3" gridSpan="9">
                  <a:txBody>
                    <a:bodyPr/>
                    <a:lstStyle/>
                    <a:p>
                      <a:pPr algn="ctr" fontAlgn="b"/>
                      <a:r>
                        <a:rPr lang="tr-TR" sz="800" b="0" i="0" u="none" strike="noStrike">
                          <a:solidFill>
                            <a:srgbClr val="FF0000"/>
                          </a:solidFill>
                          <a:latin typeface="Arial"/>
                        </a:rPr>
                        <a:t>* Ada içerisindeki Ek-1 parselleride bu listede gösterilir .                                                                                                                                                                                                                           *Yeni oluşan parsellerde bu listede gösterilir.</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rowSpan="3" hMerge="1">
                  <a:txBody>
                    <a:bodyPr/>
                    <a:lstStyle/>
                    <a:p>
                      <a:endParaRPr lang="tr-TR"/>
                    </a:p>
                  </a:txBody>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02181">
                <a:tc gridSpan="9"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02181">
                <a:tc gridSpan="9"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sp>
        <p:nvSpPr>
          <p:cNvPr id="6" name="5 Oval Belirtme Çizgisi"/>
          <p:cNvSpPr/>
          <p:nvPr/>
        </p:nvSpPr>
        <p:spPr>
          <a:xfrm>
            <a:off x="7500938" y="0"/>
            <a:ext cx="1643062" cy="957262"/>
          </a:xfrm>
          <a:prstGeom prst="wedgeEllipseCallout">
            <a:avLst>
              <a:gd name="adj1" fmla="val -92262"/>
              <a:gd name="adj2" fmla="val 58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Davalı Parsellere Ait Liste</a:t>
            </a:r>
            <a:endParaRPr lang="tr-TR" sz="1400" dirty="0"/>
          </a:p>
        </p:txBody>
      </p:sp>
      <p:sp>
        <p:nvSpPr>
          <p:cNvPr id="7" name="6 Oval Belirtme Çizgisi"/>
          <p:cNvSpPr/>
          <p:nvPr/>
        </p:nvSpPr>
        <p:spPr>
          <a:xfrm>
            <a:off x="7469205" y="3067051"/>
            <a:ext cx="1674796" cy="957262"/>
          </a:xfrm>
          <a:prstGeom prst="wedgeEllipseCallout">
            <a:avLst>
              <a:gd name="adj1" fmla="val -109076"/>
              <a:gd name="adj2" fmla="val 714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400" dirty="0" smtClean="0"/>
              <a:t>Kesinleştirme Listesi</a:t>
            </a:r>
            <a:endParaRPr lang="tr-TR" sz="1400" dirty="0"/>
          </a:p>
        </p:txBody>
      </p:sp>
      <p:sp>
        <p:nvSpPr>
          <p:cNvPr id="9" name="8 Oval"/>
          <p:cNvSpPr/>
          <p:nvPr/>
        </p:nvSpPr>
        <p:spPr>
          <a:xfrm>
            <a:off x="195943" y="0"/>
            <a:ext cx="1654628" cy="1556657"/>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!!!Matbu formaların şekil ve içeriğinde değişiklik </a:t>
            </a:r>
            <a:r>
              <a:rPr lang="tr-TR" sz="1200" dirty="0" smtClean="0"/>
              <a:t>yapılmaması</a:t>
            </a:r>
            <a:endParaRPr lang="tr-TR" sz="1200" dirty="0"/>
          </a:p>
        </p:txBody>
      </p:sp>
    </p:spTree>
  </p:cSld>
  <p:clrMapOvr>
    <a:masterClrMapping/>
  </p:clrMapOvr>
  <p:transition>
    <p:pull dir="ld"/>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681446" y="2496093"/>
            <a:ext cx="7380514" cy="304698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eaLnBrk="0" fontAlgn="base" hangingPunct="0">
              <a:spcBef>
                <a:spcPct val="0"/>
              </a:spcBef>
              <a:spcAft>
                <a:spcPct val="0"/>
              </a:spcAft>
            </a:pPr>
            <a:r>
              <a:rPr lang="tr-TR" sz="1600" dirty="0" smtClean="0">
                <a:solidFill>
                  <a:schemeClr val="tx1"/>
                </a:solidFill>
                <a:latin typeface="Calibri" pitchFamily="34" charset="0"/>
                <a:ea typeface="Calibri" pitchFamily="34" charset="0"/>
                <a:cs typeface="Times New Roman" pitchFamily="18" charset="0"/>
              </a:rPr>
              <a:t>Güncelleme çalışması kapsamında yapılan işlerde döner sermaye ücreti alınmamaktadır.</a:t>
            </a:r>
            <a:endParaRPr lang="tr-TR" sz="1600" dirty="0" smtClean="0">
              <a:solidFill>
                <a:schemeClr val="tx1"/>
              </a:solidFill>
              <a:latin typeface="Arial" pitchFamily="34" charset="0"/>
              <a:cs typeface="Arial" pitchFamily="34" charset="0"/>
            </a:endParaRPr>
          </a:p>
          <a:p>
            <a:pPr lvl="0" eaLnBrk="0" fontAlgn="base" hangingPunct="0">
              <a:spcBef>
                <a:spcPct val="0"/>
              </a:spcBef>
              <a:spcAft>
                <a:spcPct val="0"/>
              </a:spcAft>
            </a:pPr>
            <a:r>
              <a:rPr lang="tr-TR" sz="1600" dirty="0" smtClean="0">
                <a:latin typeface="Calibri" pitchFamily="34" charset="0"/>
                <a:ea typeface="Calibri" pitchFamily="34" charset="0"/>
                <a:cs typeface="Times New Roman" pitchFamily="18" charset="0"/>
              </a:rPr>
              <a:t>22-a, Ek-1 yönüyle işleme tabii parsellerde kadastro harcı alınmaz.</a:t>
            </a:r>
            <a:endParaRPr lang="tr-TR" sz="1600" dirty="0" smtClean="0">
              <a:latin typeface="Arial" pitchFamily="34" charset="0"/>
              <a:cs typeface="Arial" pitchFamily="34" charset="0"/>
            </a:endParaRPr>
          </a:p>
          <a:p>
            <a:pPr lvl="0" eaLnBrk="0" fontAlgn="base" hangingPunct="0">
              <a:spcBef>
                <a:spcPct val="0"/>
              </a:spcBef>
              <a:spcAft>
                <a:spcPct val="0"/>
              </a:spcAft>
            </a:pPr>
            <a:r>
              <a:rPr lang="tr-TR" sz="1600" dirty="0" smtClean="0">
                <a:solidFill>
                  <a:schemeClr val="tx1"/>
                </a:solidFill>
                <a:latin typeface="Calibri" pitchFamily="34" charset="0"/>
                <a:ea typeface="Calibri" pitchFamily="34" charset="0"/>
                <a:cs typeface="Times New Roman" pitchFamily="18" charset="0"/>
              </a:rPr>
              <a:t>Kadastro yönüyle işleme tabi alanlarda hazine hariç vatandaşa yazılan yerlerde kadastro harcı alınacak.</a:t>
            </a:r>
          </a:p>
          <a:p>
            <a:pPr lvl="0" eaLnBrk="0" fontAlgn="base" hangingPunct="0">
              <a:spcBef>
                <a:spcPct val="0"/>
              </a:spcBef>
              <a:spcAft>
                <a:spcPct val="0"/>
              </a:spcAft>
            </a:pPr>
            <a:r>
              <a:rPr lang="tr-TR" sz="1600" dirty="0" smtClean="0">
                <a:solidFill>
                  <a:schemeClr val="tx1"/>
                </a:solidFill>
                <a:latin typeface="Calibri" pitchFamily="34" charset="0"/>
                <a:ea typeface="Calibri" pitchFamily="34" charset="0"/>
                <a:cs typeface="Times New Roman" pitchFamily="18" charset="0"/>
              </a:rPr>
              <a:t>İntikal/taksim/</a:t>
            </a:r>
            <a:r>
              <a:rPr lang="tr-TR" sz="1600" dirty="0" err="1" smtClean="0">
                <a:solidFill>
                  <a:schemeClr val="tx1"/>
                </a:solidFill>
                <a:latin typeface="Calibri" pitchFamily="34" charset="0"/>
                <a:ea typeface="Calibri" pitchFamily="34" charset="0"/>
                <a:cs typeface="Times New Roman" pitchFamily="18" charset="0"/>
              </a:rPr>
              <a:t>ifrazen</a:t>
            </a:r>
            <a:r>
              <a:rPr lang="tr-TR" sz="1600" dirty="0" smtClean="0">
                <a:solidFill>
                  <a:schemeClr val="tx1"/>
                </a:solidFill>
                <a:latin typeface="Calibri" pitchFamily="34" charset="0"/>
                <a:ea typeface="Calibri" pitchFamily="34" charset="0"/>
                <a:cs typeface="Times New Roman" pitchFamily="18" charset="0"/>
              </a:rPr>
              <a:t> taksimde gerekli harçlar ve vergiler alınır.</a:t>
            </a:r>
          </a:p>
          <a:p>
            <a:pPr lvl="0" eaLnBrk="0" fontAlgn="base" hangingPunct="0">
              <a:spcBef>
                <a:spcPct val="0"/>
              </a:spcBef>
              <a:spcAft>
                <a:spcPct val="0"/>
              </a:spcAft>
            </a:pPr>
            <a:r>
              <a:rPr lang="tr-TR" sz="1600" dirty="0" smtClean="0">
                <a:latin typeface="Calibri" pitchFamily="34" charset="0"/>
                <a:ea typeface="Calibri" pitchFamily="34" charset="0"/>
                <a:cs typeface="Times New Roman" pitchFamily="18" charset="0"/>
              </a:rPr>
              <a:t> </a:t>
            </a:r>
            <a:r>
              <a:rPr lang="tr-TR" sz="1600" dirty="0" smtClean="0">
                <a:solidFill>
                  <a:schemeClr val="tx1"/>
                </a:solidFill>
                <a:latin typeface="Calibri" pitchFamily="34" charset="0"/>
                <a:ea typeface="Calibri" pitchFamily="34" charset="0"/>
                <a:cs typeface="Times New Roman" pitchFamily="18" charset="0"/>
              </a:rPr>
              <a:t>Düzeltme yönüyle idaremizden kaynaklı işlemlerden harç alınmaz.</a:t>
            </a:r>
          </a:p>
          <a:p>
            <a:pPr lvl="0" algn="just" eaLnBrk="0" fontAlgn="base" hangingPunct="0">
              <a:spcBef>
                <a:spcPct val="0"/>
              </a:spcBef>
              <a:spcAft>
                <a:spcPct val="0"/>
              </a:spcAft>
            </a:pPr>
            <a:r>
              <a:rPr lang="tr-TR" sz="1600" b="1" dirty="0" smtClean="0">
                <a:solidFill>
                  <a:schemeClr val="accent2">
                    <a:lumMod val="75000"/>
                  </a:schemeClr>
                </a:solidFill>
                <a:latin typeface="Calibri" pitchFamily="34" charset="0"/>
                <a:cs typeface="Times New Roman" pitchFamily="18" charset="0"/>
              </a:rPr>
              <a:t>Kadastro müdürlüğünce </a:t>
            </a:r>
            <a:r>
              <a:rPr lang="tr-TR" sz="1600" b="1" dirty="0" smtClean="0">
                <a:solidFill>
                  <a:schemeClr val="accent2">
                    <a:lumMod val="75000"/>
                  </a:schemeClr>
                </a:solidFill>
                <a:latin typeface="Calibri" pitchFamily="34" charset="0"/>
                <a:cs typeface="Times New Roman" pitchFamily="18" charset="0"/>
              </a:rPr>
              <a:t>vergi ve harç listesi düzenlenecek</a:t>
            </a:r>
            <a:r>
              <a:rPr lang="tr-TR" sz="1600" b="1" dirty="0" smtClean="0">
                <a:solidFill>
                  <a:schemeClr val="accent2">
                    <a:lumMod val="75000"/>
                  </a:schemeClr>
                </a:solidFill>
                <a:latin typeface="Calibri" pitchFamily="34" charset="0"/>
                <a:cs typeface="Times New Roman" pitchFamily="18" charset="0"/>
              </a:rPr>
              <a:t>, tescilden sonra 1 ay içerisinde Tapu Müdürlüğünce maliye kuruluşuna bildirilecek. Parsellerin beyanlar hanesinde belirtme yapılıp, harcın tahsil edildiğine ve verginin ödendiğine ilişkin belgeleme işlemi yapılmaksızın tapuda işlem yapılmayacak.!!!!</a:t>
            </a:r>
            <a:endParaRPr lang="tr-TR" sz="1600" b="1" dirty="0" smtClean="0">
              <a:solidFill>
                <a:schemeClr val="accent2">
                  <a:lumMod val="75000"/>
                </a:schemeClr>
              </a:solidFill>
              <a:latin typeface="Arial" pitchFamily="34" charset="0"/>
              <a:cs typeface="Arial" pitchFamily="34" charset="0"/>
            </a:endParaRPr>
          </a:p>
          <a:p>
            <a:pPr lvl="0" eaLnBrk="0" fontAlgn="base" hangingPunct="0">
              <a:spcBef>
                <a:spcPct val="0"/>
              </a:spcBef>
              <a:spcAft>
                <a:spcPct val="0"/>
              </a:spcAft>
            </a:pPr>
            <a:endParaRPr lang="tr-TR" sz="1600" dirty="0" smtClean="0">
              <a:latin typeface="Arial" pitchFamily="34" charset="0"/>
              <a:cs typeface="Arial" pitchFamily="34" charset="0"/>
            </a:endParaRPr>
          </a:p>
        </p:txBody>
      </p:sp>
      <p:sp>
        <p:nvSpPr>
          <p:cNvPr id="9" name="8 Dikdörtgen"/>
          <p:cNvSpPr/>
          <p:nvPr/>
        </p:nvSpPr>
        <p:spPr>
          <a:xfrm>
            <a:off x="1503503" y="259773"/>
            <a:ext cx="5809129" cy="806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tr-TR" sz="2400" b="1" dirty="0" smtClean="0">
                <a:solidFill>
                  <a:schemeClr val="tx1">
                    <a:lumMod val="95000"/>
                    <a:lumOff val="5000"/>
                  </a:schemeClr>
                </a:solidFill>
                <a:latin typeface="Calibri" pitchFamily="34" charset="0"/>
                <a:ea typeface="Calibri" pitchFamily="34" charset="0"/>
                <a:cs typeface="Times New Roman" pitchFamily="18" charset="0"/>
              </a:rPr>
              <a:t>Vergi, Resim, Harçlar </a:t>
            </a:r>
            <a:endParaRPr lang="tr-TR" sz="2400" dirty="0" smtClean="0">
              <a:solidFill>
                <a:schemeClr val="tx1">
                  <a:lumMod val="95000"/>
                  <a:lumOff val="5000"/>
                </a:schemeClr>
              </a:solidFill>
              <a:latin typeface="Arial" pitchFamily="34" charset="0"/>
              <a:cs typeface="Arial" pitchFamily="34" charset="0"/>
            </a:endParaRPr>
          </a:p>
        </p:txBody>
      </p:sp>
      <p:sp>
        <p:nvSpPr>
          <p:cNvPr id="10" name="9 Dikdörtgen"/>
          <p:cNvSpPr/>
          <p:nvPr/>
        </p:nvSpPr>
        <p:spPr>
          <a:xfrm>
            <a:off x="1635122" y="1492827"/>
            <a:ext cx="5809129" cy="80682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tr-TR" b="1" dirty="0" smtClean="0">
                <a:solidFill>
                  <a:schemeClr val="bg1">
                    <a:lumMod val="75000"/>
                  </a:schemeClr>
                </a:solidFill>
                <a:latin typeface="Calibri" pitchFamily="34" charset="0"/>
                <a:ea typeface="Calibri" pitchFamily="34" charset="0"/>
                <a:cs typeface="Times New Roman" pitchFamily="18" charset="0"/>
              </a:rPr>
              <a:t>492 sayılı Harçlar Kanunu 4  Sayılı Cetvel</a:t>
            </a:r>
            <a:endParaRPr lang="tr-TR" dirty="0" smtClean="0">
              <a:solidFill>
                <a:schemeClr val="bg1">
                  <a:lumMod val="75000"/>
                </a:schemeClr>
              </a:solidFill>
              <a:latin typeface="Arial" pitchFamily="34" charset="0"/>
              <a:cs typeface="Arial" pitchFamily="34" charset="0"/>
            </a:endParaRPr>
          </a:p>
        </p:txBody>
      </p:sp>
    </p:spTree>
  </p:cSld>
  <p:clrMapOvr>
    <a:masterClrMapping/>
  </p:clrMapOvr>
  <p:transition>
    <p:pull dir="ld"/>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3186563" y="3068488"/>
            <a:ext cx="2067489"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tr-TR" dirty="0" smtClean="0">
                <a:solidFill>
                  <a:srgbClr val="FF0000"/>
                </a:solidFill>
                <a:latin typeface="Calibri" pitchFamily="34" charset="0"/>
                <a:ea typeface="Calibri" pitchFamily="34" charset="0"/>
                <a:cs typeface="Times New Roman" pitchFamily="18" charset="0"/>
              </a:rPr>
              <a:t>ÖRNEK HESAPLAMA</a:t>
            </a:r>
            <a:endParaRPr lang="tr-TR" dirty="0"/>
          </a:p>
        </p:txBody>
      </p:sp>
      <p:sp>
        <p:nvSpPr>
          <p:cNvPr id="9" name="8 Dikdörtgen"/>
          <p:cNvSpPr/>
          <p:nvPr/>
        </p:nvSpPr>
        <p:spPr>
          <a:xfrm>
            <a:off x="0" y="3571663"/>
            <a:ext cx="4572000" cy="2677656"/>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lvl="0" algn="just" eaLnBrk="0" fontAlgn="base" hangingPunct="0">
              <a:spcBef>
                <a:spcPct val="0"/>
              </a:spcBef>
              <a:spcAft>
                <a:spcPct val="0"/>
              </a:spcAft>
              <a:tabLst>
                <a:tab pos="620713" algn="l"/>
              </a:tabLst>
            </a:pPr>
            <a:endParaRPr lang="tr-TR" sz="1400" dirty="0" smtClean="0">
              <a:solidFill>
                <a:srgbClr val="FF0000"/>
              </a:solidFill>
              <a:latin typeface="Calibri" pitchFamily="34" charset="0"/>
              <a:ea typeface="Calibri" pitchFamily="34" charset="0"/>
              <a:cs typeface="Times New Roman" pitchFamily="18" charset="0"/>
            </a:endParaRPr>
          </a:p>
          <a:p>
            <a:pPr lvl="0" algn="just" eaLnBrk="0" fontAlgn="base" hangingPunct="0">
              <a:spcBef>
                <a:spcPct val="0"/>
              </a:spcBef>
              <a:spcAft>
                <a:spcPct val="0"/>
              </a:spcAft>
              <a:tabLst>
                <a:tab pos="620713" algn="l"/>
              </a:tabLst>
            </a:pPr>
            <a:r>
              <a:rPr lang="tr-TR" sz="1400" dirty="0" smtClean="0">
                <a:solidFill>
                  <a:srgbClr val="FF0000"/>
                </a:solidFill>
                <a:latin typeface="Calibri" pitchFamily="34" charset="0"/>
                <a:ea typeface="Calibri" pitchFamily="34" charset="0"/>
                <a:cs typeface="Times New Roman" pitchFamily="18" charset="0"/>
              </a:rPr>
              <a:t>1-</a:t>
            </a:r>
            <a:r>
              <a:rPr lang="tr-TR" sz="1400" dirty="0" smtClean="0">
                <a:latin typeface="Calibri" pitchFamily="34" charset="0"/>
                <a:ea typeface="Calibri" pitchFamily="34" charset="0"/>
                <a:cs typeface="Times New Roman" pitchFamily="18" charset="0"/>
              </a:rPr>
              <a:t>3 taşınmaz 4 mirasçı arasında taksim olacak (Aynen mirasın taksimi) </a:t>
            </a: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2019  Binde 22,77 harç oranı</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1 inci parsel 5000TL     A,B,C ‘ye 1/3 şer hisse</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2 inci parsel 6000TL      B,</a:t>
            </a:r>
            <a:r>
              <a:rPr lang="tr-TR" sz="1400" dirty="0" err="1" smtClean="0">
                <a:latin typeface="Calibri" pitchFamily="34" charset="0"/>
                <a:ea typeface="Calibri" pitchFamily="34" charset="0"/>
                <a:cs typeface="Times New Roman" pitchFamily="18" charset="0"/>
              </a:rPr>
              <a:t>D’ye</a:t>
            </a:r>
            <a:r>
              <a:rPr lang="tr-TR" sz="1400" dirty="0" smtClean="0">
                <a:latin typeface="Calibri" pitchFamily="34" charset="0"/>
                <a:ea typeface="Calibri" pitchFamily="34" charset="0"/>
                <a:cs typeface="Times New Roman" pitchFamily="18" charset="0"/>
              </a:rPr>
              <a:t>      ½ şer hisse</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3 üncü parsel 2000TL     C,</a:t>
            </a:r>
            <a:r>
              <a:rPr lang="tr-TR" sz="1400" dirty="0" err="1" smtClean="0">
                <a:latin typeface="Calibri" pitchFamily="34" charset="0"/>
                <a:ea typeface="Calibri" pitchFamily="34" charset="0"/>
                <a:cs typeface="Times New Roman" pitchFamily="18" charset="0"/>
              </a:rPr>
              <a:t>D’ye</a:t>
            </a:r>
            <a:r>
              <a:rPr lang="tr-TR" sz="1400" dirty="0" smtClean="0">
                <a:latin typeface="Calibri" pitchFamily="34" charset="0"/>
                <a:ea typeface="Calibri" pitchFamily="34" charset="0"/>
                <a:cs typeface="Times New Roman" pitchFamily="18" charset="0"/>
              </a:rPr>
              <a:t>    ½ şer hisse</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1 inci parsel 5000TL     113,85</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2 inci parsel 6000TL      136,22</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3 üncü parsel 2000TL     45,54 ancak 2 kişiye taksim </a:t>
            </a:r>
            <a:r>
              <a:rPr lang="tr-TR" sz="1400" dirty="0" err="1" smtClean="0">
                <a:latin typeface="Calibri" pitchFamily="34" charset="0"/>
                <a:ea typeface="Calibri" pitchFamily="34" charset="0"/>
                <a:cs typeface="Times New Roman" pitchFamily="18" charset="0"/>
              </a:rPr>
              <a:t>nisbi</a:t>
            </a:r>
            <a:r>
              <a:rPr lang="tr-TR" sz="1400" dirty="0" smtClean="0">
                <a:latin typeface="Calibri" pitchFamily="34" charset="0"/>
                <a:ea typeface="Calibri" pitchFamily="34" charset="0"/>
                <a:cs typeface="Times New Roman" pitchFamily="18" charset="0"/>
              </a:rPr>
              <a:t> harç</a:t>
            </a:r>
            <a:r>
              <a:rPr lang="tr-TR" sz="1400" dirty="0" smtClean="0">
                <a:solidFill>
                  <a:srgbClr val="FF0000"/>
                </a:solidFill>
                <a:latin typeface="Calibri" pitchFamily="34" charset="0"/>
                <a:ea typeface="Calibri" pitchFamily="34" charset="0"/>
                <a:cs typeface="Times New Roman" pitchFamily="18" charset="0"/>
              </a:rPr>
              <a:t>. 25,10 TL </a:t>
            </a:r>
            <a:endParaRPr lang="tr-TR" sz="1400" dirty="0" smtClean="0">
              <a:solidFill>
                <a:srgbClr val="FF0000"/>
              </a:solidFill>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Bu sebeple 50,20 TL Harç tahsili gerekir.</a:t>
            </a:r>
            <a:endParaRPr lang="tr-TR" sz="1400" dirty="0"/>
          </a:p>
        </p:txBody>
      </p:sp>
      <p:sp>
        <p:nvSpPr>
          <p:cNvPr id="10" name="9 Dikdörtgen"/>
          <p:cNvSpPr/>
          <p:nvPr/>
        </p:nvSpPr>
        <p:spPr>
          <a:xfrm>
            <a:off x="4572000" y="3560885"/>
            <a:ext cx="4572000" cy="289310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fontAlgn="base">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	</a:t>
            </a:r>
            <a:endParaRPr lang="tr-TR" sz="1400" dirty="0" smtClean="0">
              <a:solidFill>
                <a:srgbClr val="FF0000"/>
              </a:solidFill>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solidFill>
                  <a:srgbClr val="FF0000"/>
                </a:solidFill>
                <a:latin typeface="Calibri" pitchFamily="34" charset="0"/>
                <a:ea typeface="Calibri" pitchFamily="34" charset="0"/>
                <a:cs typeface="Times New Roman" pitchFamily="18" charset="0"/>
              </a:rPr>
              <a:t>2- </a:t>
            </a:r>
            <a:r>
              <a:rPr lang="tr-TR" sz="1400" dirty="0" smtClean="0">
                <a:solidFill>
                  <a:schemeClr val="tx1"/>
                </a:solidFill>
                <a:latin typeface="Calibri" pitchFamily="34" charset="0"/>
                <a:ea typeface="Calibri" pitchFamily="34" charset="0"/>
                <a:cs typeface="Times New Roman" pitchFamily="18" charset="0"/>
              </a:rPr>
              <a:t>A taşınmaz 5 mirasçı adına kayıtlı, A’ </a:t>
            </a:r>
            <a:r>
              <a:rPr lang="tr-TR" sz="1400" dirty="0" err="1" smtClean="0">
                <a:solidFill>
                  <a:schemeClr val="tx1"/>
                </a:solidFill>
                <a:latin typeface="Calibri" pitchFamily="34" charset="0"/>
                <a:ea typeface="Calibri" pitchFamily="34" charset="0"/>
                <a:cs typeface="Times New Roman" pitchFamily="18" charset="0"/>
              </a:rPr>
              <a:t>nın</a:t>
            </a:r>
            <a:r>
              <a:rPr lang="tr-TR" sz="1400" dirty="0" smtClean="0">
                <a:solidFill>
                  <a:schemeClr val="tx1"/>
                </a:solidFill>
                <a:latin typeface="Calibri" pitchFamily="34" charset="0"/>
                <a:ea typeface="Calibri" pitchFamily="34" charset="0"/>
                <a:cs typeface="Times New Roman" pitchFamily="18" charset="0"/>
              </a:rPr>
              <a:t> değeri 6000TL, 3 Parçaya ifraz oluyor ( </a:t>
            </a:r>
            <a:r>
              <a:rPr lang="tr-TR" sz="1400" dirty="0" err="1" smtClean="0">
                <a:solidFill>
                  <a:schemeClr val="tx1"/>
                </a:solidFill>
                <a:latin typeface="Calibri" pitchFamily="34" charset="0"/>
                <a:ea typeface="Calibri" pitchFamily="34" charset="0"/>
                <a:cs typeface="Times New Roman" pitchFamily="18" charset="0"/>
              </a:rPr>
              <a:t>İfrazen</a:t>
            </a:r>
            <a:r>
              <a:rPr lang="tr-TR" sz="1400" dirty="0" smtClean="0">
                <a:solidFill>
                  <a:schemeClr val="tx1"/>
                </a:solidFill>
                <a:latin typeface="Calibri" pitchFamily="34" charset="0"/>
                <a:ea typeface="Calibri" pitchFamily="34" charset="0"/>
                <a:cs typeface="Times New Roman" pitchFamily="18" charset="0"/>
              </a:rPr>
              <a:t> Taksim)</a:t>
            </a:r>
          </a:p>
          <a:p>
            <a:pPr lvl="0" algn="just" eaLnBrk="0" fontAlgn="base" hangingPunct="0">
              <a:spcBef>
                <a:spcPct val="0"/>
              </a:spcBef>
              <a:spcAft>
                <a:spcPct val="0"/>
              </a:spcAft>
              <a:tabLst>
                <a:tab pos="620713" algn="l"/>
              </a:tabLst>
            </a:pPr>
            <a:r>
              <a:rPr lang="tr-TR" sz="1400" dirty="0" smtClean="0">
                <a:solidFill>
                  <a:schemeClr val="tx1"/>
                </a:solidFill>
                <a:latin typeface="Calibri" pitchFamily="34" charset="0"/>
                <a:ea typeface="Calibri" pitchFamily="34" charset="0"/>
                <a:cs typeface="Times New Roman" pitchFamily="18" charset="0"/>
              </a:rPr>
              <a:t>  2019 Harç oranı binde 22,77</a:t>
            </a:r>
          </a:p>
          <a:p>
            <a:pPr lvl="0" algn="just" eaLnBrk="0" fontAlgn="base" hangingPunct="0">
              <a:spcBef>
                <a:spcPct val="0"/>
              </a:spcBef>
              <a:spcAft>
                <a:spcPct val="0"/>
              </a:spcAft>
              <a:tabLst>
                <a:tab pos="620713" algn="l"/>
              </a:tabLst>
            </a:pPr>
            <a:r>
              <a:rPr lang="tr-TR" sz="1400" dirty="0" smtClean="0">
                <a:solidFill>
                  <a:schemeClr val="tx1"/>
                </a:solidFill>
                <a:latin typeface="Calibri" pitchFamily="34" charset="0"/>
                <a:ea typeface="Calibri" pitchFamily="34" charset="0"/>
                <a:cs typeface="Times New Roman" pitchFamily="18" charset="0"/>
              </a:rPr>
              <a:t>6000 TL    136,22 TL harç alınacak</a:t>
            </a:r>
          </a:p>
          <a:p>
            <a:pPr lvl="0" algn="just" eaLnBrk="0" fontAlgn="base" hangingPunct="0">
              <a:spcBef>
                <a:spcPct val="0"/>
              </a:spcBef>
              <a:spcAft>
                <a:spcPct val="0"/>
              </a:spcAft>
              <a:tabLst>
                <a:tab pos="620713" algn="l"/>
              </a:tabLst>
            </a:pPr>
            <a:r>
              <a:rPr lang="tr-TR" sz="1400" dirty="0" smtClean="0">
                <a:solidFill>
                  <a:schemeClr val="tx1"/>
                </a:solidFill>
                <a:latin typeface="Calibri" pitchFamily="34" charset="0"/>
                <a:ea typeface="Calibri" pitchFamily="34" charset="0"/>
                <a:cs typeface="Times New Roman" pitchFamily="18" charset="0"/>
              </a:rPr>
              <a:t>B taşınmazı 2 kişiye</a:t>
            </a:r>
            <a:endParaRPr lang="tr-TR" sz="1400" dirty="0" smtClean="0">
              <a:solidFill>
                <a:schemeClr val="tx1"/>
              </a:solidFill>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C taşınmaz 1 kişiye   </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D taşınmaz 2 kişiye </a:t>
            </a:r>
            <a:endParaRPr lang="tr-TR" sz="1400" dirty="0" smtClean="0">
              <a:latin typeface="Arial" pitchFamily="34" charset="0"/>
              <a:cs typeface="Arial" pitchFamily="34" charset="0"/>
            </a:endParaRPr>
          </a:p>
          <a:p>
            <a:pPr lvl="0" algn="just" eaLnBrk="0" fontAlgn="base" hangingPunct="0">
              <a:spcBef>
                <a:spcPct val="0"/>
              </a:spcBef>
              <a:spcAft>
                <a:spcPct val="0"/>
              </a:spcAft>
              <a:tabLst>
                <a:tab pos="620713" algn="l"/>
              </a:tabLst>
            </a:pPr>
            <a:r>
              <a:rPr lang="tr-TR" sz="1400" dirty="0" smtClean="0">
                <a:latin typeface="Calibri" pitchFamily="34" charset="0"/>
                <a:ea typeface="Calibri" pitchFamily="34" charset="0"/>
                <a:cs typeface="Times New Roman" pitchFamily="18" charset="0"/>
              </a:rPr>
              <a:t>***Eğer 5000 TL olsaydı 113,85 TL harç çıkacaktı </a:t>
            </a:r>
            <a:r>
              <a:rPr lang="tr-TR" sz="1400" dirty="0" err="1" smtClean="0">
                <a:solidFill>
                  <a:srgbClr val="FF0000"/>
                </a:solidFill>
                <a:latin typeface="Calibri" pitchFamily="34" charset="0"/>
                <a:ea typeface="Calibri" pitchFamily="34" charset="0"/>
                <a:cs typeface="Times New Roman" pitchFamily="18" charset="0"/>
              </a:rPr>
              <a:t>Nisbi</a:t>
            </a:r>
            <a:r>
              <a:rPr lang="tr-TR" sz="1400" dirty="0" smtClean="0">
                <a:solidFill>
                  <a:srgbClr val="FF0000"/>
                </a:solidFill>
                <a:latin typeface="Calibri" pitchFamily="34" charset="0"/>
                <a:ea typeface="Calibri" pitchFamily="34" charset="0"/>
                <a:cs typeface="Times New Roman" pitchFamily="18" charset="0"/>
              </a:rPr>
              <a:t> harç oranı 25,10 olması gerektiğinden </a:t>
            </a:r>
            <a:r>
              <a:rPr lang="tr-TR" sz="1400" dirty="0" smtClean="0">
                <a:latin typeface="Calibri" pitchFamily="34" charset="0"/>
                <a:ea typeface="Calibri" pitchFamily="34" charset="0"/>
                <a:cs typeface="Times New Roman" pitchFamily="18" charset="0"/>
              </a:rPr>
              <a:t>125,50 TL alınması gerekir.</a:t>
            </a:r>
          </a:p>
          <a:p>
            <a:pPr lvl="0" algn="just" eaLnBrk="0" fontAlgn="base" hangingPunct="0">
              <a:spcBef>
                <a:spcPct val="0"/>
              </a:spcBef>
              <a:spcAft>
                <a:spcPct val="0"/>
              </a:spcAft>
              <a:tabLst>
                <a:tab pos="620713" algn="l"/>
              </a:tabLst>
            </a:pPr>
            <a:endParaRPr lang="tr-TR" sz="1400" dirty="0" smtClean="0">
              <a:latin typeface="Calibri" pitchFamily="34" charset="0"/>
              <a:cs typeface="Times New Roman" pitchFamily="18" charset="0"/>
            </a:endParaRPr>
          </a:p>
          <a:p>
            <a:pPr lvl="0" algn="just" eaLnBrk="0" fontAlgn="base" hangingPunct="0">
              <a:spcBef>
                <a:spcPct val="0"/>
              </a:spcBef>
              <a:spcAft>
                <a:spcPct val="0"/>
              </a:spcAft>
              <a:tabLst>
                <a:tab pos="620713" algn="l"/>
              </a:tabLst>
            </a:pPr>
            <a:endParaRPr lang="tr-TR" sz="1400" dirty="0" smtClean="0">
              <a:latin typeface="Calibri" pitchFamily="34" charset="0"/>
              <a:cs typeface="Times New Roman" pitchFamily="18" charset="0"/>
            </a:endParaRPr>
          </a:p>
          <a:p>
            <a:pPr lvl="0" algn="just" eaLnBrk="0" fontAlgn="base" hangingPunct="0">
              <a:spcBef>
                <a:spcPct val="0"/>
              </a:spcBef>
              <a:spcAft>
                <a:spcPct val="0"/>
              </a:spcAft>
              <a:tabLst>
                <a:tab pos="620713" algn="l"/>
              </a:tabLst>
            </a:pPr>
            <a:endParaRPr lang="tr-TR" sz="1400" dirty="0" smtClean="0">
              <a:latin typeface="Arial" pitchFamily="34" charset="0"/>
              <a:cs typeface="Arial" pitchFamily="34" charset="0"/>
            </a:endParaRPr>
          </a:p>
        </p:txBody>
      </p:sp>
      <p:sp>
        <p:nvSpPr>
          <p:cNvPr id="6" name="5 Dikdörtgen"/>
          <p:cNvSpPr/>
          <p:nvPr/>
        </p:nvSpPr>
        <p:spPr>
          <a:xfrm>
            <a:off x="280086" y="6260123"/>
            <a:ext cx="8279028" cy="5978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Kombinasyonlu işlemlerde her işlem için (4) sayılı cetveldeki ücretler ayrı ayrı alınır!!!</a:t>
            </a:r>
            <a:endParaRPr lang="tr-TR" dirty="0"/>
          </a:p>
        </p:txBody>
      </p:sp>
      <p:sp>
        <p:nvSpPr>
          <p:cNvPr id="11" name="10 Dikdörtgen"/>
          <p:cNvSpPr/>
          <p:nvPr/>
        </p:nvSpPr>
        <p:spPr>
          <a:xfrm>
            <a:off x="1907931" y="140677"/>
            <a:ext cx="5934808" cy="219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tr-TR" sz="1200" dirty="0" smtClean="0">
                <a:latin typeface="Times New Roman"/>
                <a:ea typeface="Times New Roman"/>
                <a:cs typeface="Arial"/>
              </a:rPr>
              <a:t>GÜNCELLEME YAPILACAK PARSELLERDE VERGİ, RESİM, HARÇ LİSTESİ</a:t>
            </a:r>
            <a:endParaRPr lang="tr-TR" sz="1200" dirty="0">
              <a:latin typeface="Times New Roman"/>
              <a:ea typeface="Times New Roman"/>
              <a:cs typeface="Arial"/>
            </a:endParaRPr>
          </a:p>
        </p:txBody>
      </p:sp>
      <p:graphicFrame>
        <p:nvGraphicFramePr>
          <p:cNvPr id="13" name="12 Tablo"/>
          <p:cNvGraphicFramePr>
            <a:graphicFrameLocks noGrp="1"/>
          </p:cNvGraphicFramePr>
          <p:nvPr>
            <p:extLst>
              <p:ext uri="{D42A27DB-BD31-4B8C-83A1-F6EECF244321}">
                <p14:modId xmlns:p14="http://schemas.microsoft.com/office/powerpoint/2010/main" xmlns="" val="3909743925"/>
              </p:ext>
            </p:extLst>
          </p:nvPr>
        </p:nvGraphicFramePr>
        <p:xfrm>
          <a:off x="148284" y="391985"/>
          <a:ext cx="8995714" cy="2598937"/>
        </p:xfrm>
        <a:graphic>
          <a:graphicData uri="http://schemas.openxmlformats.org/drawingml/2006/table">
            <a:tbl>
              <a:tblPr/>
              <a:tblGrid>
                <a:gridCol w="670488">
                  <a:extLst>
                    <a:ext uri="{9D8B030D-6E8A-4147-A177-3AD203B41FA5}">
                      <a16:colId xmlns:a16="http://schemas.microsoft.com/office/drawing/2014/main" xmlns="" val="20000"/>
                    </a:ext>
                  </a:extLst>
                </a:gridCol>
                <a:gridCol w="670488">
                  <a:extLst>
                    <a:ext uri="{9D8B030D-6E8A-4147-A177-3AD203B41FA5}">
                      <a16:colId xmlns:a16="http://schemas.microsoft.com/office/drawing/2014/main" xmlns="" val="20001"/>
                    </a:ext>
                  </a:extLst>
                </a:gridCol>
                <a:gridCol w="670488">
                  <a:extLst>
                    <a:ext uri="{9D8B030D-6E8A-4147-A177-3AD203B41FA5}">
                      <a16:colId xmlns:a16="http://schemas.microsoft.com/office/drawing/2014/main" xmlns="" val="20002"/>
                    </a:ext>
                  </a:extLst>
                </a:gridCol>
                <a:gridCol w="670488">
                  <a:extLst>
                    <a:ext uri="{9D8B030D-6E8A-4147-A177-3AD203B41FA5}">
                      <a16:colId xmlns:a16="http://schemas.microsoft.com/office/drawing/2014/main" xmlns="" val="20003"/>
                    </a:ext>
                  </a:extLst>
                </a:gridCol>
                <a:gridCol w="670488">
                  <a:extLst>
                    <a:ext uri="{9D8B030D-6E8A-4147-A177-3AD203B41FA5}">
                      <a16:colId xmlns:a16="http://schemas.microsoft.com/office/drawing/2014/main" xmlns="" val="20004"/>
                    </a:ext>
                  </a:extLst>
                </a:gridCol>
                <a:gridCol w="670488">
                  <a:extLst>
                    <a:ext uri="{9D8B030D-6E8A-4147-A177-3AD203B41FA5}">
                      <a16:colId xmlns:a16="http://schemas.microsoft.com/office/drawing/2014/main" xmlns="" val="20005"/>
                    </a:ext>
                  </a:extLst>
                </a:gridCol>
                <a:gridCol w="670488">
                  <a:extLst>
                    <a:ext uri="{9D8B030D-6E8A-4147-A177-3AD203B41FA5}">
                      <a16:colId xmlns:a16="http://schemas.microsoft.com/office/drawing/2014/main" xmlns="" val="20006"/>
                    </a:ext>
                  </a:extLst>
                </a:gridCol>
                <a:gridCol w="670488">
                  <a:extLst>
                    <a:ext uri="{9D8B030D-6E8A-4147-A177-3AD203B41FA5}">
                      <a16:colId xmlns:a16="http://schemas.microsoft.com/office/drawing/2014/main" xmlns="" val="20007"/>
                    </a:ext>
                  </a:extLst>
                </a:gridCol>
                <a:gridCol w="670488">
                  <a:extLst>
                    <a:ext uri="{9D8B030D-6E8A-4147-A177-3AD203B41FA5}">
                      <a16:colId xmlns:a16="http://schemas.microsoft.com/office/drawing/2014/main" xmlns="" val="20008"/>
                    </a:ext>
                  </a:extLst>
                </a:gridCol>
                <a:gridCol w="670488">
                  <a:extLst>
                    <a:ext uri="{9D8B030D-6E8A-4147-A177-3AD203B41FA5}">
                      <a16:colId xmlns:a16="http://schemas.microsoft.com/office/drawing/2014/main" xmlns="" val="20009"/>
                    </a:ext>
                  </a:extLst>
                </a:gridCol>
                <a:gridCol w="670488">
                  <a:extLst>
                    <a:ext uri="{9D8B030D-6E8A-4147-A177-3AD203B41FA5}">
                      <a16:colId xmlns:a16="http://schemas.microsoft.com/office/drawing/2014/main" xmlns="" val="20010"/>
                    </a:ext>
                  </a:extLst>
                </a:gridCol>
                <a:gridCol w="949858">
                  <a:extLst>
                    <a:ext uri="{9D8B030D-6E8A-4147-A177-3AD203B41FA5}">
                      <a16:colId xmlns:a16="http://schemas.microsoft.com/office/drawing/2014/main" xmlns="" val="20011"/>
                    </a:ext>
                  </a:extLst>
                </a:gridCol>
                <a:gridCol w="670488">
                  <a:extLst>
                    <a:ext uri="{9D8B030D-6E8A-4147-A177-3AD203B41FA5}">
                      <a16:colId xmlns:a16="http://schemas.microsoft.com/office/drawing/2014/main" xmlns="" val="20012"/>
                    </a:ext>
                  </a:extLst>
                </a:gridCol>
              </a:tblGrid>
              <a:tr h="108611">
                <a:tc>
                  <a:txBody>
                    <a:bodyPr/>
                    <a:lstStyle/>
                    <a:p>
                      <a:pPr algn="ctr" fontAlgn="b"/>
                      <a:r>
                        <a:rPr lang="tr-TR" sz="9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latin typeface="Times New Roman"/>
                        </a:rPr>
                        <a:t> </a:t>
                      </a:r>
                    </a:p>
                  </a:txBody>
                  <a:tcPr marL="7019" marR="7019" marT="701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latin typeface="Times New Roman"/>
                        </a:rPr>
                        <a:t> </a:t>
                      </a:r>
                    </a:p>
                  </a:txBody>
                  <a:tcPr marL="7019" marR="7019" marT="701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latin typeface="Times New Roman"/>
                        </a:rPr>
                        <a:t> </a:t>
                      </a:r>
                    </a:p>
                  </a:txBody>
                  <a:tcPr marL="7019" marR="7019" marT="701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900" b="0" i="0" u="none" strike="noStrike">
                          <a:solidFill>
                            <a:srgbClr val="000000"/>
                          </a:solidFill>
                          <a:latin typeface="Times New Roman"/>
                        </a:rPr>
                        <a:t> </a:t>
                      </a:r>
                    </a:p>
                  </a:txBody>
                  <a:tcPr marL="7019" marR="7019" marT="701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tr-TR" sz="700" b="1" i="0" u="none" strike="noStrike">
                          <a:solidFill>
                            <a:srgbClr val="000000"/>
                          </a:solidFill>
                          <a:latin typeface="Arial"/>
                        </a:rPr>
                        <a:t>MALİKİN</a:t>
                      </a:r>
                    </a:p>
                  </a:txBody>
                  <a:tcPr marL="7019" marR="7019" marT="701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fontAlgn="b"/>
                      <a:r>
                        <a:rPr lang="tr-TR" sz="9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fontAlgn="t"/>
                      <a:r>
                        <a:rPr lang="tr-TR" sz="700" b="1" i="0" u="none" strike="noStrike">
                          <a:solidFill>
                            <a:srgbClr val="000000"/>
                          </a:solidFill>
                          <a:latin typeface="Calibri"/>
                        </a:rPr>
                        <a:t>İŞLEM</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0000"/>
                  </a:ext>
                </a:extLst>
              </a:tr>
              <a:tr h="206846">
                <a:tc rowSpan="2">
                  <a:txBody>
                    <a:bodyPr/>
                    <a:lstStyle/>
                    <a:p>
                      <a:pPr algn="ctr" fontAlgn="b"/>
                      <a:r>
                        <a:rPr lang="tr-TR" sz="700" b="1" i="0" u="none" strike="noStrike">
                          <a:solidFill>
                            <a:srgbClr val="000000"/>
                          </a:solidFill>
                          <a:latin typeface="Arial"/>
                        </a:rPr>
                        <a:t>ADA NO</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PARSEL NO</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PAFTA NO</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YÜZÖLÇÜMÜ</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ADI SOYADI</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BABA ADI</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tr-TR" sz="700" b="1" i="0" u="none" strike="noStrike">
                          <a:solidFill>
                            <a:srgbClr val="000000"/>
                          </a:solidFill>
                          <a:latin typeface="Arial"/>
                        </a:rPr>
                        <a:t>HİSSESİ</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t"/>
                      <a:r>
                        <a:rPr lang="tr-TR" sz="700" b="1" i="0" u="none" strike="noStrike">
                          <a:solidFill>
                            <a:srgbClr val="000000"/>
                          </a:solidFill>
                          <a:latin typeface="Calibri"/>
                        </a:rPr>
                        <a:t>Türü</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700" b="1" i="0" u="none" strike="noStrike">
                          <a:solidFill>
                            <a:srgbClr val="000000"/>
                          </a:solidFill>
                          <a:latin typeface="Calibri"/>
                        </a:rPr>
                        <a:t>Emlak Vergi Beyanı/</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t"/>
                      <a:r>
                        <a:rPr lang="tr-TR" sz="700" b="1" i="0" u="none" strike="noStrike" dirty="0">
                          <a:solidFill>
                            <a:srgbClr val="000000"/>
                          </a:solidFill>
                          <a:latin typeface="Arial"/>
                        </a:rPr>
                        <a:t> </a:t>
                      </a:r>
                      <a:r>
                        <a:rPr lang="tr-TR" sz="700" b="1" i="0" u="none" strike="noStrike" dirty="0" smtClean="0">
                          <a:solidFill>
                            <a:srgbClr val="000000"/>
                          </a:solidFill>
                          <a:latin typeface="Arial"/>
                        </a:rPr>
                        <a:t>Oranı(binde)</a:t>
                      </a:r>
                      <a:endParaRPr lang="tr-TR" sz="700" b="1" i="0" u="none" strike="noStrike" dirty="0">
                        <a:solidFill>
                          <a:srgbClr val="000000"/>
                        </a:solidFill>
                        <a:latin typeface="Arial"/>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t"/>
                      <a:r>
                        <a:rPr lang="tr-TR" sz="700" b="1" i="0" u="none" strike="noStrike">
                          <a:solidFill>
                            <a:srgbClr val="000000"/>
                          </a:solidFill>
                          <a:latin typeface="Calibri"/>
                        </a:rPr>
                        <a:t>Tahakkuk Edilen Tutar</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t"/>
                      <a:r>
                        <a:rPr lang="tr-TR" sz="700" b="1" i="0" u="none" strike="noStrike">
                          <a:solidFill>
                            <a:srgbClr val="000000"/>
                          </a:solidFill>
                          <a:latin typeface="Calibri"/>
                        </a:rPr>
                        <a:t>Veraset İntikal Vergisi</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10902">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fontAlgn="t"/>
                      <a:r>
                        <a:rPr lang="tr-TR" sz="700" b="1" i="0" u="none" strike="noStrike">
                          <a:solidFill>
                            <a:srgbClr val="000000"/>
                          </a:solidFill>
                          <a:latin typeface="Calibri"/>
                        </a:rPr>
                        <a:t>Takdir Edilen Değer</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02"/>
                  </a:ext>
                </a:extLst>
              </a:tr>
              <a:tr h="125730">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İntikaliiİ İNTİKAL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Var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47404">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mİm Mirasen Aynen taksim</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dirty="0" smtClean="0">
                          <a:solidFill>
                            <a:srgbClr val="000000"/>
                          </a:solidFill>
                          <a:latin typeface="Times New Roman"/>
                        </a:rPr>
                        <a:t>22,77</a:t>
                      </a:r>
                      <a:endParaRPr lang="tr-TR" sz="600" b="0" i="0" u="none" strike="noStrike" dirty="0">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227,70</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Var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25730">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İfrazen Taksim</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dirty="0" smtClean="0">
                          <a:solidFill>
                            <a:srgbClr val="000000"/>
                          </a:solidFill>
                          <a:latin typeface="Times New Roman"/>
                        </a:rPr>
                        <a:t>22.77</a:t>
                      </a:r>
                      <a:endParaRPr lang="tr-TR" sz="600" b="0" i="0" u="none" strike="noStrike" dirty="0">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227,70</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Yok</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47404">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İmar/ŞuyuYapısızken Yapılı Hale Gelme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dirty="0" smtClean="0">
                          <a:solidFill>
                            <a:srgbClr val="000000"/>
                          </a:solidFill>
                          <a:latin typeface="Times New Roman"/>
                        </a:rPr>
                        <a:t>4.55</a:t>
                      </a:r>
                      <a:endParaRPr lang="tr-TR" sz="600" b="0" i="0" u="none" strike="noStrike" dirty="0">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45,50</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63627">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700" b="0" i="0" u="none" strike="noStrike">
                          <a:solidFill>
                            <a:srgbClr val="000000"/>
                          </a:solidFill>
                          <a:latin typeface="Calibri"/>
                        </a:rPr>
                        <a:t>Tarımsal Alanlarda Cins Değişikliği</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143,60</a:t>
                      </a:r>
                      <a:r>
                        <a:rPr lang="tr-TR" sz="600" b="0" i="0" u="none" strike="noStrike">
                          <a:solidFill>
                            <a:srgbClr val="FF0000"/>
                          </a:solidFill>
                          <a:latin typeface="Times New Roman"/>
                        </a:rPr>
                        <a:t>**(Maktu)</a:t>
                      </a:r>
                      <a:endParaRPr lang="tr-TR" sz="600" b="0" i="0" u="none" strike="noStrike">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25730">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Muhdesat Terkini</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30,60</a:t>
                      </a:r>
                      <a:r>
                        <a:rPr lang="tr-TR" sz="600" b="0" i="0" u="none" strike="noStrike">
                          <a:solidFill>
                            <a:srgbClr val="FF0000"/>
                          </a:solidFill>
                          <a:latin typeface="Times New Roman"/>
                        </a:rPr>
                        <a:t>(Maktu)</a:t>
                      </a:r>
                      <a:endParaRPr lang="tr-TR" sz="600" b="0" i="0" u="none" strike="noStrike">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25730">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Düzeltme</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10.000.00 TL</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143,60</a:t>
                      </a:r>
                      <a:r>
                        <a:rPr lang="tr-TR" sz="600" b="0" i="0" u="none" strike="noStrike">
                          <a:solidFill>
                            <a:srgbClr val="FF0000"/>
                          </a:solidFill>
                          <a:latin typeface="Times New Roman"/>
                        </a:rPr>
                        <a:t>**(Maktu)</a:t>
                      </a:r>
                      <a:endParaRPr lang="tr-TR" sz="600" b="0" i="0" u="none" strike="noStrike">
                        <a:solidFill>
                          <a:srgbClr val="000000"/>
                        </a:solidFill>
                        <a:latin typeface="Times New Roman"/>
                      </a:endParaRP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85172">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85172">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dirty="0">
                          <a:solidFill>
                            <a:srgbClr val="000000"/>
                          </a:solidFill>
                          <a:latin typeface="Times New Roman"/>
                        </a:rPr>
                        <a:t> </a:t>
                      </a:r>
                    </a:p>
                  </a:txBody>
                  <a:tcPr marL="7019" marR="7019" marT="7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600" b="0" i="0" u="none" strike="noStrike">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81116">
                <a:tc gridSpan="12">
                  <a:txBody>
                    <a:bodyPr/>
                    <a:lstStyle/>
                    <a:p>
                      <a:pPr algn="ctr" fontAlgn="b"/>
                      <a:r>
                        <a:rPr lang="tr-TR" sz="600" b="0" i="0" u="none" strike="noStrike">
                          <a:solidFill>
                            <a:srgbClr val="000000"/>
                          </a:solidFill>
                          <a:latin typeface="Times New Roman"/>
                        </a:rPr>
                        <a:t>Not:  2019 nisbi harçların miktarı en az 25,10 TL</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rowSpan="5">
                  <a:txBody>
                    <a:bodyPr/>
                    <a:lstStyle/>
                    <a:p>
                      <a:pPr algn="ctr" fontAlgn="t"/>
                      <a:r>
                        <a:rPr lang="tr-TR" sz="600" b="0" i="0" u="none" strike="noStrike">
                          <a:solidFill>
                            <a:srgbClr val="000000"/>
                          </a:solidFill>
                          <a:latin typeface="Times New Roman"/>
                        </a:rPr>
                        <a:t> </a:t>
                      </a:r>
                    </a:p>
                  </a:txBody>
                  <a:tcPr marL="7019" marR="7019" marT="701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81116">
                <a:tc gridSpan="12">
                  <a:txBody>
                    <a:bodyPr/>
                    <a:lstStyle/>
                    <a:p>
                      <a:pPr algn="ctr" fontAlgn="b"/>
                      <a:r>
                        <a:rPr lang="tr-TR" sz="600" b="0" i="0" u="none" strike="noStrike">
                          <a:solidFill>
                            <a:srgbClr val="000000"/>
                          </a:solidFill>
                          <a:latin typeface="Times New Roman"/>
                        </a:rPr>
                        <a:t>-</a:t>
                      </a:r>
                      <a:r>
                        <a:rPr lang="tr-TR" sz="600" b="0" i="0" u="none" strike="noStrike">
                          <a:solidFill>
                            <a:srgbClr val="FF0000"/>
                          </a:solidFill>
                          <a:latin typeface="Times New Roman"/>
                        </a:rPr>
                        <a:t>**</a:t>
                      </a:r>
                      <a:r>
                        <a:rPr lang="tr-TR" sz="600" b="0" i="0" u="none" strike="noStrike">
                          <a:solidFill>
                            <a:srgbClr val="000000"/>
                          </a:solidFill>
                          <a:latin typeface="Times New Roman"/>
                        </a:rPr>
                        <a:t>Her bir parsel için ayrı ayrı maktu harç tahsil edilir</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13"/>
                  </a:ext>
                </a:extLst>
              </a:tr>
              <a:tr h="81116">
                <a:tc gridSpan="12">
                  <a:txBody>
                    <a:bodyPr/>
                    <a:lstStyle/>
                    <a:p>
                      <a:pPr algn="ctr" fontAlgn="b"/>
                      <a:r>
                        <a:rPr lang="tr-TR" sz="600" b="0" i="0" u="none" strike="noStrike">
                          <a:solidFill>
                            <a:srgbClr val="000000"/>
                          </a:solidFill>
                          <a:latin typeface="Times New Roman"/>
                        </a:rPr>
                        <a:t>-Düzeltme işleminde idaremiz kusuru olmadan yapılan işlemler( Harçlar K. 5. Madde)</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14"/>
                  </a:ext>
                </a:extLst>
              </a:tr>
              <a:tr h="81116">
                <a:tc gridSpan="12">
                  <a:txBody>
                    <a:bodyPr/>
                    <a:lstStyle/>
                    <a:p>
                      <a:pPr algn="ctr" fontAlgn="b"/>
                      <a:r>
                        <a:rPr lang="tr-TR" sz="600" b="0" i="0" u="none" strike="noStrike">
                          <a:solidFill>
                            <a:srgbClr val="000000"/>
                          </a:solidFill>
                          <a:latin typeface="Times New Roman"/>
                        </a:rPr>
                        <a:t>-Yapısız iken yapılı hale gelme yapı kullanma izin belgesinin ekinde veya üst yazıda  ibraz edilmesi gerekir.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15"/>
                  </a:ext>
                </a:extLst>
              </a:tr>
              <a:tr h="85172">
                <a:tc gridSpan="12">
                  <a:txBody>
                    <a:bodyPr/>
                    <a:lstStyle/>
                    <a:p>
                      <a:pPr algn="ctr" fontAlgn="b"/>
                      <a:r>
                        <a:rPr lang="tr-TR" sz="600" b="0" i="0" u="none" strike="noStrike" dirty="0">
                          <a:solidFill>
                            <a:srgbClr val="000000"/>
                          </a:solidFill>
                          <a:latin typeface="Times New Roman"/>
                        </a:rPr>
                        <a:t> </a:t>
                      </a:r>
                    </a:p>
                  </a:txBody>
                  <a:tcPr marL="7019" marR="7019" marT="701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vMerge="1">
                  <a:txBody>
                    <a:bodyPr/>
                    <a:lstStyle/>
                    <a:p>
                      <a:endParaRPr lang="tr-TR"/>
                    </a:p>
                  </a:txBody>
                  <a:tcPr/>
                </a:tc>
                <a:extLst>
                  <a:ext uri="{0D108BD9-81ED-4DB2-BD59-A6C34878D82A}">
                    <a16:rowId xmlns:a16="http://schemas.microsoft.com/office/drawing/2014/main" xmlns="" val="10016"/>
                  </a:ext>
                </a:extLst>
              </a:tr>
            </a:tbl>
          </a:graphicData>
        </a:graphic>
      </p:graphicFrame>
      <p:sp>
        <p:nvSpPr>
          <p:cNvPr id="14" name="13 Oval Belirtme Çizgisi"/>
          <p:cNvSpPr/>
          <p:nvPr/>
        </p:nvSpPr>
        <p:spPr>
          <a:xfrm>
            <a:off x="7649308" y="2453054"/>
            <a:ext cx="1494692" cy="879231"/>
          </a:xfrm>
          <a:prstGeom prst="wedgeEllipseCallout">
            <a:avLst>
              <a:gd name="adj1" fmla="val -34357"/>
              <a:gd name="adj2" fmla="val -629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492 sayılı Harçlar kanunu (4) sayılı cetvel</a:t>
            </a:r>
            <a:endParaRPr lang="tr-TR" sz="1200" dirty="0"/>
          </a:p>
        </p:txBody>
      </p:sp>
    </p:spTree>
  </p:cSld>
  <p:clrMapOvr>
    <a:masterClrMapping/>
  </p:clrMapOvr>
  <p:transition>
    <p:pull dir="ld"/>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215663" y="553915"/>
            <a:ext cx="4944474" cy="103589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000" b="1" dirty="0" smtClean="0">
                <a:solidFill>
                  <a:schemeClr val="tx1"/>
                </a:solidFill>
              </a:rPr>
              <a:t>TAPU KÜTÜKLERİ</a:t>
            </a:r>
          </a:p>
          <a:p>
            <a:pPr algn="ctr"/>
            <a:r>
              <a:rPr lang="tr-TR" dirty="0" smtClean="0">
                <a:solidFill>
                  <a:schemeClr val="tx1"/>
                </a:solidFill>
              </a:rPr>
              <a:t>Düzenleme/Düzeltme</a:t>
            </a:r>
          </a:p>
          <a:p>
            <a:pPr algn="ctr"/>
            <a:r>
              <a:rPr lang="tr-TR" dirty="0" smtClean="0">
                <a:solidFill>
                  <a:schemeClr val="tx1"/>
                </a:solidFill>
              </a:rPr>
              <a:t>(Kadastro/Tapu Müdürlüğü)</a:t>
            </a:r>
          </a:p>
          <a:p>
            <a:pPr algn="ctr"/>
            <a:endParaRPr lang="tr-TR" dirty="0"/>
          </a:p>
        </p:txBody>
      </p:sp>
      <p:sp>
        <p:nvSpPr>
          <p:cNvPr id="3" name="2 Dikdörtgen"/>
          <p:cNvSpPr/>
          <p:nvPr/>
        </p:nvSpPr>
        <p:spPr>
          <a:xfrm>
            <a:off x="2206869" y="2620107"/>
            <a:ext cx="4944209" cy="1123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Güncellemeye ilişkin parsellerde tapu kütüğündeki  gerekli düzeltme ve değişiklikler yapıldıktan sonra bir defaya mahsus tapu senedi ilgilisine </a:t>
            </a:r>
            <a:r>
              <a:rPr lang="tr-TR" dirty="0" smtClean="0">
                <a:solidFill>
                  <a:schemeClr val="accent6">
                    <a:lumMod val="50000"/>
                  </a:schemeClr>
                </a:solidFill>
              </a:rPr>
              <a:t>TAPU MÜDÜRLÜĞÜNCE</a:t>
            </a:r>
            <a:r>
              <a:rPr lang="tr-TR" dirty="0" smtClean="0">
                <a:solidFill>
                  <a:schemeClr val="tx1"/>
                </a:solidFill>
              </a:rPr>
              <a:t> verilir.</a:t>
            </a:r>
            <a:endParaRPr lang="tr-TR" dirty="0">
              <a:solidFill>
                <a:schemeClr val="tx1"/>
              </a:solidFill>
            </a:endParaRPr>
          </a:p>
        </p:txBody>
      </p:sp>
      <p:sp>
        <p:nvSpPr>
          <p:cNvPr id="4" name="3 Dikdörtgen"/>
          <p:cNvSpPr/>
          <p:nvPr/>
        </p:nvSpPr>
        <p:spPr>
          <a:xfrm>
            <a:off x="2136532" y="4132384"/>
            <a:ext cx="5055576" cy="940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Kadastro yönüyle işleme tabi alanlarda tapu senetleri  </a:t>
            </a:r>
            <a:r>
              <a:rPr lang="tr-TR" dirty="0" smtClean="0">
                <a:solidFill>
                  <a:schemeClr val="accent6">
                    <a:lumMod val="50000"/>
                  </a:schemeClr>
                </a:solidFill>
              </a:rPr>
              <a:t>KADASTRO MÜDÜRLÜĞÜNCE </a:t>
            </a:r>
            <a:r>
              <a:rPr lang="tr-TR" dirty="0" smtClean="0">
                <a:solidFill>
                  <a:schemeClr val="tx1"/>
                </a:solidFill>
              </a:rPr>
              <a:t>düzenlenir ve ilgilisine verilir.</a:t>
            </a:r>
            <a:endParaRPr lang="tr-TR" dirty="0">
              <a:solidFill>
                <a:schemeClr val="tx1"/>
              </a:solidFill>
            </a:endParaRPr>
          </a:p>
        </p:txBody>
      </p:sp>
      <p:sp>
        <p:nvSpPr>
          <p:cNvPr id="5" name="4 Oval"/>
          <p:cNvSpPr/>
          <p:nvPr/>
        </p:nvSpPr>
        <p:spPr>
          <a:xfrm>
            <a:off x="2283783" y="1635923"/>
            <a:ext cx="4726617" cy="761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smtClean="0">
                <a:solidFill>
                  <a:schemeClr val="tx1"/>
                </a:solidFill>
              </a:rPr>
              <a:t>Kat mülkiyeti kütüklerinde gerekli düzeltme ve değişiklikler aynı şekilde yapılır</a:t>
            </a:r>
            <a:endParaRPr lang="tr-TR" sz="1600" dirty="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Serbest Form"/>
          <p:cNvSpPr/>
          <p:nvPr/>
        </p:nvSpPr>
        <p:spPr>
          <a:xfrm>
            <a:off x="971550" y="1484313"/>
            <a:ext cx="2579688" cy="1885950"/>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23267" y="211558"/>
                  <a:pt x="370114" y="195943"/>
                </a:cubicBezTo>
                <a:cubicBezTo>
                  <a:pt x="431032" y="155330"/>
                  <a:pt x="377508" y="186221"/>
                  <a:pt x="478971" y="152400"/>
                </a:cubicBezTo>
                <a:cubicBezTo>
                  <a:pt x="495939" y="146744"/>
                  <a:pt x="543116" y="124841"/>
                  <a:pt x="566057" y="119743"/>
                </a:cubicBezTo>
                <a:cubicBezTo>
                  <a:pt x="587603" y="114955"/>
                  <a:pt x="609600" y="112486"/>
                  <a:pt x="631371" y="108857"/>
                </a:cubicBezTo>
                <a:cubicBezTo>
                  <a:pt x="678630" y="61600"/>
                  <a:pt x="635731" y="95431"/>
                  <a:pt x="751114" y="76200"/>
                </a:cubicBezTo>
                <a:cubicBezTo>
                  <a:pt x="841639" y="61112"/>
                  <a:pt x="722396" y="71753"/>
                  <a:pt x="816428" y="43543"/>
                </a:cubicBezTo>
                <a:cubicBezTo>
                  <a:pt x="841004" y="36170"/>
                  <a:pt x="867384" y="37247"/>
                  <a:pt x="892628" y="32657"/>
                </a:cubicBezTo>
                <a:cubicBezTo>
                  <a:pt x="907348" y="29981"/>
                  <a:pt x="921451" y="24447"/>
                  <a:pt x="936171" y="21771"/>
                </a:cubicBezTo>
                <a:cubicBezTo>
                  <a:pt x="969203" y="15765"/>
                  <a:pt x="1069151" y="3788"/>
                  <a:pt x="1099457" y="0"/>
                </a:cubicBezTo>
                <a:lnTo>
                  <a:pt x="1611085" y="10886"/>
                </a:lnTo>
                <a:cubicBezTo>
                  <a:pt x="1721398" y="14690"/>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7" name="26 Serbest Form"/>
          <p:cNvSpPr/>
          <p:nvPr/>
        </p:nvSpPr>
        <p:spPr>
          <a:xfrm>
            <a:off x="5724525" y="1484313"/>
            <a:ext cx="2579688" cy="1885950"/>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906218 w 2579914"/>
              <a:gd name="connsiteY24" fmla="*/ 864096 h 1885207"/>
              <a:gd name="connsiteX25" fmla="*/ 402162 w 2579914"/>
              <a:gd name="connsiteY25" fmla="*/ 144016 h 1885207"/>
              <a:gd name="connsiteX26" fmla="*/ 631371 w 2579914"/>
              <a:gd name="connsiteY26" fmla="*/ 108857 h 1885207"/>
              <a:gd name="connsiteX27" fmla="*/ 762202 w 2579914"/>
              <a:gd name="connsiteY27" fmla="*/ 72008 h 1885207"/>
              <a:gd name="connsiteX28" fmla="*/ 816428 w 2579914"/>
              <a:gd name="connsiteY28" fmla="*/ 43543 h 1885207"/>
              <a:gd name="connsiteX29" fmla="*/ 892628 w 2579914"/>
              <a:gd name="connsiteY29" fmla="*/ 32657 h 1885207"/>
              <a:gd name="connsiteX30" fmla="*/ 936171 w 2579914"/>
              <a:gd name="connsiteY30" fmla="*/ 21771 h 1885207"/>
              <a:gd name="connsiteX31" fmla="*/ 1099457 w 2579914"/>
              <a:gd name="connsiteY31" fmla="*/ 0 h 1885207"/>
              <a:gd name="connsiteX32" fmla="*/ 1611085 w 2579914"/>
              <a:gd name="connsiteY32" fmla="*/ 10886 h 1885207"/>
              <a:gd name="connsiteX33" fmla="*/ 1785257 w 2579914"/>
              <a:gd name="connsiteY33" fmla="*/ 32657 h 1885207"/>
              <a:gd name="connsiteX34" fmla="*/ 1850571 w 2579914"/>
              <a:gd name="connsiteY34" fmla="*/ 43543 h 1885207"/>
              <a:gd name="connsiteX35" fmla="*/ 1970314 w 2579914"/>
              <a:gd name="connsiteY35" fmla="*/ 87086 h 1885207"/>
              <a:gd name="connsiteX36" fmla="*/ 2046514 w 2579914"/>
              <a:gd name="connsiteY36" fmla="*/ 119743 h 1885207"/>
              <a:gd name="connsiteX37" fmla="*/ 2111828 w 2579914"/>
              <a:gd name="connsiteY37" fmla="*/ 163286 h 1885207"/>
              <a:gd name="connsiteX38" fmla="*/ 2144485 w 2579914"/>
              <a:gd name="connsiteY38" fmla="*/ 195943 h 1885207"/>
              <a:gd name="connsiteX39" fmla="*/ 2220685 w 2579914"/>
              <a:gd name="connsiteY39" fmla="*/ 239486 h 1885207"/>
              <a:gd name="connsiteX40" fmla="*/ 2242457 w 2579914"/>
              <a:gd name="connsiteY40" fmla="*/ 261257 h 1885207"/>
              <a:gd name="connsiteX41" fmla="*/ 2275114 w 2579914"/>
              <a:gd name="connsiteY41" fmla="*/ 283028 h 1885207"/>
              <a:gd name="connsiteX42" fmla="*/ 2307771 w 2579914"/>
              <a:gd name="connsiteY42" fmla="*/ 315686 h 1885207"/>
              <a:gd name="connsiteX43" fmla="*/ 2340428 w 2579914"/>
              <a:gd name="connsiteY43" fmla="*/ 337457 h 1885207"/>
              <a:gd name="connsiteX44" fmla="*/ 2362200 w 2579914"/>
              <a:gd name="connsiteY44" fmla="*/ 359228 h 1885207"/>
              <a:gd name="connsiteX45" fmla="*/ 2394857 w 2579914"/>
              <a:gd name="connsiteY45" fmla="*/ 381000 h 1885207"/>
              <a:gd name="connsiteX46" fmla="*/ 2427514 w 2579914"/>
              <a:gd name="connsiteY46" fmla="*/ 424543 h 1885207"/>
              <a:gd name="connsiteX47" fmla="*/ 2460171 w 2579914"/>
              <a:gd name="connsiteY47" fmla="*/ 457200 h 1885207"/>
              <a:gd name="connsiteX48" fmla="*/ 2503714 w 2579914"/>
              <a:gd name="connsiteY48" fmla="*/ 533400 h 1885207"/>
              <a:gd name="connsiteX49" fmla="*/ 2525485 w 2579914"/>
              <a:gd name="connsiteY49" fmla="*/ 566057 h 1885207"/>
              <a:gd name="connsiteX50" fmla="*/ 2536371 w 2579914"/>
              <a:gd name="connsiteY50" fmla="*/ 598714 h 1885207"/>
              <a:gd name="connsiteX51" fmla="*/ 2579914 w 2579914"/>
              <a:gd name="connsiteY51" fmla="*/ 674914 h 1885207"/>
              <a:gd name="connsiteX52" fmla="*/ 2569028 w 2579914"/>
              <a:gd name="connsiteY52" fmla="*/ 914400 h 1885207"/>
              <a:gd name="connsiteX53" fmla="*/ 2525485 w 2579914"/>
              <a:gd name="connsiteY53" fmla="*/ 979714 h 1885207"/>
              <a:gd name="connsiteX54" fmla="*/ 2503714 w 2579914"/>
              <a:gd name="connsiteY54" fmla="*/ 1012371 h 1885207"/>
              <a:gd name="connsiteX55" fmla="*/ 2460171 w 2579914"/>
              <a:gd name="connsiteY55" fmla="*/ 1055914 h 1885207"/>
              <a:gd name="connsiteX56" fmla="*/ 2449285 w 2579914"/>
              <a:gd name="connsiteY56" fmla="*/ 1121228 h 1885207"/>
              <a:gd name="connsiteX57" fmla="*/ 2427514 w 2579914"/>
              <a:gd name="connsiteY57" fmla="*/ 1534886 h 1885207"/>
              <a:gd name="connsiteX58" fmla="*/ 2373085 w 2579914"/>
              <a:gd name="connsiteY58" fmla="*/ 1589314 h 1885207"/>
              <a:gd name="connsiteX59" fmla="*/ 2351314 w 2579914"/>
              <a:gd name="connsiteY59" fmla="*/ 1611086 h 1885207"/>
              <a:gd name="connsiteX60" fmla="*/ 2329543 w 2579914"/>
              <a:gd name="connsiteY60" fmla="*/ 1643743 h 1885207"/>
              <a:gd name="connsiteX61" fmla="*/ 2188028 w 2579914"/>
              <a:gd name="connsiteY61" fmla="*/ 1698171 h 1885207"/>
              <a:gd name="connsiteX62" fmla="*/ 2100943 w 2579914"/>
              <a:gd name="connsiteY62" fmla="*/ 1719943 h 1885207"/>
              <a:gd name="connsiteX63" fmla="*/ 2079171 w 2579914"/>
              <a:gd name="connsiteY63" fmla="*/ 1741714 h 1885207"/>
              <a:gd name="connsiteX64" fmla="*/ 1959428 w 2579914"/>
              <a:gd name="connsiteY64" fmla="*/ 1763486 h 1885207"/>
              <a:gd name="connsiteX65" fmla="*/ 1926771 w 2579914"/>
              <a:gd name="connsiteY65" fmla="*/ 1785257 h 1885207"/>
              <a:gd name="connsiteX66" fmla="*/ 1850571 w 2579914"/>
              <a:gd name="connsiteY66" fmla="*/ 1807028 h 1885207"/>
              <a:gd name="connsiteX67" fmla="*/ 1817914 w 2579914"/>
              <a:gd name="connsiteY67" fmla="*/ 1817914 h 1885207"/>
              <a:gd name="connsiteX68" fmla="*/ 1143000 w 2579914"/>
              <a:gd name="connsiteY68" fmla="*/ 1828800 h 1885207"/>
              <a:gd name="connsiteX69" fmla="*/ 1077685 w 2579914"/>
              <a:gd name="connsiteY69" fmla="*/ 1839686 h 1885207"/>
              <a:gd name="connsiteX70" fmla="*/ 1045028 w 2579914"/>
              <a:gd name="connsiteY70" fmla="*/ 1850571 h 1885207"/>
              <a:gd name="connsiteX71" fmla="*/ 544285 w 2579914"/>
              <a:gd name="connsiteY71" fmla="*/ 1861457 h 1885207"/>
              <a:gd name="connsiteX72" fmla="*/ 435428 w 2579914"/>
              <a:gd name="connsiteY72" fmla="*/ 1861457 h 1885207"/>
              <a:gd name="connsiteX73" fmla="*/ 435428 w 2579914"/>
              <a:gd name="connsiteY73"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1099457 w 2579914"/>
              <a:gd name="connsiteY32" fmla="*/ 0 h 1885207"/>
              <a:gd name="connsiteX33" fmla="*/ 1611085 w 2579914"/>
              <a:gd name="connsiteY33" fmla="*/ 10886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17914 h 1874321"/>
              <a:gd name="connsiteX1" fmla="*/ 435428 w 2579914"/>
              <a:gd name="connsiteY1" fmla="*/ 1817914 h 1874321"/>
              <a:gd name="connsiteX2" fmla="*/ 272143 w 2579914"/>
              <a:gd name="connsiteY2" fmla="*/ 1817914 h 1874321"/>
              <a:gd name="connsiteX3" fmla="*/ 228600 w 2579914"/>
              <a:gd name="connsiteY3" fmla="*/ 1796142 h 1874321"/>
              <a:gd name="connsiteX4" fmla="*/ 217714 w 2579914"/>
              <a:gd name="connsiteY4" fmla="*/ 1763485 h 1874321"/>
              <a:gd name="connsiteX5" fmla="*/ 185057 w 2579914"/>
              <a:gd name="connsiteY5" fmla="*/ 1741714 h 1874321"/>
              <a:gd name="connsiteX6" fmla="*/ 152400 w 2579914"/>
              <a:gd name="connsiteY6" fmla="*/ 1709057 h 1874321"/>
              <a:gd name="connsiteX7" fmla="*/ 130628 w 2579914"/>
              <a:gd name="connsiteY7" fmla="*/ 1665514 h 1874321"/>
              <a:gd name="connsiteX8" fmla="*/ 119743 w 2579914"/>
              <a:gd name="connsiteY8" fmla="*/ 1621971 h 1874321"/>
              <a:gd name="connsiteX9" fmla="*/ 97971 w 2579914"/>
              <a:gd name="connsiteY9" fmla="*/ 1589314 h 1874321"/>
              <a:gd name="connsiteX10" fmla="*/ 76200 w 2579914"/>
              <a:gd name="connsiteY10" fmla="*/ 1469571 h 1874321"/>
              <a:gd name="connsiteX11" fmla="*/ 54428 w 2579914"/>
              <a:gd name="connsiteY11" fmla="*/ 1415142 h 1874321"/>
              <a:gd name="connsiteX12" fmla="*/ 43543 w 2579914"/>
              <a:gd name="connsiteY12" fmla="*/ 1262742 h 1874321"/>
              <a:gd name="connsiteX13" fmla="*/ 21771 w 2579914"/>
              <a:gd name="connsiteY13" fmla="*/ 1153885 h 1874321"/>
              <a:gd name="connsiteX14" fmla="*/ 10885 w 2579914"/>
              <a:gd name="connsiteY14" fmla="*/ 1066800 h 1874321"/>
              <a:gd name="connsiteX15" fmla="*/ 0 w 2579914"/>
              <a:gd name="connsiteY15" fmla="*/ 1001485 h 1874321"/>
              <a:gd name="connsiteX16" fmla="*/ 10885 w 2579914"/>
              <a:gd name="connsiteY16" fmla="*/ 424542 h 1874321"/>
              <a:gd name="connsiteX17" fmla="*/ 54428 w 2579914"/>
              <a:gd name="connsiteY17" fmla="*/ 326571 h 1874321"/>
              <a:gd name="connsiteX18" fmla="*/ 76200 w 2579914"/>
              <a:gd name="connsiteY18" fmla="*/ 283028 h 1874321"/>
              <a:gd name="connsiteX19" fmla="*/ 119743 w 2579914"/>
              <a:gd name="connsiteY19" fmla="*/ 272142 h 1874321"/>
              <a:gd name="connsiteX20" fmla="*/ 163285 w 2579914"/>
              <a:gd name="connsiteY20" fmla="*/ 239485 h 1874321"/>
              <a:gd name="connsiteX21" fmla="*/ 293914 w 2579914"/>
              <a:gd name="connsiteY21" fmla="*/ 206828 h 1874321"/>
              <a:gd name="connsiteX22" fmla="*/ 402162 w 2579914"/>
              <a:gd name="connsiteY22" fmla="*/ 133130 h 1874321"/>
              <a:gd name="connsiteX23" fmla="*/ 906218 w 2579914"/>
              <a:gd name="connsiteY23" fmla="*/ 853210 h 1874321"/>
              <a:gd name="connsiteX24" fmla="*/ 1122242 w 2579914"/>
              <a:gd name="connsiteY24" fmla="*/ 1789314 h 1874321"/>
              <a:gd name="connsiteX25" fmla="*/ 906218 w 2579914"/>
              <a:gd name="connsiteY25" fmla="*/ 853210 h 1874321"/>
              <a:gd name="connsiteX26" fmla="*/ 402162 w 2579914"/>
              <a:gd name="connsiteY26" fmla="*/ 133130 h 1874321"/>
              <a:gd name="connsiteX27" fmla="*/ 631371 w 2579914"/>
              <a:gd name="connsiteY27" fmla="*/ 97971 h 1874321"/>
              <a:gd name="connsiteX28" fmla="*/ 762202 w 2579914"/>
              <a:gd name="connsiteY28" fmla="*/ 61122 h 1874321"/>
              <a:gd name="connsiteX29" fmla="*/ 816428 w 2579914"/>
              <a:gd name="connsiteY29" fmla="*/ 32657 h 1874321"/>
              <a:gd name="connsiteX30" fmla="*/ 892628 w 2579914"/>
              <a:gd name="connsiteY30" fmla="*/ 21771 h 1874321"/>
              <a:gd name="connsiteX31" fmla="*/ 936171 w 2579914"/>
              <a:gd name="connsiteY31" fmla="*/ 10885 h 1874321"/>
              <a:gd name="connsiteX32" fmla="*/ 2490394 w 2579914"/>
              <a:gd name="connsiteY32" fmla="*/ 1069234 h 1874321"/>
              <a:gd name="connsiteX33" fmla="*/ 1611085 w 2579914"/>
              <a:gd name="connsiteY33" fmla="*/ 0 h 1874321"/>
              <a:gd name="connsiteX34" fmla="*/ 1785257 w 2579914"/>
              <a:gd name="connsiteY34" fmla="*/ 21771 h 1874321"/>
              <a:gd name="connsiteX35" fmla="*/ 1850571 w 2579914"/>
              <a:gd name="connsiteY35" fmla="*/ 32657 h 1874321"/>
              <a:gd name="connsiteX36" fmla="*/ 1970314 w 2579914"/>
              <a:gd name="connsiteY36" fmla="*/ 76200 h 1874321"/>
              <a:gd name="connsiteX37" fmla="*/ 2046514 w 2579914"/>
              <a:gd name="connsiteY37" fmla="*/ 108857 h 1874321"/>
              <a:gd name="connsiteX38" fmla="*/ 2111828 w 2579914"/>
              <a:gd name="connsiteY38" fmla="*/ 152400 h 1874321"/>
              <a:gd name="connsiteX39" fmla="*/ 2144485 w 2579914"/>
              <a:gd name="connsiteY39" fmla="*/ 185057 h 1874321"/>
              <a:gd name="connsiteX40" fmla="*/ 2220685 w 2579914"/>
              <a:gd name="connsiteY40" fmla="*/ 228600 h 1874321"/>
              <a:gd name="connsiteX41" fmla="*/ 2242457 w 2579914"/>
              <a:gd name="connsiteY41" fmla="*/ 250371 h 1874321"/>
              <a:gd name="connsiteX42" fmla="*/ 2275114 w 2579914"/>
              <a:gd name="connsiteY42" fmla="*/ 272142 h 1874321"/>
              <a:gd name="connsiteX43" fmla="*/ 2307771 w 2579914"/>
              <a:gd name="connsiteY43" fmla="*/ 304800 h 1874321"/>
              <a:gd name="connsiteX44" fmla="*/ 2340428 w 2579914"/>
              <a:gd name="connsiteY44" fmla="*/ 326571 h 1874321"/>
              <a:gd name="connsiteX45" fmla="*/ 2362200 w 2579914"/>
              <a:gd name="connsiteY45" fmla="*/ 348342 h 1874321"/>
              <a:gd name="connsiteX46" fmla="*/ 2394857 w 2579914"/>
              <a:gd name="connsiteY46" fmla="*/ 370114 h 1874321"/>
              <a:gd name="connsiteX47" fmla="*/ 2427514 w 2579914"/>
              <a:gd name="connsiteY47" fmla="*/ 413657 h 1874321"/>
              <a:gd name="connsiteX48" fmla="*/ 2460171 w 2579914"/>
              <a:gd name="connsiteY48" fmla="*/ 446314 h 1874321"/>
              <a:gd name="connsiteX49" fmla="*/ 2503714 w 2579914"/>
              <a:gd name="connsiteY49" fmla="*/ 522514 h 1874321"/>
              <a:gd name="connsiteX50" fmla="*/ 2525485 w 2579914"/>
              <a:gd name="connsiteY50" fmla="*/ 555171 h 1874321"/>
              <a:gd name="connsiteX51" fmla="*/ 2536371 w 2579914"/>
              <a:gd name="connsiteY51" fmla="*/ 587828 h 1874321"/>
              <a:gd name="connsiteX52" fmla="*/ 2579914 w 2579914"/>
              <a:gd name="connsiteY52" fmla="*/ 664028 h 1874321"/>
              <a:gd name="connsiteX53" fmla="*/ 2569028 w 2579914"/>
              <a:gd name="connsiteY53" fmla="*/ 903514 h 1874321"/>
              <a:gd name="connsiteX54" fmla="*/ 2525485 w 2579914"/>
              <a:gd name="connsiteY54" fmla="*/ 968828 h 1874321"/>
              <a:gd name="connsiteX55" fmla="*/ 2503714 w 2579914"/>
              <a:gd name="connsiteY55" fmla="*/ 1001485 h 1874321"/>
              <a:gd name="connsiteX56" fmla="*/ 2460171 w 2579914"/>
              <a:gd name="connsiteY56" fmla="*/ 1045028 h 1874321"/>
              <a:gd name="connsiteX57" fmla="*/ 2449285 w 2579914"/>
              <a:gd name="connsiteY57" fmla="*/ 1110342 h 1874321"/>
              <a:gd name="connsiteX58" fmla="*/ 2427514 w 2579914"/>
              <a:gd name="connsiteY58" fmla="*/ 1524000 h 1874321"/>
              <a:gd name="connsiteX59" fmla="*/ 2373085 w 2579914"/>
              <a:gd name="connsiteY59" fmla="*/ 1578428 h 1874321"/>
              <a:gd name="connsiteX60" fmla="*/ 2351314 w 2579914"/>
              <a:gd name="connsiteY60" fmla="*/ 1600200 h 1874321"/>
              <a:gd name="connsiteX61" fmla="*/ 2329543 w 2579914"/>
              <a:gd name="connsiteY61" fmla="*/ 1632857 h 1874321"/>
              <a:gd name="connsiteX62" fmla="*/ 2188028 w 2579914"/>
              <a:gd name="connsiteY62" fmla="*/ 1687285 h 1874321"/>
              <a:gd name="connsiteX63" fmla="*/ 2100943 w 2579914"/>
              <a:gd name="connsiteY63" fmla="*/ 1709057 h 1874321"/>
              <a:gd name="connsiteX64" fmla="*/ 2079171 w 2579914"/>
              <a:gd name="connsiteY64" fmla="*/ 1730828 h 1874321"/>
              <a:gd name="connsiteX65" fmla="*/ 1959428 w 2579914"/>
              <a:gd name="connsiteY65" fmla="*/ 1752600 h 1874321"/>
              <a:gd name="connsiteX66" fmla="*/ 1926771 w 2579914"/>
              <a:gd name="connsiteY66" fmla="*/ 1774371 h 1874321"/>
              <a:gd name="connsiteX67" fmla="*/ 1850571 w 2579914"/>
              <a:gd name="connsiteY67" fmla="*/ 1796142 h 1874321"/>
              <a:gd name="connsiteX68" fmla="*/ 1817914 w 2579914"/>
              <a:gd name="connsiteY68" fmla="*/ 1807028 h 1874321"/>
              <a:gd name="connsiteX69" fmla="*/ 1143000 w 2579914"/>
              <a:gd name="connsiteY69" fmla="*/ 1817914 h 1874321"/>
              <a:gd name="connsiteX70" fmla="*/ 1077685 w 2579914"/>
              <a:gd name="connsiteY70" fmla="*/ 1828800 h 1874321"/>
              <a:gd name="connsiteX71" fmla="*/ 1045028 w 2579914"/>
              <a:gd name="connsiteY71" fmla="*/ 1839685 h 1874321"/>
              <a:gd name="connsiteX72" fmla="*/ 544285 w 2579914"/>
              <a:gd name="connsiteY72" fmla="*/ 1850571 h 1874321"/>
              <a:gd name="connsiteX73" fmla="*/ 435428 w 2579914"/>
              <a:gd name="connsiteY73" fmla="*/ 1850571 h 1874321"/>
              <a:gd name="connsiteX74" fmla="*/ 435428 w 2579914"/>
              <a:gd name="connsiteY74" fmla="*/ 1817914 h 1874321"/>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2490394 w 2579914"/>
              <a:gd name="connsiteY32" fmla="*/ 1080120 h 1885207"/>
              <a:gd name="connsiteX33" fmla="*/ 978226 w 2579914"/>
              <a:gd name="connsiteY33" fmla="*/ 0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978226 w 2579914"/>
              <a:gd name="connsiteY33" fmla="*/ 6006 h 1891213"/>
              <a:gd name="connsiteX34" fmla="*/ 1785257 w 2579914"/>
              <a:gd name="connsiteY34" fmla="*/ 38663 h 1891213"/>
              <a:gd name="connsiteX35" fmla="*/ 1850571 w 2579914"/>
              <a:gd name="connsiteY35" fmla="*/ 49549 h 1891213"/>
              <a:gd name="connsiteX36" fmla="*/ 1970314 w 2579914"/>
              <a:gd name="connsiteY36" fmla="*/ 93092 h 1891213"/>
              <a:gd name="connsiteX37" fmla="*/ 2046514 w 2579914"/>
              <a:gd name="connsiteY37" fmla="*/ 125749 h 1891213"/>
              <a:gd name="connsiteX38" fmla="*/ 2111828 w 2579914"/>
              <a:gd name="connsiteY38" fmla="*/ 169292 h 1891213"/>
              <a:gd name="connsiteX39" fmla="*/ 2144485 w 2579914"/>
              <a:gd name="connsiteY39" fmla="*/ 201949 h 1891213"/>
              <a:gd name="connsiteX40" fmla="*/ 2220685 w 2579914"/>
              <a:gd name="connsiteY40" fmla="*/ 245492 h 1891213"/>
              <a:gd name="connsiteX41" fmla="*/ 2242457 w 2579914"/>
              <a:gd name="connsiteY41" fmla="*/ 267263 h 1891213"/>
              <a:gd name="connsiteX42" fmla="*/ 2275114 w 2579914"/>
              <a:gd name="connsiteY42" fmla="*/ 289034 h 1891213"/>
              <a:gd name="connsiteX43" fmla="*/ 2307771 w 2579914"/>
              <a:gd name="connsiteY43" fmla="*/ 321692 h 1891213"/>
              <a:gd name="connsiteX44" fmla="*/ 2340428 w 2579914"/>
              <a:gd name="connsiteY44" fmla="*/ 343463 h 1891213"/>
              <a:gd name="connsiteX45" fmla="*/ 2362200 w 2579914"/>
              <a:gd name="connsiteY45" fmla="*/ 365234 h 1891213"/>
              <a:gd name="connsiteX46" fmla="*/ 2394857 w 2579914"/>
              <a:gd name="connsiteY46" fmla="*/ 387006 h 1891213"/>
              <a:gd name="connsiteX47" fmla="*/ 2427514 w 2579914"/>
              <a:gd name="connsiteY47" fmla="*/ 430549 h 1891213"/>
              <a:gd name="connsiteX48" fmla="*/ 2460171 w 2579914"/>
              <a:gd name="connsiteY48" fmla="*/ 463206 h 1891213"/>
              <a:gd name="connsiteX49" fmla="*/ 2503714 w 2579914"/>
              <a:gd name="connsiteY49" fmla="*/ 539406 h 1891213"/>
              <a:gd name="connsiteX50" fmla="*/ 2525485 w 2579914"/>
              <a:gd name="connsiteY50" fmla="*/ 572063 h 1891213"/>
              <a:gd name="connsiteX51" fmla="*/ 2536371 w 2579914"/>
              <a:gd name="connsiteY51" fmla="*/ 604720 h 1891213"/>
              <a:gd name="connsiteX52" fmla="*/ 2579914 w 2579914"/>
              <a:gd name="connsiteY52" fmla="*/ 680920 h 1891213"/>
              <a:gd name="connsiteX53" fmla="*/ 2569028 w 2579914"/>
              <a:gd name="connsiteY53" fmla="*/ 920406 h 1891213"/>
              <a:gd name="connsiteX54" fmla="*/ 2525485 w 2579914"/>
              <a:gd name="connsiteY54" fmla="*/ 985720 h 1891213"/>
              <a:gd name="connsiteX55" fmla="*/ 2503714 w 2579914"/>
              <a:gd name="connsiteY55" fmla="*/ 1018377 h 1891213"/>
              <a:gd name="connsiteX56" fmla="*/ 2460171 w 2579914"/>
              <a:gd name="connsiteY56" fmla="*/ 1061920 h 1891213"/>
              <a:gd name="connsiteX57" fmla="*/ 2449285 w 2579914"/>
              <a:gd name="connsiteY57" fmla="*/ 1127234 h 1891213"/>
              <a:gd name="connsiteX58" fmla="*/ 2427514 w 2579914"/>
              <a:gd name="connsiteY58" fmla="*/ 1540892 h 1891213"/>
              <a:gd name="connsiteX59" fmla="*/ 2373085 w 2579914"/>
              <a:gd name="connsiteY59" fmla="*/ 1595320 h 1891213"/>
              <a:gd name="connsiteX60" fmla="*/ 2351314 w 2579914"/>
              <a:gd name="connsiteY60" fmla="*/ 1617092 h 1891213"/>
              <a:gd name="connsiteX61" fmla="*/ 2329543 w 2579914"/>
              <a:gd name="connsiteY61" fmla="*/ 1649749 h 1891213"/>
              <a:gd name="connsiteX62" fmla="*/ 2188028 w 2579914"/>
              <a:gd name="connsiteY62" fmla="*/ 1704177 h 1891213"/>
              <a:gd name="connsiteX63" fmla="*/ 2100943 w 2579914"/>
              <a:gd name="connsiteY63" fmla="*/ 1725949 h 1891213"/>
              <a:gd name="connsiteX64" fmla="*/ 2079171 w 2579914"/>
              <a:gd name="connsiteY64" fmla="*/ 1747720 h 1891213"/>
              <a:gd name="connsiteX65" fmla="*/ 1959428 w 2579914"/>
              <a:gd name="connsiteY65" fmla="*/ 1769492 h 1891213"/>
              <a:gd name="connsiteX66" fmla="*/ 1926771 w 2579914"/>
              <a:gd name="connsiteY66" fmla="*/ 1791263 h 1891213"/>
              <a:gd name="connsiteX67" fmla="*/ 1850571 w 2579914"/>
              <a:gd name="connsiteY67" fmla="*/ 1813034 h 1891213"/>
              <a:gd name="connsiteX68" fmla="*/ 1817914 w 2579914"/>
              <a:gd name="connsiteY68" fmla="*/ 1823920 h 1891213"/>
              <a:gd name="connsiteX69" fmla="*/ 1143000 w 2579914"/>
              <a:gd name="connsiteY69" fmla="*/ 1834806 h 1891213"/>
              <a:gd name="connsiteX70" fmla="*/ 1077685 w 2579914"/>
              <a:gd name="connsiteY70" fmla="*/ 1845692 h 1891213"/>
              <a:gd name="connsiteX71" fmla="*/ 1045028 w 2579914"/>
              <a:gd name="connsiteY71" fmla="*/ 1856577 h 1891213"/>
              <a:gd name="connsiteX72" fmla="*/ 544285 w 2579914"/>
              <a:gd name="connsiteY72" fmla="*/ 1867463 h 1891213"/>
              <a:gd name="connsiteX73" fmla="*/ 435428 w 2579914"/>
              <a:gd name="connsiteY73" fmla="*/ 1867463 h 1891213"/>
              <a:gd name="connsiteX74" fmla="*/ 435428 w 2579914"/>
              <a:gd name="connsiteY74" fmla="*/ 1834806 h 1891213"/>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1626298 w 2579914"/>
              <a:gd name="connsiteY33" fmla="*/ 654078 h 1891213"/>
              <a:gd name="connsiteX34" fmla="*/ 978226 w 2579914"/>
              <a:gd name="connsiteY34" fmla="*/ 6006 h 1891213"/>
              <a:gd name="connsiteX35" fmla="*/ 1785257 w 2579914"/>
              <a:gd name="connsiteY35" fmla="*/ 38663 h 1891213"/>
              <a:gd name="connsiteX36" fmla="*/ 1850571 w 2579914"/>
              <a:gd name="connsiteY36" fmla="*/ 49549 h 1891213"/>
              <a:gd name="connsiteX37" fmla="*/ 1970314 w 2579914"/>
              <a:gd name="connsiteY37" fmla="*/ 93092 h 1891213"/>
              <a:gd name="connsiteX38" fmla="*/ 2046514 w 2579914"/>
              <a:gd name="connsiteY38" fmla="*/ 125749 h 1891213"/>
              <a:gd name="connsiteX39" fmla="*/ 2111828 w 2579914"/>
              <a:gd name="connsiteY39" fmla="*/ 169292 h 1891213"/>
              <a:gd name="connsiteX40" fmla="*/ 2144485 w 2579914"/>
              <a:gd name="connsiteY40" fmla="*/ 201949 h 1891213"/>
              <a:gd name="connsiteX41" fmla="*/ 2220685 w 2579914"/>
              <a:gd name="connsiteY41" fmla="*/ 245492 h 1891213"/>
              <a:gd name="connsiteX42" fmla="*/ 2242457 w 2579914"/>
              <a:gd name="connsiteY42" fmla="*/ 267263 h 1891213"/>
              <a:gd name="connsiteX43" fmla="*/ 2275114 w 2579914"/>
              <a:gd name="connsiteY43" fmla="*/ 289034 h 1891213"/>
              <a:gd name="connsiteX44" fmla="*/ 2307771 w 2579914"/>
              <a:gd name="connsiteY44" fmla="*/ 321692 h 1891213"/>
              <a:gd name="connsiteX45" fmla="*/ 2340428 w 2579914"/>
              <a:gd name="connsiteY45" fmla="*/ 343463 h 1891213"/>
              <a:gd name="connsiteX46" fmla="*/ 2362200 w 2579914"/>
              <a:gd name="connsiteY46" fmla="*/ 365234 h 1891213"/>
              <a:gd name="connsiteX47" fmla="*/ 2394857 w 2579914"/>
              <a:gd name="connsiteY47" fmla="*/ 387006 h 1891213"/>
              <a:gd name="connsiteX48" fmla="*/ 2427514 w 2579914"/>
              <a:gd name="connsiteY48" fmla="*/ 430549 h 1891213"/>
              <a:gd name="connsiteX49" fmla="*/ 2460171 w 2579914"/>
              <a:gd name="connsiteY49" fmla="*/ 463206 h 1891213"/>
              <a:gd name="connsiteX50" fmla="*/ 2503714 w 2579914"/>
              <a:gd name="connsiteY50" fmla="*/ 539406 h 1891213"/>
              <a:gd name="connsiteX51" fmla="*/ 2525485 w 2579914"/>
              <a:gd name="connsiteY51" fmla="*/ 572063 h 1891213"/>
              <a:gd name="connsiteX52" fmla="*/ 2536371 w 2579914"/>
              <a:gd name="connsiteY52" fmla="*/ 604720 h 1891213"/>
              <a:gd name="connsiteX53" fmla="*/ 2579914 w 2579914"/>
              <a:gd name="connsiteY53" fmla="*/ 680920 h 1891213"/>
              <a:gd name="connsiteX54" fmla="*/ 2569028 w 2579914"/>
              <a:gd name="connsiteY54" fmla="*/ 920406 h 1891213"/>
              <a:gd name="connsiteX55" fmla="*/ 2525485 w 2579914"/>
              <a:gd name="connsiteY55" fmla="*/ 985720 h 1891213"/>
              <a:gd name="connsiteX56" fmla="*/ 2503714 w 2579914"/>
              <a:gd name="connsiteY56" fmla="*/ 1018377 h 1891213"/>
              <a:gd name="connsiteX57" fmla="*/ 2460171 w 2579914"/>
              <a:gd name="connsiteY57" fmla="*/ 1061920 h 1891213"/>
              <a:gd name="connsiteX58" fmla="*/ 2449285 w 2579914"/>
              <a:gd name="connsiteY58" fmla="*/ 1127234 h 1891213"/>
              <a:gd name="connsiteX59" fmla="*/ 2427514 w 2579914"/>
              <a:gd name="connsiteY59" fmla="*/ 1540892 h 1891213"/>
              <a:gd name="connsiteX60" fmla="*/ 2373085 w 2579914"/>
              <a:gd name="connsiteY60" fmla="*/ 1595320 h 1891213"/>
              <a:gd name="connsiteX61" fmla="*/ 2351314 w 2579914"/>
              <a:gd name="connsiteY61" fmla="*/ 1617092 h 1891213"/>
              <a:gd name="connsiteX62" fmla="*/ 2329543 w 2579914"/>
              <a:gd name="connsiteY62" fmla="*/ 1649749 h 1891213"/>
              <a:gd name="connsiteX63" fmla="*/ 2188028 w 2579914"/>
              <a:gd name="connsiteY63" fmla="*/ 1704177 h 1891213"/>
              <a:gd name="connsiteX64" fmla="*/ 2100943 w 2579914"/>
              <a:gd name="connsiteY64" fmla="*/ 1725949 h 1891213"/>
              <a:gd name="connsiteX65" fmla="*/ 2079171 w 2579914"/>
              <a:gd name="connsiteY65" fmla="*/ 1747720 h 1891213"/>
              <a:gd name="connsiteX66" fmla="*/ 1959428 w 2579914"/>
              <a:gd name="connsiteY66" fmla="*/ 1769492 h 1891213"/>
              <a:gd name="connsiteX67" fmla="*/ 1926771 w 2579914"/>
              <a:gd name="connsiteY67" fmla="*/ 1791263 h 1891213"/>
              <a:gd name="connsiteX68" fmla="*/ 1850571 w 2579914"/>
              <a:gd name="connsiteY68" fmla="*/ 1813034 h 1891213"/>
              <a:gd name="connsiteX69" fmla="*/ 1817914 w 2579914"/>
              <a:gd name="connsiteY69" fmla="*/ 1823920 h 1891213"/>
              <a:gd name="connsiteX70" fmla="*/ 1143000 w 2579914"/>
              <a:gd name="connsiteY70" fmla="*/ 1834806 h 1891213"/>
              <a:gd name="connsiteX71" fmla="*/ 1077685 w 2579914"/>
              <a:gd name="connsiteY71" fmla="*/ 1845692 h 1891213"/>
              <a:gd name="connsiteX72" fmla="*/ 1045028 w 2579914"/>
              <a:gd name="connsiteY72" fmla="*/ 1856577 h 1891213"/>
              <a:gd name="connsiteX73" fmla="*/ 544285 w 2579914"/>
              <a:gd name="connsiteY73" fmla="*/ 1867463 h 1891213"/>
              <a:gd name="connsiteX74" fmla="*/ 435428 w 2579914"/>
              <a:gd name="connsiteY74" fmla="*/ 1867463 h 1891213"/>
              <a:gd name="connsiteX75" fmla="*/ 435428 w 2579914"/>
              <a:gd name="connsiteY75" fmla="*/ 1834806 h 1891213"/>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78226 w 2579914"/>
              <a:gd name="connsiteY31" fmla="*/ 0 h 1885207"/>
              <a:gd name="connsiteX32" fmla="*/ 1626298 w 2579914"/>
              <a:gd name="connsiteY32" fmla="*/ 648072 h 1885207"/>
              <a:gd name="connsiteX33" fmla="*/ 2490394 w 2579914"/>
              <a:gd name="connsiteY33" fmla="*/ 1080120 h 1885207"/>
              <a:gd name="connsiteX34" fmla="*/ 1626298 w 2579914"/>
              <a:gd name="connsiteY34" fmla="*/ 648072 h 1885207"/>
              <a:gd name="connsiteX35" fmla="*/ 978226 w 2579914"/>
              <a:gd name="connsiteY35" fmla="*/ 0 h 1885207"/>
              <a:gd name="connsiteX36" fmla="*/ 1785257 w 2579914"/>
              <a:gd name="connsiteY36" fmla="*/ 32657 h 1885207"/>
              <a:gd name="connsiteX37" fmla="*/ 1850571 w 2579914"/>
              <a:gd name="connsiteY37" fmla="*/ 43543 h 1885207"/>
              <a:gd name="connsiteX38" fmla="*/ 1970314 w 2579914"/>
              <a:gd name="connsiteY38" fmla="*/ 87086 h 1885207"/>
              <a:gd name="connsiteX39" fmla="*/ 2046514 w 2579914"/>
              <a:gd name="connsiteY39" fmla="*/ 119743 h 1885207"/>
              <a:gd name="connsiteX40" fmla="*/ 2111828 w 2579914"/>
              <a:gd name="connsiteY40" fmla="*/ 163286 h 1885207"/>
              <a:gd name="connsiteX41" fmla="*/ 2144485 w 2579914"/>
              <a:gd name="connsiteY41" fmla="*/ 195943 h 1885207"/>
              <a:gd name="connsiteX42" fmla="*/ 2220685 w 2579914"/>
              <a:gd name="connsiteY42" fmla="*/ 239486 h 1885207"/>
              <a:gd name="connsiteX43" fmla="*/ 2242457 w 2579914"/>
              <a:gd name="connsiteY43" fmla="*/ 261257 h 1885207"/>
              <a:gd name="connsiteX44" fmla="*/ 2275114 w 2579914"/>
              <a:gd name="connsiteY44" fmla="*/ 283028 h 1885207"/>
              <a:gd name="connsiteX45" fmla="*/ 2307771 w 2579914"/>
              <a:gd name="connsiteY45" fmla="*/ 315686 h 1885207"/>
              <a:gd name="connsiteX46" fmla="*/ 2340428 w 2579914"/>
              <a:gd name="connsiteY46" fmla="*/ 337457 h 1885207"/>
              <a:gd name="connsiteX47" fmla="*/ 2362200 w 2579914"/>
              <a:gd name="connsiteY47" fmla="*/ 359228 h 1885207"/>
              <a:gd name="connsiteX48" fmla="*/ 2394857 w 2579914"/>
              <a:gd name="connsiteY48" fmla="*/ 381000 h 1885207"/>
              <a:gd name="connsiteX49" fmla="*/ 2427514 w 2579914"/>
              <a:gd name="connsiteY49" fmla="*/ 424543 h 1885207"/>
              <a:gd name="connsiteX50" fmla="*/ 2460171 w 2579914"/>
              <a:gd name="connsiteY50" fmla="*/ 457200 h 1885207"/>
              <a:gd name="connsiteX51" fmla="*/ 2503714 w 2579914"/>
              <a:gd name="connsiteY51" fmla="*/ 533400 h 1885207"/>
              <a:gd name="connsiteX52" fmla="*/ 2525485 w 2579914"/>
              <a:gd name="connsiteY52" fmla="*/ 566057 h 1885207"/>
              <a:gd name="connsiteX53" fmla="*/ 2536371 w 2579914"/>
              <a:gd name="connsiteY53" fmla="*/ 598714 h 1885207"/>
              <a:gd name="connsiteX54" fmla="*/ 2579914 w 2579914"/>
              <a:gd name="connsiteY54" fmla="*/ 674914 h 1885207"/>
              <a:gd name="connsiteX55" fmla="*/ 2569028 w 2579914"/>
              <a:gd name="connsiteY55" fmla="*/ 914400 h 1885207"/>
              <a:gd name="connsiteX56" fmla="*/ 2525485 w 2579914"/>
              <a:gd name="connsiteY56" fmla="*/ 979714 h 1885207"/>
              <a:gd name="connsiteX57" fmla="*/ 2503714 w 2579914"/>
              <a:gd name="connsiteY57" fmla="*/ 1012371 h 1885207"/>
              <a:gd name="connsiteX58" fmla="*/ 2460171 w 2579914"/>
              <a:gd name="connsiteY58" fmla="*/ 1055914 h 1885207"/>
              <a:gd name="connsiteX59" fmla="*/ 2449285 w 2579914"/>
              <a:gd name="connsiteY59" fmla="*/ 1121228 h 1885207"/>
              <a:gd name="connsiteX60" fmla="*/ 2427514 w 2579914"/>
              <a:gd name="connsiteY60" fmla="*/ 1534886 h 1885207"/>
              <a:gd name="connsiteX61" fmla="*/ 2373085 w 2579914"/>
              <a:gd name="connsiteY61" fmla="*/ 1589314 h 1885207"/>
              <a:gd name="connsiteX62" fmla="*/ 2351314 w 2579914"/>
              <a:gd name="connsiteY62" fmla="*/ 1611086 h 1885207"/>
              <a:gd name="connsiteX63" fmla="*/ 2329543 w 2579914"/>
              <a:gd name="connsiteY63" fmla="*/ 1643743 h 1885207"/>
              <a:gd name="connsiteX64" fmla="*/ 2188028 w 2579914"/>
              <a:gd name="connsiteY64" fmla="*/ 1698171 h 1885207"/>
              <a:gd name="connsiteX65" fmla="*/ 2100943 w 2579914"/>
              <a:gd name="connsiteY65" fmla="*/ 1719943 h 1885207"/>
              <a:gd name="connsiteX66" fmla="*/ 2079171 w 2579914"/>
              <a:gd name="connsiteY66" fmla="*/ 1741714 h 1885207"/>
              <a:gd name="connsiteX67" fmla="*/ 1959428 w 2579914"/>
              <a:gd name="connsiteY67" fmla="*/ 1763486 h 1885207"/>
              <a:gd name="connsiteX68" fmla="*/ 1926771 w 2579914"/>
              <a:gd name="connsiteY68" fmla="*/ 1785257 h 1885207"/>
              <a:gd name="connsiteX69" fmla="*/ 1850571 w 2579914"/>
              <a:gd name="connsiteY69" fmla="*/ 1807028 h 1885207"/>
              <a:gd name="connsiteX70" fmla="*/ 1817914 w 2579914"/>
              <a:gd name="connsiteY70" fmla="*/ 1817914 h 1885207"/>
              <a:gd name="connsiteX71" fmla="*/ 1143000 w 2579914"/>
              <a:gd name="connsiteY71" fmla="*/ 1828800 h 1885207"/>
              <a:gd name="connsiteX72" fmla="*/ 1077685 w 2579914"/>
              <a:gd name="connsiteY72" fmla="*/ 1839686 h 1885207"/>
              <a:gd name="connsiteX73" fmla="*/ 1045028 w 2579914"/>
              <a:gd name="connsiteY73" fmla="*/ 1850571 h 1885207"/>
              <a:gd name="connsiteX74" fmla="*/ 544285 w 2579914"/>
              <a:gd name="connsiteY74" fmla="*/ 1861457 h 1885207"/>
              <a:gd name="connsiteX75" fmla="*/ 435428 w 2579914"/>
              <a:gd name="connsiteY75" fmla="*/ 1861457 h 1885207"/>
              <a:gd name="connsiteX76" fmla="*/ 435428 w 2579914"/>
              <a:gd name="connsiteY76"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55315" y="159631"/>
                  <a:pt x="402162" y="144016"/>
                </a:cubicBezTo>
                <a:lnTo>
                  <a:pt x="906218" y="864096"/>
                </a:lnTo>
                <a:lnTo>
                  <a:pt x="1122242" y="1800200"/>
                </a:lnTo>
                <a:lnTo>
                  <a:pt x="906218" y="864096"/>
                </a:lnTo>
                <a:lnTo>
                  <a:pt x="402162" y="144016"/>
                </a:lnTo>
                <a:cubicBezTo>
                  <a:pt x="423708" y="139228"/>
                  <a:pt x="609600" y="112486"/>
                  <a:pt x="631371" y="108857"/>
                </a:cubicBezTo>
                <a:cubicBezTo>
                  <a:pt x="678630" y="61600"/>
                  <a:pt x="646819" y="91239"/>
                  <a:pt x="762202" y="72008"/>
                </a:cubicBezTo>
                <a:cubicBezTo>
                  <a:pt x="852727" y="56920"/>
                  <a:pt x="722396" y="71753"/>
                  <a:pt x="816428" y="43543"/>
                </a:cubicBezTo>
                <a:cubicBezTo>
                  <a:pt x="841004" y="36170"/>
                  <a:pt x="867384" y="37247"/>
                  <a:pt x="892628" y="32657"/>
                </a:cubicBezTo>
                <a:cubicBezTo>
                  <a:pt x="907348" y="29981"/>
                  <a:pt x="963506" y="2676"/>
                  <a:pt x="978226" y="0"/>
                </a:cubicBezTo>
                <a:cubicBezTo>
                  <a:pt x="1113574" y="79761"/>
                  <a:pt x="1374270" y="468052"/>
                  <a:pt x="1626298" y="648072"/>
                </a:cubicBezTo>
                <a:cubicBezTo>
                  <a:pt x="1878326" y="828092"/>
                  <a:pt x="2503463" y="1057312"/>
                  <a:pt x="2490394" y="1080120"/>
                </a:cubicBezTo>
                <a:lnTo>
                  <a:pt x="1626298" y="648072"/>
                </a:lnTo>
                <a:lnTo>
                  <a:pt x="978226" y="0"/>
                </a:lnTo>
                <a:cubicBezTo>
                  <a:pt x="1088539" y="3804"/>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lumMod val="90000"/>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                  </a:t>
            </a:r>
          </a:p>
        </p:txBody>
      </p:sp>
      <p:sp>
        <p:nvSpPr>
          <p:cNvPr id="28" name="Rectangle 21"/>
          <p:cNvSpPr txBox="1">
            <a:spLocks noChangeArrowheads="1"/>
          </p:cNvSpPr>
          <p:nvPr/>
        </p:nvSpPr>
        <p:spPr bwMode="auto">
          <a:xfrm>
            <a:off x="395288" y="981075"/>
            <a:ext cx="8496300" cy="5327650"/>
          </a:xfrm>
          <a:prstGeom prst="rect">
            <a:avLst/>
          </a:prstGeom>
          <a:ln>
            <a:miter lim="800000"/>
            <a:headEnd/>
            <a:tailEnd/>
          </a:ln>
        </p:spPr>
        <p:txBody>
          <a:bodyPr vert="horz" lIns="91440" tIns="45720" rIns="91440" bIns="45720" rtlCol="0">
            <a:normAutofit/>
          </a:bodyPr>
          <a:lstStyle/>
          <a:p>
            <a:pPr marL="342900" marR="0" lvl="0" indent="12700" algn="ctr"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000" b="1" i="0" u="none" strike="noStrike" kern="1200" cap="none" spc="0" normalizeH="0" baseline="0" noProof="0" dirty="0" smtClean="0">
                <a:ln>
                  <a:noFill/>
                </a:ln>
                <a:solidFill>
                  <a:schemeClr val="tx1"/>
                </a:solidFill>
                <a:effectLst/>
                <a:uLnTx/>
                <a:uFillTx/>
                <a:latin typeface="+mn-lt"/>
                <a:ea typeface="+mn-ea"/>
                <a:cs typeface="+mn-cs"/>
              </a:rPr>
              <a:t>İdari değişiklik sonucu ayrıma uğrayan birimler</a:t>
            </a:r>
            <a:r>
              <a:rPr kumimoji="0" lang="tr-TR" sz="20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br>
              <a:rPr kumimoji="0" lang="tr-TR" sz="1600" b="0" i="0" u="none" strike="noStrike" kern="1200" cap="none" spc="0" normalizeH="0" baseline="0" noProof="0" dirty="0" smtClean="0">
                <a:ln>
                  <a:noFill/>
                </a:ln>
                <a:solidFill>
                  <a:schemeClr val="tx1"/>
                </a:solidFill>
                <a:effectLst/>
                <a:uLnTx/>
                <a:uFillTx/>
                <a:latin typeface="+mn-lt"/>
                <a:ea typeface="+mn-ea"/>
                <a:cs typeface="+mn-cs"/>
              </a:rPr>
            </a:b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12700" algn="just"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r>
            <a:br>
              <a:rPr kumimoji="0" lang="tr-TR" sz="1600" b="0" i="0" u="none" strike="noStrike" kern="1200" cap="none" spc="0" normalizeH="0" baseline="0" noProof="0" dirty="0" smtClean="0">
                <a:ln>
                  <a:noFill/>
                </a:ln>
                <a:solidFill>
                  <a:schemeClr val="tx1"/>
                </a:solidFill>
                <a:effectLst/>
                <a:uLnTx/>
                <a:uFillTx/>
                <a:latin typeface="+mn-lt"/>
                <a:ea typeface="+mn-ea"/>
                <a:cs typeface="+mn-cs"/>
              </a:rPr>
            </a:b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12700" algn="just"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Çalışma yapılan birimlerin (Ata Köy, Başak Mahallesi ve Cumhur Mahallesi); tesis kadastrosunda tek birim olarak tescil gören</a:t>
            </a:r>
            <a:r>
              <a:rPr kumimoji="0" lang="tr-TR" sz="1600" b="0" i="0" u="none" strike="noStrike" kern="1200" cap="none" spc="0" normalizeH="0" noProof="0" dirty="0" smtClean="0">
                <a:ln>
                  <a:noFill/>
                </a:ln>
                <a:solidFill>
                  <a:schemeClr val="tx1"/>
                </a:solidFill>
                <a:effectLst/>
                <a:uLnTx/>
                <a:uFillTx/>
                <a:latin typeface="+mn-lt"/>
                <a:ea typeface="+mn-ea"/>
                <a:cs typeface="+mn-cs"/>
              </a:rPr>
              <a:t> (</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Eski </a:t>
            </a:r>
            <a:r>
              <a:rPr kumimoji="0" lang="tr-TR" sz="1600" b="1" i="0" u="none" strike="noStrike" kern="1200" cap="none" spc="0" normalizeH="0" baseline="0" noProof="0" dirty="0" smtClean="0">
                <a:ln>
                  <a:noFill/>
                </a:ln>
                <a:solidFill>
                  <a:srgbClr val="C00000"/>
                </a:solidFill>
                <a:effectLst/>
                <a:uLnTx/>
                <a:uFillTx/>
                <a:latin typeface="+mn-lt"/>
                <a:ea typeface="+mn-ea"/>
                <a:cs typeface="+mn-cs"/>
              </a:rPr>
              <a:t>Ata Köyü</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birimden ayrıldıktan sonra ismini koruyan kısımda (</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Yeni</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600" b="1" i="0" u="none" strike="noStrike" kern="1200" cap="none" spc="0" normalizeH="0" baseline="0" noProof="0" dirty="0" smtClean="0">
                <a:ln>
                  <a:noFill/>
                </a:ln>
                <a:solidFill>
                  <a:srgbClr val="C00000"/>
                </a:solidFill>
                <a:effectLst/>
                <a:uLnTx/>
                <a:uFillTx/>
                <a:latin typeface="+mn-lt"/>
                <a:ea typeface="+mn-ea"/>
                <a:cs typeface="+mn-cs"/>
              </a:rPr>
              <a:t>Ata Köyü</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kalan taşınmazlara ait mevcut tapu kütüğü sayfaları üzerinde, Güncelleme Çalışması sonucu </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kesinleşen</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değişikliklere göre gerekli düzeltmelerin yapılır, diğer birimlere (Başak Mahallesi ve Cumhur Mahallesi) giden taşınmazların mevcut tapu kütüğündeki sayfaları, yeni kütüklere aktarılmak üzere bu kütüklerle irtibatları yapılarak kapatılır.</a:t>
            </a:r>
          </a:p>
          <a:p>
            <a:pPr marL="342900" marR="0" lvl="0" indent="12700" algn="just"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Çalışma yapılan birimlerden yeni isim altında idari değişiklik görerek ayrılan diğer birimlerin (Başak Mahallesi ve Cumhur Mahallesi) kapsamında kalan taşınmazlar için kesinleşen Güncelleme Çalışması sonuçlarına göre </a:t>
            </a:r>
            <a:r>
              <a:rPr kumimoji="0" lang="tr-TR" sz="1600" b="1" i="0" u="sng" strike="noStrike" kern="1200" cap="none" spc="0" normalizeH="0" baseline="0" noProof="0" dirty="0" smtClean="0">
                <a:ln>
                  <a:noFill/>
                </a:ln>
                <a:solidFill>
                  <a:srgbClr val="C00000"/>
                </a:solidFill>
                <a:effectLst/>
                <a:uLnTx/>
                <a:uFillTx/>
                <a:latin typeface="+mn-lt"/>
                <a:ea typeface="+mn-ea"/>
                <a:cs typeface="+mn-cs"/>
              </a:rPr>
              <a:t>yeni tapu kütükleri </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oluşturulur.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609600" marR="0" lvl="0" indent="-609600" algn="just"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endParaRPr kumimoji="0" lang="tr-TR" sz="1600" b="1"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29" name="28 Düz Ok Bağlayıcısı"/>
          <p:cNvCxnSpPr/>
          <p:nvPr/>
        </p:nvCxnSpPr>
        <p:spPr>
          <a:xfrm>
            <a:off x="3708400" y="2492375"/>
            <a:ext cx="18002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29 Metin kutusu"/>
          <p:cNvSpPr txBox="1">
            <a:spLocks noChangeArrowheads="1"/>
          </p:cNvSpPr>
          <p:nvPr/>
        </p:nvSpPr>
        <p:spPr bwMode="auto">
          <a:xfrm>
            <a:off x="1547813" y="2276475"/>
            <a:ext cx="1223962" cy="369888"/>
          </a:xfrm>
          <a:prstGeom prst="rect">
            <a:avLst/>
          </a:prstGeom>
          <a:noFill/>
          <a:ln w="9525">
            <a:noFill/>
            <a:miter lim="800000"/>
            <a:headEnd/>
            <a:tailEnd/>
          </a:ln>
        </p:spPr>
        <p:txBody>
          <a:bodyPr>
            <a:spAutoFit/>
          </a:bodyPr>
          <a:lstStyle/>
          <a:p>
            <a:r>
              <a:rPr lang="tr-TR" b="1">
                <a:solidFill>
                  <a:srgbClr val="C00000"/>
                </a:solidFill>
              </a:rPr>
              <a:t>Ata Köyü</a:t>
            </a:r>
          </a:p>
        </p:txBody>
      </p:sp>
      <p:sp>
        <p:nvSpPr>
          <p:cNvPr id="31" name="30 Metin kutusu"/>
          <p:cNvSpPr txBox="1">
            <a:spLocks noChangeArrowheads="1"/>
          </p:cNvSpPr>
          <p:nvPr/>
        </p:nvSpPr>
        <p:spPr bwMode="auto">
          <a:xfrm>
            <a:off x="5724525" y="2843213"/>
            <a:ext cx="1223963" cy="369887"/>
          </a:xfrm>
          <a:prstGeom prst="rect">
            <a:avLst/>
          </a:prstGeom>
          <a:noFill/>
          <a:ln w="9525">
            <a:noFill/>
            <a:miter lim="800000"/>
            <a:headEnd/>
            <a:tailEnd/>
          </a:ln>
        </p:spPr>
        <p:txBody>
          <a:bodyPr>
            <a:spAutoFit/>
          </a:bodyPr>
          <a:lstStyle/>
          <a:p>
            <a:r>
              <a:rPr lang="tr-TR" b="1">
                <a:solidFill>
                  <a:srgbClr val="C00000"/>
                </a:solidFill>
              </a:rPr>
              <a:t>Ata Köyü</a:t>
            </a:r>
          </a:p>
        </p:txBody>
      </p:sp>
      <p:sp>
        <p:nvSpPr>
          <p:cNvPr id="32" name="31 Metin kutusu"/>
          <p:cNvSpPr txBox="1">
            <a:spLocks noChangeArrowheads="1"/>
          </p:cNvSpPr>
          <p:nvPr/>
        </p:nvSpPr>
        <p:spPr bwMode="auto">
          <a:xfrm>
            <a:off x="3708400" y="2124075"/>
            <a:ext cx="1943100" cy="646331"/>
          </a:xfrm>
          <a:prstGeom prst="rect">
            <a:avLst/>
          </a:prstGeom>
          <a:noFill/>
          <a:ln w="9525">
            <a:noFill/>
            <a:miter lim="800000"/>
            <a:headEnd/>
            <a:tailEnd/>
          </a:ln>
        </p:spPr>
        <p:txBody>
          <a:bodyPr>
            <a:spAutoFit/>
          </a:bodyPr>
          <a:lstStyle/>
          <a:p>
            <a:r>
              <a:rPr lang="tr-TR" dirty="0" smtClean="0"/>
              <a:t>Güncelleme Çalışması</a:t>
            </a:r>
            <a:endParaRPr lang="tr-TR" dirty="0"/>
          </a:p>
        </p:txBody>
      </p:sp>
      <p:sp>
        <p:nvSpPr>
          <p:cNvPr id="33" name="32 Metin kutusu"/>
          <p:cNvSpPr txBox="1">
            <a:spLocks noChangeArrowheads="1"/>
          </p:cNvSpPr>
          <p:nvPr/>
        </p:nvSpPr>
        <p:spPr bwMode="auto">
          <a:xfrm>
            <a:off x="6804025" y="2565400"/>
            <a:ext cx="1441450" cy="369888"/>
          </a:xfrm>
          <a:prstGeom prst="rect">
            <a:avLst/>
          </a:prstGeom>
          <a:noFill/>
          <a:ln w="9525">
            <a:noFill/>
            <a:miter lim="800000"/>
            <a:headEnd/>
            <a:tailEnd/>
          </a:ln>
        </p:spPr>
        <p:txBody>
          <a:bodyPr>
            <a:spAutoFit/>
          </a:bodyPr>
          <a:lstStyle/>
          <a:p>
            <a:r>
              <a:rPr lang="tr-TR"/>
              <a:t>Başak Mh.</a:t>
            </a:r>
          </a:p>
        </p:txBody>
      </p:sp>
      <p:sp>
        <p:nvSpPr>
          <p:cNvPr id="34" name="33 Metin kutusu"/>
          <p:cNvSpPr txBox="1">
            <a:spLocks noChangeArrowheads="1"/>
          </p:cNvSpPr>
          <p:nvPr/>
        </p:nvSpPr>
        <p:spPr bwMode="auto">
          <a:xfrm>
            <a:off x="6948488" y="1628775"/>
            <a:ext cx="1152525" cy="646113"/>
          </a:xfrm>
          <a:prstGeom prst="rect">
            <a:avLst/>
          </a:prstGeom>
          <a:noFill/>
          <a:ln w="9525">
            <a:noFill/>
            <a:miter lim="800000"/>
            <a:headEnd/>
            <a:tailEnd/>
          </a:ln>
        </p:spPr>
        <p:txBody>
          <a:bodyPr>
            <a:spAutoFit/>
          </a:bodyPr>
          <a:lstStyle/>
          <a:p>
            <a:pPr algn="ctr"/>
            <a:r>
              <a:rPr lang="tr-TR"/>
              <a:t>Cumhur Mh.</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checkerboard(across)">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checkerboard(across)">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checkerboard(across)">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checkerboard(across)">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checkerboard(across)">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checkerboard(across)">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28">
                                            <p:txEl>
                                              <p:pRg st="7" end="7"/>
                                            </p:txEl>
                                          </p:spTgt>
                                        </p:tgtEl>
                                        <p:attrNameLst>
                                          <p:attrName>style.visibility</p:attrName>
                                        </p:attrNameLst>
                                      </p:cBhvr>
                                      <p:to>
                                        <p:strVal val="visible"/>
                                      </p:to>
                                    </p:set>
                                    <p:animEffect transition="in" filter="checkerboard(across)">
                                      <p:cBhvr>
                                        <p:cTn id="47" dur="500"/>
                                        <p:tgtEl>
                                          <p:spTgt spid="28">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28">
                                            <p:txEl>
                                              <p:pRg st="8" end="8"/>
                                            </p:txEl>
                                          </p:spTgt>
                                        </p:tgtEl>
                                        <p:attrNameLst>
                                          <p:attrName>style.visibility</p:attrName>
                                        </p:attrNameLst>
                                      </p:cBhvr>
                                      <p:to>
                                        <p:strVal val="visible"/>
                                      </p:to>
                                    </p:set>
                                    <p:animEffect transition="in" filter="checkerboard(across)">
                                      <p:cBhvr>
                                        <p:cTn id="52" dur="500"/>
                                        <p:tgtEl>
                                          <p:spTgt spid="2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p:bldP spid="31" grpId="0"/>
      <p:bldP spid="32" grpId="0"/>
      <p:bldP spid="33" grpId="0"/>
      <p:bldP spid="34"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erbest Form"/>
          <p:cNvSpPr/>
          <p:nvPr/>
        </p:nvSpPr>
        <p:spPr>
          <a:xfrm>
            <a:off x="5795963" y="1844675"/>
            <a:ext cx="2579687" cy="1885950"/>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23267" y="211558"/>
                  <a:pt x="370114" y="195943"/>
                </a:cubicBezTo>
                <a:cubicBezTo>
                  <a:pt x="431032" y="155330"/>
                  <a:pt x="377508" y="186221"/>
                  <a:pt x="478971" y="152400"/>
                </a:cubicBezTo>
                <a:cubicBezTo>
                  <a:pt x="495939" y="146744"/>
                  <a:pt x="543116" y="124841"/>
                  <a:pt x="566057" y="119743"/>
                </a:cubicBezTo>
                <a:cubicBezTo>
                  <a:pt x="587603" y="114955"/>
                  <a:pt x="609600" y="112486"/>
                  <a:pt x="631371" y="108857"/>
                </a:cubicBezTo>
                <a:cubicBezTo>
                  <a:pt x="678630" y="61600"/>
                  <a:pt x="635731" y="95431"/>
                  <a:pt x="751114" y="76200"/>
                </a:cubicBezTo>
                <a:cubicBezTo>
                  <a:pt x="841639" y="61112"/>
                  <a:pt x="722396" y="71753"/>
                  <a:pt x="816428" y="43543"/>
                </a:cubicBezTo>
                <a:cubicBezTo>
                  <a:pt x="841004" y="36170"/>
                  <a:pt x="867384" y="37247"/>
                  <a:pt x="892628" y="32657"/>
                </a:cubicBezTo>
                <a:cubicBezTo>
                  <a:pt x="907348" y="29981"/>
                  <a:pt x="921451" y="24447"/>
                  <a:pt x="936171" y="21771"/>
                </a:cubicBezTo>
                <a:cubicBezTo>
                  <a:pt x="969203" y="15765"/>
                  <a:pt x="1069151" y="3788"/>
                  <a:pt x="1099457" y="0"/>
                </a:cubicBezTo>
                <a:lnTo>
                  <a:pt x="1611085" y="10886"/>
                </a:lnTo>
                <a:cubicBezTo>
                  <a:pt x="1721398" y="14690"/>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3" name="2 Serbest Form"/>
          <p:cNvSpPr/>
          <p:nvPr/>
        </p:nvSpPr>
        <p:spPr>
          <a:xfrm>
            <a:off x="971550" y="1916113"/>
            <a:ext cx="2579688" cy="1885950"/>
          </a:xfrm>
          <a:custGeom>
            <a:avLst/>
            <a:gdLst>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51114 w 2579914"/>
              <a:gd name="connsiteY26" fmla="*/ 76200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478971 w 2579914"/>
              <a:gd name="connsiteY23" fmla="*/ 1524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566057 w 2579914"/>
              <a:gd name="connsiteY24" fmla="*/ 119743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370114 w 2579914"/>
              <a:gd name="connsiteY22" fmla="*/ 195943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402162 w 2579914"/>
              <a:gd name="connsiteY24" fmla="*/ 144016 h 1885207"/>
              <a:gd name="connsiteX25" fmla="*/ 631371 w 2579914"/>
              <a:gd name="connsiteY25" fmla="*/ 108857 h 1885207"/>
              <a:gd name="connsiteX26" fmla="*/ 762202 w 2579914"/>
              <a:gd name="connsiteY26" fmla="*/ 72008 h 1885207"/>
              <a:gd name="connsiteX27" fmla="*/ 816428 w 2579914"/>
              <a:gd name="connsiteY27" fmla="*/ 43543 h 1885207"/>
              <a:gd name="connsiteX28" fmla="*/ 892628 w 2579914"/>
              <a:gd name="connsiteY28" fmla="*/ 32657 h 1885207"/>
              <a:gd name="connsiteX29" fmla="*/ 936171 w 2579914"/>
              <a:gd name="connsiteY29" fmla="*/ 21771 h 1885207"/>
              <a:gd name="connsiteX30" fmla="*/ 1099457 w 2579914"/>
              <a:gd name="connsiteY30" fmla="*/ 0 h 1885207"/>
              <a:gd name="connsiteX31" fmla="*/ 1611085 w 2579914"/>
              <a:gd name="connsiteY31" fmla="*/ 10886 h 1885207"/>
              <a:gd name="connsiteX32" fmla="*/ 1785257 w 2579914"/>
              <a:gd name="connsiteY32" fmla="*/ 32657 h 1885207"/>
              <a:gd name="connsiteX33" fmla="*/ 1850571 w 2579914"/>
              <a:gd name="connsiteY33" fmla="*/ 43543 h 1885207"/>
              <a:gd name="connsiteX34" fmla="*/ 1970314 w 2579914"/>
              <a:gd name="connsiteY34" fmla="*/ 87086 h 1885207"/>
              <a:gd name="connsiteX35" fmla="*/ 2046514 w 2579914"/>
              <a:gd name="connsiteY35" fmla="*/ 119743 h 1885207"/>
              <a:gd name="connsiteX36" fmla="*/ 2111828 w 2579914"/>
              <a:gd name="connsiteY36" fmla="*/ 163286 h 1885207"/>
              <a:gd name="connsiteX37" fmla="*/ 2144485 w 2579914"/>
              <a:gd name="connsiteY37" fmla="*/ 195943 h 1885207"/>
              <a:gd name="connsiteX38" fmla="*/ 2220685 w 2579914"/>
              <a:gd name="connsiteY38" fmla="*/ 239486 h 1885207"/>
              <a:gd name="connsiteX39" fmla="*/ 2242457 w 2579914"/>
              <a:gd name="connsiteY39" fmla="*/ 261257 h 1885207"/>
              <a:gd name="connsiteX40" fmla="*/ 2275114 w 2579914"/>
              <a:gd name="connsiteY40" fmla="*/ 283028 h 1885207"/>
              <a:gd name="connsiteX41" fmla="*/ 2307771 w 2579914"/>
              <a:gd name="connsiteY41" fmla="*/ 315686 h 1885207"/>
              <a:gd name="connsiteX42" fmla="*/ 2340428 w 2579914"/>
              <a:gd name="connsiteY42" fmla="*/ 337457 h 1885207"/>
              <a:gd name="connsiteX43" fmla="*/ 2362200 w 2579914"/>
              <a:gd name="connsiteY43" fmla="*/ 359228 h 1885207"/>
              <a:gd name="connsiteX44" fmla="*/ 2394857 w 2579914"/>
              <a:gd name="connsiteY44" fmla="*/ 381000 h 1885207"/>
              <a:gd name="connsiteX45" fmla="*/ 2427514 w 2579914"/>
              <a:gd name="connsiteY45" fmla="*/ 424543 h 1885207"/>
              <a:gd name="connsiteX46" fmla="*/ 2460171 w 2579914"/>
              <a:gd name="connsiteY46" fmla="*/ 457200 h 1885207"/>
              <a:gd name="connsiteX47" fmla="*/ 2503714 w 2579914"/>
              <a:gd name="connsiteY47" fmla="*/ 533400 h 1885207"/>
              <a:gd name="connsiteX48" fmla="*/ 2525485 w 2579914"/>
              <a:gd name="connsiteY48" fmla="*/ 566057 h 1885207"/>
              <a:gd name="connsiteX49" fmla="*/ 2536371 w 2579914"/>
              <a:gd name="connsiteY49" fmla="*/ 598714 h 1885207"/>
              <a:gd name="connsiteX50" fmla="*/ 2579914 w 2579914"/>
              <a:gd name="connsiteY50" fmla="*/ 674914 h 1885207"/>
              <a:gd name="connsiteX51" fmla="*/ 2569028 w 2579914"/>
              <a:gd name="connsiteY51" fmla="*/ 914400 h 1885207"/>
              <a:gd name="connsiteX52" fmla="*/ 2525485 w 2579914"/>
              <a:gd name="connsiteY52" fmla="*/ 979714 h 1885207"/>
              <a:gd name="connsiteX53" fmla="*/ 2503714 w 2579914"/>
              <a:gd name="connsiteY53" fmla="*/ 1012371 h 1885207"/>
              <a:gd name="connsiteX54" fmla="*/ 2460171 w 2579914"/>
              <a:gd name="connsiteY54" fmla="*/ 1055914 h 1885207"/>
              <a:gd name="connsiteX55" fmla="*/ 2449285 w 2579914"/>
              <a:gd name="connsiteY55" fmla="*/ 1121228 h 1885207"/>
              <a:gd name="connsiteX56" fmla="*/ 2427514 w 2579914"/>
              <a:gd name="connsiteY56" fmla="*/ 1534886 h 1885207"/>
              <a:gd name="connsiteX57" fmla="*/ 2373085 w 2579914"/>
              <a:gd name="connsiteY57" fmla="*/ 1589314 h 1885207"/>
              <a:gd name="connsiteX58" fmla="*/ 2351314 w 2579914"/>
              <a:gd name="connsiteY58" fmla="*/ 1611086 h 1885207"/>
              <a:gd name="connsiteX59" fmla="*/ 2329543 w 2579914"/>
              <a:gd name="connsiteY59" fmla="*/ 1643743 h 1885207"/>
              <a:gd name="connsiteX60" fmla="*/ 2188028 w 2579914"/>
              <a:gd name="connsiteY60" fmla="*/ 1698171 h 1885207"/>
              <a:gd name="connsiteX61" fmla="*/ 2100943 w 2579914"/>
              <a:gd name="connsiteY61" fmla="*/ 1719943 h 1885207"/>
              <a:gd name="connsiteX62" fmla="*/ 2079171 w 2579914"/>
              <a:gd name="connsiteY62" fmla="*/ 1741714 h 1885207"/>
              <a:gd name="connsiteX63" fmla="*/ 1959428 w 2579914"/>
              <a:gd name="connsiteY63" fmla="*/ 1763486 h 1885207"/>
              <a:gd name="connsiteX64" fmla="*/ 1926771 w 2579914"/>
              <a:gd name="connsiteY64" fmla="*/ 1785257 h 1885207"/>
              <a:gd name="connsiteX65" fmla="*/ 1850571 w 2579914"/>
              <a:gd name="connsiteY65" fmla="*/ 1807028 h 1885207"/>
              <a:gd name="connsiteX66" fmla="*/ 1817914 w 2579914"/>
              <a:gd name="connsiteY66" fmla="*/ 1817914 h 1885207"/>
              <a:gd name="connsiteX67" fmla="*/ 1143000 w 2579914"/>
              <a:gd name="connsiteY67" fmla="*/ 1828800 h 1885207"/>
              <a:gd name="connsiteX68" fmla="*/ 1077685 w 2579914"/>
              <a:gd name="connsiteY68" fmla="*/ 1839686 h 1885207"/>
              <a:gd name="connsiteX69" fmla="*/ 1045028 w 2579914"/>
              <a:gd name="connsiteY69" fmla="*/ 1850571 h 1885207"/>
              <a:gd name="connsiteX70" fmla="*/ 544285 w 2579914"/>
              <a:gd name="connsiteY70" fmla="*/ 1861457 h 1885207"/>
              <a:gd name="connsiteX71" fmla="*/ 435428 w 2579914"/>
              <a:gd name="connsiteY71" fmla="*/ 1861457 h 1885207"/>
              <a:gd name="connsiteX72" fmla="*/ 435428 w 2579914"/>
              <a:gd name="connsiteY72"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1122242 w 2579914"/>
              <a:gd name="connsiteY23" fmla="*/ 1800200 h 1885207"/>
              <a:gd name="connsiteX24" fmla="*/ 906218 w 2579914"/>
              <a:gd name="connsiteY24" fmla="*/ 864096 h 1885207"/>
              <a:gd name="connsiteX25" fmla="*/ 402162 w 2579914"/>
              <a:gd name="connsiteY25" fmla="*/ 144016 h 1885207"/>
              <a:gd name="connsiteX26" fmla="*/ 631371 w 2579914"/>
              <a:gd name="connsiteY26" fmla="*/ 108857 h 1885207"/>
              <a:gd name="connsiteX27" fmla="*/ 762202 w 2579914"/>
              <a:gd name="connsiteY27" fmla="*/ 72008 h 1885207"/>
              <a:gd name="connsiteX28" fmla="*/ 816428 w 2579914"/>
              <a:gd name="connsiteY28" fmla="*/ 43543 h 1885207"/>
              <a:gd name="connsiteX29" fmla="*/ 892628 w 2579914"/>
              <a:gd name="connsiteY29" fmla="*/ 32657 h 1885207"/>
              <a:gd name="connsiteX30" fmla="*/ 936171 w 2579914"/>
              <a:gd name="connsiteY30" fmla="*/ 21771 h 1885207"/>
              <a:gd name="connsiteX31" fmla="*/ 1099457 w 2579914"/>
              <a:gd name="connsiteY31" fmla="*/ 0 h 1885207"/>
              <a:gd name="connsiteX32" fmla="*/ 1611085 w 2579914"/>
              <a:gd name="connsiteY32" fmla="*/ 10886 h 1885207"/>
              <a:gd name="connsiteX33" fmla="*/ 1785257 w 2579914"/>
              <a:gd name="connsiteY33" fmla="*/ 32657 h 1885207"/>
              <a:gd name="connsiteX34" fmla="*/ 1850571 w 2579914"/>
              <a:gd name="connsiteY34" fmla="*/ 43543 h 1885207"/>
              <a:gd name="connsiteX35" fmla="*/ 1970314 w 2579914"/>
              <a:gd name="connsiteY35" fmla="*/ 87086 h 1885207"/>
              <a:gd name="connsiteX36" fmla="*/ 2046514 w 2579914"/>
              <a:gd name="connsiteY36" fmla="*/ 119743 h 1885207"/>
              <a:gd name="connsiteX37" fmla="*/ 2111828 w 2579914"/>
              <a:gd name="connsiteY37" fmla="*/ 163286 h 1885207"/>
              <a:gd name="connsiteX38" fmla="*/ 2144485 w 2579914"/>
              <a:gd name="connsiteY38" fmla="*/ 195943 h 1885207"/>
              <a:gd name="connsiteX39" fmla="*/ 2220685 w 2579914"/>
              <a:gd name="connsiteY39" fmla="*/ 239486 h 1885207"/>
              <a:gd name="connsiteX40" fmla="*/ 2242457 w 2579914"/>
              <a:gd name="connsiteY40" fmla="*/ 261257 h 1885207"/>
              <a:gd name="connsiteX41" fmla="*/ 2275114 w 2579914"/>
              <a:gd name="connsiteY41" fmla="*/ 283028 h 1885207"/>
              <a:gd name="connsiteX42" fmla="*/ 2307771 w 2579914"/>
              <a:gd name="connsiteY42" fmla="*/ 315686 h 1885207"/>
              <a:gd name="connsiteX43" fmla="*/ 2340428 w 2579914"/>
              <a:gd name="connsiteY43" fmla="*/ 337457 h 1885207"/>
              <a:gd name="connsiteX44" fmla="*/ 2362200 w 2579914"/>
              <a:gd name="connsiteY44" fmla="*/ 359228 h 1885207"/>
              <a:gd name="connsiteX45" fmla="*/ 2394857 w 2579914"/>
              <a:gd name="connsiteY45" fmla="*/ 381000 h 1885207"/>
              <a:gd name="connsiteX46" fmla="*/ 2427514 w 2579914"/>
              <a:gd name="connsiteY46" fmla="*/ 424543 h 1885207"/>
              <a:gd name="connsiteX47" fmla="*/ 2460171 w 2579914"/>
              <a:gd name="connsiteY47" fmla="*/ 457200 h 1885207"/>
              <a:gd name="connsiteX48" fmla="*/ 2503714 w 2579914"/>
              <a:gd name="connsiteY48" fmla="*/ 533400 h 1885207"/>
              <a:gd name="connsiteX49" fmla="*/ 2525485 w 2579914"/>
              <a:gd name="connsiteY49" fmla="*/ 566057 h 1885207"/>
              <a:gd name="connsiteX50" fmla="*/ 2536371 w 2579914"/>
              <a:gd name="connsiteY50" fmla="*/ 598714 h 1885207"/>
              <a:gd name="connsiteX51" fmla="*/ 2579914 w 2579914"/>
              <a:gd name="connsiteY51" fmla="*/ 674914 h 1885207"/>
              <a:gd name="connsiteX52" fmla="*/ 2569028 w 2579914"/>
              <a:gd name="connsiteY52" fmla="*/ 914400 h 1885207"/>
              <a:gd name="connsiteX53" fmla="*/ 2525485 w 2579914"/>
              <a:gd name="connsiteY53" fmla="*/ 979714 h 1885207"/>
              <a:gd name="connsiteX54" fmla="*/ 2503714 w 2579914"/>
              <a:gd name="connsiteY54" fmla="*/ 1012371 h 1885207"/>
              <a:gd name="connsiteX55" fmla="*/ 2460171 w 2579914"/>
              <a:gd name="connsiteY55" fmla="*/ 1055914 h 1885207"/>
              <a:gd name="connsiteX56" fmla="*/ 2449285 w 2579914"/>
              <a:gd name="connsiteY56" fmla="*/ 1121228 h 1885207"/>
              <a:gd name="connsiteX57" fmla="*/ 2427514 w 2579914"/>
              <a:gd name="connsiteY57" fmla="*/ 1534886 h 1885207"/>
              <a:gd name="connsiteX58" fmla="*/ 2373085 w 2579914"/>
              <a:gd name="connsiteY58" fmla="*/ 1589314 h 1885207"/>
              <a:gd name="connsiteX59" fmla="*/ 2351314 w 2579914"/>
              <a:gd name="connsiteY59" fmla="*/ 1611086 h 1885207"/>
              <a:gd name="connsiteX60" fmla="*/ 2329543 w 2579914"/>
              <a:gd name="connsiteY60" fmla="*/ 1643743 h 1885207"/>
              <a:gd name="connsiteX61" fmla="*/ 2188028 w 2579914"/>
              <a:gd name="connsiteY61" fmla="*/ 1698171 h 1885207"/>
              <a:gd name="connsiteX62" fmla="*/ 2100943 w 2579914"/>
              <a:gd name="connsiteY62" fmla="*/ 1719943 h 1885207"/>
              <a:gd name="connsiteX63" fmla="*/ 2079171 w 2579914"/>
              <a:gd name="connsiteY63" fmla="*/ 1741714 h 1885207"/>
              <a:gd name="connsiteX64" fmla="*/ 1959428 w 2579914"/>
              <a:gd name="connsiteY64" fmla="*/ 1763486 h 1885207"/>
              <a:gd name="connsiteX65" fmla="*/ 1926771 w 2579914"/>
              <a:gd name="connsiteY65" fmla="*/ 1785257 h 1885207"/>
              <a:gd name="connsiteX66" fmla="*/ 1850571 w 2579914"/>
              <a:gd name="connsiteY66" fmla="*/ 1807028 h 1885207"/>
              <a:gd name="connsiteX67" fmla="*/ 1817914 w 2579914"/>
              <a:gd name="connsiteY67" fmla="*/ 1817914 h 1885207"/>
              <a:gd name="connsiteX68" fmla="*/ 1143000 w 2579914"/>
              <a:gd name="connsiteY68" fmla="*/ 1828800 h 1885207"/>
              <a:gd name="connsiteX69" fmla="*/ 1077685 w 2579914"/>
              <a:gd name="connsiteY69" fmla="*/ 1839686 h 1885207"/>
              <a:gd name="connsiteX70" fmla="*/ 1045028 w 2579914"/>
              <a:gd name="connsiteY70" fmla="*/ 1850571 h 1885207"/>
              <a:gd name="connsiteX71" fmla="*/ 544285 w 2579914"/>
              <a:gd name="connsiteY71" fmla="*/ 1861457 h 1885207"/>
              <a:gd name="connsiteX72" fmla="*/ 435428 w 2579914"/>
              <a:gd name="connsiteY72" fmla="*/ 1861457 h 1885207"/>
              <a:gd name="connsiteX73" fmla="*/ 435428 w 2579914"/>
              <a:gd name="connsiteY73" fmla="*/ 1828800 h 1885207"/>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1099457 w 2579914"/>
              <a:gd name="connsiteY32" fmla="*/ 0 h 1885207"/>
              <a:gd name="connsiteX33" fmla="*/ 1611085 w 2579914"/>
              <a:gd name="connsiteY33" fmla="*/ 10886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17914 h 1874321"/>
              <a:gd name="connsiteX1" fmla="*/ 435428 w 2579914"/>
              <a:gd name="connsiteY1" fmla="*/ 1817914 h 1874321"/>
              <a:gd name="connsiteX2" fmla="*/ 272143 w 2579914"/>
              <a:gd name="connsiteY2" fmla="*/ 1817914 h 1874321"/>
              <a:gd name="connsiteX3" fmla="*/ 228600 w 2579914"/>
              <a:gd name="connsiteY3" fmla="*/ 1796142 h 1874321"/>
              <a:gd name="connsiteX4" fmla="*/ 217714 w 2579914"/>
              <a:gd name="connsiteY4" fmla="*/ 1763485 h 1874321"/>
              <a:gd name="connsiteX5" fmla="*/ 185057 w 2579914"/>
              <a:gd name="connsiteY5" fmla="*/ 1741714 h 1874321"/>
              <a:gd name="connsiteX6" fmla="*/ 152400 w 2579914"/>
              <a:gd name="connsiteY6" fmla="*/ 1709057 h 1874321"/>
              <a:gd name="connsiteX7" fmla="*/ 130628 w 2579914"/>
              <a:gd name="connsiteY7" fmla="*/ 1665514 h 1874321"/>
              <a:gd name="connsiteX8" fmla="*/ 119743 w 2579914"/>
              <a:gd name="connsiteY8" fmla="*/ 1621971 h 1874321"/>
              <a:gd name="connsiteX9" fmla="*/ 97971 w 2579914"/>
              <a:gd name="connsiteY9" fmla="*/ 1589314 h 1874321"/>
              <a:gd name="connsiteX10" fmla="*/ 76200 w 2579914"/>
              <a:gd name="connsiteY10" fmla="*/ 1469571 h 1874321"/>
              <a:gd name="connsiteX11" fmla="*/ 54428 w 2579914"/>
              <a:gd name="connsiteY11" fmla="*/ 1415142 h 1874321"/>
              <a:gd name="connsiteX12" fmla="*/ 43543 w 2579914"/>
              <a:gd name="connsiteY12" fmla="*/ 1262742 h 1874321"/>
              <a:gd name="connsiteX13" fmla="*/ 21771 w 2579914"/>
              <a:gd name="connsiteY13" fmla="*/ 1153885 h 1874321"/>
              <a:gd name="connsiteX14" fmla="*/ 10885 w 2579914"/>
              <a:gd name="connsiteY14" fmla="*/ 1066800 h 1874321"/>
              <a:gd name="connsiteX15" fmla="*/ 0 w 2579914"/>
              <a:gd name="connsiteY15" fmla="*/ 1001485 h 1874321"/>
              <a:gd name="connsiteX16" fmla="*/ 10885 w 2579914"/>
              <a:gd name="connsiteY16" fmla="*/ 424542 h 1874321"/>
              <a:gd name="connsiteX17" fmla="*/ 54428 w 2579914"/>
              <a:gd name="connsiteY17" fmla="*/ 326571 h 1874321"/>
              <a:gd name="connsiteX18" fmla="*/ 76200 w 2579914"/>
              <a:gd name="connsiteY18" fmla="*/ 283028 h 1874321"/>
              <a:gd name="connsiteX19" fmla="*/ 119743 w 2579914"/>
              <a:gd name="connsiteY19" fmla="*/ 272142 h 1874321"/>
              <a:gd name="connsiteX20" fmla="*/ 163285 w 2579914"/>
              <a:gd name="connsiteY20" fmla="*/ 239485 h 1874321"/>
              <a:gd name="connsiteX21" fmla="*/ 293914 w 2579914"/>
              <a:gd name="connsiteY21" fmla="*/ 206828 h 1874321"/>
              <a:gd name="connsiteX22" fmla="*/ 402162 w 2579914"/>
              <a:gd name="connsiteY22" fmla="*/ 133130 h 1874321"/>
              <a:gd name="connsiteX23" fmla="*/ 906218 w 2579914"/>
              <a:gd name="connsiteY23" fmla="*/ 853210 h 1874321"/>
              <a:gd name="connsiteX24" fmla="*/ 1122242 w 2579914"/>
              <a:gd name="connsiteY24" fmla="*/ 1789314 h 1874321"/>
              <a:gd name="connsiteX25" fmla="*/ 906218 w 2579914"/>
              <a:gd name="connsiteY25" fmla="*/ 853210 h 1874321"/>
              <a:gd name="connsiteX26" fmla="*/ 402162 w 2579914"/>
              <a:gd name="connsiteY26" fmla="*/ 133130 h 1874321"/>
              <a:gd name="connsiteX27" fmla="*/ 631371 w 2579914"/>
              <a:gd name="connsiteY27" fmla="*/ 97971 h 1874321"/>
              <a:gd name="connsiteX28" fmla="*/ 762202 w 2579914"/>
              <a:gd name="connsiteY28" fmla="*/ 61122 h 1874321"/>
              <a:gd name="connsiteX29" fmla="*/ 816428 w 2579914"/>
              <a:gd name="connsiteY29" fmla="*/ 32657 h 1874321"/>
              <a:gd name="connsiteX30" fmla="*/ 892628 w 2579914"/>
              <a:gd name="connsiteY30" fmla="*/ 21771 h 1874321"/>
              <a:gd name="connsiteX31" fmla="*/ 936171 w 2579914"/>
              <a:gd name="connsiteY31" fmla="*/ 10885 h 1874321"/>
              <a:gd name="connsiteX32" fmla="*/ 2490394 w 2579914"/>
              <a:gd name="connsiteY32" fmla="*/ 1069234 h 1874321"/>
              <a:gd name="connsiteX33" fmla="*/ 1611085 w 2579914"/>
              <a:gd name="connsiteY33" fmla="*/ 0 h 1874321"/>
              <a:gd name="connsiteX34" fmla="*/ 1785257 w 2579914"/>
              <a:gd name="connsiteY34" fmla="*/ 21771 h 1874321"/>
              <a:gd name="connsiteX35" fmla="*/ 1850571 w 2579914"/>
              <a:gd name="connsiteY35" fmla="*/ 32657 h 1874321"/>
              <a:gd name="connsiteX36" fmla="*/ 1970314 w 2579914"/>
              <a:gd name="connsiteY36" fmla="*/ 76200 h 1874321"/>
              <a:gd name="connsiteX37" fmla="*/ 2046514 w 2579914"/>
              <a:gd name="connsiteY37" fmla="*/ 108857 h 1874321"/>
              <a:gd name="connsiteX38" fmla="*/ 2111828 w 2579914"/>
              <a:gd name="connsiteY38" fmla="*/ 152400 h 1874321"/>
              <a:gd name="connsiteX39" fmla="*/ 2144485 w 2579914"/>
              <a:gd name="connsiteY39" fmla="*/ 185057 h 1874321"/>
              <a:gd name="connsiteX40" fmla="*/ 2220685 w 2579914"/>
              <a:gd name="connsiteY40" fmla="*/ 228600 h 1874321"/>
              <a:gd name="connsiteX41" fmla="*/ 2242457 w 2579914"/>
              <a:gd name="connsiteY41" fmla="*/ 250371 h 1874321"/>
              <a:gd name="connsiteX42" fmla="*/ 2275114 w 2579914"/>
              <a:gd name="connsiteY42" fmla="*/ 272142 h 1874321"/>
              <a:gd name="connsiteX43" fmla="*/ 2307771 w 2579914"/>
              <a:gd name="connsiteY43" fmla="*/ 304800 h 1874321"/>
              <a:gd name="connsiteX44" fmla="*/ 2340428 w 2579914"/>
              <a:gd name="connsiteY44" fmla="*/ 326571 h 1874321"/>
              <a:gd name="connsiteX45" fmla="*/ 2362200 w 2579914"/>
              <a:gd name="connsiteY45" fmla="*/ 348342 h 1874321"/>
              <a:gd name="connsiteX46" fmla="*/ 2394857 w 2579914"/>
              <a:gd name="connsiteY46" fmla="*/ 370114 h 1874321"/>
              <a:gd name="connsiteX47" fmla="*/ 2427514 w 2579914"/>
              <a:gd name="connsiteY47" fmla="*/ 413657 h 1874321"/>
              <a:gd name="connsiteX48" fmla="*/ 2460171 w 2579914"/>
              <a:gd name="connsiteY48" fmla="*/ 446314 h 1874321"/>
              <a:gd name="connsiteX49" fmla="*/ 2503714 w 2579914"/>
              <a:gd name="connsiteY49" fmla="*/ 522514 h 1874321"/>
              <a:gd name="connsiteX50" fmla="*/ 2525485 w 2579914"/>
              <a:gd name="connsiteY50" fmla="*/ 555171 h 1874321"/>
              <a:gd name="connsiteX51" fmla="*/ 2536371 w 2579914"/>
              <a:gd name="connsiteY51" fmla="*/ 587828 h 1874321"/>
              <a:gd name="connsiteX52" fmla="*/ 2579914 w 2579914"/>
              <a:gd name="connsiteY52" fmla="*/ 664028 h 1874321"/>
              <a:gd name="connsiteX53" fmla="*/ 2569028 w 2579914"/>
              <a:gd name="connsiteY53" fmla="*/ 903514 h 1874321"/>
              <a:gd name="connsiteX54" fmla="*/ 2525485 w 2579914"/>
              <a:gd name="connsiteY54" fmla="*/ 968828 h 1874321"/>
              <a:gd name="connsiteX55" fmla="*/ 2503714 w 2579914"/>
              <a:gd name="connsiteY55" fmla="*/ 1001485 h 1874321"/>
              <a:gd name="connsiteX56" fmla="*/ 2460171 w 2579914"/>
              <a:gd name="connsiteY56" fmla="*/ 1045028 h 1874321"/>
              <a:gd name="connsiteX57" fmla="*/ 2449285 w 2579914"/>
              <a:gd name="connsiteY57" fmla="*/ 1110342 h 1874321"/>
              <a:gd name="connsiteX58" fmla="*/ 2427514 w 2579914"/>
              <a:gd name="connsiteY58" fmla="*/ 1524000 h 1874321"/>
              <a:gd name="connsiteX59" fmla="*/ 2373085 w 2579914"/>
              <a:gd name="connsiteY59" fmla="*/ 1578428 h 1874321"/>
              <a:gd name="connsiteX60" fmla="*/ 2351314 w 2579914"/>
              <a:gd name="connsiteY60" fmla="*/ 1600200 h 1874321"/>
              <a:gd name="connsiteX61" fmla="*/ 2329543 w 2579914"/>
              <a:gd name="connsiteY61" fmla="*/ 1632857 h 1874321"/>
              <a:gd name="connsiteX62" fmla="*/ 2188028 w 2579914"/>
              <a:gd name="connsiteY62" fmla="*/ 1687285 h 1874321"/>
              <a:gd name="connsiteX63" fmla="*/ 2100943 w 2579914"/>
              <a:gd name="connsiteY63" fmla="*/ 1709057 h 1874321"/>
              <a:gd name="connsiteX64" fmla="*/ 2079171 w 2579914"/>
              <a:gd name="connsiteY64" fmla="*/ 1730828 h 1874321"/>
              <a:gd name="connsiteX65" fmla="*/ 1959428 w 2579914"/>
              <a:gd name="connsiteY65" fmla="*/ 1752600 h 1874321"/>
              <a:gd name="connsiteX66" fmla="*/ 1926771 w 2579914"/>
              <a:gd name="connsiteY66" fmla="*/ 1774371 h 1874321"/>
              <a:gd name="connsiteX67" fmla="*/ 1850571 w 2579914"/>
              <a:gd name="connsiteY67" fmla="*/ 1796142 h 1874321"/>
              <a:gd name="connsiteX68" fmla="*/ 1817914 w 2579914"/>
              <a:gd name="connsiteY68" fmla="*/ 1807028 h 1874321"/>
              <a:gd name="connsiteX69" fmla="*/ 1143000 w 2579914"/>
              <a:gd name="connsiteY69" fmla="*/ 1817914 h 1874321"/>
              <a:gd name="connsiteX70" fmla="*/ 1077685 w 2579914"/>
              <a:gd name="connsiteY70" fmla="*/ 1828800 h 1874321"/>
              <a:gd name="connsiteX71" fmla="*/ 1045028 w 2579914"/>
              <a:gd name="connsiteY71" fmla="*/ 1839685 h 1874321"/>
              <a:gd name="connsiteX72" fmla="*/ 544285 w 2579914"/>
              <a:gd name="connsiteY72" fmla="*/ 1850571 h 1874321"/>
              <a:gd name="connsiteX73" fmla="*/ 435428 w 2579914"/>
              <a:gd name="connsiteY73" fmla="*/ 1850571 h 1874321"/>
              <a:gd name="connsiteX74" fmla="*/ 435428 w 2579914"/>
              <a:gd name="connsiteY74" fmla="*/ 1817914 h 1874321"/>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36171 w 2579914"/>
              <a:gd name="connsiteY31" fmla="*/ 21771 h 1885207"/>
              <a:gd name="connsiteX32" fmla="*/ 2490394 w 2579914"/>
              <a:gd name="connsiteY32" fmla="*/ 1080120 h 1885207"/>
              <a:gd name="connsiteX33" fmla="*/ 978226 w 2579914"/>
              <a:gd name="connsiteY33" fmla="*/ 0 h 1885207"/>
              <a:gd name="connsiteX34" fmla="*/ 1785257 w 2579914"/>
              <a:gd name="connsiteY34" fmla="*/ 32657 h 1885207"/>
              <a:gd name="connsiteX35" fmla="*/ 1850571 w 2579914"/>
              <a:gd name="connsiteY35" fmla="*/ 43543 h 1885207"/>
              <a:gd name="connsiteX36" fmla="*/ 1970314 w 2579914"/>
              <a:gd name="connsiteY36" fmla="*/ 87086 h 1885207"/>
              <a:gd name="connsiteX37" fmla="*/ 2046514 w 2579914"/>
              <a:gd name="connsiteY37" fmla="*/ 119743 h 1885207"/>
              <a:gd name="connsiteX38" fmla="*/ 2111828 w 2579914"/>
              <a:gd name="connsiteY38" fmla="*/ 163286 h 1885207"/>
              <a:gd name="connsiteX39" fmla="*/ 2144485 w 2579914"/>
              <a:gd name="connsiteY39" fmla="*/ 195943 h 1885207"/>
              <a:gd name="connsiteX40" fmla="*/ 2220685 w 2579914"/>
              <a:gd name="connsiteY40" fmla="*/ 239486 h 1885207"/>
              <a:gd name="connsiteX41" fmla="*/ 2242457 w 2579914"/>
              <a:gd name="connsiteY41" fmla="*/ 261257 h 1885207"/>
              <a:gd name="connsiteX42" fmla="*/ 2275114 w 2579914"/>
              <a:gd name="connsiteY42" fmla="*/ 283028 h 1885207"/>
              <a:gd name="connsiteX43" fmla="*/ 2307771 w 2579914"/>
              <a:gd name="connsiteY43" fmla="*/ 315686 h 1885207"/>
              <a:gd name="connsiteX44" fmla="*/ 2340428 w 2579914"/>
              <a:gd name="connsiteY44" fmla="*/ 337457 h 1885207"/>
              <a:gd name="connsiteX45" fmla="*/ 2362200 w 2579914"/>
              <a:gd name="connsiteY45" fmla="*/ 359228 h 1885207"/>
              <a:gd name="connsiteX46" fmla="*/ 2394857 w 2579914"/>
              <a:gd name="connsiteY46" fmla="*/ 381000 h 1885207"/>
              <a:gd name="connsiteX47" fmla="*/ 2427514 w 2579914"/>
              <a:gd name="connsiteY47" fmla="*/ 424543 h 1885207"/>
              <a:gd name="connsiteX48" fmla="*/ 2460171 w 2579914"/>
              <a:gd name="connsiteY48" fmla="*/ 457200 h 1885207"/>
              <a:gd name="connsiteX49" fmla="*/ 2503714 w 2579914"/>
              <a:gd name="connsiteY49" fmla="*/ 533400 h 1885207"/>
              <a:gd name="connsiteX50" fmla="*/ 2525485 w 2579914"/>
              <a:gd name="connsiteY50" fmla="*/ 566057 h 1885207"/>
              <a:gd name="connsiteX51" fmla="*/ 2536371 w 2579914"/>
              <a:gd name="connsiteY51" fmla="*/ 598714 h 1885207"/>
              <a:gd name="connsiteX52" fmla="*/ 2579914 w 2579914"/>
              <a:gd name="connsiteY52" fmla="*/ 674914 h 1885207"/>
              <a:gd name="connsiteX53" fmla="*/ 2569028 w 2579914"/>
              <a:gd name="connsiteY53" fmla="*/ 914400 h 1885207"/>
              <a:gd name="connsiteX54" fmla="*/ 2525485 w 2579914"/>
              <a:gd name="connsiteY54" fmla="*/ 979714 h 1885207"/>
              <a:gd name="connsiteX55" fmla="*/ 2503714 w 2579914"/>
              <a:gd name="connsiteY55" fmla="*/ 1012371 h 1885207"/>
              <a:gd name="connsiteX56" fmla="*/ 2460171 w 2579914"/>
              <a:gd name="connsiteY56" fmla="*/ 1055914 h 1885207"/>
              <a:gd name="connsiteX57" fmla="*/ 2449285 w 2579914"/>
              <a:gd name="connsiteY57" fmla="*/ 1121228 h 1885207"/>
              <a:gd name="connsiteX58" fmla="*/ 2427514 w 2579914"/>
              <a:gd name="connsiteY58" fmla="*/ 1534886 h 1885207"/>
              <a:gd name="connsiteX59" fmla="*/ 2373085 w 2579914"/>
              <a:gd name="connsiteY59" fmla="*/ 1589314 h 1885207"/>
              <a:gd name="connsiteX60" fmla="*/ 2351314 w 2579914"/>
              <a:gd name="connsiteY60" fmla="*/ 1611086 h 1885207"/>
              <a:gd name="connsiteX61" fmla="*/ 2329543 w 2579914"/>
              <a:gd name="connsiteY61" fmla="*/ 1643743 h 1885207"/>
              <a:gd name="connsiteX62" fmla="*/ 2188028 w 2579914"/>
              <a:gd name="connsiteY62" fmla="*/ 1698171 h 1885207"/>
              <a:gd name="connsiteX63" fmla="*/ 2100943 w 2579914"/>
              <a:gd name="connsiteY63" fmla="*/ 1719943 h 1885207"/>
              <a:gd name="connsiteX64" fmla="*/ 2079171 w 2579914"/>
              <a:gd name="connsiteY64" fmla="*/ 1741714 h 1885207"/>
              <a:gd name="connsiteX65" fmla="*/ 1959428 w 2579914"/>
              <a:gd name="connsiteY65" fmla="*/ 1763486 h 1885207"/>
              <a:gd name="connsiteX66" fmla="*/ 1926771 w 2579914"/>
              <a:gd name="connsiteY66" fmla="*/ 1785257 h 1885207"/>
              <a:gd name="connsiteX67" fmla="*/ 1850571 w 2579914"/>
              <a:gd name="connsiteY67" fmla="*/ 1807028 h 1885207"/>
              <a:gd name="connsiteX68" fmla="*/ 1817914 w 2579914"/>
              <a:gd name="connsiteY68" fmla="*/ 1817914 h 1885207"/>
              <a:gd name="connsiteX69" fmla="*/ 1143000 w 2579914"/>
              <a:gd name="connsiteY69" fmla="*/ 1828800 h 1885207"/>
              <a:gd name="connsiteX70" fmla="*/ 1077685 w 2579914"/>
              <a:gd name="connsiteY70" fmla="*/ 1839686 h 1885207"/>
              <a:gd name="connsiteX71" fmla="*/ 1045028 w 2579914"/>
              <a:gd name="connsiteY71" fmla="*/ 1850571 h 1885207"/>
              <a:gd name="connsiteX72" fmla="*/ 544285 w 2579914"/>
              <a:gd name="connsiteY72" fmla="*/ 1861457 h 1885207"/>
              <a:gd name="connsiteX73" fmla="*/ 435428 w 2579914"/>
              <a:gd name="connsiteY73" fmla="*/ 1861457 h 1885207"/>
              <a:gd name="connsiteX74" fmla="*/ 435428 w 2579914"/>
              <a:gd name="connsiteY74" fmla="*/ 1828800 h 1885207"/>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978226 w 2579914"/>
              <a:gd name="connsiteY33" fmla="*/ 6006 h 1891213"/>
              <a:gd name="connsiteX34" fmla="*/ 1785257 w 2579914"/>
              <a:gd name="connsiteY34" fmla="*/ 38663 h 1891213"/>
              <a:gd name="connsiteX35" fmla="*/ 1850571 w 2579914"/>
              <a:gd name="connsiteY35" fmla="*/ 49549 h 1891213"/>
              <a:gd name="connsiteX36" fmla="*/ 1970314 w 2579914"/>
              <a:gd name="connsiteY36" fmla="*/ 93092 h 1891213"/>
              <a:gd name="connsiteX37" fmla="*/ 2046514 w 2579914"/>
              <a:gd name="connsiteY37" fmla="*/ 125749 h 1891213"/>
              <a:gd name="connsiteX38" fmla="*/ 2111828 w 2579914"/>
              <a:gd name="connsiteY38" fmla="*/ 169292 h 1891213"/>
              <a:gd name="connsiteX39" fmla="*/ 2144485 w 2579914"/>
              <a:gd name="connsiteY39" fmla="*/ 201949 h 1891213"/>
              <a:gd name="connsiteX40" fmla="*/ 2220685 w 2579914"/>
              <a:gd name="connsiteY40" fmla="*/ 245492 h 1891213"/>
              <a:gd name="connsiteX41" fmla="*/ 2242457 w 2579914"/>
              <a:gd name="connsiteY41" fmla="*/ 267263 h 1891213"/>
              <a:gd name="connsiteX42" fmla="*/ 2275114 w 2579914"/>
              <a:gd name="connsiteY42" fmla="*/ 289034 h 1891213"/>
              <a:gd name="connsiteX43" fmla="*/ 2307771 w 2579914"/>
              <a:gd name="connsiteY43" fmla="*/ 321692 h 1891213"/>
              <a:gd name="connsiteX44" fmla="*/ 2340428 w 2579914"/>
              <a:gd name="connsiteY44" fmla="*/ 343463 h 1891213"/>
              <a:gd name="connsiteX45" fmla="*/ 2362200 w 2579914"/>
              <a:gd name="connsiteY45" fmla="*/ 365234 h 1891213"/>
              <a:gd name="connsiteX46" fmla="*/ 2394857 w 2579914"/>
              <a:gd name="connsiteY46" fmla="*/ 387006 h 1891213"/>
              <a:gd name="connsiteX47" fmla="*/ 2427514 w 2579914"/>
              <a:gd name="connsiteY47" fmla="*/ 430549 h 1891213"/>
              <a:gd name="connsiteX48" fmla="*/ 2460171 w 2579914"/>
              <a:gd name="connsiteY48" fmla="*/ 463206 h 1891213"/>
              <a:gd name="connsiteX49" fmla="*/ 2503714 w 2579914"/>
              <a:gd name="connsiteY49" fmla="*/ 539406 h 1891213"/>
              <a:gd name="connsiteX50" fmla="*/ 2525485 w 2579914"/>
              <a:gd name="connsiteY50" fmla="*/ 572063 h 1891213"/>
              <a:gd name="connsiteX51" fmla="*/ 2536371 w 2579914"/>
              <a:gd name="connsiteY51" fmla="*/ 604720 h 1891213"/>
              <a:gd name="connsiteX52" fmla="*/ 2579914 w 2579914"/>
              <a:gd name="connsiteY52" fmla="*/ 680920 h 1891213"/>
              <a:gd name="connsiteX53" fmla="*/ 2569028 w 2579914"/>
              <a:gd name="connsiteY53" fmla="*/ 920406 h 1891213"/>
              <a:gd name="connsiteX54" fmla="*/ 2525485 w 2579914"/>
              <a:gd name="connsiteY54" fmla="*/ 985720 h 1891213"/>
              <a:gd name="connsiteX55" fmla="*/ 2503714 w 2579914"/>
              <a:gd name="connsiteY55" fmla="*/ 1018377 h 1891213"/>
              <a:gd name="connsiteX56" fmla="*/ 2460171 w 2579914"/>
              <a:gd name="connsiteY56" fmla="*/ 1061920 h 1891213"/>
              <a:gd name="connsiteX57" fmla="*/ 2449285 w 2579914"/>
              <a:gd name="connsiteY57" fmla="*/ 1127234 h 1891213"/>
              <a:gd name="connsiteX58" fmla="*/ 2427514 w 2579914"/>
              <a:gd name="connsiteY58" fmla="*/ 1540892 h 1891213"/>
              <a:gd name="connsiteX59" fmla="*/ 2373085 w 2579914"/>
              <a:gd name="connsiteY59" fmla="*/ 1595320 h 1891213"/>
              <a:gd name="connsiteX60" fmla="*/ 2351314 w 2579914"/>
              <a:gd name="connsiteY60" fmla="*/ 1617092 h 1891213"/>
              <a:gd name="connsiteX61" fmla="*/ 2329543 w 2579914"/>
              <a:gd name="connsiteY61" fmla="*/ 1649749 h 1891213"/>
              <a:gd name="connsiteX62" fmla="*/ 2188028 w 2579914"/>
              <a:gd name="connsiteY62" fmla="*/ 1704177 h 1891213"/>
              <a:gd name="connsiteX63" fmla="*/ 2100943 w 2579914"/>
              <a:gd name="connsiteY63" fmla="*/ 1725949 h 1891213"/>
              <a:gd name="connsiteX64" fmla="*/ 2079171 w 2579914"/>
              <a:gd name="connsiteY64" fmla="*/ 1747720 h 1891213"/>
              <a:gd name="connsiteX65" fmla="*/ 1959428 w 2579914"/>
              <a:gd name="connsiteY65" fmla="*/ 1769492 h 1891213"/>
              <a:gd name="connsiteX66" fmla="*/ 1926771 w 2579914"/>
              <a:gd name="connsiteY66" fmla="*/ 1791263 h 1891213"/>
              <a:gd name="connsiteX67" fmla="*/ 1850571 w 2579914"/>
              <a:gd name="connsiteY67" fmla="*/ 1813034 h 1891213"/>
              <a:gd name="connsiteX68" fmla="*/ 1817914 w 2579914"/>
              <a:gd name="connsiteY68" fmla="*/ 1823920 h 1891213"/>
              <a:gd name="connsiteX69" fmla="*/ 1143000 w 2579914"/>
              <a:gd name="connsiteY69" fmla="*/ 1834806 h 1891213"/>
              <a:gd name="connsiteX70" fmla="*/ 1077685 w 2579914"/>
              <a:gd name="connsiteY70" fmla="*/ 1845692 h 1891213"/>
              <a:gd name="connsiteX71" fmla="*/ 1045028 w 2579914"/>
              <a:gd name="connsiteY71" fmla="*/ 1856577 h 1891213"/>
              <a:gd name="connsiteX72" fmla="*/ 544285 w 2579914"/>
              <a:gd name="connsiteY72" fmla="*/ 1867463 h 1891213"/>
              <a:gd name="connsiteX73" fmla="*/ 435428 w 2579914"/>
              <a:gd name="connsiteY73" fmla="*/ 1867463 h 1891213"/>
              <a:gd name="connsiteX74" fmla="*/ 435428 w 2579914"/>
              <a:gd name="connsiteY74" fmla="*/ 1834806 h 1891213"/>
              <a:gd name="connsiteX0" fmla="*/ 435428 w 2579914"/>
              <a:gd name="connsiteY0" fmla="*/ 1834806 h 1891213"/>
              <a:gd name="connsiteX1" fmla="*/ 435428 w 2579914"/>
              <a:gd name="connsiteY1" fmla="*/ 1834806 h 1891213"/>
              <a:gd name="connsiteX2" fmla="*/ 272143 w 2579914"/>
              <a:gd name="connsiteY2" fmla="*/ 1834806 h 1891213"/>
              <a:gd name="connsiteX3" fmla="*/ 228600 w 2579914"/>
              <a:gd name="connsiteY3" fmla="*/ 1813034 h 1891213"/>
              <a:gd name="connsiteX4" fmla="*/ 217714 w 2579914"/>
              <a:gd name="connsiteY4" fmla="*/ 1780377 h 1891213"/>
              <a:gd name="connsiteX5" fmla="*/ 185057 w 2579914"/>
              <a:gd name="connsiteY5" fmla="*/ 1758606 h 1891213"/>
              <a:gd name="connsiteX6" fmla="*/ 152400 w 2579914"/>
              <a:gd name="connsiteY6" fmla="*/ 1725949 h 1891213"/>
              <a:gd name="connsiteX7" fmla="*/ 130628 w 2579914"/>
              <a:gd name="connsiteY7" fmla="*/ 1682406 h 1891213"/>
              <a:gd name="connsiteX8" fmla="*/ 119743 w 2579914"/>
              <a:gd name="connsiteY8" fmla="*/ 1638863 h 1891213"/>
              <a:gd name="connsiteX9" fmla="*/ 97971 w 2579914"/>
              <a:gd name="connsiteY9" fmla="*/ 1606206 h 1891213"/>
              <a:gd name="connsiteX10" fmla="*/ 76200 w 2579914"/>
              <a:gd name="connsiteY10" fmla="*/ 1486463 h 1891213"/>
              <a:gd name="connsiteX11" fmla="*/ 54428 w 2579914"/>
              <a:gd name="connsiteY11" fmla="*/ 1432034 h 1891213"/>
              <a:gd name="connsiteX12" fmla="*/ 43543 w 2579914"/>
              <a:gd name="connsiteY12" fmla="*/ 1279634 h 1891213"/>
              <a:gd name="connsiteX13" fmla="*/ 21771 w 2579914"/>
              <a:gd name="connsiteY13" fmla="*/ 1170777 h 1891213"/>
              <a:gd name="connsiteX14" fmla="*/ 10885 w 2579914"/>
              <a:gd name="connsiteY14" fmla="*/ 1083692 h 1891213"/>
              <a:gd name="connsiteX15" fmla="*/ 0 w 2579914"/>
              <a:gd name="connsiteY15" fmla="*/ 1018377 h 1891213"/>
              <a:gd name="connsiteX16" fmla="*/ 10885 w 2579914"/>
              <a:gd name="connsiteY16" fmla="*/ 441434 h 1891213"/>
              <a:gd name="connsiteX17" fmla="*/ 54428 w 2579914"/>
              <a:gd name="connsiteY17" fmla="*/ 343463 h 1891213"/>
              <a:gd name="connsiteX18" fmla="*/ 76200 w 2579914"/>
              <a:gd name="connsiteY18" fmla="*/ 299920 h 1891213"/>
              <a:gd name="connsiteX19" fmla="*/ 119743 w 2579914"/>
              <a:gd name="connsiteY19" fmla="*/ 289034 h 1891213"/>
              <a:gd name="connsiteX20" fmla="*/ 163285 w 2579914"/>
              <a:gd name="connsiteY20" fmla="*/ 256377 h 1891213"/>
              <a:gd name="connsiteX21" fmla="*/ 293914 w 2579914"/>
              <a:gd name="connsiteY21" fmla="*/ 223720 h 1891213"/>
              <a:gd name="connsiteX22" fmla="*/ 402162 w 2579914"/>
              <a:gd name="connsiteY22" fmla="*/ 150022 h 1891213"/>
              <a:gd name="connsiteX23" fmla="*/ 906218 w 2579914"/>
              <a:gd name="connsiteY23" fmla="*/ 870102 h 1891213"/>
              <a:gd name="connsiteX24" fmla="*/ 1122242 w 2579914"/>
              <a:gd name="connsiteY24" fmla="*/ 1806206 h 1891213"/>
              <a:gd name="connsiteX25" fmla="*/ 906218 w 2579914"/>
              <a:gd name="connsiteY25" fmla="*/ 870102 h 1891213"/>
              <a:gd name="connsiteX26" fmla="*/ 402162 w 2579914"/>
              <a:gd name="connsiteY26" fmla="*/ 150022 h 1891213"/>
              <a:gd name="connsiteX27" fmla="*/ 631371 w 2579914"/>
              <a:gd name="connsiteY27" fmla="*/ 114863 h 1891213"/>
              <a:gd name="connsiteX28" fmla="*/ 762202 w 2579914"/>
              <a:gd name="connsiteY28" fmla="*/ 78014 h 1891213"/>
              <a:gd name="connsiteX29" fmla="*/ 816428 w 2579914"/>
              <a:gd name="connsiteY29" fmla="*/ 49549 h 1891213"/>
              <a:gd name="connsiteX30" fmla="*/ 892628 w 2579914"/>
              <a:gd name="connsiteY30" fmla="*/ 38663 h 1891213"/>
              <a:gd name="connsiteX31" fmla="*/ 978226 w 2579914"/>
              <a:gd name="connsiteY31" fmla="*/ 6006 h 1891213"/>
              <a:gd name="connsiteX32" fmla="*/ 2490394 w 2579914"/>
              <a:gd name="connsiteY32" fmla="*/ 1086126 h 1891213"/>
              <a:gd name="connsiteX33" fmla="*/ 1626298 w 2579914"/>
              <a:gd name="connsiteY33" fmla="*/ 654078 h 1891213"/>
              <a:gd name="connsiteX34" fmla="*/ 978226 w 2579914"/>
              <a:gd name="connsiteY34" fmla="*/ 6006 h 1891213"/>
              <a:gd name="connsiteX35" fmla="*/ 1785257 w 2579914"/>
              <a:gd name="connsiteY35" fmla="*/ 38663 h 1891213"/>
              <a:gd name="connsiteX36" fmla="*/ 1850571 w 2579914"/>
              <a:gd name="connsiteY36" fmla="*/ 49549 h 1891213"/>
              <a:gd name="connsiteX37" fmla="*/ 1970314 w 2579914"/>
              <a:gd name="connsiteY37" fmla="*/ 93092 h 1891213"/>
              <a:gd name="connsiteX38" fmla="*/ 2046514 w 2579914"/>
              <a:gd name="connsiteY38" fmla="*/ 125749 h 1891213"/>
              <a:gd name="connsiteX39" fmla="*/ 2111828 w 2579914"/>
              <a:gd name="connsiteY39" fmla="*/ 169292 h 1891213"/>
              <a:gd name="connsiteX40" fmla="*/ 2144485 w 2579914"/>
              <a:gd name="connsiteY40" fmla="*/ 201949 h 1891213"/>
              <a:gd name="connsiteX41" fmla="*/ 2220685 w 2579914"/>
              <a:gd name="connsiteY41" fmla="*/ 245492 h 1891213"/>
              <a:gd name="connsiteX42" fmla="*/ 2242457 w 2579914"/>
              <a:gd name="connsiteY42" fmla="*/ 267263 h 1891213"/>
              <a:gd name="connsiteX43" fmla="*/ 2275114 w 2579914"/>
              <a:gd name="connsiteY43" fmla="*/ 289034 h 1891213"/>
              <a:gd name="connsiteX44" fmla="*/ 2307771 w 2579914"/>
              <a:gd name="connsiteY44" fmla="*/ 321692 h 1891213"/>
              <a:gd name="connsiteX45" fmla="*/ 2340428 w 2579914"/>
              <a:gd name="connsiteY45" fmla="*/ 343463 h 1891213"/>
              <a:gd name="connsiteX46" fmla="*/ 2362200 w 2579914"/>
              <a:gd name="connsiteY46" fmla="*/ 365234 h 1891213"/>
              <a:gd name="connsiteX47" fmla="*/ 2394857 w 2579914"/>
              <a:gd name="connsiteY47" fmla="*/ 387006 h 1891213"/>
              <a:gd name="connsiteX48" fmla="*/ 2427514 w 2579914"/>
              <a:gd name="connsiteY48" fmla="*/ 430549 h 1891213"/>
              <a:gd name="connsiteX49" fmla="*/ 2460171 w 2579914"/>
              <a:gd name="connsiteY49" fmla="*/ 463206 h 1891213"/>
              <a:gd name="connsiteX50" fmla="*/ 2503714 w 2579914"/>
              <a:gd name="connsiteY50" fmla="*/ 539406 h 1891213"/>
              <a:gd name="connsiteX51" fmla="*/ 2525485 w 2579914"/>
              <a:gd name="connsiteY51" fmla="*/ 572063 h 1891213"/>
              <a:gd name="connsiteX52" fmla="*/ 2536371 w 2579914"/>
              <a:gd name="connsiteY52" fmla="*/ 604720 h 1891213"/>
              <a:gd name="connsiteX53" fmla="*/ 2579914 w 2579914"/>
              <a:gd name="connsiteY53" fmla="*/ 680920 h 1891213"/>
              <a:gd name="connsiteX54" fmla="*/ 2569028 w 2579914"/>
              <a:gd name="connsiteY54" fmla="*/ 920406 h 1891213"/>
              <a:gd name="connsiteX55" fmla="*/ 2525485 w 2579914"/>
              <a:gd name="connsiteY55" fmla="*/ 985720 h 1891213"/>
              <a:gd name="connsiteX56" fmla="*/ 2503714 w 2579914"/>
              <a:gd name="connsiteY56" fmla="*/ 1018377 h 1891213"/>
              <a:gd name="connsiteX57" fmla="*/ 2460171 w 2579914"/>
              <a:gd name="connsiteY57" fmla="*/ 1061920 h 1891213"/>
              <a:gd name="connsiteX58" fmla="*/ 2449285 w 2579914"/>
              <a:gd name="connsiteY58" fmla="*/ 1127234 h 1891213"/>
              <a:gd name="connsiteX59" fmla="*/ 2427514 w 2579914"/>
              <a:gd name="connsiteY59" fmla="*/ 1540892 h 1891213"/>
              <a:gd name="connsiteX60" fmla="*/ 2373085 w 2579914"/>
              <a:gd name="connsiteY60" fmla="*/ 1595320 h 1891213"/>
              <a:gd name="connsiteX61" fmla="*/ 2351314 w 2579914"/>
              <a:gd name="connsiteY61" fmla="*/ 1617092 h 1891213"/>
              <a:gd name="connsiteX62" fmla="*/ 2329543 w 2579914"/>
              <a:gd name="connsiteY62" fmla="*/ 1649749 h 1891213"/>
              <a:gd name="connsiteX63" fmla="*/ 2188028 w 2579914"/>
              <a:gd name="connsiteY63" fmla="*/ 1704177 h 1891213"/>
              <a:gd name="connsiteX64" fmla="*/ 2100943 w 2579914"/>
              <a:gd name="connsiteY64" fmla="*/ 1725949 h 1891213"/>
              <a:gd name="connsiteX65" fmla="*/ 2079171 w 2579914"/>
              <a:gd name="connsiteY65" fmla="*/ 1747720 h 1891213"/>
              <a:gd name="connsiteX66" fmla="*/ 1959428 w 2579914"/>
              <a:gd name="connsiteY66" fmla="*/ 1769492 h 1891213"/>
              <a:gd name="connsiteX67" fmla="*/ 1926771 w 2579914"/>
              <a:gd name="connsiteY67" fmla="*/ 1791263 h 1891213"/>
              <a:gd name="connsiteX68" fmla="*/ 1850571 w 2579914"/>
              <a:gd name="connsiteY68" fmla="*/ 1813034 h 1891213"/>
              <a:gd name="connsiteX69" fmla="*/ 1817914 w 2579914"/>
              <a:gd name="connsiteY69" fmla="*/ 1823920 h 1891213"/>
              <a:gd name="connsiteX70" fmla="*/ 1143000 w 2579914"/>
              <a:gd name="connsiteY70" fmla="*/ 1834806 h 1891213"/>
              <a:gd name="connsiteX71" fmla="*/ 1077685 w 2579914"/>
              <a:gd name="connsiteY71" fmla="*/ 1845692 h 1891213"/>
              <a:gd name="connsiteX72" fmla="*/ 1045028 w 2579914"/>
              <a:gd name="connsiteY72" fmla="*/ 1856577 h 1891213"/>
              <a:gd name="connsiteX73" fmla="*/ 544285 w 2579914"/>
              <a:gd name="connsiteY73" fmla="*/ 1867463 h 1891213"/>
              <a:gd name="connsiteX74" fmla="*/ 435428 w 2579914"/>
              <a:gd name="connsiteY74" fmla="*/ 1867463 h 1891213"/>
              <a:gd name="connsiteX75" fmla="*/ 435428 w 2579914"/>
              <a:gd name="connsiteY75" fmla="*/ 1834806 h 1891213"/>
              <a:gd name="connsiteX0" fmla="*/ 435428 w 2579914"/>
              <a:gd name="connsiteY0" fmla="*/ 1828800 h 1885207"/>
              <a:gd name="connsiteX1" fmla="*/ 435428 w 2579914"/>
              <a:gd name="connsiteY1" fmla="*/ 1828800 h 1885207"/>
              <a:gd name="connsiteX2" fmla="*/ 272143 w 2579914"/>
              <a:gd name="connsiteY2" fmla="*/ 1828800 h 1885207"/>
              <a:gd name="connsiteX3" fmla="*/ 228600 w 2579914"/>
              <a:gd name="connsiteY3" fmla="*/ 1807028 h 1885207"/>
              <a:gd name="connsiteX4" fmla="*/ 217714 w 2579914"/>
              <a:gd name="connsiteY4" fmla="*/ 1774371 h 1885207"/>
              <a:gd name="connsiteX5" fmla="*/ 185057 w 2579914"/>
              <a:gd name="connsiteY5" fmla="*/ 1752600 h 1885207"/>
              <a:gd name="connsiteX6" fmla="*/ 152400 w 2579914"/>
              <a:gd name="connsiteY6" fmla="*/ 1719943 h 1885207"/>
              <a:gd name="connsiteX7" fmla="*/ 130628 w 2579914"/>
              <a:gd name="connsiteY7" fmla="*/ 1676400 h 1885207"/>
              <a:gd name="connsiteX8" fmla="*/ 119743 w 2579914"/>
              <a:gd name="connsiteY8" fmla="*/ 1632857 h 1885207"/>
              <a:gd name="connsiteX9" fmla="*/ 97971 w 2579914"/>
              <a:gd name="connsiteY9" fmla="*/ 1600200 h 1885207"/>
              <a:gd name="connsiteX10" fmla="*/ 76200 w 2579914"/>
              <a:gd name="connsiteY10" fmla="*/ 1480457 h 1885207"/>
              <a:gd name="connsiteX11" fmla="*/ 54428 w 2579914"/>
              <a:gd name="connsiteY11" fmla="*/ 1426028 h 1885207"/>
              <a:gd name="connsiteX12" fmla="*/ 43543 w 2579914"/>
              <a:gd name="connsiteY12" fmla="*/ 1273628 h 1885207"/>
              <a:gd name="connsiteX13" fmla="*/ 21771 w 2579914"/>
              <a:gd name="connsiteY13" fmla="*/ 1164771 h 1885207"/>
              <a:gd name="connsiteX14" fmla="*/ 10885 w 2579914"/>
              <a:gd name="connsiteY14" fmla="*/ 1077686 h 1885207"/>
              <a:gd name="connsiteX15" fmla="*/ 0 w 2579914"/>
              <a:gd name="connsiteY15" fmla="*/ 1012371 h 1885207"/>
              <a:gd name="connsiteX16" fmla="*/ 10885 w 2579914"/>
              <a:gd name="connsiteY16" fmla="*/ 435428 h 1885207"/>
              <a:gd name="connsiteX17" fmla="*/ 54428 w 2579914"/>
              <a:gd name="connsiteY17" fmla="*/ 337457 h 1885207"/>
              <a:gd name="connsiteX18" fmla="*/ 76200 w 2579914"/>
              <a:gd name="connsiteY18" fmla="*/ 293914 h 1885207"/>
              <a:gd name="connsiteX19" fmla="*/ 119743 w 2579914"/>
              <a:gd name="connsiteY19" fmla="*/ 283028 h 1885207"/>
              <a:gd name="connsiteX20" fmla="*/ 163285 w 2579914"/>
              <a:gd name="connsiteY20" fmla="*/ 250371 h 1885207"/>
              <a:gd name="connsiteX21" fmla="*/ 293914 w 2579914"/>
              <a:gd name="connsiteY21" fmla="*/ 217714 h 1885207"/>
              <a:gd name="connsiteX22" fmla="*/ 402162 w 2579914"/>
              <a:gd name="connsiteY22" fmla="*/ 144016 h 1885207"/>
              <a:gd name="connsiteX23" fmla="*/ 906218 w 2579914"/>
              <a:gd name="connsiteY23" fmla="*/ 864096 h 1885207"/>
              <a:gd name="connsiteX24" fmla="*/ 1122242 w 2579914"/>
              <a:gd name="connsiteY24" fmla="*/ 1800200 h 1885207"/>
              <a:gd name="connsiteX25" fmla="*/ 906218 w 2579914"/>
              <a:gd name="connsiteY25" fmla="*/ 864096 h 1885207"/>
              <a:gd name="connsiteX26" fmla="*/ 402162 w 2579914"/>
              <a:gd name="connsiteY26" fmla="*/ 144016 h 1885207"/>
              <a:gd name="connsiteX27" fmla="*/ 631371 w 2579914"/>
              <a:gd name="connsiteY27" fmla="*/ 108857 h 1885207"/>
              <a:gd name="connsiteX28" fmla="*/ 762202 w 2579914"/>
              <a:gd name="connsiteY28" fmla="*/ 72008 h 1885207"/>
              <a:gd name="connsiteX29" fmla="*/ 816428 w 2579914"/>
              <a:gd name="connsiteY29" fmla="*/ 43543 h 1885207"/>
              <a:gd name="connsiteX30" fmla="*/ 892628 w 2579914"/>
              <a:gd name="connsiteY30" fmla="*/ 32657 h 1885207"/>
              <a:gd name="connsiteX31" fmla="*/ 978226 w 2579914"/>
              <a:gd name="connsiteY31" fmla="*/ 0 h 1885207"/>
              <a:gd name="connsiteX32" fmla="*/ 1626298 w 2579914"/>
              <a:gd name="connsiteY32" fmla="*/ 648072 h 1885207"/>
              <a:gd name="connsiteX33" fmla="*/ 2490394 w 2579914"/>
              <a:gd name="connsiteY33" fmla="*/ 1080120 h 1885207"/>
              <a:gd name="connsiteX34" fmla="*/ 1626298 w 2579914"/>
              <a:gd name="connsiteY34" fmla="*/ 648072 h 1885207"/>
              <a:gd name="connsiteX35" fmla="*/ 978226 w 2579914"/>
              <a:gd name="connsiteY35" fmla="*/ 0 h 1885207"/>
              <a:gd name="connsiteX36" fmla="*/ 1785257 w 2579914"/>
              <a:gd name="connsiteY36" fmla="*/ 32657 h 1885207"/>
              <a:gd name="connsiteX37" fmla="*/ 1850571 w 2579914"/>
              <a:gd name="connsiteY37" fmla="*/ 43543 h 1885207"/>
              <a:gd name="connsiteX38" fmla="*/ 1970314 w 2579914"/>
              <a:gd name="connsiteY38" fmla="*/ 87086 h 1885207"/>
              <a:gd name="connsiteX39" fmla="*/ 2046514 w 2579914"/>
              <a:gd name="connsiteY39" fmla="*/ 119743 h 1885207"/>
              <a:gd name="connsiteX40" fmla="*/ 2111828 w 2579914"/>
              <a:gd name="connsiteY40" fmla="*/ 163286 h 1885207"/>
              <a:gd name="connsiteX41" fmla="*/ 2144485 w 2579914"/>
              <a:gd name="connsiteY41" fmla="*/ 195943 h 1885207"/>
              <a:gd name="connsiteX42" fmla="*/ 2220685 w 2579914"/>
              <a:gd name="connsiteY42" fmla="*/ 239486 h 1885207"/>
              <a:gd name="connsiteX43" fmla="*/ 2242457 w 2579914"/>
              <a:gd name="connsiteY43" fmla="*/ 261257 h 1885207"/>
              <a:gd name="connsiteX44" fmla="*/ 2275114 w 2579914"/>
              <a:gd name="connsiteY44" fmla="*/ 283028 h 1885207"/>
              <a:gd name="connsiteX45" fmla="*/ 2307771 w 2579914"/>
              <a:gd name="connsiteY45" fmla="*/ 315686 h 1885207"/>
              <a:gd name="connsiteX46" fmla="*/ 2340428 w 2579914"/>
              <a:gd name="connsiteY46" fmla="*/ 337457 h 1885207"/>
              <a:gd name="connsiteX47" fmla="*/ 2362200 w 2579914"/>
              <a:gd name="connsiteY47" fmla="*/ 359228 h 1885207"/>
              <a:gd name="connsiteX48" fmla="*/ 2394857 w 2579914"/>
              <a:gd name="connsiteY48" fmla="*/ 381000 h 1885207"/>
              <a:gd name="connsiteX49" fmla="*/ 2427514 w 2579914"/>
              <a:gd name="connsiteY49" fmla="*/ 424543 h 1885207"/>
              <a:gd name="connsiteX50" fmla="*/ 2460171 w 2579914"/>
              <a:gd name="connsiteY50" fmla="*/ 457200 h 1885207"/>
              <a:gd name="connsiteX51" fmla="*/ 2503714 w 2579914"/>
              <a:gd name="connsiteY51" fmla="*/ 533400 h 1885207"/>
              <a:gd name="connsiteX52" fmla="*/ 2525485 w 2579914"/>
              <a:gd name="connsiteY52" fmla="*/ 566057 h 1885207"/>
              <a:gd name="connsiteX53" fmla="*/ 2536371 w 2579914"/>
              <a:gd name="connsiteY53" fmla="*/ 598714 h 1885207"/>
              <a:gd name="connsiteX54" fmla="*/ 2579914 w 2579914"/>
              <a:gd name="connsiteY54" fmla="*/ 674914 h 1885207"/>
              <a:gd name="connsiteX55" fmla="*/ 2569028 w 2579914"/>
              <a:gd name="connsiteY55" fmla="*/ 914400 h 1885207"/>
              <a:gd name="connsiteX56" fmla="*/ 2525485 w 2579914"/>
              <a:gd name="connsiteY56" fmla="*/ 979714 h 1885207"/>
              <a:gd name="connsiteX57" fmla="*/ 2503714 w 2579914"/>
              <a:gd name="connsiteY57" fmla="*/ 1012371 h 1885207"/>
              <a:gd name="connsiteX58" fmla="*/ 2460171 w 2579914"/>
              <a:gd name="connsiteY58" fmla="*/ 1055914 h 1885207"/>
              <a:gd name="connsiteX59" fmla="*/ 2449285 w 2579914"/>
              <a:gd name="connsiteY59" fmla="*/ 1121228 h 1885207"/>
              <a:gd name="connsiteX60" fmla="*/ 2427514 w 2579914"/>
              <a:gd name="connsiteY60" fmla="*/ 1534886 h 1885207"/>
              <a:gd name="connsiteX61" fmla="*/ 2373085 w 2579914"/>
              <a:gd name="connsiteY61" fmla="*/ 1589314 h 1885207"/>
              <a:gd name="connsiteX62" fmla="*/ 2351314 w 2579914"/>
              <a:gd name="connsiteY62" fmla="*/ 1611086 h 1885207"/>
              <a:gd name="connsiteX63" fmla="*/ 2329543 w 2579914"/>
              <a:gd name="connsiteY63" fmla="*/ 1643743 h 1885207"/>
              <a:gd name="connsiteX64" fmla="*/ 2188028 w 2579914"/>
              <a:gd name="connsiteY64" fmla="*/ 1698171 h 1885207"/>
              <a:gd name="connsiteX65" fmla="*/ 2100943 w 2579914"/>
              <a:gd name="connsiteY65" fmla="*/ 1719943 h 1885207"/>
              <a:gd name="connsiteX66" fmla="*/ 2079171 w 2579914"/>
              <a:gd name="connsiteY66" fmla="*/ 1741714 h 1885207"/>
              <a:gd name="connsiteX67" fmla="*/ 1959428 w 2579914"/>
              <a:gd name="connsiteY67" fmla="*/ 1763486 h 1885207"/>
              <a:gd name="connsiteX68" fmla="*/ 1926771 w 2579914"/>
              <a:gd name="connsiteY68" fmla="*/ 1785257 h 1885207"/>
              <a:gd name="connsiteX69" fmla="*/ 1850571 w 2579914"/>
              <a:gd name="connsiteY69" fmla="*/ 1807028 h 1885207"/>
              <a:gd name="connsiteX70" fmla="*/ 1817914 w 2579914"/>
              <a:gd name="connsiteY70" fmla="*/ 1817914 h 1885207"/>
              <a:gd name="connsiteX71" fmla="*/ 1143000 w 2579914"/>
              <a:gd name="connsiteY71" fmla="*/ 1828800 h 1885207"/>
              <a:gd name="connsiteX72" fmla="*/ 1077685 w 2579914"/>
              <a:gd name="connsiteY72" fmla="*/ 1839686 h 1885207"/>
              <a:gd name="connsiteX73" fmla="*/ 1045028 w 2579914"/>
              <a:gd name="connsiteY73" fmla="*/ 1850571 h 1885207"/>
              <a:gd name="connsiteX74" fmla="*/ 544285 w 2579914"/>
              <a:gd name="connsiteY74" fmla="*/ 1861457 h 1885207"/>
              <a:gd name="connsiteX75" fmla="*/ 435428 w 2579914"/>
              <a:gd name="connsiteY75" fmla="*/ 1861457 h 1885207"/>
              <a:gd name="connsiteX76" fmla="*/ 435428 w 2579914"/>
              <a:gd name="connsiteY76" fmla="*/ 1828800 h 188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579914" h="1885207">
                <a:moveTo>
                  <a:pt x="435428" y="1828800"/>
                </a:moveTo>
                <a:lnTo>
                  <a:pt x="435428" y="1828800"/>
                </a:lnTo>
                <a:cubicBezTo>
                  <a:pt x="362854" y="1836058"/>
                  <a:pt x="334580" y="1849613"/>
                  <a:pt x="272143" y="1828800"/>
                </a:cubicBezTo>
                <a:cubicBezTo>
                  <a:pt x="256748" y="1823668"/>
                  <a:pt x="243114" y="1814285"/>
                  <a:pt x="228600" y="1807028"/>
                </a:cubicBezTo>
                <a:cubicBezTo>
                  <a:pt x="224971" y="1796142"/>
                  <a:pt x="224882" y="1783331"/>
                  <a:pt x="217714" y="1774371"/>
                </a:cubicBezTo>
                <a:cubicBezTo>
                  <a:pt x="209541" y="1764155"/>
                  <a:pt x="195108" y="1760975"/>
                  <a:pt x="185057" y="1752600"/>
                </a:cubicBezTo>
                <a:cubicBezTo>
                  <a:pt x="173230" y="1742745"/>
                  <a:pt x="161348" y="1732470"/>
                  <a:pt x="152400" y="1719943"/>
                </a:cubicBezTo>
                <a:cubicBezTo>
                  <a:pt x="142968" y="1706738"/>
                  <a:pt x="137885" y="1690914"/>
                  <a:pt x="130628" y="1676400"/>
                </a:cubicBezTo>
                <a:cubicBezTo>
                  <a:pt x="127000" y="1661886"/>
                  <a:pt x="125636" y="1646608"/>
                  <a:pt x="119743" y="1632857"/>
                </a:cubicBezTo>
                <a:cubicBezTo>
                  <a:pt x="114589" y="1620832"/>
                  <a:pt x="102565" y="1612450"/>
                  <a:pt x="97971" y="1600200"/>
                </a:cubicBezTo>
                <a:cubicBezTo>
                  <a:pt x="91012" y="1581642"/>
                  <a:pt x="80279" y="1495412"/>
                  <a:pt x="76200" y="1480457"/>
                </a:cubicBezTo>
                <a:cubicBezTo>
                  <a:pt x="71059" y="1461605"/>
                  <a:pt x="61685" y="1444171"/>
                  <a:pt x="54428" y="1426028"/>
                </a:cubicBezTo>
                <a:cubicBezTo>
                  <a:pt x="50800" y="1375228"/>
                  <a:pt x="49860" y="1324164"/>
                  <a:pt x="43543" y="1273628"/>
                </a:cubicBezTo>
                <a:cubicBezTo>
                  <a:pt x="38953" y="1236909"/>
                  <a:pt x="27855" y="1201272"/>
                  <a:pt x="21771" y="1164771"/>
                </a:cubicBezTo>
                <a:cubicBezTo>
                  <a:pt x="16961" y="1135915"/>
                  <a:pt x="15022" y="1106646"/>
                  <a:pt x="10885" y="1077686"/>
                </a:cubicBezTo>
                <a:cubicBezTo>
                  <a:pt x="7764" y="1055836"/>
                  <a:pt x="3628" y="1034143"/>
                  <a:pt x="0" y="1012371"/>
                </a:cubicBezTo>
                <a:cubicBezTo>
                  <a:pt x="3628" y="820057"/>
                  <a:pt x="1117" y="627528"/>
                  <a:pt x="10885" y="435428"/>
                </a:cubicBezTo>
                <a:cubicBezTo>
                  <a:pt x="13537" y="383275"/>
                  <a:pt x="33186" y="374630"/>
                  <a:pt x="54428" y="337457"/>
                </a:cubicBezTo>
                <a:cubicBezTo>
                  <a:pt x="62479" y="323368"/>
                  <a:pt x="63734" y="304303"/>
                  <a:pt x="76200" y="293914"/>
                </a:cubicBezTo>
                <a:cubicBezTo>
                  <a:pt x="87693" y="284336"/>
                  <a:pt x="105229" y="286657"/>
                  <a:pt x="119743" y="283028"/>
                </a:cubicBezTo>
                <a:cubicBezTo>
                  <a:pt x="134257" y="272142"/>
                  <a:pt x="146298" y="256741"/>
                  <a:pt x="163285" y="250371"/>
                </a:cubicBezTo>
                <a:cubicBezTo>
                  <a:pt x="205310" y="234612"/>
                  <a:pt x="250371" y="228600"/>
                  <a:pt x="293914" y="217714"/>
                </a:cubicBezTo>
                <a:cubicBezTo>
                  <a:pt x="348585" y="204046"/>
                  <a:pt x="355315" y="159631"/>
                  <a:pt x="402162" y="144016"/>
                </a:cubicBezTo>
                <a:lnTo>
                  <a:pt x="906218" y="864096"/>
                </a:lnTo>
                <a:lnTo>
                  <a:pt x="1122242" y="1800200"/>
                </a:lnTo>
                <a:lnTo>
                  <a:pt x="906218" y="864096"/>
                </a:lnTo>
                <a:lnTo>
                  <a:pt x="402162" y="144016"/>
                </a:lnTo>
                <a:cubicBezTo>
                  <a:pt x="423708" y="139228"/>
                  <a:pt x="609600" y="112486"/>
                  <a:pt x="631371" y="108857"/>
                </a:cubicBezTo>
                <a:cubicBezTo>
                  <a:pt x="678630" y="61600"/>
                  <a:pt x="646819" y="91239"/>
                  <a:pt x="762202" y="72008"/>
                </a:cubicBezTo>
                <a:cubicBezTo>
                  <a:pt x="852727" y="56920"/>
                  <a:pt x="722396" y="71753"/>
                  <a:pt x="816428" y="43543"/>
                </a:cubicBezTo>
                <a:cubicBezTo>
                  <a:pt x="841004" y="36170"/>
                  <a:pt x="867384" y="37247"/>
                  <a:pt x="892628" y="32657"/>
                </a:cubicBezTo>
                <a:cubicBezTo>
                  <a:pt x="907348" y="29981"/>
                  <a:pt x="963506" y="2676"/>
                  <a:pt x="978226" y="0"/>
                </a:cubicBezTo>
                <a:cubicBezTo>
                  <a:pt x="1113574" y="79761"/>
                  <a:pt x="1374270" y="468052"/>
                  <a:pt x="1626298" y="648072"/>
                </a:cubicBezTo>
                <a:cubicBezTo>
                  <a:pt x="1878326" y="828092"/>
                  <a:pt x="2503463" y="1057312"/>
                  <a:pt x="2490394" y="1080120"/>
                </a:cubicBezTo>
                <a:lnTo>
                  <a:pt x="1626298" y="648072"/>
                </a:lnTo>
                <a:lnTo>
                  <a:pt x="978226" y="0"/>
                </a:lnTo>
                <a:cubicBezTo>
                  <a:pt x="1088539" y="3804"/>
                  <a:pt x="1704387" y="17953"/>
                  <a:pt x="1785257" y="32657"/>
                </a:cubicBezTo>
                <a:cubicBezTo>
                  <a:pt x="1806973" y="36605"/>
                  <a:pt x="1829158" y="38190"/>
                  <a:pt x="1850571" y="43543"/>
                </a:cubicBezTo>
                <a:cubicBezTo>
                  <a:pt x="1896321" y="54980"/>
                  <a:pt x="1927021" y="70851"/>
                  <a:pt x="1970314" y="87086"/>
                </a:cubicBezTo>
                <a:cubicBezTo>
                  <a:pt x="2010360" y="102103"/>
                  <a:pt x="2004030" y="94253"/>
                  <a:pt x="2046514" y="119743"/>
                </a:cubicBezTo>
                <a:cubicBezTo>
                  <a:pt x="2068951" y="133205"/>
                  <a:pt x="2093326" y="144784"/>
                  <a:pt x="2111828" y="163286"/>
                </a:cubicBezTo>
                <a:cubicBezTo>
                  <a:pt x="2122714" y="174172"/>
                  <a:pt x="2131958" y="186995"/>
                  <a:pt x="2144485" y="195943"/>
                </a:cubicBezTo>
                <a:cubicBezTo>
                  <a:pt x="2248799" y="270452"/>
                  <a:pt x="2134965" y="170910"/>
                  <a:pt x="2220685" y="239486"/>
                </a:cubicBezTo>
                <a:cubicBezTo>
                  <a:pt x="2228699" y="245897"/>
                  <a:pt x="2234443" y="254846"/>
                  <a:pt x="2242457" y="261257"/>
                </a:cubicBezTo>
                <a:cubicBezTo>
                  <a:pt x="2252673" y="269430"/>
                  <a:pt x="2265064" y="274652"/>
                  <a:pt x="2275114" y="283028"/>
                </a:cubicBezTo>
                <a:cubicBezTo>
                  <a:pt x="2286941" y="292884"/>
                  <a:pt x="2295944" y="305830"/>
                  <a:pt x="2307771" y="315686"/>
                </a:cubicBezTo>
                <a:cubicBezTo>
                  <a:pt x="2317821" y="324062"/>
                  <a:pt x="2330212" y="329284"/>
                  <a:pt x="2340428" y="337457"/>
                </a:cubicBezTo>
                <a:cubicBezTo>
                  <a:pt x="2348442" y="343868"/>
                  <a:pt x="2354186" y="352817"/>
                  <a:pt x="2362200" y="359228"/>
                </a:cubicBezTo>
                <a:cubicBezTo>
                  <a:pt x="2372416" y="367401"/>
                  <a:pt x="2385606" y="371749"/>
                  <a:pt x="2394857" y="381000"/>
                </a:cubicBezTo>
                <a:cubicBezTo>
                  <a:pt x="2407686" y="393829"/>
                  <a:pt x="2415707" y="410768"/>
                  <a:pt x="2427514" y="424543"/>
                </a:cubicBezTo>
                <a:cubicBezTo>
                  <a:pt x="2437533" y="436232"/>
                  <a:pt x="2450316" y="445374"/>
                  <a:pt x="2460171" y="457200"/>
                </a:cubicBezTo>
                <a:cubicBezTo>
                  <a:pt x="2484284" y="486136"/>
                  <a:pt x="2484353" y="499518"/>
                  <a:pt x="2503714" y="533400"/>
                </a:cubicBezTo>
                <a:cubicBezTo>
                  <a:pt x="2510205" y="544759"/>
                  <a:pt x="2519634" y="554355"/>
                  <a:pt x="2525485" y="566057"/>
                </a:cubicBezTo>
                <a:cubicBezTo>
                  <a:pt x="2530617" y="576320"/>
                  <a:pt x="2531851" y="588167"/>
                  <a:pt x="2536371" y="598714"/>
                </a:cubicBezTo>
                <a:cubicBezTo>
                  <a:pt x="2552944" y="637384"/>
                  <a:pt x="2558050" y="642118"/>
                  <a:pt x="2579914" y="674914"/>
                </a:cubicBezTo>
                <a:cubicBezTo>
                  <a:pt x="2576285" y="754743"/>
                  <a:pt x="2578188" y="835016"/>
                  <a:pt x="2569028" y="914400"/>
                </a:cubicBezTo>
                <a:cubicBezTo>
                  <a:pt x="2564590" y="952863"/>
                  <a:pt x="2544867" y="955487"/>
                  <a:pt x="2525485" y="979714"/>
                </a:cubicBezTo>
                <a:cubicBezTo>
                  <a:pt x="2517312" y="989930"/>
                  <a:pt x="2512228" y="1002438"/>
                  <a:pt x="2503714" y="1012371"/>
                </a:cubicBezTo>
                <a:cubicBezTo>
                  <a:pt x="2490356" y="1027956"/>
                  <a:pt x="2460171" y="1055914"/>
                  <a:pt x="2460171" y="1055914"/>
                </a:cubicBezTo>
                <a:cubicBezTo>
                  <a:pt x="2456542" y="1077685"/>
                  <a:pt x="2450786" y="1099207"/>
                  <a:pt x="2449285" y="1121228"/>
                </a:cubicBezTo>
                <a:cubicBezTo>
                  <a:pt x="2439893" y="1258985"/>
                  <a:pt x="2449700" y="1398603"/>
                  <a:pt x="2427514" y="1534886"/>
                </a:cubicBezTo>
                <a:cubicBezTo>
                  <a:pt x="2423391" y="1560210"/>
                  <a:pt x="2391228" y="1571171"/>
                  <a:pt x="2373085" y="1589314"/>
                </a:cubicBezTo>
                <a:cubicBezTo>
                  <a:pt x="2365828" y="1596571"/>
                  <a:pt x="2357007" y="1602546"/>
                  <a:pt x="2351314" y="1611086"/>
                </a:cubicBezTo>
                <a:cubicBezTo>
                  <a:pt x="2344057" y="1621972"/>
                  <a:pt x="2340261" y="1636240"/>
                  <a:pt x="2329543" y="1643743"/>
                </a:cubicBezTo>
                <a:cubicBezTo>
                  <a:pt x="2260155" y="1692315"/>
                  <a:pt x="2254758" y="1682772"/>
                  <a:pt x="2188028" y="1698171"/>
                </a:cubicBezTo>
                <a:cubicBezTo>
                  <a:pt x="2158872" y="1704899"/>
                  <a:pt x="2100943" y="1719943"/>
                  <a:pt x="2100943" y="1719943"/>
                </a:cubicBezTo>
                <a:cubicBezTo>
                  <a:pt x="2093686" y="1727200"/>
                  <a:pt x="2088604" y="1737671"/>
                  <a:pt x="2079171" y="1741714"/>
                </a:cubicBezTo>
                <a:cubicBezTo>
                  <a:pt x="2069488" y="1745864"/>
                  <a:pt x="1963796" y="1762758"/>
                  <a:pt x="1959428" y="1763486"/>
                </a:cubicBezTo>
                <a:cubicBezTo>
                  <a:pt x="1948542" y="1770743"/>
                  <a:pt x="1938473" y="1779406"/>
                  <a:pt x="1926771" y="1785257"/>
                </a:cubicBezTo>
                <a:cubicBezTo>
                  <a:pt x="1909366" y="1793960"/>
                  <a:pt x="1866855" y="1802376"/>
                  <a:pt x="1850571" y="1807028"/>
                </a:cubicBezTo>
                <a:cubicBezTo>
                  <a:pt x="1839538" y="1810180"/>
                  <a:pt x="1829383" y="1817561"/>
                  <a:pt x="1817914" y="1817914"/>
                </a:cubicBezTo>
                <a:cubicBezTo>
                  <a:pt x="1593020" y="1824834"/>
                  <a:pt x="1367971" y="1825171"/>
                  <a:pt x="1143000" y="1828800"/>
                </a:cubicBezTo>
                <a:cubicBezTo>
                  <a:pt x="1121228" y="1832429"/>
                  <a:pt x="1099231" y="1834898"/>
                  <a:pt x="1077685" y="1839686"/>
                </a:cubicBezTo>
                <a:cubicBezTo>
                  <a:pt x="1066484" y="1842175"/>
                  <a:pt x="1056493" y="1850103"/>
                  <a:pt x="1045028" y="1850571"/>
                </a:cubicBezTo>
                <a:cubicBezTo>
                  <a:pt x="878213" y="1857380"/>
                  <a:pt x="711199" y="1857828"/>
                  <a:pt x="544285" y="1861457"/>
                </a:cubicBezTo>
                <a:cubicBezTo>
                  <a:pt x="531071" y="1863345"/>
                  <a:pt x="459178" y="1885207"/>
                  <a:pt x="435428" y="1861457"/>
                </a:cubicBezTo>
                <a:lnTo>
                  <a:pt x="435428" y="1828800"/>
                </a:lnTo>
                <a:close/>
              </a:path>
            </a:pathLst>
          </a:custGeom>
          <a:solidFill>
            <a:schemeClr val="accent1">
              <a:lumMod val="90000"/>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                  </a:t>
            </a:r>
          </a:p>
        </p:txBody>
      </p:sp>
      <p:sp>
        <p:nvSpPr>
          <p:cNvPr id="4" name="Rectangle 21"/>
          <p:cNvSpPr txBox="1">
            <a:spLocks noChangeArrowheads="1"/>
          </p:cNvSpPr>
          <p:nvPr/>
        </p:nvSpPr>
        <p:spPr bwMode="auto">
          <a:xfrm>
            <a:off x="396875" y="981075"/>
            <a:ext cx="8496300" cy="4895850"/>
          </a:xfrm>
          <a:prstGeom prst="rect">
            <a:avLst/>
          </a:prstGeom>
          <a:ln>
            <a:miter lim="800000"/>
            <a:headEnd/>
            <a:tailEnd/>
          </a:ln>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 </a:t>
            </a:r>
            <a:r>
              <a:rPr kumimoji="0" lang="tr-TR" sz="2000" b="1" i="0" u="none" strike="noStrike" kern="1200" cap="none" spc="0" normalizeH="0" baseline="0" noProof="0" dirty="0" smtClean="0">
                <a:ln>
                  <a:noFill/>
                </a:ln>
                <a:solidFill>
                  <a:schemeClr val="tx1"/>
                </a:solidFill>
                <a:effectLst/>
                <a:uLnTx/>
                <a:uFillTx/>
                <a:latin typeface="+mn-lt"/>
                <a:ea typeface="+mn-ea"/>
                <a:cs typeface="+mn-cs"/>
              </a:rPr>
              <a:t>İdari değişikliğe (birleşmeye) uğrayan birimlerde;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12700" algn="just" defTabSz="914400" rtl="0" eaLnBrk="1" fontAlgn="auto" latinLnBrk="0" hangingPunct="1">
              <a:lnSpc>
                <a:spcPct val="100000"/>
              </a:lnSpc>
              <a:spcBef>
                <a:spcPct val="20000"/>
              </a:spcBef>
              <a:spcAft>
                <a:spcPts val="0"/>
              </a:spcAft>
              <a:buClrTx/>
              <a:buSzTx/>
              <a:buFontTx/>
              <a:buNone/>
              <a:tabLst/>
              <a:defRPr/>
            </a:pPr>
            <a:endParaRPr kumimoji="0" lang="tr-TR" sz="1600" b="1" i="0" u="none" strike="noStrike" kern="1200" cap="none" spc="0" normalizeH="0" baseline="0" noProof="0" dirty="0" smtClean="0">
              <a:ln>
                <a:noFill/>
              </a:ln>
              <a:solidFill>
                <a:schemeClr val="tx1"/>
              </a:solidFill>
              <a:effectLst/>
              <a:uLnTx/>
              <a:uFillTx/>
              <a:latin typeface="+mn-lt"/>
              <a:ea typeface="+mn-ea"/>
              <a:cs typeface="+mn-cs"/>
            </a:endParaRPr>
          </a:p>
          <a:p>
            <a:pPr marL="342900" lvl="0" indent="12700" algn="just">
              <a:spcBef>
                <a:spcPct val="20000"/>
              </a:spcBef>
              <a:defRPr/>
            </a:pPr>
            <a:r>
              <a:rPr lang="tr-TR" sz="1600" dirty="0" smtClean="0"/>
              <a:t>	Çalışma yapılan birimin </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Yeni </a:t>
            </a:r>
            <a:r>
              <a:rPr kumimoji="0" lang="tr-TR" sz="1600" b="1" i="0" u="none" strike="noStrike" kern="1200" cap="none" spc="0" normalizeH="0" baseline="0" noProof="0" dirty="0" smtClean="0">
                <a:ln>
                  <a:noFill/>
                </a:ln>
                <a:solidFill>
                  <a:srgbClr val="C00000"/>
                </a:solidFill>
                <a:effectLst/>
                <a:uLnTx/>
                <a:uFillTx/>
                <a:latin typeface="+mn-lt"/>
                <a:ea typeface="+mn-ea"/>
                <a:cs typeface="+mn-cs"/>
              </a:rPr>
              <a:t>Cenk Mahallesi</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birleşmeden sonra ismini koruyan kısımda (</a:t>
            </a:r>
            <a:r>
              <a:rPr kumimoji="0" lang="tr-TR" sz="1600" b="1" i="0" u="none" strike="noStrike" kern="1200" cap="none" spc="0" normalizeH="0" baseline="0" noProof="0" dirty="0" smtClean="0">
                <a:ln>
                  <a:noFill/>
                </a:ln>
                <a:solidFill>
                  <a:schemeClr val="tx1"/>
                </a:solidFill>
                <a:effectLst/>
                <a:uLnTx/>
                <a:uFillTx/>
                <a:latin typeface="+mn-lt"/>
                <a:ea typeface="+mn-ea"/>
                <a:cs typeface="+mn-cs"/>
              </a:rPr>
              <a:t>Eski</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600" b="1" i="0" u="none" strike="noStrike" kern="1200" cap="none" spc="0" normalizeH="0" baseline="0" noProof="0" dirty="0" smtClean="0">
                <a:ln>
                  <a:noFill/>
                </a:ln>
                <a:solidFill>
                  <a:srgbClr val="C00000"/>
                </a:solidFill>
                <a:effectLst/>
                <a:uLnTx/>
                <a:uFillTx/>
                <a:latin typeface="+mn-lt"/>
                <a:ea typeface="+mn-ea"/>
                <a:cs typeface="+mn-cs"/>
              </a:rPr>
              <a:t>Cenk Mahallesi</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kalan taşınmazlara ait mevcut tapu kütüğü sayfaları üzerinde, Güncelleme Çalışması sonucu kesinleşen değişikliklere göre gerekli düzeltmelerin yapılması,</a:t>
            </a:r>
          </a:p>
          <a:p>
            <a:pPr marL="342900" marR="0" lvl="0" indent="12700" algn="just" defTabSz="914400" rtl="0" eaLnBrk="1" fontAlgn="auto" latinLnBrk="0" hangingPunct="1">
              <a:lnSpc>
                <a:spcPct val="100000"/>
              </a:lnSpc>
              <a:spcBef>
                <a:spcPct val="20000"/>
              </a:spcBef>
              <a:spcAft>
                <a:spcPts val="0"/>
              </a:spcAft>
              <a:buClrTx/>
              <a:buSzTx/>
              <a:buFontTx/>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Birleşmeye giren diğer birimlerden (Ata Köy ve Bayar Köyü) gelen taşınmazların, ismini koruyan </a:t>
            </a:r>
            <a:r>
              <a:rPr kumimoji="0" lang="tr-TR" sz="1600" b="1" i="0" u="none" strike="noStrike" kern="1200" cap="none" spc="0" normalizeH="0" baseline="0" noProof="0" dirty="0" smtClean="0">
                <a:ln>
                  <a:noFill/>
                </a:ln>
                <a:solidFill>
                  <a:srgbClr val="C00000"/>
                </a:solidFill>
                <a:effectLst/>
                <a:uLnTx/>
                <a:uFillTx/>
                <a:latin typeface="+mn-lt"/>
                <a:ea typeface="+mn-ea"/>
                <a:cs typeface="+mn-cs"/>
              </a:rPr>
              <a:t>Cenk Mahallesine</a:t>
            </a:r>
            <a:r>
              <a:rPr kumimoji="0" lang="tr-TR" sz="1600" b="0" i="0" u="none" strike="noStrike" kern="1200" cap="none" spc="0" normalizeH="0" baseline="0" noProof="0" dirty="0" smtClean="0">
                <a:ln>
                  <a:noFill/>
                </a:ln>
                <a:solidFill>
                  <a:schemeClr val="tx1"/>
                </a:solidFill>
                <a:effectLst/>
                <a:uLnTx/>
                <a:uFillTx/>
                <a:latin typeface="+mn-lt"/>
                <a:ea typeface="+mn-ea"/>
                <a:cs typeface="+mn-cs"/>
              </a:rPr>
              <a:t> ait son kütüğün son sayfasından itibaren tescillerinin yapılması ve </a:t>
            </a:r>
            <a:r>
              <a:rPr kumimoji="0" lang="tr-TR" sz="1600" b="1" i="0" u="sng" strike="noStrike" kern="1200" cap="none" spc="0" normalizeH="0" baseline="0" noProof="0" dirty="0" smtClean="0">
                <a:ln>
                  <a:noFill/>
                </a:ln>
                <a:solidFill>
                  <a:srgbClr val="C00000"/>
                </a:solidFill>
                <a:effectLst/>
                <a:uLnTx/>
                <a:uFillTx/>
                <a:latin typeface="+mn-lt"/>
                <a:ea typeface="+mn-ea"/>
                <a:cs typeface="+mn-cs"/>
              </a:rPr>
              <a:t>yeni kütüklerinin oluşturulması,</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tr-TR" sz="1600" b="0" i="0" u="none" strike="noStrike" kern="1200" cap="none" spc="0" normalizeH="0" baseline="0" noProof="0" dirty="0" smtClean="0">
              <a:ln>
                <a:noFill/>
              </a:ln>
              <a:solidFill>
                <a:schemeClr val="tx1"/>
              </a:solidFill>
              <a:effectLst/>
              <a:uLnTx/>
              <a:uFillTx/>
              <a:latin typeface="+mn-lt"/>
              <a:ea typeface="+mn-ea"/>
              <a:cs typeface="+mn-cs"/>
            </a:endParaRPr>
          </a:p>
          <a:p>
            <a:pPr marL="609600" marR="0" lvl="0" indent="-609600" algn="just"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endParaRPr kumimoji="0" lang="tr-TR" sz="1600" b="1"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5" name="4 Düz Ok Bağlayıcısı"/>
          <p:cNvCxnSpPr/>
          <p:nvPr/>
        </p:nvCxnSpPr>
        <p:spPr>
          <a:xfrm>
            <a:off x="3708400" y="2997200"/>
            <a:ext cx="18002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5 Metin kutusu"/>
          <p:cNvSpPr txBox="1">
            <a:spLocks noChangeArrowheads="1"/>
          </p:cNvSpPr>
          <p:nvPr/>
        </p:nvSpPr>
        <p:spPr bwMode="auto">
          <a:xfrm>
            <a:off x="900113" y="2852738"/>
            <a:ext cx="1223962" cy="369887"/>
          </a:xfrm>
          <a:prstGeom prst="rect">
            <a:avLst/>
          </a:prstGeom>
          <a:noFill/>
          <a:ln w="9525">
            <a:noFill/>
            <a:miter lim="800000"/>
            <a:headEnd/>
            <a:tailEnd/>
          </a:ln>
        </p:spPr>
        <p:txBody>
          <a:bodyPr>
            <a:spAutoFit/>
          </a:bodyPr>
          <a:lstStyle/>
          <a:p>
            <a:r>
              <a:rPr lang="tr-TR"/>
              <a:t>Ata Köyü</a:t>
            </a:r>
          </a:p>
        </p:txBody>
      </p:sp>
      <p:sp>
        <p:nvSpPr>
          <p:cNvPr id="7" name="6 Metin kutusu"/>
          <p:cNvSpPr txBox="1">
            <a:spLocks noChangeArrowheads="1"/>
          </p:cNvSpPr>
          <p:nvPr/>
        </p:nvSpPr>
        <p:spPr bwMode="auto">
          <a:xfrm>
            <a:off x="6443663" y="2492375"/>
            <a:ext cx="1223962" cy="369888"/>
          </a:xfrm>
          <a:prstGeom prst="rect">
            <a:avLst/>
          </a:prstGeom>
          <a:noFill/>
          <a:ln w="9525">
            <a:noFill/>
            <a:miter lim="800000"/>
            <a:headEnd/>
            <a:tailEnd/>
          </a:ln>
        </p:spPr>
        <p:txBody>
          <a:bodyPr>
            <a:spAutoFit/>
          </a:bodyPr>
          <a:lstStyle/>
          <a:p>
            <a:pPr algn="ctr"/>
            <a:r>
              <a:rPr lang="tr-TR" b="1">
                <a:solidFill>
                  <a:srgbClr val="C00000"/>
                </a:solidFill>
              </a:rPr>
              <a:t>Cenk Mh.</a:t>
            </a:r>
          </a:p>
        </p:txBody>
      </p:sp>
      <p:sp>
        <p:nvSpPr>
          <p:cNvPr id="8" name="7 Metin kutusu"/>
          <p:cNvSpPr txBox="1">
            <a:spLocks noChangeArrowheads="1"/>
          </p:cNvSpPr>
          <p:nvPr/>
        </p:nvSpPr>
        <p:spPr bwMode="auto">
          <a:xfrm>
            <a:off x="3708400" y="2636838"/>
            <a:ext cx="1943100" cy="646331"/>
          </a:xfrm>
          <a:prstGeom prst="rect">
            <a:avLst/>
          </a:prstGeom>
          <a:noFill/>
          <a:ln w="9525">
            <a:noFill/>
            <a:miter lim="800000"/>
            <a:headEnd/>
            <a:tailEnd/>
          </a:ln>
        </p:spPr>
        <p:txBody>
          <a:bodyPr>
            <a:spAutoFit/>
          </a:bodyPr>
          <a:lstStyle/>
          <a:p>
            <a:r>
              <a:rPr lang="tr-TR" dirty="0" smtClean="0"/>
              <a:t>Güncelleme Çalışması</a:t>
            </a:r>
            <a:endParaRPr lang="tr-TR" dirty="0"/>
          </a:p>
        </p:txBody>
      </p:sp>
      <p:sp>
        <p:nvSpPr>
          <p:cNvPr id="9" name="8 Metin kutusu"/>
          <p:cNvSpPr txBox="1">
            <a:spLocks noChangeArrowheads="1"/>
          </p:cNvSpPr>
          <p:nvPr/>
        </p:nvSpPr>
        <p:spPr bwMode="auto">
          <a:xfrm>
            <a:off x="2051050" y="2852738"/>
            <a:ext cx="935038" cy="646112"/>
          </a:xfrm>
          <a:prstGeom prst="rect">
            <a:avLst/>
          </a:prstGeom>
          <a:noFill/>
          <a:ln w="9525">
            <a:noFill/>
            <a:miter lim="800000"/>
            <a:headEnd/>
            <a:tailEnd/>
          </a:ln>
        </p:spPr>
        <p:txBody>
          <a:bodyPr>
            <a:spAutoFit/>
          </a:bodyPr>
          <a:lstStyle/>
          <a:p>
            <a:pPr algn="ctr"/>
            <a:r>
              <a:rPr lang="tr-TR"/>
              <a:t>Bayar Köyü</a:t>
            </a:r>
          </a:p>
        </p:txBody>
      </p:sp>
      <p:sp>
        <p:nvSpPr>
          <p:cNvPr id="10" name="9 Metin kutusu"/>
          <p:cNvSpPr txBox="1">
            <a:spLocks noChangeArrowheads="1"/>
          </p:cNvSpPr>
          <p:nvPr/>
        </p:nvSpPr>
        <p:spPr bwMode="auto">
          <a:xfrm>
            <a:off x="2355850" y="2133600"/>
            <a:ext cx="1568450" cy="368300"/>
          </a:xfrm>
          <a:prstGeom prst="rect">
            <a:avLst/>
          </a:prstGeom>
          <a:noFill/>
          <a:ln w="9525">
            <a:noFill/>
            <a:miter lim="800000"/>
            <a:headEnd/>
            <a:tailEnd/>
          </a:ln>
        </p:spPr>
        <p:txBody>
          <a:bodyPr>
            <a:spAutoFit/>
          </a:bodyPr>
          <a:lstStyle/>
          <a:p>
            <a:r>
              <a:rPr lang="tr-TR" b="1">
                <a:solidFill>
                  <a:srgbClr val="C00000"/>
                </a:solidFill>
              </a:rPr>
              <a:t>Cenk Mh</a:t>
            </a:r>
            <a:r>
              <a:rPr lang="tr-TR"/>
              <a:t>.</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heckerboard(across)">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checkerboard(across)">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checkerboard(across)">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checkerboard(across)">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5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9" grpId="0"/>
      <p:bldP spid="10"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AutoShape 2" descr="3 boyutlukadastro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56006" name="Picture 6" descr="tapu kÃ¼tÃ¼kleri ile ilgili gÃ¶rsel sonucu"/>
          <p:cNvPicPr>
            <a:picLocks noChangeAspect="1" noChangeArrowheads="1"/>
          </p:cNvPicPr>
          <p:nvPr/>
        </p:nvPicPr>
        <p:blipFill>
          <a:blip r:embed="rId2" cstate="print"/>
          <a:srcRect/>
          <a:stretch>
            <a:fillRect/>
          </a:stretch>
        </p:blipFill>
        <p:spPr bwMode="auto">
          <a:xfrm>
            <a:off x="106148" y="0"/>
            <a:ext cx="4621427" cy="30809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6008" name="Picture 8" descr="kadastro paftasÄ± Ã¶rneÄi ile ilgili gÃ¶rsel sonucu"/>
          <p:cNvPicPr>
            <a:picLocks noChangeAspect="1" noChangeArrowheads="1"/>
          </p:cNvPicPr>
          <p:nvPr/>
        </p:nvPicPr>
        <p:blipFill>
          <a:blip r:embed="rId3" cstate="print"/>
          <a:srcRect/>
          <a:stretch>
            <a:fillRect/>
          </a:stretch>
        </p:blipFill>
        <p:spPr bwMode="auto">
          <a:xfrm>
            <a:off x="632166" y="4631365"/>
            <a:ext cx="4188512" cy="209241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56010" name="AutoShape 10" descr="megsis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012" name="AutoShape 12" descr="https://www.tkgm.gov.tr/sites/default/files/icerik/ekleri/megss.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56013" name="Picture 13"/>
          <p:cNvPicPr>
            <a:picLocks noChangeAspect="1" noChangeArrowheads="1"/>
          </p:cNvPicPr>
          <p:nvPr/>
        </p:nvPicPr>
        <p:blipFill>
          <a:blip r:embed="rId4" cstate="print"/>
          <a:srcRect/>
          <a:stretch>
            <a:fillRect/>
          </a:stretch>
        </p:blipFill>
        <p:spPr bwMode="auto">
          <a:xfrm>
            <a:off x="4703706" y="2943705"/>
            <a:ext cx="4244400" cy="1930299"/>
          </a:xfrm>
          <a:prstGeom prst="rect">
            <a:avLst/>
          </a:prstGeom>
          <a:ln>
            <a:noFill/>
          </a:ln>
          <a:effectLst>
            <a:outerShdw blurRad="190500" algn="tl" rotWithShape="0">
              <a:srgbClr val="000000">
                <a:alpha val="70000"/>
              </a:srgbClr>
            </a:outerShdw>
          </a:effectLst>
        </p:spPr>
      </p:pic>
      <p:pic>
        <p:nvPicPr>
          <p:cNvPr id="256015" name="Picture 15" descr="yeni tapu ile ilgili gÃ¶rsel sonucu"/>
          <p:cNvPicPr>
            <a:picLocks noChangeAspect="1" noChangeArrowheads="1"/>
          </p:cNvPicPr>
          <p:nvPr/>
        </p:nvPicPr>
        <p:blipFill>
          <a:blip r:embed="rId5" cstate="print"/>
          <a:srcRect/>
          <a:stretch>
            <a:fillRect/>
          </a:stretch>
        </p:blipFill>
        <p:spPr bwMode="auto">
          <a:xfrm>
            <a:off x="4653542" y="287436"/>
            <a:ext cx="4333788" cy="2294359"/>
          </a:xfrm>
          <a:prstGeom prst="rect">
            <a:avLst/>
          </a:prstGeom>
          <a:ln>
            <a:noFill/>
          </a:ln>
          <a:effectLst>
            <a:outerShdw blurRad="292100" dist="139700" dir="2700000" algn="tl" rotWithShape="0">
              <a:srgbClr val="333333">
                <a:alpha val="65000"/>
              </a:srgbClr>
            </a:outerShdw>
          </a:effectLst>
        </p:spPr>
      </p:pic>
      <p:pic>
        <p:nvPicPr>
          <p:cNvPr id="256017" name="Picture 17" descr="3d kadastro ile ilgili gÃ¶rsel sonucu"/>
          <p:cNvPicPr>
            <a:picLocks noChangeAspect="1" noChangeArrowheads="1"/>
          </p:cNvPicPr>
          <p:nvPr/>
        </p:nvPicPr>
        <p:blipFill>
          <a:blip r:embed="rId6" cstate="print"/>
          <a:srcRect/>
          <a:stretch>
            <a:fillRect/>
          </a:stretch>
        </p:blipFill>
        <p:spPr bwMode="auto">
          <a:xfrm>
            <a:off x="5385733" y="5277091"/>
            <a:ext cx="3112917" cy="1388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6019" name="AutoShape 19" descr="takbis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021" name="AutoShape 21" descr="https://www.tkgm.gov.tr/sites/default/files/mansetresim/takbis-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56022" name="Picture 22"/>
          <p:cNvPicPr>
            <a:picLocks noChangeAspect="1" noChangeArrowheads="1"/>
          </p:cNvPicPr>
          <p:nvPr/>
        </p:nvPicPr>
        <p:blipFill>
          <a:blip r:embed="rId7" cstate="print"/>
          <a:srcRect/>
          <a:stretch>
            <a:fillRect/>
          </a:stretch>
        </p:blipFill>
        <p:spPr bwMode="auto">
          <a:xfrm>
            <a:off x="109057" y="3161600"/>
            <a:ext cx="4518303" cy="137264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ld"/>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9"/>
          <p:cNvSpPr>
            <a:spLocks noChangeArrowheads="1"/>
          </p:cNvSpPr>
          <p:nvPr/>
        </p:nvSpPr>
        <p:spPr bwMode="auto">
          <a:xfrm>
            <a:off x="355600" y="1731817"/>
            <a:ext cx="8788400" cy="27558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5710" tIns="47856" rIns="95710" bIns="47856">
            <a:spAutoFit/>
          </a:bodyPr>
          <a:lstStyle>
            <a:lvl1pPr defTabSz="9572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572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5726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5726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5726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57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57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57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57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sz="2400" dirty="0" smtClean="0">
                <a:latin typeface="Arial" panose="020B0604020202020204" pitchFamily="34" charset="0"/>
              </a:rPr>
              <a:t>			</a:t>
            </a:r>
          </a:p>
          <a:p>
            <a:pPr algn="ctr" eaLnBrk="1" hangingPunct="1">
              <a:spcBef>
                <a:spcPct val="0"/>
              </a:spcBef>
              <a:buFontTx/>
              <a:buNone/>
            </a:pPr>
            <a:r>
              <a:rPr lang="tr-TR" sz="2400" dirty="0" smtClean="0">
                <a:solidFill>
                  <a:schemeClr val="accent6">
                    <a:lumMod val="75000"/>
                  </a:schemeClr>
                </a:solidFill>
                <a:latin typeface="Arial" panose="020B0604020202020204" pitchFamily="34" charset="0"/>
              </a:rPr>
              <a:t>				</a:t>
            </a:r>
            <a:endParaRPr lang="tr-TR" sz="1800" dirty="0" smtClean="0">
              <a:solidFill>
                <a:schemeClr val="accent6">
                  <a:lumMod val="75000"/>
                </a:schemeClr>
              </a:solidFill>
              <a:latin typeface="+mn-lt"/>
            </a:endParaRPr>
          </a:p>
          <a:p>
            <a:pPr algn="ctr" eaLnBrk="1" hangingPunct="1">
              <a:spcBef>
                <a:spcPct val="0"/>
              </a:spcBef>
              <a:buFontTx/>
              <a:buNone/>
            </a:pPr>
            <a:r>
              <a:rPr lang="tr-TR" sz="2400" dirty="0" smtClean="0">
                <a:solidFill>
                  <a:schemeClr val="accent6">
                    <a:lumMod val="75000"/>
                  </a:schemeClr>
                </a:solidFill>
                <a:latin typeface="Arial" panose="020B0604020202020204" pitchFamily="34" charset="0"/>
              </a:rPr>
              <a:t>                                                   </a:t>
            </a:r>
          </a:p>
          <a:p>
            <a:pPr algn="ctr" eaLnBrk="1" hangingPunct="1">
              <a:spcBef>
                <a:spcPct val="0"/>
              </a:spcBef>
              <a:buFontTx/>
              <a:buNone/>
            </a:pPr>
            <a:endParaRPr lang="tr-TR" sz="2400" dirty="0" smtClean="0">
              <a:solidFill>
                <a:schemeClr val="accent6">
                  <a:lumMod val="75000"/>
                </a:schemeClr>
              </a:solidFill>
              <a:latin typeface="Arial" panose="020B0604020202020204" pitchFamily="34" charset="0"/>
            </a:endParaRPr>
          </a:p>
          <a:p>
            <a:pPr algn="ctr" eaLnBrk="1" hangingPunct="1">
              <a:spcBef>
                <a:spcPct val="0"/>
              </a:spcBef>
              <a:buFontTx/>
              <a:buNone/>
            </a:pPr>
            <a:endParaRPr lang="tr-TR" sz="2400" dirty="0">
              <a:solidFill>
                <a:schemeClr val="accent6">
                  <a:lumMod val="75000"/>
                </a:schemeClr>
              </a:solidFill>
              <a:latin typeface="Arial" panose="020B0604020202020204" pitchFamily="34" charset="0"/>
            </a:endParaRPr>
          </a:p>
          <a:p>
            <a:pPr eaLnBrk="1" hangingPunct="1">
              <a:spcBef>
                <a:spcPct val="0"/>
              </a:spcBef>
              <a:buFontTx/>
              <a:buNone/>
            </a:pPr>
            <a:endParaRPr lang="tr-TR" sz="2400" dirty="0" smtClean="0">
              <a:latin typeface="Andalus" panose="02020603050405020304" pitchFamily="18" charset="-78"/>
              <a:cs typeface="Andalus" panose="02020603050405020304" pitchFamily="18" charset="-78"/>
            </a:endParaRPr>
          </a:p>
          <a:p>
            <a:pPr eaLnBrk="1" hangingPunct="1">
              <a:buClr>
                <a:schemeClr val="folHlink"/>
              </a:buClr>
              <a:buSzPct val="60000"/>
              <a:buFontTx/>
              <a:buNone/>
            </a:pPr>
            <a:endParaRPr lang="tr-TR" sz="2400" dirty="0">
              <a:latin typeface="Tahoma" panose="020B0604030504040204" pitchFamily="34" charset="0"/>
            </a:endParaRPr>
          </a:p>
        </p:txBody>
      </p:sp>
      <p:sp>
        <p:nvSpPr>
          <p:cNvPr id="5" name="4 Metin kutusu"/>
          <p:cNvSpPr txBox="1"/>
          <p:nvPr/>
        </p:nvSpPr>
        <p:spPr>
          <a:xfrm>
            <a:off x="3212956" y="2529320"/>
            <a:ext cx="5286375" cy="707886"/>
          </a:xfrm>
          <a:prstGeom prst="rect">
            <a:avLst/>
          </a:prstGeom>
          <a:noFill/>
        </p:spPr>
        <p:txBody>
          <a:bodyPr>
            <a:spAutoFit/>
          </a:bodyPr>
          <a:lstStyle/>
          <a:p>
            <a:pPr eaLnBrk="1" hangingPunct="1">
              <a:defRPr/>
            </a:pPr>
            <a:r>
              <a:rPr lang="tr-TR" sz="4000" dirty="0">
                <a:solidFill>
                  <a:schemeClr val="accent6">
                    <a:lumMod val="75000"/>
                  </a:schemeClr>
                </a:solidFill>
                <a:effectLst>
                  <a:outerShdw blurRad="38100" dist="38100" dir="2700000" algn="tl">
                    <a:srgbClr val="000000">
                      <a:alpha val="43137"/>
                    </a:srgbClr>
                  </a:outerShdw>
                </a:effectLst>
                <a:cs typeface="Arial" charset="0"/>
              </a:rPr>
              <a:t> </a:t>
            </a:r>
            <a:endParaRPr lang="tr-TR" sz="4000" dirty="0">
              <a:solidFill>
                <a:schemeClr val="accent6">
                  <a:lumMod val="75000"/>
                </a:schemeClr>
              </a:solidFill>
              <a:effectLst>
                <a:outerShdw blurRad="38100" dist="38100" dir="2700000" algn="tl">
                  <a:srgbClr val="000000">
                    <a:alpha val="43137"/>
                  </a:srgbClr>
                </a:outerShdw>
              </a:effectLst>
            </a:endParaRPr>
          </a:p>
        </p:txBody>
      </p:sp>
      <p:sp>
        <p:nvSpPr>
          <p:cNvPr id="6" name="5 Metin kutusu"/>
          <p:cNvSpPr txBox="1"/>
          <p:nvPr/>
        </p:nvSpPr>
        <p:spPr>
          <a:xfrm>
            <a:off x="3973383" y="4789617"/>
            <a:ext cx="3252301"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tr-TR" b="1" dirty="0" smtClean="0">
                <a:solidFill>
                  <a:schemeClr val="accent5">
                    <a:lumMod val="50000"/>
                  </a:schemeClr>
                </a:solidFill>
              </a:rPr>
              <a:t>KADASTRO DAİRESİ BAŞKANLIĞI</a:t>
            </a:r>
            <a:endParaRPr lang="tr-TR" b="1" dirty="0">
              <a:solidFill>
                <a:schemeClr val="accent5">
                  <a:lumMod val="50000"/>
                </a:schemeClr>
              </a:solidFill>
            </a:endParaRPr>
          </a:p>
        </p:txBody>
      </p:sp>
      <p:pic>
        <p:nvPicPr>
          <p:cNvPr id="7" name="6 Resim" descr="C:\Users\tk32346\Desktop\Resim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8039" y="1300378"/>
            <a:ext cx="7786469" cy="3441608"/>
          </a:xfrm>
          <a:prstGeom prst="rect">
            <a:avLst/>
          </a:prstGeom>
          <a:noFill/>
          <a:ln>
            <a:noFill/>
          </a:ln>
          <a:effectLst/>
          <a:scene3d>
            <a:camera prst="orthographicFront">
              <a:rot lat="0" lon="0" rev="0"/>
            </a:camera>
            <a:lightRig rig="glow" dir="t">
              <a:rot lat="0" lon="0" rev="14100000"/>
            </a:lightRig>
          </a:scene3d>
          <a:sp3d prstMaterial="softEdge">
            <a:bevelT w="127000" prst="artDeco"/>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8 Metin kutusu"/>
          <p:cNvSpPr txBox="1"/>
          <p:nvPr/>
        </p:nvSpPr>
        <p:spPr>
          <a:xfrm>
            <a:off x="467250" y="176670"/>
            <a:ext cx="79655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2400" b="1" dirty="0" smtClean="0"/>
              <a:t>VATANINI EN ÇOK SEVEN, GÖREVİNİ EN İYİ YAPANDIR.</a:t>
            </a:r>
            <a:endParaRPr lang="tr-TR" sz="2400" b="1" dirty="0">
              <a:solidFill>
                <a:schemeClr val="tx2"/>
              </a:solidFill>
              <a:latin typeface="Comic Sans MS" pitchFamily="66" charset="0"/>
            </a:endParaRPr>
          </a:p>
        </p:txBody>
      </p:sp>
      <p:pic>
        <p:nvPicPr>
          <p:cNvPr id="62467" name="Picture 3"/>
          <p:cNvPicPr>
            <a:picLocks noChangeAspect="1" noChangeArrowheads="1"/>
          </p:cNvPicPr>
          <p:nvPr/>
        </p:nvPicPr>
        <p:blipFill>
          <a:blip r:embed="rId3" cstate="print"/>
          <a:srcRect/>
          <a:stretch>
            <a:fillRect/>
          </a:stretch>
        </p:blipFill>
        <p:spPr bwMode="auto">
          <a:xfrm>
            <a:off x="6237289" y="528639"/>
            <a:ext cx="1458912" cy="609592"/>
          </a:xfrm>
          <a:prstGeom prst="rect">
            <a:avLst/>
          </a:prstGeom>
          <a:noFill/>
          <a:ln w="9525">
            <a:noFill/>
            <a:miter lim="800000"/>
            <a:headEnd/>
            <a:tailEnd/>
          </a:ln>
          <a:effectLst/>
        </p:spPr>
      </p:pic>
      <p:sp>
        <p:nvSpPr>
          <p:cNvPr id="10" name="9 Metin kutusu"/>
          <p:cNvSpPr txBox="1"/>
          <p:nvPr/>
        </p:nvSpPr>
        <p:spPr>
          <a:xfrm>
            <a:off x="4416241" y="5339887"/>
            <a:ext cx="4233338"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tr-TR" b="1" dirty="0" smtClean="0">
                <a:solidFill>
                  <a:schemeClr val="accent5">
                    <a:lumMod val="50000"/>
                  </a:schemeClr>
                </a:solidFill>
              </a:rPr>
              <a:t>TEKNİK İNCELEME ve GÜNCELLEME BİRİMİ</a:t>
            </a:r>
            <a:endParaRPr lang="tr-TR" b="1" dirty="0">
              <a:solidFill>
                <a:schemeClr val="accent5">
                  <a:lumMod val="50000"/>
                </a:schemeClr>
              </a:solidFill>
            </a:endParaRPr>
          </a:p>
        </p:txBody>
      </p:sp>
      <p:sp>
        <p:nvSpPr>
          <p:cNvPr id="2" name="Metin kutusu 1"/>
          <p:cNvSpPr txBox="1"/>
          <p:nvPr/>
        </p:nvSpPr>
        <p:spPr>
          <a:xfrm>
            <a:off x="6176494" y="1492420"/>
            <a:ext cx="3039414" cy="369332"/>
          </a:xfrm>
          <a:prstGeom prst="rect">
            <a:avLst/>
          </a:prstGeom>
          <a:noFill/>
        </p:spPr>
        <p:txBody>
          <a:bodyPr wrap="square" rtlCol="0">
            <a:spAutoFit/>
          </a:bodyPr>
          <a:lstStyle/>
          <a:p>
            <a:r>
              <a:rPr lang="tr-TR" b="1" dirty="0" smtClean="0">
                <a:solidFill>
                  <a:srgbClr val="FF0000"/>
                </a:solidFill>
                <a:latin typeface="Comic Sans MS" panose="030F0702030302020204" pitchFamily="66" charset="0"/>
              </a:rPr>
              <a:t>TEŞEKKÜR EDERİZ</a:t>
            </a:r>
            <a:endParaRPr lang="tr-TR"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xmlns="" val="846870523"/>
      </p:ext>
    </p:extLst>
  </p:cSld>
  <p:clrMapOvr>
    <a:masterClrMapping/>
  </p:clrMapOvr>
  <p:transition>
    <p:pull dir="ld"/>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18567</TotalTime>
  <Words>11798</Words>
  <Application>Microsoft Office PowerPoint</Application>
  <PresentationFormat>Ekran Gösterisi (4:3)</PresentationFormat>
  <Paragraphs>2567</Paragraphs>
  <Slides>189</Slides>
  <Notes>15</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189</vt:i4>
      </vt:variant>
    </vt:vector>
  </HeadingPairs>
  <TitlesOfParts>
    <vt:vector size="191" baseType="lpstr">
      <vt:lpstr>Ofis Teması</vt:lpstr>
      <vt:lpstr>Photo Editor Fotoğrafı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OLUŞTURULACAK SINIRLAR</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Slayt 128</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Slayt 143</vt:lpstr>
      <vt:lpstr>Slayt 144</vt:lpstr>
      <vt:lpstr>Slayt 145</vt:lpstr>
      <vt:lpstr>Slayt 146</vt:lpstr>
      <vt:lpstr>Slayt 147</vt:lpstr>
      <vt:lpstr>Slayt 148</vt:lpstr>
      <vt:lpstr>Slayt 149</vt:lpstr>
      <vt:lpstr>Slayt 150</vt:lpstr>
      <vt:lpstr>Slayt 151</vt:lpstr>
      <vt:lpstr>Slayt 152</vt:lpstr>
      <vt:lpstr>Slayt 153</vt:lpstr>
      <vt:lpstr>Slayt 154</vt:lpstr>
      <vt:lpstr>Slayt 155</vt:lpstr>
      <vt:lpstr>Slayt 156</vt:lpstr>
      <vt:lpstr>Slayt 157</vt:lpstr>
      <vt:lpstr>Slayt 158</vt:lpstr>
      <vt:lpstr>Slayt 159</vt:lpstr>
      <vt:lpstr>Slayt 160</vt:lpstr>
      <vt:lpstr>Slayt 161</vt:lpstr>
      <vt:lpstr>Slayt 162</vt:lpstr>
      <vt:lpstr>Sayısallaştırmada Üretilen Koordinat Tipleri</vt:lpstr>
      <vt:lpstr>Slayt 164</vt:lpstr>
      <vt:lpstr>Slayt 165</vt:lpstr>
      <vt:lpstr>Slayt 166</vt:lpstr>
      <vt:lpstr>Slayt 167</vt:lpstr>
      <vt:lpstr>Slayt 168</vt:lpstr>
      <vt:lpstr>Slayt 169</vt:lpstr>
      <vt:lpstr>Slayt 170</vt:lpstr>
      <vt:lpstr>Slayt 171</vt:lpstr>
      <vt:lpstr>Slayt 172</vt:lpstr>
      <vt:lpstr>Slayt 173</vt:lpstr>
      <vt:lpstr>Slayt 174</vt:lpstr>
      <vt:lpstr>Slayt 175</vt:lpstr>
      <vt:lpstr>Slayt 176</vt:lpstr>
      <vt:lpstr>Slayt 177</vt:lpstr>
      <vt:lpstr>Slayt 178</vt:lpstr>
      <vt:lpstr>Slayt 179</vt:lpstr>
      <vt:lpstr>Slayt 180</vt:lpstr>
      <vt:lpstr>Slayt 181</vt:lpstr>
      <vt:lpstr>Slayt 182</vt:lpstr>
      <vt:lpstr>Slayt 183</vt:lpstr>
      <vt:lpstr>Slayt 184</vt:lpstr>
      <vt:lpstr>Slayt 185</vt:lpstr>
      <vt:lpstr>Slayt 186</vt:lpstr>
      <vt:lpstr>Slayt 187</vt:lpstr>
      <vt:lpstr>Slayt 188</vt:lpstr>
      <vt:lpstr>Slayt 189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Tapu ve Kadastro Gen. Müd.</dc:creator>
  <cp:lastModifiedBy>tk24084</cp:lastModifiedBy>
  <cp:revision>1270</cp:revision>
  <dcterms:created xsi:type="dcterms:W3CDTF">2018-06-19T07:06:15Z</dcterms:created>
  <dcterms:modified xsi:type="dcterms:W3CDTF">2019-05-15T08:19:53Z</dcterms:modified>
</cp:coreProperties>
</file>