
<file path=[Content_Types].xml><?xml version="1.0" encoding="utf-8"?>
<Types xmlns="http://schemas.openxmlformats.org/package/2006/content-types">
  <Default Extension="png" ContentType="image/png"/>
  <Default Extension="jpeg" ContentType="image/jpeg"/>
  <Default Extension="emf" ContentType="image/x-emf"/>
  <Default Extension="web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57"/>
  </p:notesMasterIdLst>
  <p:handoutMasterIdLst>
    <p:handoutMasterId r:id="rId158"/>
  </p:handoutMasterIdLst>
  <p:sldIdLst>
    <p:sldId id="763" r:id="rId2"/>
    <p:sldId id="989" r:id="rId3"/>
    <p:sldId id="834" r:id="rId4"/>
    <p:sldId id="835" r:id="rId5"/>
    <p:sldId id="836" r:id="rId6"/>
    <p:sldId id="830" r:id="rId7"/>
    <p:sldId id="837" r:id="rId8"/>
    <p:sldId id="838" r:id="rId9"/>
    <p:sldId id="839" r:id="rId10"/>
    <p:sldId id="840" r:id="rId11"/>
    <p:sldId id="842" r:id="rId12"/>
    <p:sldId id="843" r:id="rId13"/>
    <p:sldId id="844" r:id="rId14"/>
    <p:sldId id="845" r:id="rId15"/>
    <p:sldId id="846" r:id="rId16"/>
    <p:sldId id="847" r:id="rId17"/>
    <p:sldId id="848" r:id="rId18"/>
    <p:sldId id="849" r:id="rId19"/>
    <p:sldId id="850" r:id="rId20"/>
    <p:sldId id="851" r:id="rId21"/>
    <p:sldId id="852" r:id="rId22"/>
    <p:sldId id="853" r:id="rId23"/>
    <p:sldId id="854" r:id="rId24"/>
    <p:sldId id="855" r:id="rId25"/>
    <p:sldId id="856" r:id="rId26"/>
    <p:sldId id="857" r:id="rId27"/>
    <p:sldId id="858" r:id="rId28"/>
    <p:sldId id="859" r:id="rId29"/>
    <p:sldId id="860" r:id="rId30"/>
    <p:sldId id="861" r:id="rId31"/>
    <p:sldId id="862" r:id="rId32"/>
    <p:sldId id="863" r:id="rId33"/>
    <p:sldId id="864" r:id="rId34"/>
    <p:sldId id="865" r:id="rId35"/>
    <p:sldId id="866" r:id="rId36"/>
    <p:sldId id="867" r:id="rId37"/>
    <p:sldId id="868" r:id="rId38"/>
    <p:sldId id="869" r:id="rId39"/>
    <p:sldId id="870" r:id="rId40"/>
    <p:sldId id="871" r:id="rId41"/>
    <p:sldId id="872" r:id="rId42"/>
    <p:sldId id="873" r:id="rId43"/>
    <p:sldId id="874" r:id="rId44"/>
    <p:sldId id="875" r:id="rId45"/>
    <p:sldId id="876" r:id="rId46"/>
    <p:sldId id="877" r:id="rId47"/>
    <p:sldId id="879" r:id="rId48"/>
    <p:sldId id="880" r:id="rId49"/>
    <p:sldId id="881" r:id="rId50"/>
    <p:sldId id="882" r:id="rId51"/>
    <p:sldId id="883" r:id="rId52"/>
    <p:sldId id="884" r:id="rId53"/>
    <p:sldId id="885" r:id="rId54"/>
    <p:sldId id="886" r:id="rId55"/>
    <p:sldId id="887" r:id="rId56"/>
    <p:sldId id="888" r:id="rId57"/>
    <p:sldId id="889" r:id="rId58"/>
    <p:sldId id="890" r:id="rId59"/>
    <p:sldId id="891" r:id="rId60"/>
    <p:sldId id="892" r:id="rId61"/>
    <p:sldId id="893" r:id="rId62"/>
    <p:sldId id="894" r:id="rId63"/>
    <p:sldId id="895" r:id="rId64"/>
    <p:sldId id="896" r:id="rId65"/>
    <p:sldId id="897" r:id="rId66"/>
    <p:sldId id="898" r:id="rId67"/>
    <p:sldId id="900" r:id="rId68"/>
    <p:sldId id="901" r:id="rId69"/>
    <p:sldId id="902" r:id="rId70"/>
    <p:sldId id="903" r:id="rId71"/>
    <p:sldId id="904" r:id="rId72"/>
    <p:sldId id="905" r:id="rId73"/>
    <p:sldId id="906" r:id="rId74"/>
    <p:sldId id="907" r:id="rId75"/>
    <p:sldId id="908" r:id="rId76"/>
    <p:sldId id="909" r:id="rId77"/>
    <p:sldId id="910" r:id="rId78"/>
    <p:sldId id="911" r:id="rId79"/>
    <p:sldId id="912" r:id="rId80"/>
    <p:sldId id="913" r:id="rId81"/>
    <p:sldId id="914" r:id="rId82"/>
    <p:sldId id="915" r:id="rId83"/>
    <p:sldId id="916" r:id="rId84"/>
    <p:sldId id="917" r:id="rId85"/>
    <p:sldId id="918" r:id="rId86"/>
    <p:sldId id="919" r:id="rId87"/>
    <p:sldId id="920" r:id="rId88"/>
    <p:sldId id="921" r:id="rId89"/>
    <p:sldId id="922" r:id="rId90"/>
    <p:sldId id="923" r:id="rId91"/>
    <p:sldId id="924" r:id="rId92"/>
    <p:sldId id="925" r:id="rId93"/>
    <p:sldId id="926" r:id="rId94"/>
    <p:sldId id="927" r:id="rId95"/>
    <p:sldId id="928" r:id="rId96"/>
    <p:sldId id="929" r:id="rId97"/>
    <p:sldId id="930" r:id="rId98"/>
    <p:sldId id="931" r:id="rId99"/>
    <p:sldId id="932" r:id="rId100"/>
    <p:sldId id="933" r:id="rId101"/>
    <p:sldId id="934" r:id="rId102"/>
    <p:sldId id="935" r:id="rId103"/>
    <p:sldId id="936" r:id="rId104"/>
    <p:sldId id="937" r:id="rId105"/>
    <p:sldId id="938" r:id="rId106"/>
    <p:sldId id="939" r:id="rId107"/>
    <p:sldId id="940" r:id="rId108"/>
    <p:sldId id="941" r:id="rId109"/>
    <p:sldId id="942" r:id="rId110"/>
    <p:sldId id="943" r:id="rId111"/>
    <p:sldId id="944" r:id="rId112"/>
    <p:sldId id="945" r:id="rId113"/>
    <p:sldId id="946" r:id="rId114"/>
    <p:sldId id="947" r:id="rId115"/>
    <p:sldId id="948" r:id="rId116"/>
    <p:sldId id="949" r:id="rId117"/>
    <p:sldId id="950" r:id="rId118"/>
    <p:sldId id="951" r:id="rId119"/>
    <p:sldId id="952" r:id="rId120"/>
    <p:sldId id="953" r:id="rId121"/>
    <p:sldId id="955" r:id="rId122"/>
    <p:sldId id="956" r:id="rId123"/>
    <p:sldId id="957" r:id="rId124"/>
    <p:sldId id="958" r:id="rId125"/>
    <p:sldId id="959" r:id="rId126"/>
    <p:sldId id="960" r:id="rId127"/>
    <p:sldId id="961" r:id="rId128"/>
    <p:sldId id="962" r:id="rId129"/>
    <p:sldId id="963" r:id="rId130"/>
    <p:sldId id="964" r:id="rId131"/>
    <p:sldId id="965" r:id="rId132"/>
    <p:sldId id="966" r:id="rId133"/>
    <p:sldId id="967" r:id="rId134"/>
    <p:sldId id="968" r:id="rId135"/>
    <p:sldId id="969" r:id="rId136"/>
    <p:sldId id="970" r:id="rId137"/>
    <p:sldId id="971" r:id="rId138"/>
    <p:sldId id="972" r:id="rId139"/>
    <p:sldId id="973" r:id="rId140"/>
    <p:sldId id="974" r:id="rId141"/>
    <p:sldId id="975" r:id="rId142"/>
    <p:sldId id="976" r:id="rId143"/>
    <p:sldId id="977" r:id="rId144"/>
    <p:sldId id="978" r:id="rId145"/>
    <p:sldId id="979" r:id="rId146"/>
    <p:sldId id="980" r:id="rId147"/>
    <p:sldId id="981" r:id="rId148"/>
    <p:sldId id="982" r:id="rId149"/>
    <p:sldId id="983" r:id="rId150"/>
    <p:sldId id="984" r:id="rId151"/>
    <p:sldId id="985" r:id="rId152"/>
    <p:sldId id="986" r:id="rId153"/>
    <p:sldId id="987" r:id="rId154"/>
    <p:sldId id="988" r:id="rId155"/>
    <p:sldId id="990" r:id="rId156"/>
  </p:sldIdLst>
  <p:sldSz cx="24120475" cy="13679488"/>
  <p:notesSz cx="6858000" cy="9144000"/>
  <p:defaultTextStyle>
    <a:defPPr>
      <a:defRPr lang="tr-T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545105" algn="l" rtl="0" fontAlgn="base">
      <a:spcBef>
        <a:spcPct val="0"/>
      </a:spcBef>
      <a:spcAft>
        <a:spcPct val="0"/>
      </a:spcAft>
      <a:defRPr kern="1200">
        <a:solidFill>
          <a:schemeClr val="tx1"/>
        </a:solidFill>
        <a:latin typeface="Arial" pitchFamily="34" charset="0"/>
        <a:ea typeface="+mn-ea"/>
        <a:cs typeface="Arial" pitchFamily="34" charset="0"/>
      </a:defRPr>
    </a:lvl2pPr>
    <a:lvl3pPr marL="1090209" algn="l" rtl="0" fontAlgn="base">
      <a:spcBef>
        <a:spcPct val="0"/>
      </a:spcBef>
      <a:spcAft>
        <a:spcPct val="0"/>
      </a:spcAft>
      <a:defRPr kern="1200">
        <a:solidFill>
          <a:schemeClr val="tx1"/>
        </a:solidFill>
        <a:latin typeface="Arial" pitchFamily="34" charset="0"/>
        <a:ea typeface="+mn-ea"/>
        <a:cs typeface="Arial" pitchFamily="34" charset="0"/>
      </a:defRPr>
    </a:lvl3pPr>
    <a:lvl4pPr marL="1635315" algn="l" rtl="0" fontAlgn="base">
      <a:spcBef>
        <a:spcPct val="0"/>
      </a:spcBef>
      <a:spcAft>
        <a:spcPct val="0"/>
      </a:spcAft>
      <a:defRPr kern="1200">
        <a:solidFill>
          <a:schemeClr val="tx1"/>
        </a:solidFill>
        <a:latin typeface="Arial" pitchFamily="34" charset="0"/>
        <a:ea typeface="+mn-ea"/>
        <a:cs typeface="Arial" pitchFamily="34" charset="0"/>
      </a:defRPr>
    </a:lvl4pPr>
    <a:lvl5pPr marL="2180420" algn="l" rtl="0" fontAlgn="base">
      <a:spcBef>
        <a:spcPct val="0"/>
      </a:spcBef>
      <a:spcAft>
        <a:spcPct val="0"/>
      </a:spcAft>
      <a:defRPr kern="1200">
        <a:solidFill>
          <a:schemeClr val="tx1"/>
        </a:solidFill>
        <a:latin typeface="Arial" pitchFamily="34" charset="0"/>
        <a:ea typeface="+mn-ea"/>
        <a:cs typeface="Arial" pitchFamily="34" charset="0"/>
      </a:defRPr>
    </a:lvl5pPr>
    <a:lvl6pPr marL="2725525" algn="l" defTabSz="1090209" rtl="0" eaLnBrk="1" latinLnBrk="0" hangingPunct="1">
      <a:defRPr kern="1200">
        <a:solidFill>
          <a:schemeClr val="tx1"/>
        </a:solidFill>
        <a:latin typeface="Arial" pitchFamily="34" charset="0"/>
        <a:ea typeface="+mn-ea"/>
        <a:cs typeface="Arial" pitchFamily="34" charset="0"/>
      </a:defRPr>
    </a:lvl6pPr>
    <a:lvl7pPr marL="3270629" algn="l" defTabSz="1090209" rtl="0" eaLnBrk="1" latinLnBrk="0" hangingPunct="1">
      <a:defRPr kern="1200">
        <a:solidFill>
          <a:schemeClr val="tx1"/>
        </a:solidFill>
        <a:latin typeface="Arial" pitchFamily="34" charset="0"/>
        <a:ea typeface="+mn-ea"/>
        <a:cs typeface="Arial" pitchFamily="34" charset="0"/>
      </a:defRPr>
    </a:lvl7pPr>
    <a:lvl8pPr marL="3815734" algn="l" defTabSz="1090209" rtl="0" eaLnBrk="1" latinLnBrk="0" hangingPunct="1">
      <a:defRPr kern="1200">
        <a:solidFill>
          <a:schemeClr val="tx1"/>
        </a:solidFill>
        <a:latin typeface="Arial" pitchFamily="34" charset="0"/>
        <a:ea typeface="+mn-ea"/>
        <a:cs typeface="Arial" pitchFamily="34" charset="0"/>
      </a:defRPr>
    </a:lvl8pPr>
    <a:lvl9pPr marL="4360840" algn="l" defTabSz="1090209"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3810" userDrawn="1">
          <p15:clr>
            <a:srgbClr val="A4A3A4"/>
          </p15:clr>
        </p15:guide>
        <p15:guide id="2" pos="755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EFEF8"/>
    <a:srgbClr val="FFCC66"/>
    <a:srgbClr val="7686FE"/>
    <a:srgbClr val="6E1AEA"/>
    <a:srgbClr val="FF9933"/>
    <a:srgbClr val="66FFFF"/>
    <a:srgbClr val="0033CC"/>
    <a:srgbClr val="0624FE"/>
    <a:srgbClr val="6275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Koyu Stil 1 - Vurgu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81" autoAdjust="0"/>
    <p:restoredTop sz="92606" autoAdjust="0"/>
  </p:normalViewPr>
  <p:slideViewPr>
    <p:cSldViewPr snapToObjects="1">
      <p:cViewPr varScale="1">
        <p:scale>
          <a:sx n="40" d="100"/>
          <a:sy n="40" d="100"/>
        </p:scale>
        <p:origin x="331" y="38"/>
      </p:cViewPr>
      <p:guideLst>
        <p:guide orient="horz" pos="3810"/>
        <p:guide pos="75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75" d="100"/>
          <a:sy n="75" d="100"/>
        </p:scale>
        <p:origin x="2866" y="-1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iagrams/_rels/data3.xml.rels><?xml version="1.0" encoding="UTF-8" standalone="yes"?>
<Relationships xmlns="http://schemas.openxmlformats.org/package/2006/relationships"><Relationship Id="rId1" Type="http://schemas.openxmlformats.org/officeDocument/2006/relationships/image" Target="../media/image187.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8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17F860-7933-444E-817F-B5BE96ED5973}"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tr-TR"/>
        </a:p>
      </dgm:t>
    </dgm:pt>
    <dgm:pt modelId="{819E2C6F-8EAD-45A3-AE47-80C948C5308D}">
      <dgm:prSet phldrT="[Metin]" custT="1"/>
      <dgm:spPr>
        <a:solidFill>
          <a:srgbClr val="A88BF9"/>
        </a:solidFill>
      </dgm:spPr>
      <dgm:t>
        <a:bodyPr/>
        <a:lstStyle/>
        <a:p>
          <a:pPr>
            <a:lnSpc>
              <a:spcPct val="150000"/>
            </a:lnSpc>
          </a:pPr>
          <a:r>
            <a:rPr lang="tr-TR" sz="3200" b="1" smtClean="0">
              <a:solidFill>
                <a:schemeClr val="tx1"/>
              </a:solidFill>
            </a:rPr>
            <a:t>VALİLİĞİN YAZILI TALEBİ</a:t>
          </a:r>
          <a:endParaRPr lang="tr-TR" sz="3200" b="1">
            <a:solidFill>
              <a:schemeClr val="tx1"/>
            </a:solidFill>
          </a:endParaRPr>
        </a:p>
      </dgm:t>
    </dgm:pt>
    <dgm:pt modelId="{63FAE017-DE17-44A8-B16A-B2EB86104191}" type="parTrans" cxnId="{D6520AE1-2ABA-4AB0-9380-12275027B4FC}">
      <dgm:prSet/>
      <dgm:spPr/>
      <dgm:t>
        <a:bodyPr/>
        <a:lstStyle/>
        <a:p>
          <a:endParaRPr lang="tr-TR" sz="3200"/>
        </a:p>
      </dgm:t>
    </dgm:pt>
    <dgm:pt modelId="{C5280BE2-8A54-4AAB-B840-E36D2AD14783}" type="sibTrans" cxnId="{D6520AE1-2ABA-4AB0-9380-12275027B4FC}">
      <dgm:prSet/>
      <dgm:spPr/>
      <dgm:t>
        <a:bodyPr/>
        <a:lstStyle/>
        <a:p>
          <a:endParaRPr lang="tr-TR" sz="3200"/>
        </a:p>
      </dgm:t>
    </dgm:pt>
    <dgm:pt modelId="{02BF6055-B60A-49AE-9544-599F8ABBFA2B}">
      <dgm:prSet phldrT="[Metin]" custT="1"/>
      <dgm:spPr>
        <a:solidFill>
          <a:srgbClr val="FFC000"/>
        </a:solidFill>
        <a:ln>
          <a:solidFill>
            <a:schemeClr val="bg1">
              <a:lumMod val="65000"/>
            </a:schemeClr>
          </a:solidFill>
        </a:ln>
      </dgm:spPr>
      <dgm:t>
        <a:bodyPr/>
        <a:lstStyle/>
        <a:p>
          <a:r>
            <a:rPr lang="tr-TR" sz="3200" b="1" smtClean="0">
              <a:solidFill>
                <a:schemeClr val="tx1"/>
              </a:solidFill>
            </a:rPr>
            <a:t>KÖY YERLEŞİM YERİ TESPİT KOMİSYON KARARI</a:t>
          </a:r>
          <a:endParaRPr lang="tr-TR" sz="3200" b="1">
            <a:solidFill>
              <a:schemeClr val="tx1"/>
            </a:solidFill>
          </a:endParaRPr>
        </a:p>
      </dgm:t>
    </dgm:pt>
    <dgm:pt modelId="{2F9DCFA0-0587-4B49-8101-0D29BE7A5A49}" type="parTrans" cxnId="{78C1378A-900A-42E6-8293-B6F8ED24A6FC}">
      <dgm:prSet/>
      <dgm:spPr/>
      <dgm:t>
        <a:bodyPr/>
        <a:lstStyle/>
        <a:p>
          <a:endParaRPr lang="tr-TR" sz="3200"/>
        </a:p>
      </dgm:t>
    </dgm:pt>
    <dgm:pt modelId="{2EFF5283-1C37-4FFD-AF5F-ED325D7E8608}" type="sibTrans" cxnId="{78C1378A-900A-42E6-8293-B6F8ED24A6FC}">
      <dgm:prSet/>
      <dgm:spPr/>
      <dgm:t>
        <a:bodyPr/>
        <a:lstStyle/>
        <a:p>
          <a:endParaRPr lang="tr-TR" sz="3200"/>
        </a:p>
      </dgm:t>
    </dgm:pt>
    <dgm:pt modelId="{B3F0CCA6-9E7F-42A6-8428-4BA107D652A7}">
      <dgm:prSet phldrT="[Metin]" custT="1"/>
      <dgm:spPr>
        <a:solidFill>
          <a:schemeClr val="accent2">
            <a:lumMod val="40000"/>
            <a:lumOff val="60000"/>
          </a:schemeClr>
        </a:solidFill>
      </dgm:spPr>
      <dgm:t>
        <a:bodyPr/>
        <a:lstStyle/>
        <a:p>
          <a:pPr>
            <a:lnSpc>
              <a:spcPct val="200000"/>
            </a:lnSpc>
          </a:pPr>
          <a:r>
            <a:rPr lang="tr-TR" sz="3200" b="1" smtClean="0">
              <a:solidFill>
                <a:schemeClr val="tx1"/>
              </a:solidFill>
            </a:rPr>
            <a:t>KÖY</a:t>
          </a:r>
          <a:r>
            <a:rPr lang="tr-TR" sz="3200" smtClean="0">
              <a:solidFill>
                <a:schemeClr val="tx1"/>
              </a:solidFill>
            </a:rPr>
            <a:t> </a:t>
          </a:r>
          <a:r>
            <a:rPr lang="tr-TR" sz="3200" b="1" smtClean="0">
              <a:solidFill>
                <a:schemeClr val="tx1"/>
              </a:solidFill>
            </a:rPr>
            <a:t>YERLEŞİM HARİTASI</a:t>
          </a:r>
          <a:endParaRPr lang="tr-TR" sz="3200" b="1">
            <a:solidFill>
              <a:schemeClr val="tx1"/>
            </a:solidFill>
          </a:endParaRPr>
        </a:p>
      </dgm:t>
    </dgm:pt>
    <dgm:pt modelId="{949D4AA2-ADD2-4C66-8BCE-4B2A90818FE0}" type="parTrans" cxnId="{75CB68EE-7B95-42BC-9AB3-4EC67255A5CF}">
      <dgm:prSet/>
      <dgm:spPr/>
      <dgm:t>
        <a:bodyPr/>
        <a:lstStyle/>
        <a:p>
          <a:endParaRPr lang="tr-TR" sz="3200"/>
        </a:p>
      </dgm:t>
    </dgm:pt>
    <dgm:pt modelId="{9D4A35DB-0F8D-484F-BB38-12A83345B253}" type="sibTrans" cxnId="{75CB68EE-7B95-42BC-9AB3-4EC67255A5CF}">
      <dgm:prSet/>
      <dgm:spPr/>
      <dgm:t>
        <a:bodyPr/>
        <a:lstStyle/>
        <a:p>
          <a:endParaRPr lang="tr-TR" sz="3200"/>
        </a:p>
      </dgm:t>
    </dgm:pt>
    <dgm:pt modelId="{983AF0EE-AD82-4637-9EBB-80491981B636}">
      <dgm:prSet phldrT="[Metin]"/>
      <dgm:spPr/>
      <dgm:t>
        <a:bodyPr/>
        <a:lstStyle/>
        <a:p>
          <a:endParaRPr lang="tr-TR" sz="3200" dirty="0"/>
        </a:p>
      </dgm:t>
    </dgm:pt>
    <dgm:pt modelId="{EAB44BA6-2E70-4398-AA68-6EDCC583290B}" type="parTrans" cxnId="{C7539D1F-ECEA-4E61-862C-FBD1FDED3552}">
      <dgm:prSet/>
      <dgm:spPr/>
      <dgm:t>
        <a:bodyPr/>
        <a:lstStyle/>
        <a:p>
          <a:endParaRPr lang="tr-TR" sz="3200"/>
        </a:p>
      </dgm:t>
    </dgm:pt>
    <dgm:pt modelId="{79F7B2A1-6A42-4416-88BD-863DE3AAFC76}" type="sibTrans" cxnId="{C7539D1F-ECEA-4E61-862C-FBD1FDED3552}">
      <dgm:prSet/>
      <dgm:spPr/>
      <dgm:t>
        <a:bodyPr/>
        <a:lstStyle/>
        <a:p>
          <a:endParaRPr lang="tr-TR" sz="3200"/>
        </a:p>
      </dgm:t>
    </dgm:pt>
    <dgm:pt modelId="{D3D843B5-E1C8-412C-8517-708BB15EF119}">
      <dgm:prSet phldrT="[Metin]"/>
      <dgm:spPr/>
      <dgm:t>
        <a:bodyPr/>
        <a:lstStyle/>
        <a:p>
          <a:endParaRPr lang="tr-TR" sz="3200" dirty="0"/>
        </a:p>
      </dgm:t>
    </dgm:pt>
    <dgm:pt modelId="{84A4595E-E55B-46A5-8626-8D062439EFFA}" type="parTrans" cxnId="{B3C2EB09-5B52-4AAD-B4D4-418DF952B8EF}">
      <dgm:prSet/>
      <dgm:spPr/>
      <dgm:t>
        <a:bodyPr/>
        <a:lstStyle/>
        <a:p>
          <a:endParaRPr lang="tr-TR" sz="3200"/>
        </a:p>
      </dgm:t>
    </dgm:pt>
    <dgm:pt modelId="{6454679A-AA31-40F5-93A8-D066A8C854D1}" type="sibTrans" cxnId="{B3C2EB09-5B52-4AAD-B4D4-418DF952B8EF}">
      <dgm:prSet/>
      <dgm:spPr/>
      <dgm:t>
        <a:bodyPr/>
        <a:lstStyle/>
        <a:p>
          <a:endParaRPr lang="tr-TR" sz="3200"/>
        </a:p>
      </dgm:t>
    </dgm:pt>
    <dgm:pt modelId="{481CDEAC-23D6-488C-B949-75CD59DEDE7F}">
      <dgm:prSet phldrT="[Metin]" custT="1"/>
      <dgm:spPr/>
      <dgm:t>
        <a:bodyPr/>
        <a:lstStyle/>
        <a:p>
          <a:endParaRPr lang="tr-TR" sz="3200"/>
        </a:p>
      </dgm:t>
    </dgm:pt>
    <dgm:pt modelId="{1703BA14-D975-443E-8666-229E8A7D9D5D}" type="parTrans" cxnId="{F56E805C-1313-4D8C-B138-805805BB2CF3}">
      <dgm:prSet/>
      <dgm:spPr/>
      <dgm:t>
        <a:bodyPr/>
        <a:lstStyle/>
        <a:p>
          <a:endParaRPr lang="tr-TR" sz="3200"/>
        </a:p>
      </dgm:t>
    </dgm:pt>
    <dgm:pt modelId="{671707F6-31CC-4C3D-8324-BFECD072DD82}" type="sibTrans" cxnId="{F56E805C-1313-4D8C-B138-805805BB2CF3}">
      <dgm:prSet/>
      <dgm:spPr/>
      <dgm:t>
        <a:bodyPr/>
        <a:lstStyle/>
        <a:p>
          <a:endParaRPr lang="tr-TR" sz="3200"/>
        </a:p>
      </dgm:t>
    </dgm:pt>
    <dgm:pt modelId="{737D845D-BA70-4DBE-80F2-4C574C4231D6}" type="pres">
      <dgm:prSet presAssocID="{6217F860-7933-444E-817F-B5BE96ED5973}" presName="Name0" presStyleCnt="0">
        <dgm:presLayoutVars>
          <dgm:chMax val="3"/>
          <dgm:chPref val="1"/>
          <dgm:dir/>
          <dgm:animLvl val="lvl"/>
          <dgm:resizeHandles/>
        </dgm:presLayoutVars>
      </dgm:prSet>
      <dgm:spPr/>
      <dgm:t>
        <a:bodyPr/>
        <a:lstStyle/>
        <a:p>
          <a:endParaRPr lang="tr-TR"/>
        </a:p>
      </dgm:t>
    </dgm:pt>
    <dgm:pt modelId="{400A6D86-D2FC-42DE-9E2A-07AB44BE4D83}" type="pres">
      <dgm:prSet presAssocID="{6217F860-7933-444E-817F-B5BE96ED5973}" presName="outerBox" presStyleCnt="0"/>
      <dgm:spPr/>
    </dgm:pt>
    <dgm:pt modelId="{867A2AD8-7BC9-40E0-96AB-B09ABE489EE3}" type="pres">
      <dgm:prSet presAssocID="{6217F860-7933-444E-817F-B5BE96ED5973}" presName="outerBoxParent" presStyleLbl="node1" presStyleIdx="0" presStyleCnt="3" custLinFactNeighborX="-1149"/>
      <dgm:spPr/>
      <dgm:t>
        <a:bodyPr/>
        <a:lstStyle/>
        <a:p>
          <a:endParaRPr lang="tr-TR"/>
        </a:p>
      </dgm:t>
    </dgm:pt>
    <dgm:pt modelId="{3A26D71C-E89D-4780-A083-0D116E6B0B82}" type="pres">
      <dgm:prSet presAssocID="{6217F860-7933-444E-817F-B5BE96ED5973}" presName="outerBoxChildren" presStyleCnt="0"/>
      <dgm:spPr/>
    </dgm:pt>
    <dgm:pt modelId="{E2401CD1-3765-4FC8-8BA1-1E45CAED7B74}" type="pres">
      <dgm:prSet presAssocID="{6217F860-7933-444E-817F-B5BE96ED5973}" presName="middleBox" presStyleCnt="0"/>
      <dgm:spPr/>
    </dgm:pt>
    <dgm:pt modelId="{0A7CAFC2-74DC-431F-8BC4-A98DC8468259}" type="pres">
      <dgm:prSet presAssocID="{6217F860-7933-444E-817F-B5BE96ED5973}" presName="middleBoxParent" presStyleLbl="node1" presStyleIdx="1" presStyleCnt="3"/>
      <dgm:spPr/>
      <dgm:t>
        <a:bodyPr/>
        <a:lstStyle/>
        <a:p>
          <a:endParaRPr lang="tr-TR"/>
        </a:p>
      </dgm:t>
    </dgm:pt>
    <dgm:pt modelId="{26E9637D-5C37-447F-B968-5FD0D2B9F32F}" type="pres">
      <dgm:prSet presAssocID="{6217F860-7933-444E-817F-B5BE96ED5973}" presName="middleBoxChildren" presStyleCnt="0"/>
      <dgm:spPr/>
    </dgm:pt>
    <dgm:pt modelId="{A0B0686E-B818-44B1-A232-844EDD36FE89}" type="pres">
      <dgm:prSet presAssocID="{6217F860-7933-444E-817F-B5BE96ED5973}" presName="centerBox" presStyleCnt="0"/>
      <dgm:spPr/>
    </dgm:pt>
    <dgm:pt modelId="{A32FD5EC-CA36-4A30-8F14-0258CE766E51}" type="pres">
      <dgm:prSet presAssocID="{6217F860-7933-444E-817F-B5BE96ED5973}" presName="centerBoxParent" presStyleLbl="node1" presStyleIdx="2" presStyleCnt="3"/>
      <dgm:spPr/>
      <dgm:t>
        <a:bodyPr/>
        <a:lstStyle/>
        <a:p>
          <a:endParaRPr lang="tr-TR"/>
        </a:p>
      </dgm:t>
    </dgm:pt>
  </dgm:ptLst>
  <dgm:cxnLst>
    <dgm:cxn modelId="{6443A1E9-14EE-4CFF-B622-B67C8ACCF73A}" type="presOf" srcId="{6217F860-7933-444E-817F-B5BE96ED5973}" destId="{737D845D-BA70-4DBE-80F2-4C574C4231D6}" srcOrd="0" destOrd="0" presId="urn:microsoft.com/office/officeart/2005/8/layout/target2"/>
    <dgm:cxn modelId="{16B0B089-FF1F-4BBF-9228-1E6E08114462}" type="presOf" srcId="{B3F0CCA6-9E7F-42A6-8428-4BA107D652A7}" destId="{A32FD5EC-CA36-4A30-8F14-0258CE766E51}" srcOrd="0" destOrd="0" presId="urn:microsoft.com/office/officeart/2005/8/layout/target2"/>
    <dgm:cxn modelId="{D6520AE1-2ABA-4AB0-9380-12275027B4FC}" srcId="{6217F860-7933-444E-817F-B5BE96ED5973}" destId="{819E2C6F-8EAD-45A3-AE47-80C948C5308D}" srcOrd="0" destOrd="0" parTransId="{63FAE017-DE17-44A8-B16A-B2EB86104191}" sibTransId="{C5280BE2-8A54-4AAB-B840-E36D2AD14783}"/>
    <dgm:cxn modelId="{78C1378A-900A-42E6-8293-B6F8ED24A6FC}" srcId="{6217F860-7933-444E-817F-B5BE96ED5973}" destId="{02BF6055-B60A-49AE-9544-599F8ABBFA2B}" srcOrd="1" destOrd="0" parTransId="{2F9DCFA0-0587-4B49-8101-0D29BE7A5A49}" sibTransId="{2EFF5283-1C37-4FFD-AF5F-ED325D7E8608}"/>
    <dgm:cxn modelId="{B3C2EB09-5B52-4AAD-B4D4-418DF952B8EF}" srcId="{481CDEAC-23D6-488C-B949-75CD59DEDE7F}" destId="{D3D843B5-E1C8-412C-8517-708BB15EF119}" srcOrd="0" destOrd="0" parTransId="{84A4595E-E55B-46A5-8626-8D062439EFFA}" sibTransId="{6454679A-AA31-40F5-93A8-D066A8C854D1}"/>
    <dgm:cxn modelId="{E927A467-95F1-4215-84AD-483BDF2F5B2E}" type="presOf" srcId="{02BF6055-B60A-49AE-9544-599F8ABBFA2B}" destId="{0A7CAFC2-74DC-431F-8BC4-A98DC8468259}" srcOrd="0" destOrd="0" presId="urn:microsoft.com/office/officeart/2005/8/layout/target2"/>
    <dgm:cxn modelId="{C7539D1F-ECEA-4E61-862C-FBD1FDED3552}" srcId="{481CDEAC-23D6-488C-B949-75CD59DEDE7F}" destId="{983AF0EE-AD82-4637-9EBB-80491981B636}" srcOrd="1" destOrd="0" parTransId="{EAB44BA6-2E70-4398-AA68-6EDCC583290B}" sibTransId="{79F7B2A1-6A42-4416-88BD-863DE3AAFC76}"/>
    <dgm:cxn modelId="{680A92A4-97E3-4815-8119-CED61506AB15}" type="presOf" srcId="{819E2C6F-8EAD-45A3-AE47-80C948C5308D}" destId="{867A2AD8-7BC9-40E0-96AB-B09ABE489EE3}" srcOrd="0" destOrd="0" presId="urn:microsoft.com/office/officeart/2005/8/layout/target2"/>
    <dgm:cxn modelId="{F56E805C-1313-4D8C-B138-805805BB2CF3}" srcId="{6217F860-7933-444E-817F-B5BE96ED5973}" destId="{481CDEAC-23D6-488C-B949-75CD59DEDE7F}" srcOrd="3" destOrd="0" parTransId="{1703BA14-D975-443E-8666-229E8A7D9D5D}" sibTransId="{671707F6-31CC-4C3D-8324-BFECD072DD82}"/>
    <dgm:cxn modelId="{75CB68EE-7B95-42BC-9AB3-4EC67255A5CF}" srcId="{6217F860-7933-444E-817F-B5BE96ED5973}" destId="{B3F0CCA6-9E7F-42A6-8428-4BA107D652A7}" srcOrd="2" destOrd="0" parTransId="{949D4AA2-ADD2-4C66-8BCE-4B2A90818FE0}" sibTransId="{9D4A35DB-0F8D-484F-BB38-12A83345B253}"/>
    <dgm:cxn modelId="{178EDC87-AEC9-4189-8784-4D63993BDA0D}" type="presParOf" srcId="{737D845D-BA70-4DBE-80F2-4C574C4231D6}" destId="{400A6D86-D2FC-42DE-9E2A-07AB44BE4D83}" srcOrd="0" destOrd="0" presId="urn:microsoft.com/office/officeart/2005/8/layout/target2"/>
    <dgm:cxn modelId="{5031687F-ACD1-4EAB-90C0-1430928F7C21}" type="presParOf" srcId="{400A6D86-D2FC-42DE-9E2A-07AB44BE4D83}" destId="{867A2AD8-7BC9-40E0-96AB-B09ABE489EE3}" srcOrd="0" destOrd="0" presId="urn:microsoft.com/office/officeart/2005/8/layout/target2"/>
    <dgm:cxn modelId="{16983F0F-05FA-4184-BCED-F879DD2660A6}" type="presParOf" srcId="{400A6D86-D2FC-42DE-9E2A-07AB44BE4D83}" destId="{3A26D71C-E89D-4780-A083-0D116E6B0B82}" srcOrd="1" destOrd="0" presId="urn:microsoft.com/office/officeart/2005/8/layout/target2"/>
    <dgm:cxn modelId="{73674D92-7F02-41A2-93A2-8FD38DB53E0F}" type="presParOf" srcId="{737D845D-BA70-4DBE-80F2-4C574C4231D6}" destId="{E2401CD1-3765-4FC8-8BA1-1E45CAED7B74}" srcOrd="1" destOrd="0" presId="urn:microsoft.com/office/officeart/2005/8/layout/target2"/>
    <dgm:cxn modelId="{B8C8AC0F-7CFE-44AF-BF0B-2E057A742ED4}" type="presParOf" srcId="{E2401CD1-3765-4FC8-8BA1-1E45CAED7B74}" destId="{0A7CAFC2-74DC-431F-8BC4-A98DC8468259}" srcOrd="0" destOrd="0" presId="urn:microsoft.com/office/officeart/2005/8/layout/target2"/>
    <dgm:cxn modelId="{F60D8A10-C7CF-4CE0-986E-CA254AED08C5}" type="presParOf" srcId="{E2401CD1-3765-4FC8-8BA1-1E45CAED7B74}" destId="{26E9637D-5C37-447F-B968-5FD0D2B9F32F}" srcOrd="1" destOrd="0" presId="urn:microsoft.com/office/officeart/2005/8/layout/target2"/>
    <dgm:cxn modelId="{97DDE2A1-CC16-4CE8-89E9-DBECD11AB882}" type="presParOf" srcId="{737D845D-BA70-4DBE-80F2-4C574C4231D6}" destId="{A0B0686E-B818-44B1-A232-844EDD36FE89}" srcOrd="2" destOrd="0" presId="urn:microsoft.com/office/officeart/2005/8/layout/target2"/>
    <dgm:cxn modelId="{0088637A-8FD9-4D2F-B039-B30FEED9E393}" type="presParOf" srcId="{A0B0686E-B818-44B1-A232-844EDD36FE89}" destId="{A32FD5EC-CA36-4A30-8F14-0258CE766E51}" srcOrd="0"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17F860-7933-444E-817F-B5BE96ED5973}"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tr-TR"/>
        </a:p>
      </dgm:t>
    </dgm:pt>
    <dgm:pt modelId="{819E2C6F-8EAD-45A3-AE47-80C948C5308D}">
      <dgm:prSet phldrT="[Metin]" custT="1"/>
      <dgm:spPr>
        <a:solidFill>
          <a:schemeClr val="accent2">
            <a:lumMod val="40000"/>
            <a:lumOff val="60000"/>
          </a:schemeClr>
        </a:solidFill>
      </dgm:spPr>
      <dgm:t>
        <a:bodyPr/>
        <a:lstStyle/>
        <a:p>
          <a:pPr>
            <a:lnSpc>
              <a:spcPct val="100000"/>
            </a:lnSpc>
          </a:pPr>
          <a:r>
            <a:rPr lang="tr-TR" sz="3200" b="1" smtClean="0">
              <a:solidFill>
                <a:schemeClr val="tx1"/>
              </a:solidFill>
            </a:rPr>
            <a:t>KÖY YERLEŞİM ALANI SINIRININ ONAYLI KROKİSİ</a:t>
          </a:r>
          <a:endParaRPr lang="tr-TR" sz="3200" b="1">
            <a:solidFill>
              <a:schemeClr val="tx1"/>
            </a:solidFill>
          </a:endParaRPr>
        </a:p>
      </dgm:t>
    </dgm:pt>
    <dgm:pt modelId="{63FAE017-DE17-44A8-B16A-B2EB86104191}" type="parTrans" cxnId="{D6520AE1-2ABA-4AB0-9380-12275027B4FC}">
      <dgm:prSet/>
      <dgm:spPr/>
      <dgm:t>
        <a:bodyPr/>
        <a:lstStyle/>
        <a:p>
          <a:endParaRPr lang="tr-TR" sz="3200"/>
        </a:p>
      </dgm:t>
    </dgm:pt>
    <dgm:pt modelId="{C5280BE2-8A54-4AAB-B840-E36D2AD14783}" type="sibTrans" cxnId="{D6520AE1-2ABA-4AB0-9380-12275027B4FC}">
      <dgm:prSet/>
      <dgm:spPr/>
      <dgm:t>
        <a:bodyPr/>
        <a:lstStyle/>
        <a:p>
          <a:endParaRPr lang="tr-TR" sz="3200"/>
        </a:p>
      </dgm:t>
    </dgm:pt>
    <dgm:pt modelId="{02BF6055-B60A-49AE-9544-599F8ABBFA2B}">
      <dgm:prSet phldrT="[Metin]" custT="1"/>
      <dgm:spPr>
        <a:solidFill>
          <a:srgbClr val="FFC000"/>
        </a:solidFill>
        <a:ln>
          <a:solidFill>
            <a:schemeClr val="bg1">
              <a:lumMod val="65000"/>
            </a:schemeClr>
          </a:solidFill>
        </a:ln>
      </dgm:spPr>
      <dgm:t>
        <a:bodyPr/>
        <a:lstStyle/>
        <a:p>
          <a:r>
            <a:rPr lang="tr-TR" sz="3200" b="1" smtClean="0">
              <a:solidFill>
                <a:schemeClr val="tx1"/>
              </a:solidFill>
            </a:rPr>
            <a:t>KÖY YERLEŞİM YERİ HARİTALARININ VALİLİK ONAYLI KELİNLEŞME KARARI ÖRNEĞİ</a:t>
          </a:r>
          <a:endParaRPr lang="tr-TR" sz="3200" b="1">
            <a:solidFill>
              <a:schemeClr val="tx1"/>
            </a:solidFill>
          </a:endParaRPr>
        </a:p>
      </dgm:t>
    </dgm:pt>
    <dgm:pt modelId="{2F9DCFA0-0587-4B49-8101-0D29BE7A5A49}" type="parTrans" cxnId="{78C1378A-900A-42E6-8293-B6F8ED24A6FC}">
      <dgm:prSet/>
      <dgm:spPr/>
      <dgm:t>
        <a:bodyPr/>
        <a:lstStyle/>
        <a:p>
          <a:endParaRPr lang="tr-TR" sz="3200"/>
        </a:p>
      </dgm:t>
    </dgm:pt>
    <dgm:pt modelId="{2EFF5283-1C37-4FFD-AF5F-ED325D7E8608}" type="sibTrans" cxnId="{78C1378A-900A-42E6-8293-B6F8ED24A6FC}">
      <dgm:prSet/>
      <dgm:spPr/>
      <dgm:t>
        <a:bodyPr/>
        <a:lstStyle/>
        <a:p>
          <a:endParaRPr lang="tr-TR" sz="3200"/>
        </a:p>
      </dgm:t>
    </dgm:pt>
    <dgm:pt modelId="{737D845D-BA70-4DBE-80F2-4C574C4231D6}" type="pres">
      <dgm:prSet presAssocID="{6217F860-7933-444E-817F-B5BE96ED5973}" presName="Name0" presStyleCnt="0">
        <dgm:presLayoutVars>
          <dgm:chMax val="3"/>
          <dgm:chPref val="1"/>
          <dgm:dir/>
          <dgm:animLvl val="lvl"/>
          <dgm:resizeHandles/>
        </dgm:presLayoutVars>
      </dgm:prSet>
      <dgm:spPr/>
      <dgm:t>
        <a:bodyPr/>
        <a:lstStyle/>
        <a:p>
          <a:endParaRPr lang="tr-TR"/>
        </a:p>
      </dgm:t>
    </dgm:pt>
    <dgm:pt modelId="{400A6D86-D2FC-42DE-9E2A-07AB44BE4D83}" type="pres">
      <dgm:prSet presAssocID="{6217F860-7933-444E-817F-B5BE96ED5973}" presName="outerBox" presStyleCnt="0"/>
      <dgm:spPr/>
    </dgm:pt>
    <dgm:pt modelId="{867A2AD8-7BC9-40E0-96AB-B09ABE489EE3}" type="pres">
      <dgm:prSet presAssocID="{6217F860-7933-444E-817F-B5BE96ED5973}" presName="outerBoxParent" presStyleLbl="node1" presStyleIdx="0" presStyleCnt="2" custLinFactNeighborX="1792"/>
      <dgm:spPr/>
      <dgm:t>
        <a:bodyPr/>
        <a:lstStyle/>
        <a:p>
          <a:endParaRPr lang="tr-TR"/>
        </a:p>
      </dgm:t>
    </dgm:pt>
    <dgm:pt modelId="{3A26D71C-E89D-4780-A083-0D116E6B0B82}" type="pres">
      <dgm:prSet presAssocID="{6217F860-7933-444E-817F-B5BE96ED5973}" presName="outerBoxChildren" presStyleCnt="0"/>
      <dgm:spPr/>
    </dgm:pt>
    <dgm:pt modelId="{E2401CD1-3765-4FC8-8BA1-1E45CAED7B74}" type="pres">
      <dgm:prSet presAssocID="{6217F860-7933-444E-817F-B5BE96ED5973}" presName="middleBox" presStyleCnt="0"/>
      <dgm:spPr/>
    </dgm:pt>
    <dgm:pt modelId="{0A7CAFC2-74DC-431F-8BC4-A98DC8468259}" type="pres">
      <dgm:prSet presAssocID="{6217F860-7933-444E-817F-B5BE96ED5973}" presName="middleBoxParent" presStyleLbl="node1" presStyleIdx="1" presStyleCnt="2" custScaleX="97967" custScaleY="99999" custLinFactNeighborX="-157" custLinFactNeighborY="893"/>
      <dgm:spPr/>
      <dgm:t>
        <a:bodyPr/>
        <a:lstStyle/>
        <a:p>
          <a:endParaRPr lang="tr-TR"/>
        </a:p>
      </dgm:t>
    </dgm:pt>
    <dgm:pt modelId="{26E9637D-5C37-447F-B968-5FD0D2B9F32F}" type="pres">
      <dgm:prSet presAssocID="{6217F860-7933-444E-817F-B5BE96ED5973}" presName="middleBoxChildren" presStyleCnt="0"/>
      <dgm:spPr/>
    </dgm:pt>
  </dgm:ptLst>
  <dgm:cxnLst>
    <dgm:cxn modelId="{B10FF0E2-303B-4F2A-AA5D-A3851D18316B}" type="presOf" srcId="{6217F860-7933-444E-817F-B5BE96ED5973}" destId="{737D845D-BA70-4DBE-80F2-4C574C4231D6}" srcOrd="0" destOrd="0" presId="urn:microsoft.com/office/officeart/2005/8/layout/target2"/>
    <dgm:cxn modelId="{78C1378A-900A-42E6-8293-B6F8ED24A6FC}" srcId="{6217F860-7933-444E-817F-B5BE96ED5973}" destId="{02BF6055-B60A-49AE-9544-599F8ABBFA2B}" srcOrd="1" destOrd="0" parTransId="{2F9DCFA0-0587-4B49-8101-0D29BE7A5A49}" sibTransId="{2EFF5283-1C37-4FFD-AF5F-ED325D7E8608}"/>
    <dgm:cxn modelId="{843C80CE-4CC8-40B5-A7DE-D5EA5F63A091}" type="presOf" srcId="{02BF6055-B60A-49AE-9544-599F8ABBFA2B}" destId="{0A7CAFC2-74DC-431F-8BC4-A98DC8468259}" srcOrd="0" destOrd="0" presId="urn:microsoft.com/office/officeart/2005/8/layout/target2"/>
    <dgm:cxn modelId="{D6520AE1-2ABA-4AB0-9380-12275027B4FC}" srcId="{6217F860-7933-444E-817F-B5BE96ED5973}" destId="{819E2C6F-8EAD-45A3-AE47-80C948C5308D}" srcOrd="0" destOrd="0" parTransId="{63FAE017-DE17-44A8-B16A-B2EB86104191}" sibTransId="{C5280BE2-8A54-4AAB-B840-E36D2AD14783}"/>
    <dgm:cxn modelId="{A9CAA409-D198-427A-A71B-52FD85112082}" type="presOf" srcId="{819E2C6F-8EAD-45A3-AE47-80C948C5308D}" destId="{867A2AD8-7BC9-40E0-96AB-B09ABE489EE3}" srcOrd="0" destOrd="0" presId="urn:microsoft.com/office/officeart/2005/8/layout/target2"/>
    <dgm:cxn modelId="{DF7F5F6A-1E1D-4CC8-8C01-C07EA19975D7}" type="presParOf" srcId="{737D845D-BA70-4DBE-80F2-4C574C4231D6}" destId="{400A6D86-D2FC-42DE-9E2A-07AB44BE4D83}" srcOrd="0" destOrd="0" presId="urn:microsoft.com/office/officeart/2005/8/layout/target2"/>
    <dgm:cxn modelId="{320A69CE-2EE7-46DC-BF56-141F11110D12}" type="presParOf" srcId="{400A6D86-D2FC-42DE-9E2A-07AB44BE4D83}" destId="{867A2AD8-7BC9-40E0-96AB-B09ABE489EE3}" srcOrd="0" destOrd="0" presId="urn:microsoft.com/office/officeart/2005/8/layout/target2"/>
    <dgm:cxn modelId="{8B253773-72FA-47DC-A848-9BC921EE479D}" type="presParOf" srcId="{400A6D86-D2FC-42DE-9E2A-07AB44BE4D83}" destId="{3A26D71C-E89D-4780-A083-0D116E6B0B82}" srcOrd="1" destOrd="0" presId="urn:microsoft.com/office/officeart/2005/8/layout/target2"/>
    <dgm:cxn modelId="{0164A922-92EC-450D-AB67-3946FCF3188F}" type="presParOf" srcId="{737D845D-BA70-4DBE-80F2-4C574C4231D6}" destId="{E2401CD1-3765-4FC8-8BA1-1E45CAED7B74}" srcOrd="1" destOrd="0" presId="urn:microsoft.com/office/officeart/2005/8/layout/target2"/>
    <dgm:cxn modelId="{CC393B5A-5E94-4218-84AE-0D293B73B50C}" type="presParOf" srcId="{E2401CD1-3765-4FC8-8BA1-1E45CAED7B74}" destId="{0A7CAFC2-74DC-431F-8BC4-A98DC8468259}" srcOrd="0" destOrd="0" presId="urn:microsoft.com/office/officeart/2005/8/layout/target2"/>
    <dgm:cxn modelId="{DA954F5C-27FF-434F-88B9-0D26F9ACF278}" type="presParOf" srcId="{E2401CD1-3765-4FC8-8BA1-1E45CAED7B74}" destId="{26E9637D-5C37-447F-B968-5FD0D2B9F32F}" srcOrd="1" destOrd="0" presId="urn:microsoft.com/office/officeart/2005/8/layout/targe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1DB502-D951-4687-969A-EE3A34F6C57F}"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tr-TR"/>
        </a:p>
      </dgm:t>
    </dgm:pt>
    <dgm:pt modelId="{E37E9843-6BDC-4DA2-A466-85A4A733CE31}">
      <dgm:prSet phldrT="[Metin]" custT="1"/>
      <dgm:spPr>
        <a:solidFill>
          <a:srgbClr val="6275FE"/>
        </a:solidFill>
      </dgm:spPr>
      <dgm:t>
        <a:bodyPr/>
        <a:lstStyle/>
        <a:p>
          <a:r>
            <a:rPr lang="tr-TR" sz="3200" smtClean="0">
              <a:solidFill>
                <a:schemeClr val="tx1"/>
              </a:solidFill>
            </a:rPr>
            <a:t>KÖY YERLEŞİM YERİNE KISMEN GİREN PARSEL VAR İSE AYIRMA ÇAPI VAR MI?</a:t>
          </a:r>
          <a:endParaRPr lang="tr-TR" sz="3200">
            <a:solidFill>
              <a:schemeClr val="tx1"/>
            </a:solidFill>
          </a:endParaRPr>
        </a:p>
      </dgm:t>
    </dgm:pt>
    <dgm:pt modelId="{CBFA021A-56CC-4132-9C87-6095CCADE1CC}" type="parTrans" cxnId="{6A50C6FA-A495-487F-A421-CB576C3660FE}">
      <dgm:prSet/>
      <dgm:spPr/>
      <dgm:t>
        <a:bodyPr/>
        <a:lstStyle/>
        <a:p>
          <a:endParaRPr lang="tr-TR" sz="3200">
            <a:solidFill>
              <a:schemeClr val="tx1"/>
            </a:solidFill>
          </a:endParaRPr>
        </a:p>
      </dgm:t>
    </dgm:pt>
    <dgm:pt modelId="{1CD6F4E0-FA25-453F-BDD3-B1971398376B}" type="sibTrans" cxnId="{6A50C6FA-A495-487F-A421-CB576C3660FE}">
      <dgm:prSet/>
      <dgm:spPr/>
      <dgm:t>
        <a:bodyPr/>
        <a:lstStyle/>
        <a:p>
          <a:endParaRPr lang="tr-TR" sz="3200">
            <a:solidFill>
              <a:schemeClr val="tx1"/>
            </a:solidFill>
          </a:endParaRPr>
        </a:p>
      </dgm:t>
    </dgm:pt>
    <dgm:pt modelId="{779CAF88-959A-40E5-9EBF-08E72AB28840}">
      <dgm:prSet phldrT="[Metin]" custT="1"/>
      <dgm:spPr>
        <a:solidFill>
          <a:srgbClr val="FFCC66"/>
        </a:solidFill>
      </dgm:spPr>
      <dgm:t>
        <a:bodyPr/>
        <a:lstStyle/>
        <a:p>
          <a:r>
            <a:rPr lang="tr-TR" sz="3200" smtClean="0">
              <a:solidFill>
                <a:schemeClr val="tx1"/>
              </a:solidFill>
            </a:rPr>
            <a:t>KÖY YERLEŞİM ALANINDA KALAN ÖZEL VE ÖZEL HUKUK TÜZELKİŞİ PARSELLERİNE İLİŞKİN KAMULAŞTIRMA KARARI VAR MI</a:t>
          </a:r>
          <a:endParaRPr lang="tr-TR" sz="3200">
            <a:solidFill>
              <a:schemeClr val="tx1"/>
            </a:solidFill>
          </a:endParaRPr>
        </a:p>
      </dgm:t>
    </dgm:pt>
    <dgm:pt modelId="{DEAD241A-1828-4CB9-BFEB-675639A76BDF}" type="parTrans" cxnId="{82409B52-862E-4EF5-979B-8830955DF7AE}">
      <dgm:prSet/>
      <dgm:spPr/>
      <dgm:t>
        <a:bodyPr/>
        <a:lstStyle/>
        <a:p>
          <a:endParaRPr lang="tr-TR" sz="3200">
            <a:solidFill>
              <a:schemeClr val="tx1"/>
            </a:solidFill>
          </a:endParaRPr>
        </a:p>
      </dgm:t>
    </dgm:pt>
    <dgm:pt modelId="{178CE68C-E1E3-46AE-9847-3A77ADFFA752}" type="sibTrans" cxnId="{82409B52-862E-4EF5-979B-8830955DF7AE}">
      <dgm:prSet/>
      <dgm:spPr/>
      <dgm:t>
        <a:bodyPr/>
        <a:lstStyle/>
        <a:p>
          <a:endParaRPr lang="tr-TR" sz="3200">
            <a:solidFill>
              <a:schemeClr val="tx1"/>
            </a:solidFill>
          </a:endParaRPr>
        </a:p>
      </dgm:t>
    </dgm:pt>
    <dgm:pt modelId="{ED533CCA-EB0F-4AFF-95BF-5A48B08D977C}">
      <dgm:prSet phldrT="[Metin]" custT="1"/>
      <dgm:spPr>
        <a:solidFill>
          <a:srgbClr val="FF9933"/>
        </a:solidFill>
      </dgm:spPr>
      <dgm:t>
        <a:bodyPr/>
        <a:lstStyle/>
        <a:p>
          <a:r>
            <a:rPr lang="tr-TR" sz="3200" smtClean="0">
              <a:solidFill>
                <a:schemeClr val="tx1"/>
              </a:solidFill>
            </a:rPr>
            <a:t>KÖY YERİ TESPİT KOMİSYONU KARARI İLE VALİLİK ONAYLI KESİNLEŞME KARARI UYUMLU MU?</a:t>
          </a:r>
          <a:endParaRPr lang="tr-TR" sz="3200">
            <a:solidFill>
              <a:schemeClr val="tx1"/>
            </a:solidFill>
          </a:endParaRPr>
        </a:p>
      </dgm:t>
    </dgm:pt>
    <dgm:pt modelId="{730EC026-43B2-4266-9D54-4B0907B378A4}" type="sibTrans" cxnId="{2B6E368F-2047-4812-9E77-D0EB2EAFF8CF}">
      <dgm:prSet/>
      <dgm:spPr/>
      <dgm:t>
        <a:bodyPr/>
        <a:lstStyle/>
        <a:p>
          <a:endParaRPr lang="tr-TR" sz="3200">
            <a:solidFill>
              <a:schemeClr val="tx1"/>
            </a:solidFill>
          </a:endParaRPr>
        </a:p>
      </dgm:t>
    </dgm:pt>
    <dgm:pt modelId="{CC0972C5-12E5-4B92-B3E6-7F00AB5E4471}" type="parTrans" cxnId="{2B6E368F-2047-4812-9E77-D0EB2EAFF8CF}">
      <dgm:prSet/>
      <dgm:spPr/>
      <dgm:t>
        <a:bodyPr/>
        <a:lstStyle/>
        <a:p>
          <a:endParaRPr lang="tr-TR" sz="3200">
            <a:solidFill>
              <a:schemeClr val="tx1"/>
            </a:solidFill>
          </a:endParaRPr>
        </a:p>
      </dgm:t>
    </dgm:pt>
    <dgm:pt modelId="{329EEC39-6703-4BE2-96A2-029DB10863BC}" type="pres">
      <dgm:prSet presAssocID="{0F1DB502-D951-4687-969A-EE3A34F6C57F}" presName="linear" presStyleCnt="0">
        <dgm:presLayoutVars>
          <dgm:dir val="rev"/>
          <dgm:resizeHandles val="exact"/>
        </dgm:presLayoutVars>
      </dgm:prSet>
      <dgm:spPr/>
      <dgm:t>
        <a:bodyPr/>
        <a:lstStyle/>
        <a:p>
          <a:endParaRPr lang="tr-TR"/>
        </a:p>
      </dgm:t>
    </dgm:pt>
    <dgm:pt modelId="{71521BA5-7419-45E1-9C21-E9904C20BFA7}" type="pres">
      <dgm:prSet presAssocID="{ED533CCA-EB0F-4AFF-95BF-5A48B08D977C}" presName="comp" presStyleCnt="0"/>
      <dgm:spPr/>
    </dgm:pt>
    <dgm:pt modelId="{C02A0C35-8763-4947-B45A-D3B20F6C190F}" type="pres">
      <dgm:prSet presAssocID="{ED533CCA-EB0F-4AFF-95BF-5A48B08D977C}" presName="box" presStyleLbl="node1" presStyleIdx="0" presStyleCnt="3" custLinFactNeighborX="-1442"/>
      <dgm:spPr/>
      <dgm:t>
        <a:bodyPr/>
        <a:lstStyle/>
        <a:p>
          <a:endParaRPr lang="tr-TR"/>
        </a:p>
      </dgm:t>
    </dgm:pt>
    <dgm:pt modelId="{9E9B3680-E53D-4A43-8794-CB794008D460}" type="pres">
      <dgm:prSet presAssocID="{ED533CCA-EB0F-4AFF-95BF-5A48B08D977C}"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pt>
    <dgm:pt modelId="{1C35395C-884D-40E6-A708-71C8ACB28087}" type="pres">
      <dgm:prSet presAssocID="{ED533CCA-EB0F-4AFF-95BF-5A48B08D977C}" presName="text" presStyleLbl="node1" presStyleIdx="0" presStyleCnt="3">
        <dgm:presLayoutVars>
          <dgm:bulletEnabled val="1"/>
        </dgm:presLayoutVars>
      </dgm:prSet>
      <dgm:spPr/>
      <dgm:t>
        <a:bodyPr/>
        <a:lstStyle/>
        <a:p>
          <a:endParaRPr lang="tr-TR"/>
        </a:p>
      </dgm:t>
    </dgm:pt>
    <dgm:pt modelId="{A5A3BC0C-1AD4-4454-A5FD-61A0726E126B}" type="pres">
      <dgm:prSet presAssocID="{730EC026-43B2-4266-9D54-4B0907B378A4}" presName="spacer" presStyleCnt="0"/>
      <dgm:spPr/>
    </dgm:pt>
    <dgm:pt modelId="{2F02ACD2-213C-43E5-97B8-E5555579A777}" type="pres">
      <dgm:prSet presAssocID="{E37E9843-6BDC-4DA2-A466-85A4A733CE31}" presName="comp" presStyleCnt="0"/>
      <dgm:spPr/>
    </dgm:pt>
    <dgm:pt modelId="{C571D997-0DB8-473C-AA38-1DD1CACF0E4B}" type="pres">
      <dgm:prSet presAssocID="{E37E9843-6BDC-4DA2-A466-85A4A733CE31}" presName="box" presStyleLbl="node1" presStyleIdx="1" presStyleCnt="3"/>
      <dgm:spPr/>
      <dgm:t>
        <a:bodyPr/>
        <a:lstStyle/>
        <a:p>
          <a:endParaRPr lang="tr-TR"/>
        </a:p>
      </dgm:t>
    </dgm:pt>
    <dgm:pt modelId="{7042D6D9-94C5-4567-8CE9-1535698EE50F}" type="pres">
      <dgm:prSet presAssocID="{E37E9843-6BDC-4DA2-A466-85A4A733CE31}" presName="img" presStyleLbl="fgImgPlace1" presStyleIdx="1"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pt>
    <dgm:pt modelId="{AD67CB9A-03CD-4E0C-A874-E97B6AE97040}" type="pres">
      <dgm:prSet presAssocID="{E37E9843-6BDC-4DA2-A466-85A4A733CE31}" presName="text" presStyleLbl="node1" presStyleIdx="1" presStyleCnt="3">
        <dgm:presLayoutVars>
          <dgm:bulletEnabled val="1"/>
        </dgm:presLayoutVars>
      </dgm:prSet>
      <dgm:spPr/>
      <dgm:t>
        <a:bodyPr/>
        <a:lstStyle/>
        <a:p>
          <a:endParaRPr lang="tr-TR"/>
        </a:p>
      </dgm:t>
    </dgm:pt>
    <dgm:pt modelId="{FFCCC93E-9A4C-4E5B-AC7D-5401FA9C17DA}" type="pres">
      <dgm:prSet presAssocID="{1CD6F4E0-FA25-453F-BDD3-B1971398376B}" presName="spacer" presStyleCnt="0"/>
      <dgm:spPr/>
    </dgm:pt>
    <dgm:pt modelId="{CD853ED8-2C6B-42E9-8130-7A9A93E0FC07}" type="pres">
      <dgm:prSet presAssocID="{779CAF88-959A-40E5-9EBF-08E72AB28840}" presName="comp" presStyleCnt="0"/>
      <dgm:spPr/>
    </dgm:pt>
    <dgm:pt modelId="{E8C0204E-B66D-4C55-B7FC-1501AB749601}" type="pres">
      <dgm:prSet presAssocID="{779CAF88-959A-40E5-9EBF-08E72AB28840}" presName="box" presStyleLbl="node1" presStyleIdx="2" presStyleCnt="3"/>
      <dgm:spPr/>
      <dgm:t>
        <a:bodyPr/>
        <a:lstStyle/>
        <a:p>
          <a:endParaRPr lang="tr-TR"/>
        </a:p>
      </dgm:t>
    </dgm:pt>
    <dgm:pt modelId="{1A3749AF-9DF5-4C2A-A747-79E73702B279}" type="pres">
      <dgm:prSet presAssocID="{779CAF88-959A-40E5-9EBF-08E72AB28840}" presName="img" presStyleLbl="fgImgPlace1" presStyleIdx="2"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pt>
    <dgm:pt modelId="{DBAB2D8E-0376-45E2-8880-13E29B881576}" type="pres">
      <dgm:prSet presAssocID="{779CAF88-959A-40E5-9EBF-08E72AB28840}" presName="text" presStyleLbl="node1" presStyleIdx="2" presStyleCnt="3">
        <dgm:presLayoutVars>
          <dgm:bulletEnabled val="1"/>
        </dgm:presLayoutVars>
      </dgm:prSet>
      <dgm:spPr/>
      <dgm:t>
        <a:bodyPr/>
        <a:lstStyle/>
        <a:p>
          <a:endParaRPr lang="tr-TR"/>
        </a:p>
      </dgm:t>
    </dgm:pt>
  </dgm:ptLst>
  <dgm:cxnLst>
    <dgm:cxn modelId="{9CF3A6BF-7072-4A19-A1E3-6565A3C55419}" type="presOf" srcId="{0F1DB502-D951-4687-969A-EE3A34F6C57F}" destId="{329EEC39-6703-4BE2-96A2-029DB10863BC}" srcOrd="0" destOrd="0" presId="urn:microsoft.com/office/officeart/2005/8/layout/vList4#1"/>
    <dgm:cxn modelId="{2B6E368F-2047-4812-9E77-D0EB2EAFF8CF}" srcId="{0F1DB502-D951-4687-969A-EE3A34F6C57F}" destId="{ED533CCA-EB0F-4AFF-95BF-5A48B08D977C}" srcOrd="0" destOrd="0" parTransId="{CC0972C5-12E5-4B92-B3E6-7F00AB5E4471}" sibTransId="{730EC026-43B2-4266-9D54-4B0907B378A4}"/>
    <dgm:cxn modelId="{8D82225D-1B07-419F-AD6C-2A3468C6CD5C}" type="presOf" srcId="{ED533CCA-EB0F-4AFF-95BF-5A48B08D977C}" destId="{1C35395C-884D-40E6-A708-71C8ACB28087}" srcOrd="1" destOrd="0" presId="urn:microsoft.com/office/officeart/2005/8/layout/vList4#1"/>
    <dgm:cxn modelId="{4A08AA29-3284-4FB0-93AB-C6F753B758F1}" type="presOf" srcId="{779CAF88-959A-40E5-9EBF-08E72AB28840}" destId="{E8C0204E-B66D-4C55-B7FC-1501AB749601}" srcOrd="0" destOrd="0" presId="urn:microsoft.com/office/officeart/2005/8/layout/vList4#1"/>
    <dgm:cxn modelId="{6A50C6FA-A495-487F-A421-CB576C3660FE}" srcId="{0F1DB502-D951-4687-969A-EE3A34F6C57F}" destId="{E37E9843-6BDC-4DA2-A466-85A4A733CE31}" srcOrd="1" destOrd="0" parTransId="{CBFA021A-56CC-4132-9C87-6095CCADE1CC}" sibTransId="{1CD6F4E0-FA25-453F-BDD3-B1971398376B}"/>
    <dgm:cxn modelId="{BC26A097-6E2C-47DA-A05A-ACB8EB0E297C}" type="presOf" srcId="{E37E9843-6BDC-4DA2-A466-85A4A733CE31}" destId="{C571D997-0DB8-473C-AA38-1DD1CACF0E4B}" srcOrd="0" destOrd="0" presId="urn:microsoft.com/office/officeart/2005/8/layout/vList4#1"/>
    <dgm:cxn modelId="{C18F4349-62C7-45C9-9CD7-09E3655DDC98}" type="presOf" srcId="{779CAF88-959A-40E5-9EBF-08E72AB28840}" destId="{DBAB2D8E-0376-45E2-8880-13E29B881576}" srcOrd="1" destOrd="0" presId="urn:microsoft.com/office/officeart/2005/8/layout/vList4#1"/>
    <dgm:cxn modelId="{B05139BF-64F9-4801-BBE4-F77CF0A6F0B4}" type="presOf" srcId="{ED533CCA-EB0F-4AFF-95BF-5A48B08D977C}" destId="{C02A0C35-8763-4947-B45A-D3B20F6C190F}" srcOrd="0" destOrd="0" presId="urn:microsoft.com/office/officeart/2005/8/layout/vList4#1"/>
    <dgm:cxn modelId="{82409B52-862E-4EF5-979B-8830955DF7AE}" srcId="{0F1DB502-D951-4687-969A-EE3A34F6C57F}" destId="{779CAF88-959A-40E5-9EBF-08E72AB28840}" srcOrd="2" destOrd="0" parTransId="{DEAD241A-1828-4CB9-BFEB-675639A76BDF}" sibTransId="{178CE68C-E1E3-46AE-9847-3A77ADFFA752}"/>
    <dgm:cxn modelId="{0E5B195B-85C5-46C6-B520-45BE98F0FD5B}" type="presOf" srcId="{E37E9843-6BDC-4DA2-A466-85A4A733CE31}" destId="{AD67CB9A-03CD-4E0C-A874-E97B6AE97040}" srcOrd="1" destOrd="0" presId="urn:microsoft.com/office/officeart/2005/8/layout/vList4#1"/>
    <dgm:cxn modelId="{9A14DFF6-ECE0-465D-A7D5-615233257E92}" type="presParOf" srcId="{329EEC39-6703-4BE2-96A2-029DB10863BC}" destId="{71521BA5-7419-45E1-9C21-E9904C20BFA7}" srcOrd="0" destOrd="0" presId="urn:microsoft.com/office/officeart/2005/8/layout/vList4#1"/>
    <dgm:cxn modelId="{2D4CAFDE-2229-46E4-8D4A-C19FA13B6AF8}" type="presParOf" srcId="{71521BA5-7419-45E1-9C21-E9904C20BFA7}" destId="{C02A0C35-8763-4947-B45A-D3B20F6C190F}" srcOrd="0" destOrd="0" presId="urn:microsoft.com/office/officeart/2005/8/layout/vList4#1"/>
    <dgm:cxn modelId="{58854233-4799-4D6C-9FBE-1ACC6A147BF7}" type="presParOf" srcId="{71521BA5-7419-45E1-9C21-E9904C20BFA7}" destId="{9E9B3680-E53D-4A43-8794-CB794008D460}" srcOrd="1" destOrd="0" presId="urn:microsoft.com/office/officeart/2005/8/layout/vList4#1"/>
    <dgm:cxn modelId="{7A570FD2-1AAA-4F7F-B1D3-EC97CF43F5C1}" type="presParOf" srcId="{71521BA5-7419-45E1-9C21-E9904C20BFA7}" destId="{1C35395C-884D-40E6-A708-71C8ACB28087}" srcOrd="2" destOrd="0" presId="urn:microsoft.com/office/officeart/2005/8/layout/vList4#1"/>
    <dgm:cxn modelId="{858DEE78-6B0B-4F09-B81A-37E3EE845BFE}" type="presParOf" srcId="{329EEC39-6703-4BE2-96A2-029DB10863BC}" destId="{A5A3BC0C-1AD4-4454-A5FD-61A0726E126B}" srcOrd="1" destOrd="0" presId="urn:microsoft.com/office/officeart/2005/8/layout/vList4#1"/>
    <dgm:cxn modelId="{81A36E8B-54D2-49A3-9A31-0D210FB1F797}" type="presParOf" srcId="{329EEC39-6703-4BE2-96A2-029DB10863BC}" destId="{2F02ACD2-213C-43E5-97B8-E5555579A777}" srcOrd="2" destOrd="0" presId="urn:microsoft.com/office/officeart/2005/8/layout/vList4#1"/>
    <dgm:cxn modelId="{73D9EF86-B065-463B-9B48-F821EFFF1C46}" type="presParOf" srcId="{2F02ACD2-213C-43E5-97B8-E5555579A777}" destId="{C571D997-0DB8-473C-AA38-1DD1CACF0E4B}" srcOrd="0" destOrd="0" presId="urn:microsoft.com/office/officeart/2005/8/layout/vList4#1"/>
    <dgm:cxn modelId="{20537922-0D7B-46E3-ABA4-E6D4226D94B0}" type="presParOf" srcId="{2F02ACD2-213C-43E5-97B8-E5555579A777}" destId="{7042D6D9-94C5-4567-8CE9-1535698EE50F}" srcOrd="1" destOrd="0" presId="urn:microsoft.com/office/officeart/2005/8/layout/vList4#1"/>
    <dgm:cxn modelId="{2A8E54D8-3387-41D8-A1FD-0A65A36CC788}" type="presParOf" srcId="{2F02ACD2-213C-43E5-97B8-E5555579A777}" destId="{AD67CB9A-03CD-4E0C-A874-E97B6AE97040}" srcOrd="2" destOrd="0" presId="urn:microsoft.com/office/officeart/2005/8/layout/vList4#1"/>
    <dgm:cxn modelId="{CB776FD5-165A-4EDA-8D92-50A765F466EF}" type="presParOf" srcId="{329EEC39-6703-4BE2-96A2-029DB10863BC}" destId="{FFCCC93E-9A4C-4E5B-AC7D-5401FA9C17DA}" srcOrd="3" destOrd="0" presId="urn:microsoft.com/office/officeart/2005/8/layout/vList4#1"/>
    <dgm:cxn modelId="{7C89224D-9805-419C-8AE7-B618CFE6F710}" type="presParOf" srcId="{329EEC39-6703-4BE2-96A2-029DB10863BC}" destId="{CD853ED8-2C6B-42E9-8130-7A9A93E0FC07}" srcOrd="4" destOrd="0" presId="urn:microsoft.com/office/officeart/2005/8/layout/vList4#1"/>
    <dgm:cxn modelId="{62DC25CF-4D47-451D-83AD-BEB8AEACDA77}" type="presParOf" srcId="{CD853ED8-2C6B-42E9-8130-7A9A93E0FC07}" destId="{E8C0204E-B66D-4C55-B7FC-1501AB749601}" srcOrd="0" destOrd="0" presId="urn:microsoft.com/office/officeart/2005/8/layout/vList4#1"/>
    <dgm:cxn modelId="{B4E92C2C-03C8-4D80-907F-5817DACE7417}" type="presParOf" srcId="{CD853ED8-2C6B-42E9-8130-7A9A93E0FC07}" destId="{1A3749AF-9DF5-4C2A-A747-79E73702B279}" srcOrd="1" destOrd="0" presId="urn:microsoft.com/office/officeart/2005/8/layout/vList4#1"/>
    <dgm:cxn modelId="{4E3193B2-456C-4D77-A858-97310C8A3EB4}" type="presParOf" srcId="{CD853ED8-2C6B-42E9-8130-7A9A93E0FC07}" destId="{DBAB2D8E-0376-45E2-8880-13E29B881576}" srcOrd="2" destOrd="0" presId="urn:microsoft.com/office/officeart/2005/8/layout/vList4#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A2AD8-7BC9-40E0-96AB-B09ABE489EE3}">
      <dsp:nvSpPr>
        <dsp:cNvPr id="0" name=""/>
        <dsp:cNvSpPr/>
      </dsp:nvSpPr>
      <dsp:spPr>
        <a:xfrm>
          <a:off x="0" y="0"/>
          <a:ext cx="6266655" cy="4546228"/>
        </a:xfrm>
        <a:prstGeom prst="roundRect">
          <a:avLst>
            <a:gd name="adj" fmla="val 8500"/>
          </a:avLst>
        </a:prstGeom>
        <a:solidFill>
          <a:srgbClr val="A88BF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3528378" numCol="1" spcCol="1270" anchor="t" anchorCtr="0">
          <a:noAutofit/>
        </a:bodyPr>
        <a:lstStyle/>
        <a:p>
          <a:pPr lvl="0" algn="l" defTabSz="1422400">
            <a:lnSpc>
              <a:spcPct val="150000"/>
            </a:lnSpc>
            <a:spcBef>
              <a:spcPct val="0"/>
            </a:spcBef>
            <a:spcAft>
              <a:spcPct val="35000"/>
            </a:spcAft>
          </a:pPr>
          <a:r>
            <a:rPr lang="tr-TR" sz="3200" b="1" kern="1200" smtClean="0">
              <a:solidFill>
                <a:schemeClr val="tx1"/>
              </a:solidFill>
            </a:rPr>
            <a:t>VALİLİĞİN YAZILI TALEBİ</a:t>
          </a:r>
          <a:endParaRPr lang="tr-TR" sz="3200" b="1" kern="1200">
            <a:solidFill>
              <a:schemeClr val="tx1"/>
            </a:solidFill>
          </a:endParaRPr>
        </a:p>
      </dsp:txBody>
      <dsp:txXfrm>
        <a:off x="113181" y="113181"/>
        <a:ext cx="6040293" cy="4319866"/>
      </dsp:txXfrm>
    </dsp:sp>
    <dsp:sp modelId="{0A7CAFC2-74DC-431F-8BC4-A98DC8468259}">
      <dsp:nvSpPr>
        <dsp:cNvPr id="0" name=""/>
        <dsp:cNvSpPr/>
      </dsp:nvSpPr>
      <dsp:spPr>
        <a:xfrm>
          <a:off x="156666" y="1136557"/>
          <a:ext cx="5953323" cy="3182359"/>
        </a:xfrm>
        <a:prstGeom prst="roundRect">
          <a:avLst>
            <a:gd name="adj" fmla="val 10500"/>
          </a:avLst>
        </a:prstGeom>
        <a:solidFill>
          <a:srgbClr val="FFC000"/>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2020798" numCol="1" spcCol="1270" anchor="t" anchorCtr="0">
          <a:noAutofit/>
        </a:bodyPr>
        <a:lstStyle/>
        <a:p>
          <a:pPr lvl="0" algn="l" defTabSz="1422400">
            <a:lnSpc>
              <a:spcPct val="90000"/>
            </a:lnSpc>
            <a:spcBef>
              <a:spcPct val="0"/>
            </a:spcBef>
            <a:spcAft>
              <a:spcPct val="35000"/>
            </a:spcAft>
          </a:pPr>
          <a:r>
            <a:rPr lang="tr-TR" sz="3200" b="1" kern="1200" smtClean="0">
              <a:solidFill>
                <a:schemeClr val="tx1"/>
              </a:solidFill>
            </a:rPr>
            <a:t>KÖY YERLEŞİM YERİ TESPİT KOMİSYON KARARI</a:t>
          </a:r>
          <a:endParaRPr lang="tr-TR" sz="3200" b="1" kern="1200">
            <a:solidFill>
              <a:schemeClr val="tx1"/>
            </a:solidFill>
          </a:endParaRPr>
        </a:p>
      </dsp:txBody>
      <dsp:txXfrm>
        <a:off x="254535" y="1234426"/>
        <a:ext cx="5757585" cy="2986621"/>
      </dsp:txXfrm>
    </dsp:sp>
    <dsp:sp modelId="{A32FD5EC-CA36-4A30-8F14-0258CE766E51}">
      <dsp:nvSpPr>
        <dsp:cNvPr id="0" name=""/>
        <dsp:cNvSpPr/>
      </dsp:nvSpPr>
      <dsp:spPr>
        <a:xfrm>
          <a:off x="313332" y="2273114"/>
          <a:ext cx="5639990" cy="1818491"/>
        </a:xfrm>
        <a:prstGeom prst="roundRect">
          <a:avLst>
            <a:gd name="adj" fmla="val 105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227584" numCol="1" spcCol="1270" anchor="t" anchorCtr="0">
          <a:noAutofit/>
        </a:bodyPr>
        <a:lstStyle/>
        <a:p>
          <a:pPr lvl="0" algn="l" defTabSz="1422400">
            <a:lnSpc>
              <a:spcPct val="200000"/>
            </a:lnSpc>
            <a:spcBef>
              <a:spcPct val="0"/>
            </a:spcBef>
            <a:spcAft>
              <a:spcPct val="35000"/>
            </a:spcAft>
          </a:pPr>
          <a:r>
            <a:rPr lang="tr-TR" sz="3200" b="1" kern="1200" smtClean="0">
              <a:solidFill>
                <a:schemeClr val="tx1"/>
              </a:solidFill>
            </a:rPr>
            <a:t>KÖY</a:t>
          </a:r>
          <a:r>
            <a:rPr lang="tr-TR" sz="3200" kern="1200" smtClean="0">
              <a:solidFill>
                <a:schemeClr val="tx1"/>
              </a:solidFill>
            </a:rPr>
            <a:t> </a:t>
          </a:r>
          <a:r>
            <a:rPr lang="tr-TR" sz="3200" b="1" kern="1200" smtClean="0">
              <a:solidFill>
                <a:schemeClr val="tx1"/>
              </a:solidFill>
            </a:rPr>
            <a:t>YERLEŞİM HARİTASI</a:t>
          </a:r>
          <a:endParaRPr lang="tr-TR" sz="3200" b="1" kern="1200">
            <a:solidFill>
              <a:schemeClr val="tx1"/>
            </a:solidFill>
          </a:endParaRPr>
        </a:p>
      </dsp:txBody>
      <dsp:txXfrm>
        <a:off x="369257" y="2329039"/>
        <a:ext cx="5528140" cy="17066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A2AD8-7BC9-40E0-96AB-B09ABE489EE3}">
      <dsp:nvSpPr>
        <dsp:cNvPr id="0" name=""/>
        <dsp:cNvSpPr/>
      </dsp:nvSpPr>
      <dsp:spPr>
        <a:xfrm>
          <a:off x="0" y="0"/>
          <a:ext cx="6840760" cy="4521138"/>
        </a:xfrm>
        <a:prstGeom prst="roundRect">
          <a:avLst>
            <a:gd name="adj" fmla="val 85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3508905" numCol="1" spcCol="1270" anchor="t" anchorCtr="0">
          <a:noAutofit/>
        </a:bodyPr>
        <a:lstStyle/>
        <a:p>
          <a:pPr lvl="0" algn="l" defTabSz="1422400">
            <a:lnSpc>
              <a:spcPct val="100000"/>
            </a:lnSpc>
            <a:spcBef>
              <a:spcPct val="0"/>
            </a:spcBef>
            <a:spcAft>
              <a:spcPct val="35000"/>
            </a:spcAft>
          </a:pPr>
          <a:r>
            <a:rPr lang="tr-TR" sz="3200" b="1" kern="1200" smtClean="0">
              <a:solidFill>
                <a:schemeClr val="tx1"/>
              </a:solidFill>
            </a:rPr>
            <a:t>KÖY YERLEŞİM ALANI SINIRININ ONAYLI KROKİSİ</a:t>
          </a:r>
          <a:endParaRPr lang="tr-TR" sz="3200" b="1" kern="1200">
            <a:solidFill>
              <a:schemeClr val="tx1"/>
            </a:solidFill>
          </a:endParaRPr>
        </a:p>
      </dsp:txBody>
      <dsp:txXfrm>
        <a:off x="112557" y="112557"/>
        <a:ext cx="6615646" cy="4296024"/>
      </dsp:txXfrm>
    </dsp:sp>
    <dsp:sp modelId="{0A7CAFC2-74DC-431F-8BC4-A98DC8468259}">
      <dsp:nvSpPr>
        <dsp:cNvPr id="0" name=""/>
        <dsp:cNvSpPr/>
      </dsp:nvSpPr>
      <dsp:spPr>
        <a:xfrm>
          <a:off x="226875" y="1158561"/>
          <a:ext cx="6366602" cy="3164764"/>
        </a:xfrm>
        <a:prstGeom prst="roundRect">
          <a:avLst>
            <a:gd name="adj" fmla="val 10500"/>
          </a:avLst>
        </a:prstGeom>
        <a:solidFill>
          <a:srgbClr val="FFC000"/>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2009646" numCol="1" spcCol="1270" anchor="t" anchorCtr="0">
          <a:noAutofit/>
        </a:bodyPr>
        <a:lstStyle/>
        <a:p>
          <a:pPr lvl="0" algn="l" defTabSz="1422400">
            <a:lnSpc>
              <a:spcPct val="90000"/>
            </a:lnSpc>
            <a:spcBef>
              <a:spcPct val="0"/>
            </a:spcBef>
            <a:spcAft>
              <a:spcPct val="35000"/>
            </a:spcAft>
          </a:pPr>
          <a:r>
            <a:rPr lang="tr-TR" sz="3200" b="1" kern="1200" smtClean="0">
              <a:solidFill>
                <a:schemeClr val="tx1"/>
              </a:solidFill>
            </a:rPr>
            <a:t>KÖY YERLEŞİM YERİ HARİTALARININ VALİLİK ONAYLI KELİNLEŞME KARARI ÖRNEĞİ</a:t>
          </a:r>
          <a:endParaRPr lang="tr-TR" sz="3200" b="1" kern="1200">
            <a:solidFill>
              <a:schemeClr val="tx1"/>
            </a:solidFill>
          </a:endParaRPr>
        </a:p>
      </dsp:txBody>
      <dsp:txXfrm>
        <a:off x="324202" y="1255888"/>
        <a:ext cx="6171948" cy="29701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A0C35-8763-4947-B45A-D3B20F6C190F}">
      <dsp:nvSpPr>
        <dsp:cNvPr id="0" name=""/>
        <dsp:cNvSpPr/>
      </dsp:nvSpPr>
      <dsp:spPr>
        <a:xfrm>
          <a:off x="0" y="0"/>
          <a:ext cx="11184904" cy="1485165"/>
        </a:xfrm>
        <a:prstGeom prst="roundRect">
          <a:avLst>
            <a:gd name="adj" fmla="val 10000"/>
          </a:avLst>
        </a:prstGeom>
        <a:solidFill>
          <a:srgbClr val="FF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tr-TR" sz="3200" kern="1200" smtClean="0">
              <a:solidFill>
                <a:schemeClr val="tx1"/>
              </a:solidFill>
            </a:rPr>
            <a:t>KÖY YERİ TESPİT KOMİSYONU KARARI İLE VALİLİK ONAYLI KESİNLEŞME KARARI UYUMLU MU?</a:t>
          </a:r>
          <a:endParaRPr lang="tr-TR" sz="3200" kern="1200">
            <a:solidFill>
              <a:schemeClr val="tx1"/>
            </a:solidFill>
          </a:endParaRPr>
        </a:p>
      </dsp:txBody>
      <dsp:txXfrm>
        <a:off x="0" y="0"/>
        <a:ext cx="8799406" cy="1485165"/>
      </dsp:txXfrm>
    </dsp:sp>
    <dsp:sp modelId="{9E9B3680-E53D-4A43-8794-CB794008D460}">
      <dsp:nvSpPr>
        <dsp:cNvPr id="0" name=""/>
        <dsp:cNvSpPr/>
      </dsp:nvSpPr>
      <dsp:spPr>
        <a:xfrm>
          <a:off x="8799406" y="148516"/>
          <a:ext cx="2236980" cy="118813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71D997-0DB8-473C-AA38-1DD1CACF0E4B}">
      <dsp:nvSpPr>
        <dsp:cNvPr id="0" name=""/>
        <dsp:cNvSpPr/>
      </dsp:nvSpPr>
      <dsp:spPr>
        <a:xfrm>
          <a:off x="0" y="1633681"/>
          <a:ext cx="11184904" cy="1485165"/>
        </a:xfrm>
        <a:prstGeom prst="roundRect">
          <a:avLst>
            <a:gd name="adj" fmla="val 10000"/>
          </a:avLst>
        </a:prstGeom>
        <a:solidFill>
          <a:srgbClr val="6275F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tr-TR" sz="3200" kern="1200" smtClean="0">
              <a:solidFill>
                <a:schemeClr val="tx1"/>
              </a:solidFill>
            </a:rPr>
            <a:t>KÖY YERLEŞİM YERİNE KISMEN GİREN PARSEL VAR İSE AYIRMA ÇAPI VAR MI?</a:t>
          </a:r>
          <a:endParaRPr lang="tr-TR" sz="3200" kern="1200">
            <a:solidFill>
              <a:schemeClr val="tx1"/>
            </a:solidFill>
          </a:endParaRPr>
        </a:p>
      </dsp:txBody>
      <dsp:txXfrm>
        <a:off x="0" y="1633681"/>
        <a:ext cx="8799406" cy="1485165"/>
      </dsp:txXfrm>
    </dsp:sp>
    <dsp:sp modelId="{7042D6D9-94C5-4567-8CE9-1535698EE50F}">
      <dsp:nvSpPr>
        <dsp:cNvPr id="0" name=""/>
        <dsp:cNvSpPr/>
      </dsp:nvSpPr>
      <dsp:spPr>
        <a:xfrm>
          <a:off x="8799406" y="1782198"/>
          <a:ext cx="2236980" cy="118813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C0204E-B66D-4C55-B7FC-1501AB749601}">
      <dsp:nvSpPr>
        <dsp:cNvPr id="0" name=""/>
        <dsp:cNvSpPr/>
      </dsp:nvSpPr>
      <dsp:spPr>
        <a:xfrm>
          <a:off x="0" y="3267363"/>
          <a:ext cx="11184904" cy="1485165"/>
        </a:xfrm>
        <a:prstGeom prst="roundRect">
          <a:avLst>
            <a:gd name="adj" fmla="val 10000"/>
          </a:avLst>
        </a:prstGeom>
        <a:solidFill>
          <a:srgbClr val="FFCC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tr-TR" sz="3200" kern="1200" smtClean="0">
              <a:solidFill>
                <a:schemeClr val="tx1"/>
              </a:solidFill>
            </a:rPr>
            <a:t>KÖY YERLEŞİM ALANINDA KALAN ÖZEL VE ÖZEL HUKUK TÜZELKİŞİ PARSELLERİNE İLİŞKİN KAMULAŞTIRMA KARARI VAR MI</a:t>
          </a:r>
          <a:endParaRPr lang="tr-TR" sz="3200" kern="1200">
            <a:solidFill>
              <a:schemeClr val="tx1"/>
            </a:solidFill>
          </a:endParaRPr>
        </a:p>
      </dsp:txBody>
      <dsp:txXfrm>
        <a:off x="0" y="3267363"/>
        <a:ext cx="8799406" cy="1485165"/>
      </dsp:txXfrm>
    </dsp:sp>
    <dsp:sp modelId="{1A3749AF-9DF5-4C2A-A747-79E73702B279}">
      <dsp:nvSpPr>
        <dsp:cNvPr id="0" name=""/>
        <dsp:cNvSpPr/>
      </dsp:nvSpPr>
      <dsp:spPr>
        <a:xfrm>
          <a:off x="8799406" y="3415879"/>
          <a:ext cx="2236980" cy="118813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83FEC57F-2D25-4B37-8764-47CA173E21A3}" type="datetime1">
              <a:rPr lang="tr-TR" smtClean="0"/>
              <a:pPr>
                <a:defRPr/>
              </a:pPr>
              <a:t>12.12.2021</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mn-cs"/>
              </a:defRPr>
            </a:lvl1pPr>
          </a:lstStyle>
          <a:p>
            <a:pPr>
              <a:defRPr/>
            </a:pPr>
            <a:fld id="{851F17AA-07B1-41C0-8F28-4D78B9D5769D}" type="slidenum">
              <a:rPr lang="tr-TR"/>
              <a:pPr>
                <a:defRPr/>
              </a:pPr>
              <a:t>‹#›</a:t>
            </a:fld>
            <a:endParaRPr lang="tr-TR"/>
          </a:p>
        </p:txBody>
      </p:sp>
    </p:spTree>
    <p:extLst>
      <p:ext uri="{BB962C8B-B14F-4D97-AF65-F5344CB8AC3E}">
        <p14:creationId xmlns:p14="http://schemas.microsoft.com/office/powerpoint/2010/main" val="352764466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CF585F85-D20B-4CDB-B349-79F106B6CA98}" type="datetime1">
              <a:rPr lang="tr-TR" smtClean="0"/>
              <a:pPr>
                <a:defRPr/>
              </a:pPr>
              <a:t>12.12.2021</a:t>
            </a:fld>
            <a:endParaRPr lang="tr-TR"/>
          </a:p>
        </p:txBody>
      </p:sp>
      <p:sp>
        <p:nvSpPr>
          <p:cNvPr id="4" name="3 Slayt Görüntüsü Yer Tutucusu"/>
          <p:cNvSpPr>
            <a:spLocks noGrp="1" noRot="1" noChangeAspect="1"/>
          </p:cNvSpPr>
          <p:nvPr>
            <p:ph type="sldImg" idx="2"/>
          </p:nvPr>
        </p:nvSpPr>
        <p:spPr>
          <a:xfrm>
            <a:off x="406400" y="685800"/>
            <a:ext cx="60452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dirty="0" smtClean="0"/>
              <a:t>Asıl m 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mn-cs"/>
              </a:defRPr>
            </a:lvl1pPr>
          </a:lstStyle>
          <a:p>
            <a:pPr>
              <a:defRPr/>
            </a:pPr>
            <a:fld id="{65C38E13-A60B-4E3E-9A8C-D55B25F6C677}" type="slidenum">
              <a:rPr lang="tr-TR"/>
              <a:pPr>
                <a:defRPr/>
              </a:pPr>
              <a:t>‹#›</a:t>
            </a:fld>
            <a:endParaRPr lang="tr-TR"/>
          </a:p>
        </p:txBody>
      </p:sp>
    </p:spTree>
    <p:extLst>
      <p:ext uri="{BB962C8B-B14F-4D97-AF65-F5344CB8AC3E}">
        <p14:creationId xmlns:p14="http://schemas.microsoft.com/office/powerpoint/2010/main" val="2098566498"/>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401" kern="1200">
        <a:solidFill>
          <a:schemeClr val="tx1"/>
        </a:solidFill>
        <a:latin typeface="+mn-lt"/>
        <a:ea typeface="+mn-ea"/>
        <a:cs typeface="+mn-cs"/>
      </a:defRPr>
    </a:lvl1pPr>
    <a:lvl2pPr marL="545105" algn="l" rtl="0" eaLnBrk="0" fontAlgn="base" hangingPunct="0">
      <a:spcBef>
        <a:spcPct val="30000"/>
      </a:spcBef>
      <a:spcAft>
        <a:spcPct val="0"/>
      </a:spcAft>
      <a:defRPr sz="1401" kern="1200">
        <a:solidFill>
          <a:schemeClr val="tx1"/>
        </a:solidFill>
        <a:latin typeface="+mn-lt"/>
        <a:ea typeface="+mn-ea"/>
        <a:cs typeface="+mn-cs"/>
      </a:defRPr>
    </a:lvl2pPr>
    <a:lvl3pPr marL="1090209" algn="l" rtl="0" eaLnBrk="0" fontAlgn="base" hangingPunct="0">
      <a:spcBef>
        <a:spcPct val="30000"/>
      </a:spcBef>
      <a:spcAft>
        <a:spcPct val="0"/>
      </a:spcAft>
      <a:defRPr sz="1401" kern="1200">
        <a:solidFill>
          <a:schemeClr val="tx1"/>
        </a:solidFill>
        <a:latin typeface="+mn-lt"/>
        <a:ea typeface="+mn-ea"/>
        <a:cs typeface="+mn-cs"/>
      </a:defRPr>
    </a:lvl3pPr>
    <a:lvl4pPr marL="1635315" algn="l" rtl="0" eaLnBrk="0" fontAlgn="base" hangingPunct="0">
      <a:spcBef>
        <a:spcPct val="30000"/>
      </a:spcBef>
      <a:spcAft>
        <a:spcPct val="0"/>
      </a:spcAft>
      <a:defRPr sz="1401" kern="1200">
        <a:solidFill>
          <a:schemeClr val="tx1"/>
        </a:solidFill>
        <a:latin typeface="+mn-lt"/>
        <a:ea typeface="+mn-ea"/>
        <a:cs typeface="+mn-cs"/>
      </a:defRPr>
    </a:lvl4pPr>
    <a:lvl5pPr marL="2180420" algn="l" rtl="0" eaLnBrk="0" fontAlgn="base" hangingPunct="0">
      <a:spcBef>
        <a:spcPct val="30000"/>
      </a:spcBef>
      <a:spcAft>
        <a:spcPct val="0"/>
      </a:spcAft>
      <a:defRPr sz="1401" kern="1200">
        <a:solidFill>
          <a:schemeClr val="tx1"/>
        </a:solidFill>
        <a:latin typeface="+mn-lt"/>
        <a:ea typeface="+mn-ea"/>
        <a:cs typeface="+mn-cs"/>
      </a:defRPr>
    </a:lvl5pPr>
    <a:lvl6pPr marL="2725525" algn="l" defTabSz="1090209" rtl="0" eaLnBrk="1" latinLnBrk="0" hangingPunct="1">
      <a:defRPr sz="1401" kern="1200">
        <a:solidFill>
          <a:schemeClr val="tx1"/>
        </a:solidFill>
        <a:latin typeface="+mn-lt"/>
        <a:ea typeface="+mn-ea"/>
        <a:cs typeface="+mn-cs"/>
      </a:defRPr>
    </a:lvl6pPr>
    <a:lvl7pPr marL="3270629" algn="l" defTabSz="1090209" rtl="0" eaLnBrk="1" latinLnBrk="0" hangingPunct="1">
      <a:defRPr sz="1401" kern="1200">
        <a:solidFill>
          <a:schemeClr val="tx1"/>
        </a:solidFill>
        <a:latin typeface="+mn-lt"/>
        <a:ea typeface="+mn-ea"/>
        <a:cs typeface="+mn-cs"/>
      </a:defRPr>
    </a:lvl7pPr>
    <a:lvl8pPr marL="3815734" algn="l" defTabSz="1090209" rtl="0" eaLnBrk="1" latinLnBrk="0" hangingPunct="1">
      <a:defRPr sz="1401" kern="1200">
        <a:solidFill>
          <a:schemeClr val="tx1"/>
        </a:solidFill>
        <a:latin typeface="+mn-lt"/>
        <a:ea typeface="+mn-ea"/>
        <a:cs typeface="+mn-cs"/>
      </a:defRPr>
    </a:lvl8pPr>
    <a:lvl9pPr marL="4360840" algn="l" defTabSz="1090209" rtl="0" eaLnBrk="1" latinLnBrk="0" hangingPunct="1">
      <a:defRPr sz="140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06400" y="685800"/>
            <a:ext cx="6045200" cy="3429000"/>
          </a:xfrm>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C751507A-92C5-4137-8CA3-4286EEA6114E}"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1</a:t>
            </a:fld>
            <a:endParaRPr lang="tr-TR"/>
          </a:p>
        </p:txBody>
      </p:sp>
    </p:spTree>
    <p:extLst>
      <p:ext uri="{BB962C8B-B14F-4D97-AF65-F5344CB8AC3E}">
        <p14:creationId xmlns:p14="http://schemas.microsoft.com/office/powerpoint/2010/main" val="1194756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06400" y="685800"/>
            <a:ext cx="6045200" cy="3429000"/>
          </a:xfrm>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mtClean="0"/>
              <a:t>Talep sahibinin</a:t>
            </a:r>
            <a:r>
              <a:rPr lang="tr-TR" baseline="0" smtClean="0"/>
              <a:t>, hak sahibi olması ya da taşınmaz veya işlem yönüyle yasal ilgili olmalıdır.</a:t>
            </a:r>
            <a:endParaRPr lang="tr-TR" smtClean="0"/>
          </a:p>
          <a:p>
            <a:endParaRPr lang="tr-TR"/>
          </a:p>
        </p:txBody>
      </p:sp>
      <p:sp>
        <p:nvSpPr>
          <p:cNvPr id="4" name="Veri Yer Tutucusu 3"/>
          <p:cNvSpPr>
            <a:spLocks noGrp="1"/>
          </p:cNvSpPr>
          <p:nvPr>
            <p:ph type="dt" idx="10"/>
          </p:nvPr>
        </p:nvSpPr>
        <p:spPr/>
        <p:txBody>
          <a:bodyPr/>
          <a:lstStyle/>
          <a:p>
            <a:pPr>
              <a:defRPr/>
            </a:pPr>
            <a:fld id="{C751507A-92C5-4137-8CA3-4286EEA6114E}"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2</a:t>
            </a:fld>
            <a:endParaRPr lang="tr-TR"/>
          </a:p>
        </p:txBody>
      </p:sp>
    </p:spTree>
    <p:extLst>
      <p:ext uri="{BB962C8B-B14F-4D97-AF65-F5344CB8AC3E}">
        <p14:creationId xmlns:p14="http://schemas.microsoft.com/office/powerpoint/2010/main" val="513140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3</a:t>
            </a:fld>
            <a:endParaRPr lang="tr-TR"/>
          </a:p>
        </p:txBody>
      </p:sp>
    </p:spTree>
    <p:extLst>
      <p:ext uri="{BB962C8B-B14F-4D97-AF65-F5344CB8AC3E}">
        <p14:creationId xmlns:p14="http://schemas.microsoft.com/office/powerpoint/2010/main" val="2121478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4</a:t>
            </a:fld>
            <a:endParaRPr lang="tr-TR"/>
          </a:p>
        </p:txBody>
      </p:sp>
    </p:spTree>
    <p:extLst>
      <p:ext uri="{BB962C8B-B14F-4D97-AF65-F5344CB8AC3E}">
        <p14:creationId xmlns:p14="http://schemas.microsoft.com/office/powerpoint/2010/main" val="379333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mtClean="0"/>
              <a:t>RESMİ YAZI VE TİP SÖZLEŞME HARİÇ HEPSİNİ</a:t>
            </a:r>
            <a:r>
              <a:rPr lang="tr-TR" baseline="0" smtClean="0"/>
              <a:t> GERİ VERİYORUZ.</a:t>
            </a:r>
            <a:endParaRPr lang="tr-TR" smtClean="0"/>
          </a:p>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5</a:t>
            </a:fld>
            <a:endParaRPr lang="tr-TR"/>
          </a:p>
        </p:txBody>
      </p:sp>
    </p:spTree>
    <p:extLst>
      <p:ext uri="{BB962C8B-B14F-4D97-AF65-F5344CB8AC3E}">
        <p14:creationId xmlns:p14="http://schemas.microsoft.com/office/powerpoint/2010/main" val="2385262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0A43B33A-899E-4E6C-BAD4-B1883829090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6</a:t>
            </a:fld>
            <a:endParaRPr lang="tr-TR"/>
          </a:p>
        </p:txBody>
      </p:sp>
    </p:spTree>
    <p:extLst>
      <p:ext uri="{BB962C8B-B14F-4D97-AF65-F5344CB8AC3E}">
        <p14:creationId xmlns:p14="http://schemas.microsoft.com/office/powerpoint/2010/main" val="54627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571500" indent="-571500">
              <a:buFont typeface="Wingdings" panose="05000000000000000000" pitchFamily="2" charset="2"/>
              <a:buChar char="q"/>
            </a:pPr>
            <a:r>
              <a:rPr lang="tr-TR" smtClean="0"/>
              <a:t>Aplikasyon ve yer gösterme talepleri, talep konusu taşınmazın bulunduğu yerde </a:t>
            </a:r>
            <a:r>
              <a:rPr lang="tr-TR" b="1" smtClean="0"/>
              <a:t>yetkili lisanslı büro yoksa</a:t>
            </a:r>
            <a:r>
              <a:rPr lang="tr-TR" smtClean="0"/>
              <a:t> taşınmazın bulunduğu yer haricindeki kadastro müdürlüklerince/birimlerince de alınabilir. </a:t>
            </a:r>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7</a:t>
            </a:fld>
            <a:endParaRPr lang="tr-TR"/>
          </a:p>
        </p:txBody>
      </p:sp>
    </p:spTree>
    <p:extLst>
      <p:ext uri="{BB962C8B-B14F-4D97-AF65-F5344CB8AC3E}">
        <p14:creationId xmlns:p14="http://schemas.microsoft.com/office/powerpoint/2010/main" val="2040647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Okul</a:t>
            </a:r>
            <a:r>
              <a:rPr lang="tr-TR" baseline="0" smtClean="0"/>
              <a:t> ve hükmet binası talep formunda cinsi kısmına yazılır.</a:t>
            </a:r>
          </a:p>
          <a:p>
            <a:r>
              <a:rPr lang="tr-TR" baseline="0" smtClean="0"/>
              <a:t>Kadastro mahkemelerinin taleplerinde  döner sermaye ücreti almıyoruz.</a:t>
            </a:r>
          </a:p>
          <a:p>
            <a:r>
              <a:rPr lang="tr-TR" baseline="0" smtClean="0"/>
              <a:t>Aplikasyon ve yer gösterme işlemlerinde arazi işleri yapılmadan vazgeçmesi halinde ödene yapılır.</a:t>
            </a:r>
            <a:endParaRPr lang="tr-TR" smtClean="0"/>
          </a:p>
          <a:p>
            <a:endParaRPr lang="tr-TR"/>
          </a:p>
        </p:txBody>
      </p:sp>
      <p:sp>
        <p:nvSpPr>
          <p:cNvPr id="4" name="Veri Yer Tutucusu 3"/>
          <p:cNvSpPr>
            <a:spLocks noGrp="1"/>
          </p:cNvSpPr>
          <p:nvPr>
            <p:ph type="dt" idx="10"/>
          </p:nvPr>
        </p:nvSpPr>
        <p:spPr/>
        <p:txBody>
          <a:bodyPr/>
          <a:lstStyle/>
          <a:p>
            <a:pPr>
              <a:defRPr/>
            </a:pPr>
            <a:fld id="{A5157893-CFC8-4709-86B9-652C0D423DD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9</a:t>
            </a:fld>
            <a:endParaRPr lang="tr-TR"/>
          </a:p>
        </p:txBody>
      </p:sp>
    </p:spTree>
    <p:extLst>
      <p:ext uri="{BB962C8B-B14F-4D97-AF65-F5344CB8AC3E}">
        <p14:creationId xmlns:p14="http://schemas.microsoft.com/office/powerpoint/2010/main" val="94726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06400" y="685800"/>
            <a:ext cx="6045200" cy="3429000"/>
          </a:xfrm>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C751507A-92C5-4137-8CA3-4286EEA6114E}"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11</a:t>
            </a:fld>
            <a:endParaRPr lang="tr-TR"/>
          </a:p>
        </p:txBody>
      </p:sp>
    </p:spTree>
    <p:extLst>
      <p:ext uri="{BB962C8B-B14F-4D97-AF65-F5344CB8AC3E}">
        <p14:creationId xmlns:p14="http://schemas.microsoft.com/office/powerpoint/2010/main" val="2488090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mtClean="0"/>
              <a:t>SINIRLANDIRMA</a:t>
            </a:r>
            <a:r>
              <a:rPr lang="tr-TR" baseline="0" smtClean="0"/>
              <a:t> HARİTALARI VE MAHKEME İLAMAINA EK KROKLERİN </a:t>
            </a:r>
          </a:p>
          <a:p>
            <a:r>
              <a:rPr lang="tr-TR" baseline="0" smtClean="0"/>
              <a:t>BÜYÜK ÖLÇEKLİ VE 2010/11 SAYILI </a:t>
            </a:r>
            <a:r>
              <a:rPr lang="tr-TR" baseline="0" err="1" smtClean="0"/>
              <a:t>kadastral</a:t>
            </a:r>
            <a:r>
              <a:rPr lang="tr-TR" baseline="0" smtClean="0"/>
              <a:t> harita üretimi ve kontrolü  GENELGEYE AYKIRILIĞI VAR İSE</a:t>
            </a:r>
            <a:endParaRPr lang="tr-TR" smtClean="0"/>
          </a:p>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12</a:t>
            </a:fld>
            <a:endParaRPr lang="tr-TR"/>
          </a:p>
        </p:txBody>
      </p:sp>
    </p:spTree>
    <p:extLst>
      <p:ext uri="{BB962C8B-B14F-4D97-AF65-F5344CB8AC3E}">
        <p14:creationId xmlns:p14="http://schemas.microsoft.com/office/powerpoint/2010/main" val="850762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mtClean="0"/>
              <a:t>PAFTAYA İŞLENİR.</a:t>
            </a:r>
          </a:p>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13</a:t>
            </a:fld>
            <a:endParaRPr lang="tr-TR"/>
          </a:p>
        </p:txBody>
      </p:sp>
    </p:spTree>
    <p:extLst>
      <p:ext uri="{BB962C8B-B14F-4D97-AF65-F5344CB8AC3E}">
        <p14:creationId xmlns:p14="http://schemas.microsoft.com/office/powerpoint/2010/main" val="2136262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mtClean="0"/>
              <a:t>YAZIM</a:t>
            </a:r>
            <a:r>
              <a:rPr lang="tr-TR" baseline="0" smtClean="0"/>
              <a:t> HATASI VARSA DÜZELTİLMESİ İSTENİR.</a:t>
            </a:r>
          </a:p>
          <a:p>
            <a:r>
              <a:rPr lang="tr-TR" baseline="0" smtClean="0"/>
              <a:t>VERİLEN KARARA UYGUN OLMASI ARANIR.</a:t>
            </a:r>
          </a:p>
          <a:p>
            <a:endParaRPr lang="tr-TR"/>
          </a:p>
        </p:txBody>
      </p:sp>
      <p:sp>
        <p:nvSpPr>
          <p:cNvPr id="4" name="3 Veri Yer Tutucusu"/>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4 Altbilgi Yer Tutucusu"/>
          <p:cNvSpPr>
            <a:spLocks noGrp="1"/>
          </p:cNvSpPr>
          <p:nvPr>
            <p:ph type="ftr" sz="quarter" idx="11"/>
          </p:nvPr>
        </p:nvSpPr>
        <p:spPr/>
        <p:txBody>
          <a:bodyPr/>
          <a:lstStyle/>
          <a:p>
            <a:pPr>
              <a:defRPr/>
            </a:pPr>
            <a:endParaRPr lang="tr-TR"/>
          </a:p>
        </p:txBody>
      </p:sp>
      <p:sp>
        <p:nvSpPr>
          <p:cNvPr id="6" name="5 Slayt Numarası Yer Tutucusu"/>
          <p:cNvSpPr>
            <a:spLocks noGrp="1"/>
          </p:cNvSpPr>
          <p:nvPr>
            <p:ph type="sldNum" sz="quarter" idx="12"/>
          </p:nvPr>
        </p:nvSpPr>
        <p:spPr/>
        <p:txBody>
          <a:bodyPr/>
          <a:lstStyle/>
          <a:p>
            <a:pPr>
              <a:defRPr/>
            </a:pPr>
            <a:fld id="{65C38E13-A60B-4E3E-9A8C-D55B25F6C677}" type="slidenum">
              <a:rPr lang="tr-TR" smtClean="0"/>
              <a:pPr>
                <a:defRPr/>
              </a:pPr>
              <a:t>14</a:t>
            </a:fld>
            <a:endParaRPr lang="tr-TR"/>
          </a:p>
        </p:txBody>
      </p:sp>
    </p:spTree>
    <p:extLst>
      <p:ext uri="{BB962C8B-B14F-4D97-AF65-F5344CB8AC3E}">
        <p14:creationId xmlns:p14="http://schemas.microsoft.com/office/powerpoint/2010/main" val="349069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İrtifak</a:t>
            </a:r>
            <a:r>
              <a:rPr lang="tr-TR" baseline="0" smtClean="0"/>
              <a:t> hakkı olan bir yerde; irtifak hakkının bulunduğu alanın park, yol gibi yerlere denk gelmesi durumunda; bu kısma yeni bir parsel numarası verilir, </a:t>
            </a:r>
          </a:p>
          <a:p>
            <a:pPr marL="0" marR="0" indent="0" algn="l" defTabSz="914400" rtl="0" eaLnBrk="0" fontAlgn="base" latinLnBrk="0" hangingPunct="0">
              <a:lnSpc>
                <a:spcPct val="100000"/>
              </a:lnSpc>
              <a:spcBef>
                <a:spcPct val="30000"/>
              </a:spcBef>
              <a:spcAft>
                <a:spcPct val="0"/>
              </a:spcAft>
              <a:buClrTx/>
              <a:buSzTx/>
              <a:buFontTx/>
              <a:buNone/>
              <a:tabLst/>
              <a:defRPr/>
            </a:pPr>
            <a:r>
              <a:rPr lang="tr-TR" sz="1400" smtClean="0"/>
              <a:t>irtifak hakkı için tescil edildiği ve başka bir amaçla kullanılamayacağı hususu tapu sicilinin beyanlar sütununda belirtilir. </a:t>
            </a:r>
          </a:p>
          <a:p>
            <a:endParaRPr lang="tr-TR" baseline="0" err="1" smtClean="0"/>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18</a:t>
            </a:fld>
            <a:endParaRPr lang="tr-TR"/>
          </a:p>
        </p:txBody>
      </p:sp>
    </p:spTree>
    <p:extLst>
      <p:ext uri="{BB962C8B-B14F-4D97-AF65-F5344CB8AC3E}">
        <p14:creationId xmlns:p14="http://schemas.microsoft.com/office/powerpoint/2010/main" val="1155362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FARKLI KOORDİNAT</a:t>
            </a:r>
            <a:r>
              <a:rPr lang="tr-TR" baseline="0" smtClean="0"/>
              <a:t> SİSTEMİNDE OLANLARDA HER İKİ ÖLÇÜ AYNI SİSTEMDE ÖLÇÜLEREK DURUM TESPİT EDİLECEK.</a:t>
            </a:r>
          </a:p>
          <a:p>
            <a:r>
              <a:rPr lang="tr-TR" baseline="0" smtClean="0"/>
              <a:t>NOKTA KONUM DOĞRULUKLARINA DİKKAT EDİLMELİDİR.</a:t>
            </a:r>
            <a:endParaRPr lang="tr-TR" smtClean="0"/>
          </a:p>
          <a:p>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39</a:t>
            </a:fld>
            <a:endParaRPr lang="tr-TR"/>
          </a:p>
        </p:txBody>
      </p:sp>
    </p:spTree>
    <p:extLst>
      <p:ext uri="{BB962C8B-B14F-4D97-AF65-F5344CB8AC3E}">
        <p14:creationId xmlns:p14="http://schemas.microsoft.com/office/powerpoint/2010/main" val="2788355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İADE SONRASINDA LİHKAB VE SERBEST MÜHENDİSLERİN DOSYASINDA</a:t>
            </a:r>
            <a:r>
              <a:rPr lang="tr-TR" baseline="0" smtClean="0"/>
              <a:t> HERHANGİ BİR DEĞİŞİKLİK YOKSA; ESKİ FEN KAYITTAN DEVAM ETTİRİLİR.</a:t>
            </a:r>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43</a:t>
            </a:fld>
            <a:endParaRPr lang="tr-TR"/>
          </a:p>
        </p:txBody>
      </p:sp>
    </p:spTree>
    <p:extLst>
      <p:ext uri="{BB962C8B-B14F-4D97-AF65-F5344CB8AC3E}">
        <p14:creationId xmlns:p14="http://schemas.microsoft.com/office/powerpoint/2010/main" val="3139592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06400" y="685800"/>
            <a:ext cx="6045200" cy="3429000"/>
          </a:xfrm>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C751507A-92C5-4137-8CA3-4286EEA6114E}"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48</a:t>
            </a:fld>
            <a:endParaRPr lang="tr-TR"/>
          </a:p>
        </p:txBody>
      </p:sp>
    </p:spTree>
    <p:extLst>
      <p:ext uri="{BB962C8B-B14F-4D97-AF65-F5344CB8AC3E}">
        <p14:creationId xmlns:p14="http://schemas.microsoft.com/office/powerpoint/2010/main" val="1376226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06400" y="685800"/>
            <a:ext cx="6045200" cy="3429000"/>
          </a:xfrm>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C751507A-92C5-4137-8CA3-4286EEA6114E}" type="datetime1">
              <a:rPr lang="tr-TR" smtClean="0"/>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54</a:t>
            </a:fld>
            <a:endParaRPr lang="tr-TR"/>
          </a:p>
        </p:txBody>
      </p:sp>
    </p:spTree>
    <p:extLst>
      <p:ext uri="{BB962C8B-B14F-4D97-AF65-F5344CB8AC3E}">
        <p14:creationId xmlns:p14="http://schemas.microsoft.com/office/powerpoint/2010/main" val="1494593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0A43B33A-899E-4E6C-BAD4-B18838290908}" type="datetime1">
              <a:rPr lang="tr-TR" smtClean="0"/>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57</a:t>
            </a:fld>
            <a:endParaRPr lang="tr-TR"/>
          </a:p>
        </p:txBody>
      </p:sp>
    </p:spTree>
    <p:extLst>
      <p:ext uri="{BB962C8B-B14F-4D97-AF65-F5344CB8AC3E}">
        <p14:creationId xmlns:p14="http://schemas.microsoft.com/office/powerpoint/2010/main" val="1714936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LİHKAB</a:t>
            </a:r>
            <a:r>
              <a:rPr lang="tr-TR" baseline="0" smtClean="0"/>
              <a:t> TARAFINDAN YAPILAN İŞLEMİN HATALI OLMASI DURUMUNDA; DİSİPLİN YÖNÜNDEN İŞLEM İÇİN BÖLGE MD YAZI İLE BİLDİRİLİR.</a:t>
            </a:r>
          </a:p>
          <a:p>
            <a:endParaRPr lang="tr-TR"/>
          </a:p>
        </p:txBody>
      </p:sp>
      <p:sp>
        <p:nvSpPr>
          <p:cNvPr id="4" name="Veri Yer Tutucusu 3"/>
          <p:cNvSpPr>
            <a:spLocks noGrp="1"/>
          </p:cNvSpPr>
          <p:nvPr>
            <p:ph type="dt" idx="10"/>
          </p:nvPr>
        </p:nvSpPr>
        <p:spPr/>
        <p:txBody>
          <a:bodyPr/>
          <a:lstStyle/>
          <a:p>
            <a:pPr>
              <a:defRPr/>
            </a:pPr>
            <a:fld id="{A5157893-CFC8-4709-86B9-652C0D423DD8}" type="datetime1">
              <a:rPr lang="tr-TR" smtClean="0"/>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61</a:t>
            </a:fld>
            <a:endParaRPr lang="tr-TR"/>
          </a:p>
        </p:txBody>
      </p:sp>
    </p:spTree>
    <p:extLst>
      <p:ext uri="{BB962C8B-B14F-4D97-AF65-F5344CB8AC3E}">
        <p14:creationId xmlns:p14="http://schemas.microsoft.com/office/powerpoint/2010/main" val="2675040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KAT İLAVESİ YAPILMIŞ İSE KAYITLI</a:t>
            </a:r>
            <a:r>
              <a:rPr lang="tr-TR" baseline="0" smtClean="0"/>
              <a:t> MUHEDESAT NEYSE O TAŞINIR.</a:t>
            </a:r>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84</a:t>
            </a:fld>
            <a:endParaRPr lang="tr-TR"/>
          </a:p>
        </p:txBody>
      </p:sp>
    </p:spTree>
    <p:extLst>
      <p:ext uri="{BB962C8B-B14F-4D97-AF65-F5344CB8AC3E}">
        <p14:creationId xmlns:p14="http://schemas.microsoft.com/office/powerpoint/2010/main" val="3890894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94</a:t>
            </a:fld>
            <a:endParaRPr lang="tr-TR"/>
          </a:p>
        </p:txBody>
      </p:sp>
    </p:spTree>
    <p:extLst>
      <p:ext uri="{BB962C8B-B14F-4D97-AF65-F5344CB8AC3E}">
        <p14:creationId xmlns:p14="http://schemas.microsoft.com/office/powerpoint/2010/main" val="4160336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			</a:t>
            </a:r>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95</a:t>
            </a:fld>
            <a:endParaRPr lang="tr-TR"/>
          </a:p>
        </p:txBody>
      </p:sp>
    </p:spTree>
    <p:extLst>
      <p:ext uri="{BB962C8B-B14F-4D97-AF65-F5344CB8AC3E}">
        <p14:creationId xmlns:p14="http://schemas.microsoft.com/office/powerpoint/2010/main" val="2567589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400" dirty="0" smtClean="0"/>
              <a:t>KAMULAŞTIRMA KARARI</a:t>
            </a:r>
            <a:r>
              <a:rPr lang="tr-TR" sz="1400" baseline="0" dirty="0" smtClean="0"/>
              <a:t> ALINMAYAN YERLERDEKİ UYGULAMALARDAN BAHSET. ( 2 NÜSHA )</a:t>
            </a:r>
          </a:p>
          <a:p>
            <a:r>
              <a:rPr lang="tr-TR" sz="1400" baseline="0" dirty="0" smtClean="0"/>
              <a:t>KAMU ORTA MALLARI İSABET EDEN KISMI İÇİN TAHSİS AMACI DEĞİŞİKLİĞİNDEN BAHSE 2004/16</a:t>
            </a:r>
          </a:p>
          <a:p>
            <a:r>
              <a:rPr lang="tr-TR" sz="1400" baseline="0" dirty="0" smtClean="0"/>
              <a:t>KAMULAŞTIRMA SINIRININ MÜLKİYET SINIRINI KESTİĞİ VE YENİ OLUŞAN MÜLKİYET SINIR NOKTALARININ EN AZ YÜZDE 5 YAYGIN VE DENGELİ </a:t>
            </a:r>
            <a:r>
              <a:rPr lang="tr-TR" sz="1400" baseline="0" dirty="0" err="1" smtClean="0"/>
              <a:t>KONTORLÜ</a:t>
            </a:r>
            <a:endParaRPr lang="tr-TR" sz="1400" baseline="0" dirty="0" smtClean="0"/>
          </a:p>
          <a:p>
            <a:endParaRPr lang="tr-TR" dirty="0"/>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101</a:t>
            </a:fld>
            <a:endParaRPr lang="tr-TR"/>
          </a:p>
        </p:txBody>
      </p:sp>
    </p:spTree>
    <p:extLst>
      <p:ext uri="{BB962C8B-B14F-4D97-AF65-F5344CB8AC3E}">
        <p14:creationId xmlns:p14="http://schemas.microsoft.com/office/powerpoint/2010/main" val="1555543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401" b="0" i="0" u="none" strike="noStrike" kern="1200" baseline="0" smtClean="0">
                <a:solidFill>
                  <a:schemeClr val="tx1"/>
                </a:solidFill>
                <a:latin typeface="+mn-lt"/>
                <a:ea typeface="+mn-ea"/>
                <a:cs typeface="+mn-cs"/>
              </a:rPr>
              <a:t>2863 sayılı Kanun İÇİNDE AYNI.</a:t>
            </a:r>
            <a:endParaRPr lang="tr-TR"/>
          </a:p>
        </p:txBody>
      </p:sp>
      <p:sp>
        <p:nvSpPr>
          <p:cNvPr id="4" name="Veri Yer Tutucusu 3"/>
          <p:cNvSpPr>
            <a:spLocks noGrp="1"/>
          </p:cNvSpPr>
          <p:nvPr>
            <p:ph type="dt" idx="10"/>
          </p:nvPr>
        </p:nvSpPr>
        <p:spPr/>
        <p:txBody>
          <a:bodyPr/>
          <a:lstStyle/>
          <a:p>
            <a:pPr>
              <a:defRPr/>
            </a:pPr>
            <a:fld id="{CF585F85-D20B-4CDB-B349-79F106B6CA98}" type="datetime1">
              <a:rPr lang="tr-TR" smtClean="0"/>
              <a:pPr>
                <a:defRPr/>
              </a:pPr>
              <a:t>12.12.2021</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65C38E13-A60B-4E3E-9A8C-D55B25F6C677}" type="slidenum">
              <a:rPr lang="tr-TR" smtClean="0"/>
              <a:pPr>
                <a:defRPr/>
              </a:pPr>
              <a:t>122</a:t>
            </a:fld>
            <a:endParaRPr lang="tr-TR"/>
          </a:p>
        </p:txBody>
      </p:sp>
    </p:spTree>
    <p:extLst>
      <p:ext uri="{BB962C8B-B14F-4D97-AF65-F5344CB8AC3E}">
        <p14:creationId xmlns:p14="http://schemas.microsoft.com/office/powerpoint/2010/main" val="2130238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a:xfrm>
            <a:off x="4" y="12951196"/>
            <a:ext cx="5628112" cy="728306"/>
          </a:xfrm>
        </p:spPr>
        <p:txBody>
          <a:bodyPr/>
          <a:lstStyle>
            <a:lvl1pPr algn="l">
              <a:defRPr sz="4641" smtClean="0">
                <a:solidFill>
                  <a:schemeClr val="tx1">
                    <a:tint val="75000"/>
                  </a:schemeClr>
                </a:solidFill>
              </a:defRPr>
            </a:lvl1pPr>
          </a:lstStyle>
          <a:p>
            <a:pPr>
              <a:defRPr/>
            </a:pPr>
            <a:fld id="{CFCC5AD0-E883-4A5B-A446-63E7C239F676}" type="datetime1">
              <a:rPr lang="tr-TR" smtClean="0"/>
              <a:pPr>
                <a:defRPr/>
              </a:pPr>
              <a:t>12.12.2021</a:t>
            </a:fld>
            <a:endParaRPr lang="tr-TR"/>
          </a:p>
        </p:txBody>
      </p:sp>
      <p:sp>
        <p:nvSpPr>
          <p:cNvPr id="3" name="4 Altbilgi Yer Tutucusu"/>
          <p:cNvSpPr>
            <a:spLocks noGrp="1"/>
          </p:cNvSpPr>
          <p:nvPr>
            <p:ph type="ftr" sz="quarter" idx="11"/>
          </p:nvPr>
        </p:nvSpPr>
        <p:spPr/>
        <p:txBody>
          <a:bodyPr/>
          <a:lstStyle>
            <a:lvl1pPr algn="ctr">
              <a:defRPr sz="4286" smtClean="0">
                <a:solidFill>
                  <a:schemeClr val="tx1">
                    <a:tint val="75000"/>
                  </a:schemeClr>
                </a:solidFill>
              </a:defRPr>
            </a:lvl1pPr>
          </a:lstStyle>
          <a:p>
            <a:pPr>
              <a:defRPr/>
            </a:pPr>
            <a:endParaRPr lang="tr-TR"/>
          </a:p>
        </p:txBody>
      </p:sp>
    </p:spTree>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1_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206027" y="547823"/>
            <a:ext cx="21708428" cy="2279916"/>
          </a:xfrm>
          <a:prstGeom prst="rect">
            <a:avLst/>
          </a:prstGeom>
        </p:spPr>
        <p:txBody>
          <a:bodyPr lIns="101133" tIns="50566" rIns="101133" bIns="50566"/>
          <a:lstStyle/>
          <a:p>
            <a:r>
              <a:rPr lang="tr-TR" smtClean="0"/>
              <a:t>Asıl başlık stili için tıklatın</a:t>
            </a:r>
            <a:endParaRPr lang="tr-TR"/>
          </a:p>
        </p:txBody>
      </p:sp>
      <p:sp>
        <p:nvSpPr>
          <p:cNvPr id="3" name="İçerik Yer Tutucusu 2"/>
          <p:cNvSpPr>
            <a:spLocks noGrp="1"/>
          </p:cNvSpPr>
          <p:nvPr>
            <p:ph idx="1"/>
          </p:nvPr>
        </p:nvSpPr>
        <p:spPr>
          <a:xfrm>
            <a:off x="1206027" y="3191890"/>
            <a:ext cx="21708428" cy="9027830"/>
          </a:xfrm>
          <a:prstGeom prst="rect">
            <a:avLst/>
          </a:prstGeom>
        </p:spPr>
        <p:txBody>
          <a:bodyPr lIns="101133" tIns="50566" rIns="101133" bIns="50566"/>
          <a:lstStyle>
            <a:lvl4pPr>
              <a:buNone/>
              <a:defRPr/>
            </a:lvl4pPr>
            <a:lvl5pPr>
              <a:buNone/>
              <a:defRPr/>
            </a:lvl5pPr>
          </a:lstStyle>
          <a:p>
            <a:pPr lvl="0"/>
            <a:r>
              <a:rPr lang="tr-TR" dirty="0" smtClean="0"/>
              <a:t>Asıl metin stillerini düzenlemek için tıklatın</a:t>
            </a:r>
          </a:p>
          <a:p>
            <a:pPr lvl="1"/>
            <a:r>
              <a:rPr lang="tr-TR" dirty="0" smtClean="0"/>
              <a:t>İkinci düzey</a:t>
            </a:r>
          </a:p>
          <a:p>
            <a:pPr lvl="2"/>
            <a:r>
              <a:rPr lang="tr-TR" dirty="0" smtClean="0"/>
              <a:t>Üçüncü düzey</a:t>
            </a:r>
          </a:p>
        </p:txBody>
      </p:sp>
      <p:sp>
        <p:nvSpPr>
          <p:cNvPr id="4" name="3 Veri Yer Tutucusu"/>
          <p:cNvSpPr>
            <a:spLocks noGrp="1"/>
          </p:cNvSpPr>
          <p:nvPr>
            <p:ph type="dt" sz="half" idx="10"/>
          </p:nvPr>
        </p:nvSpPr>
        <p:spPr>
          <a:xfrm>
            <a:off x="4" y="12951196"/>
            <a:ext cx="5628112" cy="728306"/>
          </a:xfrm>
        </p:spPr>
        <p:txBody>
          <a:bodyPr/>
          <a:lstStyle>
            <a:lvl1pPr algn="l">
              <a:defRPr sz="4641" smtClean="0">
                <a:solidFill>
                  <a:schemeClr val="tx1">
                    <a:tint val="75000"/>
                  </a:schemeClr>
                </a:solidFill>
              </a:defRPr>
            </a:lvl1pPr>
          </a:lstStyle>
          <a:p>
            <a:pPr>
              <a:defRPr/>
            </a:pPr>
            <a:fld id="{10BBB8E9-960E-425B-A730-7400DC65495D}" type="datetime1">
              <a:rPr lang="tr-TR" smtClean="0"/>
              <a:pPr>
                <a:defRPr/>
              </a:pPr>
              <a:t>12.12.2021</a:t>
            </a:fld>
            <a:endParaRPr lang="tr-TR"/>
          </a:p>
        </p:txBody>
      </p:sp>
      <p:sp>
        <p:nvSpPr>
          <p:cNvPr id="5" name="4 Altbilgi Yer Tutucusu"/>
          <p:cNvSpPr>
            <a:spLocks noGrp="1"/>
          </p:cNvSpPr>
          <p:nvPr>
            <p:ph type="ftr" sz="quarter" idx="11"/>
          </p:nvPr>
        </p:nvSpPr>
        <p:spPr/>
        <p:txBody>
          <a:bodyPr/>
          <a:lstStyle>
            <a:lvl1pPr algn="ctr">
              <a:defRPr sz="4286" smtClean="0">
                <a:solidFill>
                  <a:schemeClr val="tx1">
                    <a:tint val="75000"/>
                  </a:schemeClr>
                </a:solidFill>
              </a:defRPr>
            </a:lvl1pPr>
          </a:lstStyle>
          <a:p>
            <a:pPr>
              <a:defRPr/>
            </a:pPr>
            <a:endParaRPr lang="tr-TR"/>
          </a:p>
        </p:txBody>
      </p:sp>
    </p:spTree>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26" name="Text Box 5"/>
          <p:cNvSpPr txBox="1">
            <a:spLocks noChangeArrowheads="1"/>
          </p:cNvSpPr>
          <p:nvPr/>
        </p:nvSpPr>
        <p:spPr bwMode="auto">
          <a:xfrm>
            <a:off x="3224442" y="427496"/>
            <a:ext cx="18994875" cy="3004148"/>
          </a:xfrm>
          <a:prstGeom prst="rect">
            <a:avLst/>
          </a:prstGeom>
          <a:noFill/>
          <a:ln>
            <a:noFill/>
          </a:ln>
          <a:extLst/>
        </p:spPr>
        <p:txBody>
          <a:bodyPr lIns="361185" tIns="180590" rIns="361185" bIns="180590">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algn="ctr" eaLnBrk="1" hangingPunct="1">
              <a:spcBef>
                <a:spcPct val="50000"/>
              </a:spcBef>
              <a:defRPr/>
            </a:pPr>
            <a:r>
              <a:rPr lang="tr-TR" sz="8576" smtClean="0">
                <a:solidFill>
                  <a:srgbClr val="333399"/>
                </a:solidFill>
                <a:latin typeface="Arial Black" pitchFamily="34" charset="0"/>
                <a:cs typeface="+mn-cs"/>
              </a:rPr>
              <a:t>TAPU VE KADASTRO GENEL MÜDÜRLÜĞÜ</a:t>
            </a:r>
          </a:p>
        </p:txBody>
      </p:sp>
      <p:pic>
        <p:nvPicPr>
          <p:cNvPr id="2051" name="Picture 44" descr="Tapu ve Kadastro Yeni Logo yazısız"/>
          <p:cNvPicPr>
            <a:picLocks noChangeAspect="1" noChangeArrowheads="1"/>
          </p:cNvPicPr>
          <p:nvPr/>
        </p:nvPicPr>
        <p:blipFill>
          <a:blip r:embed="rId5" cstate="print"/>
          <a:srcRect/>
          <a:stretch>
            <a:fillRect/>
          </a:stretch>
        </p:blipFill>
        <p:spPr bwMode="auto">
          <a:xfrm>
            <a:off x="1846730" y="284995"/>
            <a:ext cx="1356778" cy="1139957"/>
          </a:xfrm>
          <a:prstGeom prst="rect">
            <a:avLst/>
          </a:prstGeom>
          <a:noFill/>
          <a:ln w="9525">
            <a:noFill/>
            <a:miter lim="800000"/>
            <a:headEnd/>
            <a:tailEnd/>
          </a:ln>
        </p:spPr>
      </p:pic>
      <p:grpSp>
        <p:nvGrpSpPr>
          <p:cNvPr id="2052" name="Group 14"/>
          <p:cNvGrpSpPr>
            <a:grpSpLocks/>
          </p:cNvGrpSpPr>
          <p:nvPr/>
        </p:nvGrpSpPr>
        <p:grpSpPr bwMode="auto">
          <a:xfrm>
            <a:off x="9" y="1567450"/>
            <a:ext cx="24120475" cy="142494"/>
            <a:chOff x="-12" y="3963"/>
            <a:chExt cx="5645" cy="68"/>
          </a:xfrm>
        </p:grpSpPr>
        <p:sp>
          <p:nvSpPr>
            <p:cNvPr id="1038" name="Rectangle 15"/>
            <p:cNvSpPr>
              <a:spLocks noChangeArrowheads="1"/>
            </p:cNvSpPr>
            <p:nvPr userDrawn="1"/>
          </p:nvSpPr>
          <p:spPr bwMode="auto">
            <a:xfrm>
              <a:off x="-12" y="3963"/>
              <a:ext cx="581" cy="68"/>
            </a:xfrm>
            <a:prstGeom prst="rect">
              <a:avLst/>
            </a:prstGeom>
            <a:solidFill>
              <a:srgbClr val="0033CC"/>
            </a:solidFill>
            <a:ln>
              <a:noFill/>
            </a:ln>
            <a:extLst/>
          </p:spPr>
          <p:txBody>
            <a:bodyPr wrap="none" anchor="ctr"/>
            <a:lstStyle/>
            <a:p>
              <a:pPr>
                <a:defRPr/>
              </a:pPr>
              <a:endParaRPr lang="tr-TR" sz="11074">
                <a:solidFill>
                  <a:srgbClr val="000000"/>
                </a:solidFill>
                <a:cs typeface="+mn-cs"/>
              </a:endParaRPr>
            </a:p>
          </p:txBody>
        </p:sp>
        <p:sp>
          <p:nvSpPr>
            <p:cNvPr id="1039" name="Rectangle 16"/>
            <p:cNvSpPr>
              <a:spLocks noChangeArrowheads="1"/>
            </p:cNvSpPr>
            <p:nvPr userDrawn="1"/>
          </p:nvSpPr>
          <p:spPr bwMode="auto">
            <a:xfrm>
              <a:off x="543" y="3963"/>
              <a:ext cx="581" cy="68"/>
            </a:xfrm>
            <a:prstGeom prst="rect">
              <a:avLst/>
            </a:prstGeom>
            <a:solidFill>
              <a:srgbClr val="FF9933"/>
            </a:solidFill>
            <a:ln>
              <a:noFill/>
            </a:ln>
            <a:extLst/>
          </p:spPr>
          <p:txBody>
            <a:bodyPr wrap="none" anchor="ctr"/>
            <a:lstStyle/>
            <a:p>
              <a:pPr algn="ctr">
                <a:defRPr/>
              </a:pPr>
              <a:endParaRPr lang="tr-TR" b="1">
                <a:solidFill>
                  <a:srgbClr val="000000"/>
                </a:solidFill>
                <a:latin typeface="Verdana" pitchFamily="34" charset="0"/>
                <a:cs typeface="+mn-cs"/>
              </a:endParaRPr>
            </a:p>
          </p:txBody>
        </p:sp>
        <p:sp>
          <p:nvSpPr>
            <p:cNvPr id="18" name="Rectangle 17"/>
            <p:cNvSpPr>
              <a:spLocks noChangeArrowheads="1"/>
            </p:cNvSpPr>
            <p:nvPr userDrawn="1"/>
          </p:nvSpPr>
          <p:spPr bwMode="auto">
            <a:xfrm>
              <a:off x="1110" y="3963"/>
              <a:ext cx="581" cy="68"/>
            </a:xfrm>
            <a:prstGeom prst="rect">
              <a:avLst/>
            </a:prstGeom>
            <a:solidFill>
              <a:schemeClr val="bg1">
                <a:lumMod val="65000"/>
              </a:schemeClr>
            </a:solidFill>
            <a:ln w="9525">
              <a:noFill/>
              <a:miter lim="800000"/>
              <a:headEnd/>
              <a:tailEnd/>
            </a:ln>
          </p:spPr>
          <p:txBody>
            <a:bodyPr wrap="none" anchor="ctr"/>
            <a:lstStyle/>
            <a:p>
              <a:pPr algn="ctr">
                <a:defRPr/>
              </a:pPr>
              <a:r>
                <a:rPr lang="tr-TR" b="1">
                  <a:solidFill>
                    <a:srgbClr val="91002C"/>
                  </a:solidFill>
                  <a:latin typeface="Verdana" pitchFamily="34" charset="0"/>
                  <a:cs typeface="+mn-cs"/>
                </a:rPr>
                <a:t> </a:t>
              </a:r>
            </a:p>
          </p:txBody>
        </p:sp>
        <p:sp>
          <p:nvSpPr>
            <p:cNvPr id="19" name="Rectangle 18"/>
            <p:cNvSpPr>
              <a:spLocks noChangeArrowheads="1"/>
            </p:cNvSpPr>
            <p:nvPr userDrawn="1"/>
          </p:nvSpPr>
          <p:spPr bwMode="auto">
            <a:xfrm>
              <a:off x="1677" y="3963"/>
              <a:ext cx="582" cy="68"/>
            </a:xfrm>
            <a:prstGeom prst="rect">
              <a:avLst/>
            </a:prstGeom>
            <a:solidFill>
              <a:schemeClr val="bg1">
                <a:lumMod val="75000"/>
              </a:schemeClr>
            </a:solidFill>
            <a:ln w="9525">
              <a:noFill/>
              <a:miter lim="800000"/>
              <a:headEnd/>
              <a:tailEnd/>
            </a:ln>
          </p:spPr>
          <p:txBody>
            <a:bodyPr wrap="none" anchor="ctr"/>
            <a:lstStyle/>
            <a:p>
              <a:pPr>
                <a:defRPr/>
              </a:pPr>
              <a:endParaRPr lang="tr-TR" sz="11074">
                <a:solidFill>
                  <a:srgbClr val="000000"/>
                </a:solidFill>
                <a:latin typeface="Arial" charset="0"/>
                <a:cs typeface="+mn-cs"/>
              </a:endParaRPr>
            </a:p>
          </p:txBody>
        </p:sp>
        <p:sp>
          <p:nvSpPr>
            <p:cNvPr id="20" name="Rectangle 19"/>
            <p:cNvSpPr>
              <a:spLocks noChangeArrowheads="1"/>
            </p:cNvSpPr>
            <p:nvPr userDrawn="1"/>
          </p:nvSpPr>
          <p:spPr bwMode="auto">
            <a:xfrm>
              <a:off x="2244" y="3963"/>
              <a:ext cx="3389" cy="68"/>
            </a:xfrm>
            <a:prstGeom prst="rect">
              <a:avLst/>
            </a:prstGeom>
            <a:solidFill>
              <a:schemeClr val="bg1">
                <a:lumMod val="85000"/>
              </a:schemeClr>
            </a:solidFill>
            <a:ln w="9525">
              <a:noFill/>
              <a:miter lim="800000"/>
              <a:headEnd/>
              <a:tailEnd/>
            </a:ln>
          </p:spPr>
          <p:txBody>
            <a:bodyPr wrap="none" anchor="ctr"/>
            <a:lstStyle/>
            <a:p>
              <a:pPr>
                <a:defRPr/>
              </a:pPr>
              <a:endParaRPr lang="tr-TR" sz="11074">
                <a:solidFill>
                  <a:srgbClr val="000000"/>
                </a:solidFill>
                <a:latin typeface="Arial" charset="0"/>
                <a:cs typeface="+mn-cs"/>
              </a:endParaRPr>
            </a:p>
          </p:txBody>
        </p:sp>
      </p:grpSp>
      <p:grpSp>
        <p:nvGrpSpPr>
          <p:cNvPr id="2053" name="Group 14"/>
          <p:cNvGrpSpPr>
            <a:grpSpLocks/>
          </p:cNvGrpSpPr>
          <p:nvPr/>
        </p:nvGrpSpPr>
        <p:grpSpPr bwMode="auto">
          <a:xfrm>
            <a:off x="9" y="12878360"/>
            <a:ext cx="24120475" cy="142494"/>
            <a:chOff x="-12" y="3963"/>
            <a:chExt cx="5645" cy="68"/>
          </a:xfrm>
        </p:grpSpPr>
        <p:sp>
          <p:nvSpPr>
            <p:cNvPr id="1033" name="Rectangle 15"/>
            <p:cNvSpPr>
              <a:spLocks noChangeArrowheads="1"/>
            </p:cNvSpPr>
            <p:nvPr userDrawn="1"/>
          </p:nvSpPr>
          <p:spPr bwMode="auto">
            <a:xfrm>
              <a:off x="-12" y="3963"/>
              <a:ext cx="581" cy="68"/>
            </a:xfrm>
            <a:prstGeom prst="rect">
              <a:avLst/>
            </a:prstGeom>
            <a:solidFill>
              <a:srgbClr val="0033CC"/>
            </a:solidFill>
            <a:ln>
              <a:noFill/>
            </a:ln>
            <a:extLst/>
          </p:spPr>
          <p:txBody>
            <a:bodyPr wrap="none" anchor="ctr"/>
            <a:lstStyle/>
            <a:p>
              <a:pPr>
                <a:defRPr/>
              </a:pPr>
              <a:endParaRPr lang="tr-TR" sz="11074">
                <a:solidFill>
                  <a:srgbClr val="000000"/>
                </a:solidFill>
                <a:cs typeface="+mn-cs"/>
              </a:endParaRPr>
            </a:p>
          </p:txBody>
        </p:sp>
        <p:sp>
          <p:nvSpPr>
            <p:cNvPr id="1034" name="Rectangle 16"/>
            <p:cNvSpPr>
              <a:spLocks noChangeArrowheads="1"/>
            </p:cNvSpPr>
            <p:nvPr userDrawn="1"/>
          </p:nvSpPr>
          <p:spPr bwMode="auto">
            <a:xfrm>
              <a:off x="543" y="3963"/>
              <a:ext cx="581" cy="68"/>
            </a:xfrm>
            <a:prstGeom prst="rect">
              <a:avLst/>
            </a:prstGeom>
            <a:solidFill>
              <a:srgbClr val="FF9933"/>
            </a:solidFill>
            <a:ln>
              <a:noFill/>
            </a:ln>
            <a:extLst/>
          </p:spPr>
          <p:txBody>
            <a:bodyPr wrap="none" anchor="ctr"/>
            <a:lstStyle/>
            <a:p>
              <a:pPr algn="ctr">
                <a:defRPr/>
              </a:pPr>
              <a:endParaRPr lang="tr-TR" b="1">
                <a:solidFill>
                  <a:srgbClr val="000000"/>
                </a:solidFill>
                <a:latin typeface="Verdana" pitchFamily="34" charset="0"/>
                <a:cs typeface="+mn-cs"/>
              </a:endParaRPr>
            </a:p>
          </p:txBody>
        </p:sp>
        <p:sp>
          <p:nvSpPr>
            <p:cNvPr id="24" name="Rectangle 17"/>
            <p:cNvSpPr>
              <a:spLocks noChangeArrowheads="1"/>
            </p:cNvSpPr>
            <p:nvPr userDrawn="1"/>
          </p:nvSpPr>
          <p:spPr bwMode="auto">
            <a:xfrm>
              <a:off x="1110" y="3963"/>
              <a:ext cx="581" cy="68"/>
            </a:xfrm>
            <a:prstGeom prst="rect">
              <a:avLst/>
            </a:prstGeom>
            <a:solidFill>
              <a:schemeClr val="bg1">
                <a:lumMod val="65000"/>
              </a:schemeClr>
            </a:solidFill>
            <a:ln w="9525">
              <a:noFill/>
              <a:miter lim="800000"/>
              <a:headEnd/>
              <a:tailEnd/>
            </a:ln>
          </p:spPr>
          <p:txBody>
            <a:bodyPr wrap="none" anchor="ctr"/>
            <a:lstStyle/>
            <a:p>
              <a:pPr algn="ctr">
                <a:defRPr/>
              </a:pPr>
              <a:r>
                <a:rPr lang="tr-TR" b="1">
                  <a:solidFill>
                    <a:srgbClr val="91002C"/>
                  </a:solidFill>
                  <a:latin typeface="Verdana" pitchFamily="34" charset="0"/>
                  <a:cs typeface="+mn-cs"/>
                </a:rPr>
                <a:t> </a:t>
              </a:r>
            </a:p>
          </p:txBody>
        </p:sp>
        <p:sp>
          <p:nvSpPr>
            <p:cNvPr id="25" name="Rectangle 18"/>
            <p:cNvSpPr>
              <a:spLocks noChangeArrowheads="1"/>
            </p:cNvSpPr>
            <p:nvPr userDrawn="1"/>
          </p:nvSpPr>
          <p:spPr bwMode="auto">
            <a:xfrm>
              <a:off x="1677" y="3963"/>
              <a:ext cx="582" cy="68"/>
            </a:xfrm>
            <a:prstGeom prst="rect">
              <a:avLst/>
            </a:prstGeom>
            <a:solidFill>
              <a:schemeClr val="bg1">
                <a:lumMod val="75000"/>
              </a:schemeClr>
            </a:solidFill>
            <a:ln w="9525">
              <a:noFill/>
              <a:miter lim="800000"/>
              <a:headEnd/>
              <a:tailEnd/>
            </a:ln>
          </p:spPr>
          <p:txBody>
            <a:bodyPr wrap="none" anchor="ctr"/>
            <a:lstStyle/>
            <a:p>
              <a:pPr>
                <a:defRPr/>
              </a:pPr>
              <a:endParaRPr lang="tr-TR" sz="11074">
                <a:solidFill>
                  <a:srgbClr val="000000"/>
                </a:solidFill>
                <a:latin typeface="Arial" charset="0"/>
                <a:cs typeface="+mn-cs"/>
              </a:endParaRPr>
            </a:p>
          </p:txBody>
        </p:sp>
        <p:sp>
          <p:nvSpPr>
            <p:cNvPr id="26" name="Rectangle 19"/>
            <p:cNvSpPr>
              <a:spLocks noChangeArrowheads="1"/>
            </p:cNvSpPr>
            <p:nvPr userDrawn="1"/>
          </p:nvSpPr>
          <p:spPr bwMode="auto">
            <a:xfrm>
              <a:off x="2244" y="3963"/>
              <a:ext cx="3389" cy="68"/>
            </a:xfrm>
            <a:prstGeom prst="rect">
              <a:avLst/>
            </a:prstGeom>
            <a:solidFill>
              <a:schemeClr val="bg1">
                <a:lumMod val="85000"/>
              </a:schemeClr>
            </a:solidFill>
            <a:ln w="9525">
              <a:noFill/>
              <a:miter lim="800000"/>
              <a:headEnd/>
              <a:tailEnd/>
            </a:ln>
          </p:spPr>
          <p:txBody>
            <a:bodyPr wrap="none" anchor="ctr"/>
            <a:lstStyle/>
            <a:p>
              <a:pPr>
                <a:defRPr/>
              </a:pPr>
              <a:endParaRPr lang="tr-TR" sz="11074">
                <a:solidFill>
                  <a:srgbClr val="000000"/>
                </a:solidFill>
                <a:latin typeface="Arial" charset="0"/>
                <a:cs typeface="+mn-cs"/>
              </a:endParaRPr>
            </a:p>
          </p:txBody>
        </p:sp>
      </p:grpSp>
      <p:sp>
        <p:nvSpPr>
          <p:cNvPr id="32" name="5 Slayt Numarası Yer Tutucusu"/>
          <p:cNvSpPr txBox="1">
            <a:spLocks/>
          </p:cNvSpPr>
          <p:nvPr userDrawn="1"/>
        </p:nvSpPr>
        <p:spPr>
          <a:xfrm>
            <a:off x="17286342" y="12967031"/>
            <a:ext cx="5628112" cy="728306"/>
          </a:xfrm>
          <a:prstGeom prst="rect">
            <a:avLst/>
          </a:prstGeom>
        </p:spPr>
        <p:txBody>
          <a:bodyPr lIns="361185" tIns="180590" rIns="361185" bIns="180590" anchor="ctr"/>
          <a:lstStyle>
            <a:lvl1pPr algn="r">
              <a:defRPr sz="1200">
                <a:solidFill>
                  <a:schemeClr val="tx1">
                    <a:tint val="75000"/>
                  </a:schemeClr>
                </a:solidFill>
              </a:defRPr>
            </a:lvl1pPr>
          </a:lstStyle>
          <a:p>
            <a:pPr>
              <a:defRPr/>
            </a:pPr>
            <a:fld id="{C10AD9D8-1BA2-4D75-9A63-BAF00B8D341F}" type="slidenum">
              <a:rPr lang="tr-TR" sz="4286" smtClean="0">
                <a:cs typeface="+mn-cs"/>
              </a:rPr>
              <a:pPr>
                <a:defRPr/>
              </a:pPr>
              <a:t>‹#›</a:t>
            </a:fld>
            <a:endParaRPr lang="tr-TR" sz="4286">
              <a:cs typeface="+mn-cs"/>
            </a:endParaRPr>
          </a:p>
        </p:txBody>
      </p:sp>
      <p:sp>
        <p:nvSpPr>
          <p:cNvPr id="33" name="3 Veri Yer Tutucusu"/>
          <p:cNvSpPr>
            <a:spLocks noGrp="1"/>
          </p:cNvSpPr>
          <p:nvPr>
            <p:ph type="dt" sz="half" idx="2"/>
          </p:nvPr>
        </p:nvSpPr>
        <p:spPr>
          <a:xfrm>
            <a:off x="4" y="12967031"/>
            <a:ext cx="5628112" cy="728306"/>
          </a:xfrm>
          <a:prstGeom prst="rect">
            <a:avLst/>
          </a:prstGeom>
        </p:spPr>
        <p:txBody>
          <a:bodyPr vert="horz" lIns="101133" tIns="50566" rIns="101133" bIns="50566" rtlCol="0" anchor="ctr"/>
          <a:lstStyle>
            <a:lvl1pPr algn="l">
              <a:defRPr sz="4641" smtClean="0">
                <a:solidFill>
                  <a:schemeClr val="tx1">
                    <a:tint val="75000"/>
                  </a:schemeClr>
                </a:solidFill>
                <a:cs typeface="+mn-cs"/>
              </a:defRPr>
            </a:lvl1pPr>
          </a:lstStyle>
          <a:p>
            <a:pPr>
              <a:defRPr/>
            </a:pPr>
            <a:fld id="{03194DDB-E583-44BE-93E5-116161739C5F}" type="datetime1">
              <a:rPr lang="tr-TR" smtClean="0"/>
              <a:pPr>
                <a:defRPr/>
              </a:pPr>
              <a:t>12.12.2021</a:t>
            </a:fld>
            <a:endParaRPr lang="tr-TR"/>
          </a:p>
        </p:txBody>
      </p:sp>
      <p:sp>
        <p:nvSpPr>
          <p:cNvPr id="34" name="4 Altbilgi Yer Tutucusu"/>
          <p:cNvSpPr>
            <a:spLocks noGrp="1"/>
          </p:cNvSpPr>
          <p:nvPr>
            <p:ph type="ftr" sz="quarter" idx="3"/>
          </p:nvPr>
        </p:nvSpPr>
        <p:spPr>
          <a:xfrm>
            <a:off x="8735300" y="12951196"/>
            <a:ext cx="7638151" cy="728306"/>
          </a:xfrm>
          <a:prstGeom prst="rect">
            <a:avLst/>
          </a:prstGeom>
        </p:spPr>
        <p:txBody>
          <a:bodyPr vert="horz" lIns="101133" tIns="50566" rIns="101133" bIns="50566" rtlCol="0" anchor="ctr"/>
          <a:lstStyle>
            <a:lvl1pPr algn="ctr">
              <a:defRPr sz="4286" smtClean="0">
                <a:solidFill>
                  <a:schemeClr val="tx1">
                    <a:tint val="75000"/>
                  </a:schemeClr>
                </a:solidFill>
                <a:cs typeface="+mn-cs"/>
              </a:defRPr>
            </a:lvl1pPr>
          </a:lstStyle>
          <a:p>
            <a:pPr>
              <a:defRPr/>
            </a:pPr>
            <a:endParaRPr lang="tr-TR"/>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Lst>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hf sldNum="0" hdr="0" ftr="0" dt="0"/>
  <p:txStyles>
    <p:titleStyle>
      <a:lvl1pPr algn="ctr" rtl="0" eaLnBrk="0" fontAlgn="base" hangingPunct="0">
        <a:spcBef>
          <a:spcPct val="0"/>
        </a:spcBef>
        <a:spcAft>
          <a:spcPct val="0"/>
        </a:spcAft>
        <a:defRPr sz="17502">
          <a:solidFill>
            <a:schemeClr val="tx2"/>
          </a:solidFill>
          <a:latin typeface="+mj-lt"/>
          <a:ea typeface="+mj-ea"/>
          <a:cs typeface="+mj-cs"/>
        </a:defRPr>
      </a:lvl1pPr>
      <a:lvl2pPr algn="ctr" rtl="0" eaLnBrk="0" fontAlgn="base" hangingPunct="0">
        <a:spcBef>
          <a:spcPct val="0"/>
        </a:spcBef>
        <a:spcAft>
          <a:spcPct val="0"/>
        </a:spcAft>
        <a:defRPr sz="17502">
          <a:solidFill>
            <a:schemeClr val="tx2"/>
          </a:solidFill>
          <a:latin typeface="Arial" pitchFamily="34" charset="0"/>
        </a:defRPr>
      </a:lvl2pPr>
      <a:lvl3pPr algn="ctr" rtl="0" eaLnBrk="0" fontAlgn="base" hangingPunct="0">
        <a:spcBef>
          <a:spcPct val="0"/>
        </a:spcBef>
        <a:spcAft>
          <a:spcPct val="0"/>
        </a:spcAft>
        <a:defRPr sz="17502">
          <a:solidFill>
            <a:schemeClr val="tx2"/>
          </a:solidFill>
          <a:latin typeface="Arial" pitchFamily="34" charset="0"/>
        </a:defRPr>
      </a:lvl3pPr>
      <a:lvl4pPr algn="ctr" rtl="0" eaLnBrk="0" fontAlgn="base" hangingPunct="0">
        <a:spcBef>
          <a:spcPct val="0"/>
        </a:spcBef>
        <a:spcAft>
          <a:spcPct val="0"/>
        </a:spcAft>
        <a:defRPr sz="17502">
          <a:solidFill>
            <a:schemeClr val="tx2"/>
          </a:solidFill>
          <a:latin typeface="Arial" pitchFamily="34" charset="0"/>
        </a:defRPr>
      </a:lvl4pPr>
      <a:lvl5pPr algn="ctr" rtl="0" eaLnBrk="0" fontAlgn="base" hangingPunct="0">
        <a:spcBef>
          <a:spcPct val="0"/>
        </a:spcBef>
        <a:spcAft>
          <a:spcPct val="0"/>
        </a:spcAft>
        <a:defRPr sz="17502">
          <a:solidFill>
            <a:schemeClr val="tx2"/>
          </a:solidFill>
          <a:latin typeface="Arial" pitchFamily="34" charset="0"/>
        </a:defRPr>
      </a:lvl5pPr>
      <a:lvl6pPr marL="1806079" algn="ctr" rtl="0" fontAlgn="base">
        <a:spcBef>
          <a:spcPct val="0"/>
        </a:spcBef>
        <a:spcAft>
          <a:spcPct val="0"/>
        </a:spcAft>
        <a:defRPr sz="17502">
          <a:solidFill>
            <a:schemeClr val="tx2"/>
          </a:solidFill>
          <a:latin typeface="Arial" pitchFamily="34" charset="0"/>
        </a:defRPr>
      </a:lvl6pPr>
      <a:lvl7pPr marL="3612160" algn="ctr" rtl="0" fontAlgn="base">
        <a:spcBef>
          <a:spcPct val="0"/>
        </a:spcBef>
        <a:spcAft>
          <a:spcPct val="0"/>
        </a:spcAft>
        <a:defRPr sz="17502">
          <a:solidFill>
            <a:schemeClr val="tx2"/>
          </a:solidFill>
          <a:latin typeface="Arial" pitchFamily="34" charset="0"/>
        </a:defRPr>
      </a:lvl7pPr>
      <a:lvl8pPr marL="5418236" algn="ctr" rtl="0" fontAlgn="base">
        <a:spcBef>
          <a:spcPct val="0"/>
        </a:spcBef>
        <a:spcAft>
          <a:spcPct val="0"/>
        </a:spcAft>
        <a:defRPr sz="17502">
          <a:solidFill>
            <a:schemeClr val="tx2"/>
          </a:solidFill>
          <a:latin typeface="Arial" pitchFamily="34" charset="0"/>
        </a:defRPr>
      </a:lvl8pPr>
      <a:lvl9pPr marL="7224317" algn="ctr" rtl="0" fontAlgn="base">
        <a:spcBef>
          <a:spcPct val="0"/>
        </a:spcBef>
        <a:spcAft>
          <a:spcPct val="0"/>
        </a:spcAft>
        <a:defRPr sz="17502">
          <a:solidFill>
            <a:schemeClr val="tx2"/>
          </a:solidFill>
          <a:latin typeface="Arial" pitchFamily="34" charset="0"/>
        </a:defRPr>
      </a:lvl9pPr>
    </p:titleStyle>
    <p:bodyStyle>
      <a:lvl1pPr marL="1354557" indent="-1354557" algn="l" rtl="0" eaLnBrk="0" fontAlgn="base" hangingPunct="0">
        <a:spcBef>
          <a:spcPct val="20000"/>
        </a:spcBef>
        <a:spcAft>
          <a:spcPct val="0"/>
        </a:spcAft>
        <a:buChar char="•"/>
        <a:defRPr sz="12502">
          <a:solidFill>
            <a:schemeClr val="tx1"/>
          </a:solidFill>
          <a:latin typeface="+mn-lt"/>
          <a:ea typeface="+mn-ea"/>
          <a:cs typeface="+mn-cs"/>
        </a:defRPr>
      </a:lvl1pPr>
      <a:lvl2pPr marL="2934879" indent="-1128800" algn="l" rtl="0" eaLnBrk="0" fontAlgn="base" hangingPunct="0">
        <a:spcBef>
          <a:spcPct val="20000"/>
        </a:spcBef>
        <a:spcAft>
          <a:spcPct val="0"/>
        </a:spcAft>
        <a:buChar char="–"/>
        <a:defRPr sz="11074">
          <a:solidFill>
            <a:schemeClr val="tx1"/>
          </a:solidFill>
          <a:latin typeface="+mn-lt"/>
        </a:defRPr>
      </a:lvl2pPr>
      <a:lvl3pPr marL="4515201" indent="-903044" algn="l" rtl="0" eaLnBrk="0" fontAlgn="base" hangingPunct="0">
        <a:spcBef>
          <a:spcPct val="20000"/>
        </a:spcBef>
        <a:spcAft>
          <a:spcPct val="0"/>
        </a:spcAft>
        <a:buChar char="•"/>
        <a:defRPr sz="9645">
          <a:solidFill>
            <a:schemeClr val="tx1"/>
          </a:solidFill>
          <a:latin typeface="+mn-lt"/>
        </a:defRPr>
      </a:lvl3pPr>
      <a:lvl4pPr marL="6321276" indent="-903044" algn="l" rtl="0" eaLnBrk="0" fontAlgn="base" hangingPunct="0">
        <a:spcBef>
          <a:spcPct val="20000"/>
        </a:spcBef>
        <a:spcAft>
          <a:spcPct val="0"/>
        </a:spcAft>
        <a:buChar char="–"/>
        <a:defRPr sz="7857">
          <a:solidFill>
            <a:schemeClr val="tx1"/>
          </a:solidFill>
          <a:latin typeface="+mn-lt"/>
        </a:defRPr>
      </a:lvl4pPr>
      <a:lvl5pPr marL="8127355" indent="-903044" algn="l" rtl="0" eaLnBrk="0" fontAlgn="base" hangingPunct="0">
        <a:spcBef>
          <a:spcPct val="20000"/>
        </a:spcBef>
        <a:spcAft>
          <a:spcPct val="0"/>
        </a:spcAft>
        <a:buChar char="»"/>
        <a:defRPr sz="7857">
          <a:solidFill>
            <a:schemeClr val="tx1"/>
          </a:solidFill>
          <a:latin typeface="+mn-lt"/>
        </a:defRPr>
      </a:lvl5pPr>
      <a:lvl6pPr marL="9933436" indent="-903044" algn="l" rtl="0" fontAlgn="base">
        <a:spcBef>
          <a:spcPct val="20000"/>
        </a:spcBef>
        <a:spcAft>
          <a:spcPct val="0"/>
        </a:spcAft>
        <a:buChar char="»"/>
        <a:defRPr sz="7857">
          <a:solidFill>
            <a:schemeClr val="tx1"/>
          </a:solidFill>
          <a:latin typeface="+mn-lt"/>
        </a:defRPr>
      </a:lvl6pPr>
      <a:lvl7pPr marL="11739515" indent="-903044" algn="l" rtl="0" fontAlgn="base">
        <a:spcBef>
          <a:spcPct val="20000"/>
        </a:spcBef>
        <a:spcAft>
          <a:spcPct val="0"/>
        </a:spcAft>
        <a:buChar char="»"/>
        <a:defRPr sz="7857">
          <a:solidFill>
            <a:schemeClr val="tx1"/>
          </a:solidFill>
          <a:latin typeface="+mn-lt"/>
        </a:defRPr>
      </a:lvl7pPr>
      <a:lvl8pPr marL="13545596" indent="-903044" algn="l" rtl="0" fontAlgn="base">
        <a:spcBef>
          <a:spcPct val="20000"/>
        </a:spcBef>
        <a:spcAft>
          <a:spcPct val="0"/>
        </a:spcAft>
        <a:buChar char="»"/>
        <a:defRPr sz="7857">
          <a:solidFill>
            <a:schemeClr val="tx1"/>
          </a:solidFill>
          <a:latin typeface="+mn-lt"/>
        </a:defRPr>
      </a:lvl8pPr>
      <a:lvl9pPr marL="15351672" indent="-903044" algn="l" rtl="0" fontAlgn="base">
        <a:spcBef>
          <a:spcPct val="20000"/>
        </a:spcBef>
        <a:spcAft>
          <a:spcPct val="0"/>
        </a:spcAft>
        <a:buChar char="»"/>
        <a:defRPr sz="7857">
          <a:solidFill>
            <a:schemeClr val="tx1"/>
          </a:solidFill>
          <a:latin typeface="+mn-lt"/>
        </a:defRPr>
      </a:lvl9pPr>
    </p:bodyStyle>
    <p:otherStyle>
      <a:defPPr>
        <a:defRPr lang="tr-TR"/>
      </a:defPPr>
      <a:lvl1pPr marL="0" algn="l" defTabSz="3612160" rtl="0" eaLnBrk="1" latinLnBrk="0" hangingPunct="1">
        <a:defRPr sz="7143" kern="1200">
          <a:solidFill>
            <a:schemeClr val="tx1"/>
          </a:solidFill>
          <a:latin typeface="+mn-lt"/>
          <a:ea typeface="+mn-ea"/>
          <a:cs typeface="+mn-cs"/>
        </a:defRPr>
      </a:lvl1pPr>
      <a:lvl2pPr marL="1806079" algn="l" defTabSz="3612160" rtl="0" eaLnBrk="1" latinLnBrk="0" hangingPunct="1">
        <a:defRPr sz="7143" kern="1200">
          <a:solidFill>
            <a:schemeClr val="tx1"/>
          </a:solidFill>
          <a:latin typeface="+mn-lt"/>
          <a:ea typeface="+mn-ea"/>
          <a:cs typeface="+mn-cs"/>
        </a:defRPr>
      </a:lvl2pPr>
      <a:lvl3pPr marL="3612160" algn="l" defTabSz="3612160" rtl="0" eaLnBrk="1" latinLnBrk="0" hangingPunct="1">
        <a:defRPr sz="7143" kern="1200">
          <a:solidFill>
            <a:schemeClr val="tx1"/>
          </a:solidFill>
          <a:latin typeface="+mn-lt"/>
          <a:ea typeface="+mn-ea"/>
          <a:cs typeface="+mn-cs"/>
        </a:defRPr>
      </a:lvl3pPr>
      <a:lvl4pPr marL="5418236" algn="l" defTabSz="3612160" rtl="0" eaLnBrk="1" latinLnBrk="0" hangingPunct="1">
        <a:defRPr sz="7143" kern="1200">
          <a:solidFill>
            <a:schemeClr val="tx1"/>
          </a:solidFill>
          <a:latin typeface="+mn-lt"/>
          <a:ea typeface="+mn-ea"/>
          <a:cs typeface="+mn-cs"/>
        </a:defRPr>
      </a:lvl4pPr>
      <a:lvl5pPr marL="7224317" algn="l" defTabSz="3612160" rtl="0" eaLnBrk="1" latinLnBrk="0" hangingPunct="1">
        <a:defRPr sz="7143" kern="1200">
          <a:solidFill>
            <a:schemeClr val="tx1"/>
          </a:solidFill>
          <a:latin typeface="+mn-lt"/>
          <a:ea typeface="+mn-ea"/>
          <a:cs typeface="+mn-cs"/>
        </a:defRPr>
      </a:lvl5pPr>
      <a:lvl6pPr marL="9030396" algn="l" defTabSz="3612160" rtl="0" eaLnBrk="1" latinLnBrk="0" hangingPunct="1">
        <a:defRPr sz="7143" kern="1200">
          <a:solidFill>
            <a:schemeClr val="tx1"/>
          </a:solidFill>
          <a:latin typeface="+mn-lt"/>
          <a:ea typeface="+mn-ea"/>
          <a:cs typeface="+mn-cs"/>
        </a:defRPr>
      </a:lvl6pPr>
      <a:lvl7pPr marL="10836477" algn="l" defTabSz="3612160" rtl="0" eaLnBrk="1" latinLnBrk="0" hangingPunct="1">
        <a:defRPr sz="7143" kern="1200">
          <a:solidFill>
            <a:schemeClr val="tx1"/>
          </a:solidFill>
          <a:latin typeface="+mn-lt"/>
          <a:ea typeface="+mn-ea"/>
          <a:cs typeface="+mn-cs"/>
        </a:defRPr>
      </a:lvl7pPr>
      <a:lvl8pPr marL="12642556" algn="l" defTabSz="3612160" rtl="0" eaLnBrk="1" latinLnBrk="0" hangingPunct="1">
        <a:defRPr sz="7143" kern="1200">
          <a:solidFill>
            <a:schemeClr val="tx1"/>
          </a:solidFill>
          <a:latin typeface="+mn-lt"/>
          <a:ea typeface="+mn-ea"/>
          <a:cs typeface="+mn-cs"/>
        </a:defRPr>
      </a:lvl8pPr>
      <a:lvl9pPr marL="14448637" algn="l" defTabSz="3612160" rtl="0" eaLnBrk="1" latinLnBrk="0" hangingPunct="1">
        <a:defRPr sz="71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5.webp"/><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image" Target="../media/image13.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 Id="rId14" Type="http://schemas.openxmlformats.org/officeDocument/2006/relationships/image" Target="../media/image95.png"/></Relationships>
</file>

<file path=ppt/slides/_rels/slide60.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5.pn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 Id="rId14" Type="http://schemas.openxmlformats.org/officeDocument/2006/relationships/image" Target="../media/image84.jpeg"/></Relationships>
</file>

<file path=ppt/slides/_rels/slide6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 Id="rId9" Type="http://schemas.openxmlformats.org/officeDocument/2006/relationships/image" Target="../media/image113.png"/></Relationships>
</file>

<file path=ppt/slides/_rels/slide7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jpeg"/></Relationships>
</file>

<file path=ppt/slides/_rels/slide9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9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9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0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10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79.png"/></Relationships>
</file>

<file path=ppt/slides/_rels/slide131.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38.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0" name="9 Yuvarlatılmış Dikdörtgen"/>
          <p:cNvSpPr/>
          <p:nvPr/>
        </p:nvSpPr>
        <p:spPr>
          <a:xfrm>
            <a:off x="6546612" y="9144000"/>
            <a:ext cx="9363865" cy="104073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4000" b="1" smtClean="0"/>
              <a:t>2019/13 SAYILI GENELGE</a:t>
            </a:r>
            <a:endParaRPr lang="tr-TR" sz="4000" b="1"/>
          </a:p>
        </p:txBody>
      </p:sp>
      <p:sp>
        <p:nvSpPr>
          <p:cNvPr id="3" name="Title 9">
            <a:extLst>
              <a:ext uri="{FF2B5EF4-FFF2-40B4-BE49-F238E27FC236}">
                <a16:creationId xmlns="" xmlns:a16="http://schemas.microsoft.com/office/drawing/2014/main" id="{FE294F97-BBCB-634D-958E-6A2A24F56BEF}"/>
              </a:ext>
            </a:extLst>
          </p:cNvPr>
          <p:cNvSpPr txBox="1">
            <a:spLocks/>
          </p:cNvSpPr>
          <p:nvPr/>
        </p:nvSpPr>
        <p:spPr>
          <a:xfrm>
            <a:off x="2202813" y="2237710"/>
            <a:ext cx="18051462" cy="1311984"/>
          </a:xfrm>
          <a:prstGeom prst="rect">
            <a:avLst/>
          </a:prstGeom>
        </p:spPr>
        <p:txBody>
          <a:bodyPr/>
          <a:lstStyle>
            <a:lvl1pPr algn="ctr" rtl="0" eaLnBrk="0" fontAlgn="base" hangingPunct="0">
              <a:spcBef>
                <a:spcPct val="0"/>
              </a:spcBef>
              <a:spcAft>
                <a:spcPct val="0"/>
              </a:spcAft>
              <a:defRPr sz="17502">
                <a:solidFill>
                  <a:schemeClr val="tx2"/>
                </a:solidFill>
                <a:latin typeface="+mj-lt"/>
                <a:ea typeface="+mj-ea"/>
                <a:cs typeface="+mj-cs"/>
              </a:defRPr>
            </a:lvl1pPr>
            <a:lvl2pPr algn="ctr" rtl="0" eaLnBrk="0" fontAlgn="base" hangingPunct="0">
              <a:spcBef>
                <a:spcPct val="0"/>
              </a:spcBef>
              <a:spcAft>
                <a:spcPct val="0"/>
              </a:spcAft>
              <a:defRPr sz="17502">
                <a:solidFill>
                  <a:schemeClr val="tx2"/>
                </a:solidFill>
                <a:latin typeface="Arial" pitchFamily="34" charset="0"/>
              </a:defRPr>
            </a:lvl2pPr>
            <a:lvl3pPr algn="ctr" rtl="0" eaLnBrk="0" fontAlgn="base" hangingPunct="0">
              <a:spcBef>
                <a:spcPct val="0"/>
              </a:spcBef>
              <a:spcAft>
                <a:spcPct val="0"/>
              </a:spcAft>
              <a:defRPr sz="17502">
                <a:solidFill>
                  <a:schemeClr val="tx2"/>
                </a:solidFill>
                <a:latin typeface="Arial" pitchFamily="34" charset="0"/>
              </a:defRPr>
            </a:lvl3pPr>
            <a:lvl4pPr algn="ctr" rtl="0" eaLnBrk="0" fontAlgn="base" hangingPunct="0">
              <a:spcBef>
                <a:spcPct val="0"/>
              </a:spcBef>
              <a:spcAft>
                <a:spcPct val="0"/>
              </a:spcAft>
              <a:defRPr sz="17502">
                <a:solidFill>
                  <a:schemeClr val="tx2"/>
                </a:solidFill>
                <a:latin typeface="Arial" pitchFamily="34" charset="0"/>
              </a:defRPr>
            </a:lvl4pPr>
            <a:lvl5pPr algn="ctr" rtl="0" eaLnBrk="0" fontAlgn="base" hangingPunct="0">
              <a:spcBef>
                <a:spcPct val="0"/>
              </a:spcBef>
              <a:spcAft>
                <a:spcPct val="0"/>
              </a:spcAft>
              <a:defRPr sz="17502">
                <a:solidFill>
                  <a:schemeClr val="tx2"/>
                </a:solidFill>
                <a:latin typeface="Arial" pitchFamily="34" charset="0"/>
              </a:defRPr>
            </a:lvl5pPr>
            <a:lvl6pPr marL="1806079" algn="ctr" rtl="0" fontAlgn="base">
              <a:spcBef>
                <a:spcPct val="0"/>
              </a:spcBef>
              <a:spcAft>
                <a:spcPct val="0"/>
              </a:spcAft>
              <a:defRPr sz="17502">
                <a:solidFill>
                  <a:schemeClr val="tx2"/>
                </a:solidFill>
                <a:latin typeface="Arial" pitchFamily="34" charset="0"/>
              </a:defRPr>
            </a:lvl6pPr>
            <a:lvl7pPr marL="3612160" algn="ctr" rtl="0" fontAlgn="base">
              <a:spcBef>
                <a:spcPct val="0"/>
              </a:spcBef>
              <a:spcAft>
                <a:spcPct val="0"/>
              </a:spcAft>
              <a:defRPr sz="17502">
                <a:solidFill>
                  <a:schemeClr val="tx2"/>
                </a:solidFill>
                <a:latin typeface="Arial" pitchFamily="34" charset="0"/>
              </a:defRPr>
            </a:lvl7pPr>
            <a:lvl8pPr marL="5418236" algn="ctr" rtl="0" fontAlgn="base">
              <a:spcBef>
                <a:spcPct val="0"/>
              </a:spcBef>
              <a:spcAft>
                <a:spcPct val="0"/>
              </a:spcAft>
              <a:defRPr sz="17502">
                <a:solidFill>
                  <a:schemeClr val="tx2"/>
                </a:solidFill>
                <a:latin typeface="Arial" pitchFamily="34" charset="0"/>
              </a:defRPr>
            </a:lvl8pPr>
            <a:lvl9pPr marL="7224317" algn="ctr" rtl="0" fontAlgn="base">
              <a:spcBef>
                <a:spcPct val="0"/>
              </a:spcBef>
              <a:spcAft>
                <a:spcPct val="0"/>
              </a:spcAft>
              <a:defRPr sz="17502">
                <a:solidFill>
                  <a:schemeClr val="tx2"/>
                </a:solidFill>
                <a:latin typeface="Arial" pitchFamily="34" charset="0"/>
              </a:defRPr>
            </a:lvl9pPr>
          </a:lstStyle>
          <a:p>
            <a:pPr algn="l" eaLnBrk="1" hangingPunct="1">
              <a:defRPr/>
            </a:pPr>
            <a:r>
              <a:rPr lang="tr-TR" altLang="en-US" sz="8800" b="1" kern="0" smtClean="0">
                <a:solidFill>
                  <a:schemeClr val="accent6">
                    <a:lumMod val="75000"/>
                  </a:schemeClr>
                </a:solidFill>
              </a:rPr>
              <a:t>Mülkiyetin </a:t>
            </a:r>
            <a:r>
              <a:rPr lang="tr-TR" altLang="en-US" sz="8800" b="1" kern="0" smtClean="0">
                <a:solidFill>
                  <a:srgbClr val="FFC000"/>
                </a:solidFill>
              </a:rPr>
              <a:t>Tarihini Yazan Kurum</a:t>
            </a:r>
            <a:endParaRPr lang="en-US" altLang="en-US" sz="8000" kern="0">
              <a:solidFill>
                <a:srgbClr val="FFC000"/>
              </a:solidFill>
            </a:endParaRPr>
          </a:p>
        </p:txBody>
      </p:sp>
      <p:pic>
        <p:nvPicPr>
          <p:cNvPr id="4" name="Picture 10" descr="Tapu-ve-kadastro-mudurlugu-01.jpg">
            <a:extLst>
              <a:ext uri="{FF2B5EF4-FFF2-40B4-BE49-F238E27FC236}">
                <a16:creationId xmlns="" xmlns:a16="http://schemas.microsoft.com/office/drawing/2014/main" id="{2B17EA62-D149-4E80-AF39-7A35E400726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10918" y="4933950"/>
            <a:ext cx="2945289" cy="305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4156" y="2696340"/>
            <a:ext cx="5357850" cy="5058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Resim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4877" y="2696340"/>
            <a:ext cx="7602088" cy="5058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17889" y="3339282"/>
            <a:ext cx="3764280" cy="33232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Resim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54156" y="8768570"/>
            <a:ext cx="4977915" cy="3101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descr="haritacılık ile ilgili görsel sonucu"/>
          <p:cNvPicPr>
            <a:picLocks noChangeAspect="1" noChangeArrowheads="1"/>
          </p:cNvPicPr>
          <p:nvPr/>
        </p:nvPicPr>
        <p:blipFill>
          <a:blip r:embed="rId7"/>
          <a:srcRect/>
          <a:stretch>
            <a:fillRect/>
          </a:stretch>
        </p:blipFill>
        <p:spPr bwMode="auto">
          <a:xfrm>
            <a:off x="1314878" y="8768570"/>
            <a:ext cx="7602088" cy="3101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useBgFill="1">
        <p:nvSpPr>
          <p:cNvPr id="10" name="9 Yuvarlatılmış Dikdörtgen"/>
          <p:cNvSpPr/>
          <p:nvPr/>
        </p:nvSpPr>
        <p:spPr>
          <a:xfrm>
            <a:off x="6559511" y="1012666"/>
            <a:ext cx="9363865" cy="104073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4000" b="1" smtClean="0">
                <a:solidFill>
                  <a:srgbClr val="C00000"/>
                </a:solidFill>
              </a:rPr>
              <a:t>İLGİLİSİNİN BELİRLENMESİ</a:t>
            </a:r>
            <a:endParaRPr lang="tr-TR" sz="4000"/>
          </a:p>
        </p:txBody>
      </p:sp>
    </p:spTree>
    <p:extLst>
      <p:ext uri="{BB962C8B-B14F-4D97-AF65-F5344CB8AC3E}">
        <p14:creationId xmlns:p14="http://schemas.microsoft.com/office/powerpoint/2010/main" val="305146408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120"/>
          <p:cNvGrpSpPr/>
          <p:nvPr/>
        </p:nvGrpSpPr>
        <p:grpSpPr>
          <a:xfrm>
            <a:off x="1588048" y="3000996"/>
            <a:ext cx="1435018" cy="4267376"/>
            <a:chOff x="-1603376" y="2886075"/>
            <a:chExt cx="701676" cy="2174875"/>
          </a:xfrm>
        </p:grpSpPr>
        <p:sp>
          <p:nvSpPr>
            <p:cNvPr id="6" name="Freeform 22"/>
            <p:cNvSpPr>
              <a:spLocks/>
            </p:cNvSpPr>
            <p:nvPr/>
          </p:nvSpPr>
          <p:spPr bwMode="auto">
            <a:xfrm>
              <a:off x="-1603376" y="2886075"/>
              <a:ext cx="701676" cy="2174875"/>
            </a:xfrm>
            <a:custGeom>
              <a:avLst/>
              <a:gdLst/>
              <a:ahLst/>
              <a:cxnLst>
                <a:cxn ang="0">
                  <a:pos x="130" y="557"/>
                </a:cxn>
                <a:cxn ang="0">
                  <a:pos x="128" y="567"/>
                </a:cxn>
                <a:cxn ang="0">
                  <a:pos x="108" y="580"/>
                </a:cxn>
                <a:cxn ang="0">
                  <a:pos x="94" y="569"/>
                </a:cxn>
                <a:cxn ang="0">
                  <a:pos x="99" y="551"/>
                </a:cxn>
                <a:cxn ang="0">
                  <a:pos x="96" y="551"/>
                </a:cxn>
                <a:cxn ang="0">
                  <a:pos x="72" y="554"/>
                </a:cxn>
                <a:cxn ang="0">
                  <a:pos x="56" y="554"/>
                </a:cxn>
                <a:cxn ang="0">
                  <a:pos x="10" y="553"/>
                </a:cxn>
                <a:cxn ang="0">
                  <a:pos x="29" y="543"/>
                </a:cxn>
                <a:cxn ang="0">
                  <a:pos x="48" y="531"/>
                </a:cxn>
                <a:cxn ang="0">
                  <a:pos x="54" y="525"/>
                </a:cxn>
                <a:cxn ang="0">
                  <a:pos x="49" y="511"/>
                </a:cxn>
                <a:cxn ang="0">
                  <a:pos x="51" y="465"/>
                </a:cxn>
                <a:cxn ang="0">
                  <a:pos x="47" y="389"/>
                </a:cxn>
                <a:cxn ang="0">
                  <a:pos x="38" y="327"/>
                </a:cxn>
                <a:cxn ang="0">
                  <a:pos x="25" y="321"/>
                </a:cxn>
                <a:cxn ang="0">
                  <a:pos x="33" y="275"/>
                </a:cxn>
                <a:cxn ang="0">
                  <a:pos x="34" y="258"/>
                </a:cxn>
                <a:cxn ang="0">
                  <a:pos x="37" y="242"/>
                </a:cxn>
                <a:cxn ang="0">
                  <a:pos x="40" y="201"/>
                </a:cxn>
                <a:cxn ang="0">
                  <a:pos x="14" y="211"/>
                </a:cxn>
                <a:cxn ang="0">
                  <a:pos x="2" y="181"/>
                </a:cxn>
                <a:cxn ang="0">
                  <a:pos x="8" y="169"/>
                </a:cxn>
                <a:cxn ang="0">
                  <a:pos x="11" y="162"/>
                </a:cxn>
                <a:cxn ang="0">
                  <a:pos x="18" y="153"/>
                </a:cxn>
                <a:cxn ang="0">
                  <a:pos x="18" y="141"/>
                </a:cxn>
                <a:cxn ang="0">
                  <a:pos x="22" y="123"/>
                </a:cxn>
                <a:cxn ang="0">
                  <a:pos x="27" y="104"/>
                </a:cxn>
                <a:cxn ang="0">
                  <a:pos x="42" y="96"/>
                </a:cxn>
                <a:cxn ang="0">
                  <a:pos x="73" y="84"/>
                </a:cxn>
                <a:cxn ang="0">
                  <a:pos x="76" y="77"/>
                </a:cxn>
                <a:cxn ang="0">
                  <a:pos x="68" y="60"/>
                </a:cxn>
                <a:cxn ang="0">
                  <a:pos x="64" y="52"/>
                </a:cxn>
                <a:cxn ang="0">
                  <a:pos x="63" y="38"/>
                </a:cxn>
                <a:cxn ang="0">
                  <a:pos x="59" y="27"/>
                </a:cxn>
                <a:cxn ang="0">
                  <a:pos x="92" y="0"/>
                </a:cxn>
                <a:cxn ang="0">
                  <a:pos x="110" y="7"/>
                </a:cxn>
                <a:cxn ang="0">
                  <a:pos x="119" y="32"/>
                </a:cxn>
                <a:cxn ang="0">
                  <a:pos x="119" y="36"/>
                </a:cxn>
                <a:cxn ang="0">
                  <a:pos x="117" y="54"/>
                </a:cxn>
                <a:cxn ang="0">
                  <a:pos x="113" y="69"/>
                </a:cxn>
                <a:cxn ang="0">
                  <a:pos x="125" y="80"/>
                </a:cxn>
                <a:cxn ang="0">
                  <a:pos x="165" y="93"/>
                </a:cxn>
                <a:cxn ang="0">
                  <a:pos x="175" y="110"/>
                </a:cxn>
                <a:cxn ang="0">
                  <a:pos x="184" y="167"/>
                </a:cxn>
                <a:cxn ang="0">
                  <a:pos x="186" y="212"/>
                </a:cxn>
                <a:cxn ang="0">
                  <a:pos x="165" y="263"/>
                </a:cxn>
                <a:cxn ang="0">
                  <a:pos x="164" y="301"/>
                </a:cxn>
                <a:cxn ang="0">
                  <a:pos x="149" y="327"/>
                </a:cxn>
                <a:cxn ang="0">
                  <a:pos x="145" y="400"/>
                </a:cxn>
                <a:cxn ang="0">
                  <a:pos x="144" y="490"/>
                </a:cxn>
                <a:cxn ang="0">
                  <a:pos x="133" y="542"/>
                </a:cxn>
                <a:cxn ang="0">
                  <a:pos x="132" y="550"/>
                </a:cxn>
              </a:cxnLst>
              <a:rect l="0" t="0" r="r" b="b"/>
              <a:pathLst>
                <a:path w="187" h="580">
                  <a:moveTo>
                    <a:pt x="131" y="552"/>
                  </a:moveTo>
                  <a:cubicBezTo>
                    <a:pt x="131" y="552"/>
                    <a:pt x="130" y="555"/>
                    <a:pt x="130" y="557"/>
                  </a:cubicBezTo>
                  <a:cubicBezTo>
                    <a:pt x="130" y="559"/>
                    <a:pt x="130" y="562"/>
                    <a:pt x="130" y="564"/>
                  </a:cubicBezTo>
                  <a:cubicBezTo>
                    <a:pt x="129" y="566"/>
                    <a:pt x="128" y="566"/>
                    <a:pt x="128" y="567"/>
                  </a:cubicBezTo>
                  <a:cubicBezTo>
                    <a:pt x="128" y="568"/>
                    <a:pt x="128" y="572"/>
                    <a:pt x="126" y="574"/>
                  </a:cubicBezTo>
                  <a:cubicBezTo>
                    <a:pt x="123" y="576"/>
                    <a:pt x="114" y="580"/>
                    <a:pt x="108" y="580"/>
                  </a:cubicBezTo>
                  <a:cubicBezTo>
                    <a:pt x="102" y="580"/>
                    <a:pt x="97" y="580"/>
                    <a:pt x="95" y="578"/>
                  </a:cubicBezTo>
                  <a:cubicBezTo>
                    <a:pt x="92" y="575"/>
                    <a:pt x="94" y="571"/>
                    <a:pt x="94" y="569"/>
                  </a:cubicBezTo>
                  <a:cubicBezTo>
                    <a:pt x="95" y="567"/>
                    <a:pt x="96" y="561"/>
                    <a:pt x="97" y="559"/>
                  </a:cubicBezTo>
                  <a:cubicBezTo>
                    <a:pt x="98" y="557"/>
                    <a:pt x="100" y="553"/>
                    <a:pt x="99" y="551"/>
                  </a:cubicBezTo>
                  <a:cubicBezTo>
                    <a:pt x="99" y="548"/>
                    <a:pt x="96" y="543"/>
                    <a:pt x="96" y="543"/>
                  </a:cubicBezTo>
                  <a:cubicBezTo>
                    <a:pt x="96" y="551"/>
                    <a:pt x="96" y="551"/>
                    <a:pt x="96" y="551"/>
                  </a:cubicBezTo>
                  <a:cubicBezTo>
                    <a:pt x="96" y="551"/>
                    <a:pt x="93" y="554"/>
                    <a:pt x="87" y="554"/>
                  </a:cubicBezTo>
                  <a:cubicBezTo>
                    <a:pt x="81" y="554"/>
                    <a:pt x="72" y="554"/>
                    <a:pt x="72" y="554"/>
                  </a:cubicBezTo>
                  <a:cubicBezTo>
                    <a:pt x="72" y="550"/>
                    <a:pt x="72" y="550"/>
                    <a:pt x="72" y="550"/>
                  </a:cubicBezTo>
                  <a:cubicBezTo>
                    <a:pt x="72" y="550"/>
                    <a:pt x="63" y="551"/>
                    <a:pt x="56" y="554"/>
                  </a:cubicBezTo>
                  <a:cubicBezTo>
                    <a:pt x="49" y="556"/>
                    <a:pt x="43" y="558"/>
                    <a:pt x="27" y="558"/>
                  </a:cubicBezTo>
                  <a:cubicBezTo>
                    <a:pt x="11" y="558"/>
                    <a:pt x="10" y="553"/>
                    <a:pt x="10" y="553"/>
                  </a:cubicBezTo>
                  <a:cubicBezTo>
                    <a:pt x="10" y="553"/>
                    <a:pt x="10" y="549"/>
                    <a:pt x="13" y="547"/>
                  </a:cubicBezTo>
                  <a:cubicBezTo>
                    <a:pt x="17" y="545"/>
                    <a:pt x="25" y="543"/>
                    <a:pt x="29" y="543"/>
                  </a:cubicBezTo>
                  <a:cubicBezTo>
                    <a:pt x="34" y="542"/>
                    <a:pt x="39" y="538"/>
                    <a:pt x="41" y="537"/>
                  </a:cubicBezTo>
                  <a:cubicBezTo>
                    <a:pt x="44" y="536"/>
                    <a:pt x="48" y="531"/>
                    <a:pt x="48" y="531"/>
                  </a:cubicBezTo>
                  <a:cubicBezTo>
                    <a:pt x="50" y="531"/>
                    <a:pt x="50" y="531"/>
                    <a:pt x="50" y="531"/>
                  </a:cubicBezTo>
                  <a:cubicBezTo>
                    <a:pt x="50" y="531"/>
                    <a:pt x="54" y="527"/>
                    <a:pt x="54" y="525"/>
                  </a:cubicBezTo>
                  <a:cubicBezTo>
                    <a:pt x="54" y="523"/>
                    <a:pt x="54" y="521"/>
                    <a:pt x="53" y="519"/>
                  </a:cubicBezTo>
                  <a:cubicBezTo>
                    <a:pt x="52" y="518"/>
                    <a:pt x="49" y="516"/>
                    <a:pt x="49" y="511"/>
                  </a:cubicBezTo>
                  <a:cubicBezTo>
                    <a:pt x="48" y="507"/>
                    <a:pt x="49" y="494"/>
                    <a:pt x="50" y="487"/>
                  </a:cubicBezTo>
                  <a:cubicBezTo>
                    <a:pt x="51" y="481"/>
                    <a:pt x="52" y="472"/>
                    <a:pt x="51" y="465"/>
                  </a:cubicBezTo>
                  <a:cubicBezTo>
                    <a:pt x="50" y="458"/>
                    <a:pt x="49" y="437"/>
                    <a:pt x="50" y="428"/>
                  </a:cubicBezTo>
                  <a:cubicBezTo>
                    <a:pt x="50" y="419"/>
                    <a:pt x="49" y="402"/>
                    <a:pt x="47" y="389"/>
                  </a:cubicBezTo>
                  <a:cubicBezTo>
                    <a:pt x="46" y="376"/>
                    <a:pt x="43" y="353"/>
                    <a:pt x="41" y="344"/>
                  </a:cubicBezTo>
                  <a:cubicBezTo>
                    <a:pt x="40" y="335"/>
                    <a:pt x="38" y="327"/>
                    <a:pt x="38" y="327"/>
                  </a:cubicBezTo>
                  <a:cubicBezTo>
                    <a:pt x="38" y="327"/>
                    <a:pt x="35" y="326"/>
                    <a:pt x="30" y="324"/>
                  </a:cubicBezTo>
                  <a:cubicBezTo>
                    <a:pt x="26" y="321"/>
                    <a:pt x="25" y="321"/>
                    <a:pt x="25" y="321"/>
                  </a:cubicBezTo>
                  <a:cubicBezTo>
                    <a:pt x="25" y="321"/>
                    <a:pt x="28" y="309"/>
                    <a:pt x="30" y="301"/>
                  </a:cubicBezTo>
                  <a:cubicBezTo>
                    <a:pt x="31" y="293"/>
                    <a:pt x="32" y="283"/>
                    <a:pt x="33" y="275"/>
                  </a:cubicBezTo>
                  <a:cubicBezTo>
                    <a:pt x="34" y="267"/>
                    <a:pt x="35" y="258"/>
                    <a:pt x="35" y="258"/>
                  </a:cubicBezTo>
                  <a:cubicBezTo>
                    <a:pt x="34" y="258"/>
                    <a:pt x="34" y="258"/>
                    <a:pt x="34" y="258"/>
                  </a:cubicBezTo>
                  <a:cubicBezTo>
                    <a:pt x="34" y="258"/>
                    <a:pt x="35" y="249"/>
                    <a:pt x="35" y="246"/>
                  </a:cubicBezTo>
                  <a:cubicBezTo>
                    <a:pt x="35" y="244"/>
                    <a:pt x="37" y="242"/>
                    <a:pt x="37" y="242"/>
                  </a:cubicBezTo>
                  <a:cubicBezTo>
                    <a:pt x="37" y="242"/>
                    <a:pt x="38" y="234"/>
                    <a:pt x="39" y="225"/>
                  </a:cubicBezTo>
                  <a:cubicBezTo>
                    <a:pt x="40" y="215"/>
                    <a:pt x="40" y="201"/>
                    <a:pt x="40" y="201"/>
                  </a:cubicBezTo>
                  <a:cubicBezTo>
                    <a:pt x="40" y="201"/>
                    <a:pt x="39" y="205"/>
                    <a:pt x="33" y="208"/>
                  </a:cubicBezTo>
                  <a:cubicBezTo>
                    <a:pt x="27" y="212"/>
                    <a:pt x="19" y="213"/>
                    <a:pt x="14" y="211"/>
                  </a:cubicBezTo>
                  <a:cubicBezTo>
                    <a:pt x="9" y="209"/>
                    <a:pt x="2" y="199"/>
                    <a:pt x="1" y="195"/>
                  </a:cubicBezTo>
                  <a:cubicBezTo>
                    <a:pt x="0" y="191"/>
                    <a:pt x="1" y="184"/>
                    <a:pt x="2" y="181"/>
                  </a:cubicBezTo>
                  <a:cubicBezTo>
                    <a:pt x="3" y="177"/>
                    <a:pt x="4" y="174"/>
                    <a:pt x="5" y="172"/>
                  </a:cubicBezTo>
                  <a:cubicBezTo>
                    <a:pt x="6" y="171"/>
                    <a:pt x="8" y="169"/>
                    <a:pt x="8" y="169"/>
                  </a:cubicBezTo>
                  <a:cubicBezTo>
                    <a:pt x="8" y="169"/>
                    <a:pt x="8" y="166"/>
                    <a:pt x="9" y="164"/>
                  </a:cubicBezTo>
                  <a:cubicBezTo>
                    <a:pt x="10" y="163"/>
                    <a:pt x="11" y="162"/>
                    <a:pt x="11" y="162"/>
                  </a:cubicBezTo>
                  <a:cubicBezTo>
                    <a:pt x="11" y="162"/>
                    <a:pt x="11" y="158"/>
                    <a:pt x="12" y="157"/>
                  </a:cubicBezTo>
                  <a:cubicBezTo>
                    <a:pt x="14" y="155"/>
                    <a:pt x="18" y="153"/>
                    <a:pt x="18" y="153"/>
                  </a:cubicBezTo>
                  <a:cubicBezTo>
                    <a:pt x="18" y="153"/>
                    <a:pt x="18" y="149"/>
                    <a:pt x="19" y="148"/>
                  </a:cubicBezTo>
                  <a:cubicBezTo>
                    <a:pt x="19" y="146"/>
                    <a:pt x="18" y="143"/>
                    <a:pt x="18" y="141"/>
                  </a:cubicBezTo>
                  <a:cubicBezTo>
                    <a:pt x="18" y="139"/>
                    <a:pt x="21" y="138"/>
                    <a:pt x="21" y="134"/>
                  </a:cubicBezTo>
                  <a:cubicBezTo>
                    <a:pt x="21" y="130"/>
                    <a:pt x="21" y="125"/>
                    <a:pt x="22" y="123"/>
                  </a:cubicBezTo>
                  <a:cubicBezTo>
                    <a:pt x="22" y="121"/>
                    <a:pt x="25" y="116"/>
                    <a:pt x="25" y="114"/>
                  </a:cubicBezTo>
                  <a:cubicBezTo>
                    <a:pt x="25" y="112"/>
                    <a:pt x="26" y="107"/>
                    <a:pt x="27" y="104"/>
                  </a:cubicBezTo>
                  <a:cubicBezTo>
                    <a:pt x="28" y="102"/>
                    <a:pt x="32" y="101"/>
                    <a:pt x="32" y="101"/>
                  </a:cubicBezTo>
                  <a:cubicBezTo>
                    <a:pt x="32" y="101"/>
                    <a:pt x="35" y="99"/>
                    <a:pt x="42" y="96"/>
                  </a:cubicBezTo>
                  <a:cubicBezTo>
                    <a:pt x="48" y="94"/>
                    <a:pt x="54" y="93"/>
                    <a:pt x="61" y="90"/>
                  </a:cubicBezTo>
                  <a:cubicBezTo>
                    <a:pt x="67" y="88"/>
                    <a:pt x="72" y="85"/>
                    <a:pt x="73" y="84"/>
                  </a:cubicBezTo>
                  <a:cubicBezTo>
                    <a:pt x="75" y="83"/>
                    <a:pt x="76" y="81"/>
                    <a:pt x="76" y="81"/>
                  </a:cubicBezTo>
                  <a:cubicBezTo>
                    <a:pt x="76" y="77"/>
                    <a:pt x="76" y="77"/>
                    <a:pt x="76" y="77"/>
                  </a:cubicBezTo>
                  <a:cubicBezTo>
                    <a:pt x="76" y="77"/>
                    <a:pt x="76" y="75"/>
                    <a:pt x="75" y="74"/>
                  </a:cubicBezTo>
                  <a:cubicBezTo>
                    <a:pt x="75" y="74"/>
                    <a:pt x="70" y="70"/>
                    <a:pt x="68" y="60"/>
                  </a:cubicBezTo>
                  <a:cubicBezTo>
                    <a:pt x="68" y="60"/>
                    <a:pt x="66" y="60"/>
                    <a:pt x="64" y="58"/>
                  </a:cubicBezTo>
                  <a:cubicBezTo>
                    <a:pt x="63" y="56"/>
                    <a:pt x="65" y="54"/>
                    <a:pt x="64" y="52"/>
                  </a:cubicBezTo>
                  <a:cubicBezTo>
                    <a:pt x="63" y="50"/>
                    <a:pt x="61" y="45"/>
                    <a:pt x="61" y="41"/>
                  </a:cubicBezTo>
                  <a:cubicBezTo>
                    <a:pt x="61" y="38"/>
                    <a:pt x="63" y="38"/>
                    <a:pt x="63" y="38"/>
                  </a:cubicBezTo>
                  <a:cubicBezTo>
                    <a:pt x="63" y="36"/>
                    <a:pt x="63" y="36"/>
                    <a:pt x="63" y="36"/>
                  </a:cubicBezTo>
                  <a:cubicBezTo>
                    <a:pt x="63" y="36"/>
                    <a:pt x="59" y="33"/>
                    <a:pt x="59" y="27"/>
                  </a:cubicBezTo>
                  <a:cubicBezTo>
                    <a:pt x="60" y="21"/>
                    <a:pt x="63" y="13"/>
                    <a:pt x="70" y="7"/>
                  </a:cubicBezTo>
                  <a:cubicBezTo>
                    <a:pt x="77" y="1"/>
                    <a:pt x="86" y="1"/>
                    <a:pt x="92" y="0"/>
                  </a:cubicBezTo>
                  <a:cubicBezTo>
                    <a:pt x="97" y="0"/>
                    <a:pt x="104" y="5"/>
                    <a:pt x="104" y="5"/>
                  </a:cubicBezTo>
                  <a:cubicBezTo>
                    <a:pt x="104" y="5"/>
                    <a:pt x="106" y="3"/>
                    <a:pt x="110" y="7"/>
                  </a:cubicBezTo>
                  <a:cubicBezTo>
                    <a:pt x="114" y="11"/>
                    <a:pt x="118" y="17"/>
                    <a:pt x="119" y="21"/>
                  </a:cubicBezTo>
                  <a:cubicBezTo>
                    <a:pt x="120" y="26"/>
                    <a:pt x="120" y="31"/>
                    <a:pt x="119" y="32"/>
                  </a:cubicBezTo>
                  <a:cubicBezTo>
                    <a:pt x="118" y="33"/>
                    <a:pt x="117" y="34"/>
                    <a:pt x="117" y="34"/>
                  </a:cubicBezTo>
                  <a:cubicBezTo>
                    <a:pt x="117" y="34"/>
                    <a:pt x="119" y="34"/>
                    <a:pt x="119" y="36"/>
                  </a:cubicBezTo>
                  <a:cubicBezTo>
                    <a:pt x="120" y="38"/>
                    <a:pt x="118" y="43"/>
                    <a:pt x="118" y="45"/>
                  </a:cubicBezTo>
                  <a:cubicBezTo>
                    <a:pt x="118" y="48"/>
                    <a:pt x="119" y="52"/>
                    <a:pt x="117" y="54"/>
                  </a:cubicBezTo>
                  <a:cubicBezTo>
                    <a:pt x="116" y="57"/>
                    <a:pt x="114" y="56"/>
                    <a:pt x="114" y="56"/>
                  </a:cubicBezTo>
                  <a:cubicBezTo>
                    <a:pt x="113" y="69"/>
                    <a:pt x="113" y="69"/>
                    <a:pt x="113" y="69"/>
                  </a:cubicBezTo>
                  <a:cubicBezTo>
                    <a:pt x="113" y="69"/>
                    <a:pt x="116" y="72"/>
                    <a:pt x="118" y="74"/>
                  </a:cubicBezTo>
                  <a:cubicBezTo>
                    <a:pt x="120" y="76"/>
                    <a:pt x="122" y="79"/>
                    <a:pt x="125" y="80"/>
                  </a:cubicBezTo>
                  <a:cubicBezTo>
                    <a:pt x="128" y="81"/>
                    <a:pt x="149" y="86"/>
                    <a:pt x="155" y="88"/>
                  </a:cubicBezTo>
                  <a:cubicBezTo>
                    <a:pt x="161" y="90"/>
                    <a:pt x="165" y="93"/>
                    <a:pt x="165" y="93"/>
                  </a:cubicBezTo>
                  <a:cubicBezTo>
                    <a:pt x="165" y="93"/>
                    <a:pt x="168" y="94"/>
                    <a:pt x="170" y="96"/>
                  </a:cubicBezTo>
                  <a:cubicBezTo>
                    <a:pt x="172" y="99"/>
                    <a:pt x="174" y="103"/>
                    <a:pt x="175" y="110"/>
                  </a:cubicBezTo>
                  <a:cubicBezTo>
                    <a:pt x="175" y="116"/>
                    <a:pt x="177" y="122"/>
                    <a:pt x="179" y="132"/>
                  </a:cubicBezTo>
                  <a:cubicBezTo>
                    <a:pt x="180" y="142"/>
                    <a:pt x="183" y="160"/>
                    <a:pt x="184" y="167"/>
                  </a:cubicBezTo>
                  <a:cubicBezTo>
                    <a:pt x="185" y="173"/>
                    <a:pt x="186" y="180"/>
                    <a:pt x="186" y="190"/>
                  </a:cubicBezTo>
                  <a:cubicBezTo>
                    <a:pt x="187" y="199"/>
                    <a:pt x="187" y="205"/>
                    <a:pt x="186" y="212"/>
                  </a:cubicBezTo>
                  <a:cubicBezTo>
                    <a:pt x="185" y="220"/>
                    <a:pt x="181" y="227"/>
                    <a:pt x="177" y="237"/>
                  </a:cubicBezTo>
                  <a:cubicBezTo>
                    <a:pt x="173" y="248"/>
                    <a:pt x="167" y="257"/>
                    <a:pt x="165" y="263"/>
                  </a:cubicBezTo>
                  <a:cubicBezTo>
                    <a:pt x="163" y="268"/>
                    <a:pt x="160" y="276"/>
                    <a:pt x="160" y="276"/>
                  </a:cubicBezTo>
                  <a:cubicBezTo>
                    <a:pt x="160" y="276"/>
                    <a:pt x="163" y="293"/>
                    <a:pt x="164" y="301"/>
                  </a:cubicBezTo>
                  <a:cubicBezTo>
                    <a:pt x="165" y="308"/>
                    <a:pt x="167" y="320"/>
                    <a:pt x="167" y="320"/>
                  </a:cubicBezTo>
                  <a:cubicBezTo>
                    <a:pt x="167" y="320"/>
                    <a:pt x="164" y="324"/>
                    <a:pt x="149" y="327"/>
                  </a:cubicBezTo>
                  <a:cubicBezTo>
                    <a:pt x="149" y="327"/>
                    <a:pt x="146" y="349"/>
                    <a:pt x="146" y="357"/>
                  </a:cubicBezTo>
                  <a:cubicBezTo>
                    <a:pt x="145" y="366"/>
                    <a:pt x="145" y="390"/>
                    <a:pt x="145" y="400"/>
                  </a:cubicBezTo>
                  <a:cubicBezTo>
                    <a:pt x="145" y="411"/>
                    <a:pt x="144" y="441"/>
                    <a:pt x="145" y="452"/>
                  </a:cubicBezTo>
                  <a:cubicBezTo>
                    <a:pt x="145" y="463"/>
                    <a:pt x="145" y="481"/>
                    <a:pt x="144" y="490"/>
                  </a:cubicBezTo>
                  <a:cubicBezTo>
                    <a:pt x="143" y="498"/>
                    <a:pt x="141" y="510"/>
                    <a:pt x="139" y="522"/>
                  </a:cubicBezTo>
                  <a:cubicBezTo>
                    <a:pt x="137" y="534"/>
                    <a:pt x="133" y="542"/>
                    <a:pt x="133" y="542"/>
                  </a:cubicBezTo>
                  <a:cubicBezTo>
                    <a:pt x="134" y="543"/>
                    <a:pt x="134" y="543"/>
                    <a:pt x="134" y="543"/>
                  </a:cubicBezTo>
                  <a:cubicBezTo>
                    <a:pt x="134" y="543"/>
                    <a:pt x="133" y="548"/>
                    <a:pt x="132" y="550"/>
                  </a:cubicBezTo>
                  <a:cubicBezTo>
                    <a:pt x="131" y="552"/>
                    <a:pt x="131" y="552"/>
                    <a:pt x="131" y="552"/>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23"/>
            <p:cNvSpPr>
              <a:spLocks/>
            </p:cNvSpPr>
            <p:nvPr/>
          </p:nvSpPr>
          <p:spPr bwMode="auto">
            <a:xfrm>
              <a:off x="-1322388" y="3152775"/>
              <a:ext cx="153988" cy="296863"/>
            </a:xfrm>
            <a:custGeom>
              <a:avLst/>
              <a:gdLst/>
              <a:ahLst/>
              <a:cxnLst>
                <a:cxn ang="0">
                  <a:pos x="1" y="11"/>
                </a:cxn>
                <a:cxn ang="0">
                  <a:pos x="1" y="8"/>
                </a:cxn>
                <a:cxn ang="0">
                  <a:pos x="15" y="17"/>
                </a:cxn>
                <a:cxn ang="0">
                  <a:pos x="19" y="18"/>
                </a:cxn>
                <a:cxn ang="0">
                  <a:pos x="39" y="0"/>
                </a:cxn>
                <a:cxn ang="0">
                  <a:pos x="39" y="0"/>
                </a:cxn>
                <a:cxn ang="0">
                  <a:pos x="40" y="10"/>
                </a:cxn>
                <a:cxn ang="0">
                  <a:pos x="30" y="49"/>
                </a:cxn>
                <a:cxn ang="0">
                  <a:pos x="22" y="79"/>
                </a:cxn>
                <a:cxn ang="0">
                  <a:pos x="23" y="48"/>
                </a:cxn>
                <a:cxn ang="0">
                  <a:pos x="21" y="34"/>
                </a:cxn>
                <a:cxn ang="0">
                  <a:pos x="19" y="32"/>
                </a:cxn>
                <a:cxn ang="0">
                  <a:pos x="25" y="23"/>
                </a:cxn>
                <a:cxn ang="0">
                  <a:pos x="21" y="20"/>
                </a:cxn>
                <a:cxn ang="0">
                  <a:pos x="16" y="20"/>
                </a:cxn>
                <a:cxn ang="0">
                  <a:pos x="12" y="19"/>
                </a:cxn>
                <a:cxn ang="0">
                  <a:pos x="8" y="24"/>
                </a:cxn>
                <a:cxn ang="0">
                  <a:pos x="11" y="25"/>
                </a:cxn>
                <a:cxn ang="0">
                  <a:pos x="10" y="31"/>
                </a:cxn>
                <a:cxn ang="0">
                  <a:pos x="5" y="54"/>
                </a:cxn>
                <a:cxn ang="0">
                  <a:pos x="2" y="70"/>
                </a:cxn>
                <a:cxn ang="0">
                  <a:pos x="2" y="31"/>
                </a:cxn>
                <a:cxn ang="0">
                  <a:pos x="0" y="15"/>
                </a:cxn>
                <a:cxn ang="0">
                  <a:pos x="1" y="11"/>
                </a:cxn>
              </a:cxnLst>
              <a:rect l="0" t="0" r="r" b="b"/>
              <a:pathLst>
                <a:path w="41" h="79">
                  <a:moveTo>
                    <a:pt x="1" y="11"/>
                  </a:moveTo>
                  <a:cubicBezTo>
                    <a:pt x="1" y="11"/>
                    <a:pt x="1" y="9"/>
                    <a:pt x="1" y="8"/>
                  </a:cubicBezTo>
                  <a:cubicBezTo>
                    <a:pt x="1" y="8"/>
                    <a:pt x="3" y="14"/>
                    <a:pt x="15" y="17"/>
                  </a:cubicBezTo>
                  <a:cubicBezTo>
                    <a:pt x="19" y="18"/>
                    <a:pt x="19" y="18"/>
                    <a:pt x="19" y="18"/>
                  </a:cubicBezTo>
                  <a:cubicBezTo>
                    <a:pt x="19" y="18"/>
                    <a:pt x="39" y="7"/>
                    <a:pt x="39" y="0"/>
                  </a:cubicBezTo>
                  <a:cubicBezTo>
                    <a:pt x="39" y="0"/>
                    <a:pt x="39" y="0"/>
                    <a:pt x="39" y="0"/>
                  </a:cubicBezTo>
                  <a:cubicBezTo>
                    <a:pt x="39" y="0"/>
                    <a:pt x="41" y="5"/>
                    <a:pt x="40" y="10"/>
                  </a:cubicBezTo>
                  <a:cubicBezTo>
                    <a:pt x="39" y="15"/>
                    <a:pt x="34" y="30"/>
                    <a:pt x="30" y="49"/>
                  </a:cubicBezTo>
                  <a:cubicBezTo>
                    <a:pt x="25" y="67"/>
                    <a:pt x="22" y="79"/>
                    <a:pt x="22" y="79"/>
                  </a:cubicBezTo>
                  <a:cubicBezTo>
                    <a:pt x="22" y="79"/>
                    <a:pt x="23" y="57"/>
                    <a:pt x="23" y="48"/>
                  </a:cubicBezTo>
                  <a:cubicBezTo>
                    <a:pt x="23" y="39"/>
                    <a:pt x="22" y="36"/>
                    <a:pt x="21" y="34"/>
                  </a:cubicBezTo>
                  <a:cubicBezTo>
                    <a:pt x="20" y="33"/>
                    <a:pt x="19" y="32"/>
                    <a:pt x="19" y="32"/>
                  </a:cubicBezTo>
                  <a:cubicBezTo>
                    <a:pt x="19" y="32"/>
                    <a:pt x="21" y="26"/>
                    <a:pt x="25" y="23"/>
                  </a:cubicBezTo>
                  <a:cubicBezTo>
                    <a:pt x="25" y="23"/>
                    <a:pt x="23" y="21"/>
                    <a:pt x="21" y="20"/>
                  </a:cubicBezTo>
                  <a:cubicBezTo>
                    <a:pt x="21" y="20"/>
                    <a:pt x="19" y="20"/>
                    <a:pt x="16" y="20"/>
                  </a:cubicBezTo>
                  <a:cubicBezTo>
                    <a:pt x="13" y="21"/>
                    <a:pt x="12" y="19"/>
                    <a:pt x="12" y="19"/>
                  </a:cubicBezTo>
                  <a:cubicBezTo>
                    <a:pt x="12" y="19"/>
                    <a:pt x="9" y="21"/>
                    <a:pt x="8" y="24"/>
                  </a:cubicBezTo>
                  <a:cubicBezTo>
                    <a:pt x="11" y="25"/>
                    <a:pt x="11" y="25"/>
                    <a:pt x="11" y="25"/>
                  </a:cubicBezTo>
                  <a:cubicBezTo>
                    <a:pt x="11" y="25"/>
                    <a:pt x="11" y="29"/>
                    <a:pt x="10" y="31"/>
                  </a:cubicBezTo>
                  <a:cubicBezTo>
                    <a:pt x="9" y="33"/>
                    <a:pt x="7" y="40"/>
                    <a:pt x="5" y="54"/>
                  </a:cubicBezTo>
                  <a:cubicBezTo>
                    <a:pt x="2" y="67"/>
                    <a:pt x="2" y="70"/>
                    <a:pt x="2" y="70"/>
                  </a:cubicBezTo>
                  <a:cubicBezTo>
                    <a:pt x="2" y="70"/>
                    <a:pt x="2" y="41"/>
                    <a:pt x="2" y="31"/>
                  </a:cubicBezTo>
                  <a:cubicBezTo>
                    <a:pt x="2" y="21"/>
                    <a:pt x="1" y="16"/>
                    <a:pt x="0" y="15"/>
                  </a:cubicBezTo>
                  <a:cubicBezTo>
                    <a:pt x="0" y="13"/>
                    <a:pt x="1" y="11"/>
                    <a:pt x="1" y="1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Dikdörtgen 16"/>
          <p:cNvSpPr/>
          <p:nvPr/>
        </p:nvSpPr>
        <p:spPr>
          <a:xfrm>
            <a:off x="3844867" y="2826041"/>
            <a:ext cx="5000660" cy="656117"/>
          </a:xfrm>
          <a:prstGeom prst="rect">
            <a:avLst/>
          </a:prstGeom>
        </p:spPr>
        <p:txBody>
          <a:bodyPr wrap="square" lIns="101133" tIns="50566" rIns="101133" bIns="50566">
            <a:spAutoFit/>
          </a:bodyPr>
          <a:lstStyle/>
          <a:p>
            <a:pPr algn="just"/>
            <a:r>
              <a:rPr lang="tr-TR" sz="3600" u="sng" smtClean="0"/>
              <a:t>TAŞINMAZIN MALİKİ </a:t>
            </a:r>
            <a:endParaRPr lang="tr-TR" sz="3600"/>
          </a:p>
        </p:txBody>
      </p:sp>
      <p:sp>
        <p:nvSpPr>
          <p:cNvPr id="10" name="Dikdörtgen 16"/>
          <p:cNvSpPr/>
          <p:nvPr/>
        </p:nvSpPr>
        <p:spPr>
          <a:xfrm>
            <a:off x="3844867" y="4540553"/>
            <a:ext cx="16073550" cy="656117"/>
          </a:xfrm>
          <a:prstGeom prst="rect">
            <a:avLst/>
          </a:prstGeom>
        </p:spPr>
        <p:txBody>
          <a:bodyPr wrap="square" lIns="101133" tIns="50566" rIns="101133" bIns="50566">
            <a:spAutoFit/>
          </a:bodyPr>
          <a:lstStyle/>
          <a:p>
            <a:pPr algn="just"/>
            <a:r>
              <a:rPr lang="tr-TR" sz="3600" u="sng" smtClean="0"/>
              <a:t>TAŞINMAZIN </a:t>
            </a:r>
            <a:r>
              <a:rPr lang="tr-TR" sz="3600" u="sng" smtClean="0"/>
              <a:t>MALİKİNİN; VEKİLİ</a:t>
            </a:r>
            <a:r>
              <a:rPr lang="tr-TR" sz="3600" u="sng" smtClean="0"/>
              <a:t>, </a:t>
            </a:r>
            <a:r>
              <a:rPr lang="tr-TR" sz="3600" u="sng" smtClean="0"/>
              <a:t>MİRASÇISI</a:t>
            </a:r>
            <a:r>
              <a:rPr lang="tr-TR" sz="3600" u="sng" smtClean="0"/>
              <a:t>, VASI , KAYYUM VB.   </a:t>
            </a:r>
            <a:endParaRPr lang="tr-TR" sz="3600"/>
          </a:p>
        </p:txBody>
      </p:sp>
      <p:sp>
        <p:nvSpPr>
          <p:cNvPr id="11" name="Dikdörtgen 16"/>
          <p:cNvSpPr/>
          <p:nvPr/>
        </p:nvSpPr>
        <p:spPr>
          <a:xfrm>
            <a:off x="3844867" y="6482554"/>
            <a:ext cx="11644394" cy="656117"/>
          </a:xfrm>
          <a:prstGeom prst="rect">
            <a:avLst/>
          </a:prstGeom>
        </p:spPr>
        <p:txBody>
          <a:bodyPr wrap="square" lIns="101133" tIns="50566" rIns="101133" bIns="50566">
            <a:spAutoFit/>
          </a:bodyPr>
          <a:lstStyle/>
          <a:p>
            <a:pPr algn="just"/>
            <a:r>
              <a:rPr lang="tr-TR" sz="3600" u="sng" smtClean="0"/>
              <a:t>TAŞINMAZIN MALİKİ TÜZEL KİŞİ İSE ; TEMSİLCİSİ </a:t>
            </a:r>
            <a:endParaRPr lang="tr-TR" sz="3600"/>
          </a:p>
        </p:txBody>
      </p:sp>
      <p:sp>
        <p:nvSpPr>
          <p:cNvPr id="14" name="Dikdörtgen 16"/>
          <p:cNvSpPr/>
          <p:nvPr/>
        </p:nvSpPr>
        <p:spPr>
          <a:xfrm>
            <a:off x="1844603" y="8272835"/>
            <a:ext cx="16002112" cy="1210115"/>
          </a:xfrm>
          <a:prstGeom prst="rect">
            <a:avLst/>
          </a:prstGeom>
        </p:spPr>
        <p:txBody>
          <a:bodyPr wrap="square" lIns="101133" tIns="50566" rIns="101133" bIns="50566">
            <a:spAutoFit/>
          </a:bodyPr>
          <a:lstStyle/>
          <a:p>
            <a:pPr algn="just"/>
            <a:r>
              <a:rPr lang="tr-TR" sz="3600" smtClean="0"/>
              <a:t>KAMU KURUM VE KURULUŞLAR ADINA İŞLEM YAPILIYORSA ; SÖZLEŞME İLE SERBEST ÇALIŞAN HARİTA MÜHENDİSİ.</a:t>
            </a:r>
            <a:endParaRPr lang="tr-TR" sz="3600"/>
          </a:p>
        </p:txBody>
      </p:sp>
      <p:sp>
        <p:nvSpPr>
          <p:cNvPr id="16" name="Dikdörtgen 16"/>
          <p:cNvSpPr/>
          <p:nvPr/>
        </p:nvSpPr>
        <p:spPr>
          <a:xfrm>
            <a:off x="1844603" y="10255593"/>
            <a:ext cx="16002112" cy="656117"/>
          </a:xfrm>
          <a:prstGeom prst="rect">
            <a:avLst/>
          </a:prstGeom>
        </p:spPr>
        <p:txBody>
          <a:bodyPr wrap="square" lIns="101133" tIns="50566" rIns="101133" bIns="50566">
            <a:spAutoFit/>
          </a:bodyPr>
          <a:lstStyle/>
          <a:p>
            <a:pPr algn="just"/>
            <a:r>
              <a:rPr lang="tr-TR" sz="3600" smtClean="0"/>
              <a:t>LİHKAB KAPSAMINDA YAPILAN İŞLEMLERDE : MALİK ADINA LİHKAB</a:t>
            </a:r>
            <a:endParaRPr lang="tr-TR" sz="3600"/>
          </a:p>
        </p:txBody>
      </p:sp>
    </p:spTree>
    <p:extLst>
      <p:ext uri="{BB962C8B-B14F-4D97-AF65-F5344CB8AC3E}">
        <p14:creationId xmlns:p14="http://schemas.microsoft.com/office/powerpoint/2010/main" val="367410900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844" y="3767910"/>
            <a:ext cx="18502442" cy="5852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59683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0592" y="8826544"/>
            <a:ext cx="5421611" cy="1799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6778" y="2754313"/>
            <a:ext cx="9620318" cy="514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0894" y="8808105"/>
            <a:ext cx="4531975" cy="178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7" name="Dirsek Bağlayıcısı 18"/>
          <p:cNvCxnSpPr/>
          <p:nvPr/>
        </p:nvCxnSpPr>
        <p:spPr>
          <a:xfrm>
            <a:off x="7428416" y="7897851"/>
            <a:ext cx="3282176" cy="2205350"/>
          </a:xfrm>
          <a:prstGeom prst="bent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Dirsek Bağlayıcısı 15"/>
          <p:cNvCxnSpPr/>
          <p:nvPr/>
        </p:nvCxnSpPr>
        <p:spPr>
          <a:xfrm rot="5400000">
            <a:off x="6250698" y="8147307"/>
            <a:ext cx="1356887" cy="1588"/>
          </a:xfrm>
          <a:prstGeom prst="straightConnector1">
            <a:avLst/>
          </a:prstGeom>
          <a:ln w="38100">
            <a:solidFill>
              <a:schemeClr val="tx1"/>
            </a:solidFill>
            <a:headEnd w="sm"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38922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1" name="20 Yuvarlatılmış Dikdörtgen"/>
          <p:cNvSpPr/>
          <p:nvPr/>
        </p:nvSpPr>
        <p:spPr>
          <a:xfrm>
            <a:off x="5730836" y="1041241"/>
            <a:ext cx="9363865" cy="104073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4000" b="1" smtClean="0">
                <a:solidFill>
                  <a:srgbClr val="C00000"/>
                </a:solidFill>
              </a:rPr>
              <a:t>TALEBİN ALINMASI</a:t>
            </a:r>
            <a:endParaRPr lang="tr-TR" sz="4000"/>
          </a:p>
        </p:txBody>
      </p:sp>
      <p:sp>
        <p:nvSpPr>
          <p:cNvPr id="22" name="AutoShape 64"/>
          <p:cNvSpPr>
            <a:spLocks noChangeArrowheads="1"/>
          </p:cNvSpPr>
          <p:nvPr/>
        </p:nvSpPr>
        <p:spPr bwMode="gray">
          <a:xfrm>
            <a:off x="1701727" y="2839216"/>
            <a:ext cx="2928958" cy="1048674"/>
          </a:xfrm>
          <a:prstGeom prst="roundRect">
            <a:avLst>
              <a:gd name="adj" fmla="val 0"/>
            </a:avLst>
          </a:prstGeom>
          <a:solidFill>
            <a:srgbClr val="FFCC66"/>
          </a:solidFill>
          <a:ln w="38100">
            <a:noFill/>
            <a:round/>
            <a:headEnd/>
            <a:tailEnd/>
          </a:ln>
          <a:effectLst/>
        </p:spPr>
        <p:txBody>
          <a:bodyPr wrap="none" anchor="ctr"/>
          <a:lstStyle/>
          <a:p>
            <a:pPr algn="ctr" fontAlgn="auto">
              <a:spcBef>
                <a:spcPts val="0"/>
              </a:spcBef>
              <a:spcAft>
                <a:spcPts val="0"/>
              </a:spcAft>
              <a:defRPr/>
            </a:pPr>
            <a:r>
              <a:rPr lang="tr-TR" sz="3600" smtClean="0">
                <a:solidFill>
                  <a:schemeClr val="tx1">
                    <a:lumMod val="50000"/>
                  </a:schemeClr>
                </a:solidFill>
              </a:rPr>
              <a:t>BİZZAT</a:t>
            </a:r>
            <a:endParaRPr lang="en-US" sz="3600">
              <a:solidFill>
                <a:schemeClr val="tx1">
                  <a:lumMod val="50000"/>
                </a:schemeClr>
              </a:solidFill>
            </a:endParaRPr>
          </a:p>
        </p:txBody>
      </p:sp>
      <p:sp>
        <p:nvSpPr>
          <p:cNvPr id="24" name="AutoShape 64"/>
          <p:cNvSpPr>
            <a:spLocks noChangeArrowheads="1"/>
          </p:cNvSpPr>
          <p:nvPr/>
        </p:nvSpPr>
        <p:spPr bwMode="gray">
          <a:xfrm>
            <a:off x="8345461" y="2839216"/>
            <a:ext cx="2928958" cy="1048674"/>
          </a:xfrm>
          <a:prstGeom prst="roundRect">
            <a:avLst>
              <a:gd name="adj" fmla="val 0"/>
            </a:avLst>
          </a:prstGeom>
          <a:solidFill>
            <a:srgbClr val="FFCC66"/>
          </a:solidFill>
          <a:ln w="38100">
            <a:noFill/>
            <a:round/>
            <a:headEnd/>
            <a:tailEnd/>
          </a:ln>
          <a:effectLst/>
        </p:spPr>
        <p:txBody>
          <a:bodyPr wrap="none" anchor="ctr"/>
          <a:lstStyle/>
          <a:p>
            <a:pPr algn="ctr" fontAlgn="auto">
              <a:spcBef>
                <a:spcPts val="0"/>
              </a:spcBef>
              <a:spcAft>
                <a:spcPts val="0"/>
              </a:spcAft>
              <a:defRPr/>
            </a:pPr>
            <a:r>
              <a:rPr lang="tr-TR" sz="3600" smtClean="0">
                <a:solidFill>
                  <a:schemeClr val="tx1">
                    <a:lumMod val="50000"/>
                  </a:schemeClr>
                </a:solidFill>
              </a:rPr>
              <a:t>EBYS</a:t>
            </a:r>
            <a:endParaRPr lang="en-US" sz="3600">
              <a:solidFill>
                <a:schemeClr val="tx1">
                  <a:lumMod val="50000"/>
                </a:schemeClr>
              </a:solidFill>
            </a:endParaRPr>
          </a:p>
        </p:txBody>
      </p:sp>
      <p:sp>
        <p:nvSpPr>
          <p:cNvPr id="25" name="AutoShape 64"/>
          <p:cNvSpPr>
            <a:spLocks noChangeArrowheads="1"/>
          </p:cNvSpPr>
          <p:nvPr/>
        </p:nvSpPr>
        <p:spPr bwMode="gray">
          <a:xfrm>
            <a:off x="14846319" y="2790674"/>
            <a:ext cx="2928958" cy="1048674"/>
          </a:xfrm>
          <a:prstGeom prst="roundRect">
            <a:avLst>
              <a:gd name="adj" fmla="val 0"/>
            </a:avLst>
          </a:prstGeom>
          <a:solidFill>
            <a:srgbClr val="FFCC66"/>
          </a:solidFill>
          <a:ln w="38100">
            <a:noFill/>
            <a:round/>
            <a:headEnd/>
            <a:tailEnd/>
          </a:ln>
          <a:effectLst/>
        </p:spPr>
        <p:txBody>
          <a:bodyPr wrap="none" anchor="ctr"/>
          <a:lstStyle/>
          <a:p>
            <a:pPr algn="ctr" fontAlgn="auto">
              <a:spcBef>
                <a:spcPts val="0"/>
              </a:spcBef>
              <a:spcAft>
                <a:spcPts val="0"/>
              </a:spcAft>
              <a:defRPr/>
            </a:pPr>
            <a:r>
              <a:rPr lang="tr-TR" sz="3600" smtClean="0">
                <a:solidFill>
                  <a:schemeClr val="tx1">
                    <a:lumMod val="50000"/>
                  </a:schemeClr>
                </a:solidFill>
              </a:rPr>
              <a:t>WEB </a:t>
            </a:r>
            <a:endParaRPr lang="en-US" sz="3600">
              <a:solidFill>
                <a:schemeClr val="tx1">
                  <a:lumMod val="50000"/>
                </a:schemeClr>
              </a:solidFill>
            </a:endParaRPr>
          </a:p>
        </p:txBody>
      </p:sp>
      <p:sp>
        <p:nvSpPr>
          <p:cNvPr id="26" name="Dikdörtgen: Köşeleri Yuvarlatılmış 15">
            <a:extLst>
              <a:ext uri="{FF2B5EF4-FFF2-40B4-BE49-F238E27FC236}">
                <a16:creationId xmlns:a16="http://schemas.microsoft.com/office/drawing/2014/main" xmlns="" id="{33D0B425-E20D-42DD-8295-7F6BD69A2EBB}"/>
              </a:ext>
            </a:extLst>
          </p:cNvPr>
          <p:cNvSpPr/>
          <p:nvPr/>
        </p:nvSpPr>
        <p:spPr>
          <a:xfrm>
            <a:off x="7283029" y="4553728"/>
            <a:ext cx="5420150" cy="8606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00"/>
              <a:t>Kontrol Mühendisi</a:t>
            </a:r>
          </a:p>
        </p:txBody>
      </p:sp>
      <p:sp>
        <p:nvSpPr>
          <p:cNvPr id="39" name="Dikdörtgen: Köşeleri Yuvarlatılmış 15">
            <a:extLst>
              <a:ext uri="{FF2B5EF4-FFF2-40B4-BE49-F238E27FC236}">
                <a16:creationId xmlns:a16="http://schemas.microsoft.com/office/drawing/2014/main" xmlns="" id="{33D0B425-E20D-42DD-8295-7F6BD69A2EBB}"/>
              </a:ext>
            </a:extLst>
          </p:cNvPr>
          <p:cNvSpPr/>
          <p:nvPr/>
        </p:nvSpPr>
        <p:spPr>
          <a:xfrm>
            <a:off x="6463143" y="6553992"/>
            <a:ext cx="8025986" cy="86061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00" smtClean="0"/>
              <a:t>DÖNER SERMAYE HİZMET BEDELİ</a:t>
            </a:r>
            <a:endParaRPr lang="tr-TR" sz="3600"/>
          </a:p>
        </p:txBody>
      </p:sp>
      <p:pic>
        <p:nvPicPr>
          <p:cNvPr id="40" name="Picture 2" descr="E:\PPT_Charts_and_Diagrams\cloud\images\11.png"/>
          <p:cNvPicPr>
            <a:picLocks noChangeAspect="1" noChangeArrowheads="1"/>
          </p:cNvPicPr>
          <p:nvPr/>
        </p:nvPicPr>
        <p:blipFill>
          <a:blip r:embed="rId3">
            <a:extLst>
              <a:ext uri="{BEBA8EAE-BF5A-486C-A8C5-ECC9F3942E4B}">
                <a14:imgProps xmlns:a14="http://schemas.microsoft.com/office/drawing/2010/main">
                  <a14:imgLayer>
                    <a14:imgEffect>
                      <a14:brightnessContrast bright="26000" contrast="22000"/>
                    </a14:imgEffect>
                  </a14:imgLayer>
                </a14:imgProps>
              </a:ext>
              <a:ext uri="{28A0092B-C50C-407E-A947-70E740481C1C}">
                <a14:useLocalDpi xmlns:a14="http://schemas.microsoft.com/office/drawing/2010/main" val="0"/>
              </a:ext>
            </a:extLst>
          </a:blip>
          <a:srcRect/>
          <a:stretch>
            <a:fillRect/>
          </a:stretch>
        </p:blipFill>
        <p:spPr bwMode="auto">
          <a:xfrm>
            <a:off x="337597" y="4032214"/>
            <a:ext cx="5793286" cy="4093186"/>
          </a:xfrm>
          <a:prstGeom prst="rect">
            <a:avLst/>
          </a:prstGeom>
          <a:noFill/>
          <a:effectLst>
            <a:outerShdw blurRad="76200" dir="13500000" sy="23000" kx="1200000" algn="br" rotWithShape="0">
              <a:prstClr val="black">
                <a:alpha val="32000"/>
              </a:prstClr>
            </a:outerShdw>
          </a:effectLst>
          <a:extLst>
            <a:ext uri="{909E8E84-426E-40DD-AFC4-6F175D3DCCD1}">
              <a14:hiddenFill xmlns:a14="http://schemas.microsoft.com/office/drawing/2010/main">
                <a:solidFill>
                  <a:srgbClr val="FFFFFF"/>
                </a:solidFill>
              </a14:hiddenFill>
            </a:ext>
          </a:extLst>
        </p:spPr>
      </p:pic>
      <p:sp>
        <p:nvSpPr>
          <p:cNvPr id="41" name="Metin kutusu 23">
            <a:extLst>
              <a:ext uri="{FF2B5EF4-FFF2-40B4-BE49-F238E27FC236}">
                <a16:creationId xmlns:a16="http://schemas.microsoft.com/office/drawing/2014/main" xmlns="" id="{6F87F2CB-8818-436A-8378-2F30C917C9CB}"/>
              </a:ext>
            </a:extLst>
          </p:cNvPr>
          <p:cNvSpPr txBox="1"/>
          <p:nvPr/>
        </p:nvSpPr>
        <p:spPr>
          <a:xfrm>
            <a:off x="1130223" y="5764785"/>
            <a:ext cx="4381461" cy="646331"/>
          </a:xfrm>
          <a:prstGeom prst="rect">
            <a:avLst/>
          </a:prstGeom>
          <a:noFill/>
        </p:spPr>
        <p:txBody>
          <a:bodyPr wrap="square" rtlCol="0">
            <a:spAutoFit/>
          </a:bodyPr>
          <a:lstStyle/>
          <a:p>
            <a:r>
              <a:rPr lang="tr-TR" sz="3600"/>
              <a:t>Aynı gün/ Ertesi gün</a:t>
            </a:r>
          </a:p>
        </p:txBody>
      </p:sp>
      <p:sp>
        <p:nvSpPr>
          <p:cNvPr id="42" name="Dikdörtgen: Köşeleri Yuvarlatılmış 15">
            <a:extLst>
              <a:ext uri="{FF2B5EF4-FFF2-40B4-BE49-F238E27FC236}">
                <a16:creationId xmlns:a16="http://schemas.microsoft.com/office/drawing/2014/main" xmlns="" id="{33D0B425-E20D-42DD-8295-7F6BD69A2EBB}"/>
              </a:ext>
            </a:extLst>
          </p:cNvPr>
          <p:cNvSpPr/>
          <p:nvPr/>
        </p:nvSpPr>
        <p:spPr>
          <a:xfrm>
            <a:off x="6463143" y="8054190"/>
            <a:ext cx="8025986" cy="86061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00" smtClean="0"/>
              <a:t>SMS </a:t>
            </a:r>
            <a:r>
              <a:rPr lang="tr-TR" sz="3600" smtClean="0"/>
              <a:t>İLE BİLGİLENDİRME </a:t>
            </a:r>
            <a:endParaRPr lang="tr-TR" sz="3600"/>
          </a:p>
        </p:txBody>
      </p:sp>
      <p:pic>
        <p:nvPicPr>
          <p:cNvPr id="43" name="Resim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46319" y="5268108"/>
            <a:ext cx="4286280" cy="25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Metin kutusu 14"/>
          <p:cNvSpPr txBox="1"/>
          <p:nvPr/>
        </p:nvSpPr>
        <p:spPr>
          <a:xfrm>
            <a:off x="6845263" y="9557743"/>
            <a:ext cx="7072362" cy="646331"/>
          </a:xfrm>
          <a:prstGeom prst="rect">
            <a:avLst/>
          </a:prstGeom>
          <a:noFill/>
        </p:spPr>
        <p:txBody>
          <a:bodyPr wrap="square" rtlCol="0">
            <a:spAutoFit/>
          </a:bodyPr>
          <a:lstStyle/>
          <a:p>
            <a:pPr marL="285750" indent="-285750">
              <a:buFont typeface="Wingdings" pitchFamily="2" charset="2"/>
              <a:buChar char="ü"/>
            </a:pPr>
            <a:r>
              <a:rPr lang="tr-TR" sz="3600" smtClean="0"/>
              <a:t> İŞLEMİN KARŞILANMASI</a:t>
            </a:r>
            <a:endParaRPr lang="tr-TR" sz="3600"/>
          </a:p>
        </p:txBody>
      </p:sp>
      <p:sp>
        <p:nvSpPr>
          <p:cNvPr id="46" name="Metin kutusu 14"/>
          <p:cNvSpPr txBox="1"/>
          <p:nvPr/>
        </p:nvSpPr>
        <p:spPr>
          <a:xfrm>
            <a:off x="4987875" y="12211711"/>
            <a:ext cx="14287600" cy="646331"/>
          </a:xfrm>
          <a:prstGeom prst="rect">
            <a:avLst/>
          </a:prstGeom>
          <a:noFill/>
        </p:spPr>
        <p:txBody>
          <a:bodyPr wrap="square" rtlCol="0">
            <a:spAutoFit/>
          </a:bodyPr>
          <a:lstStyle/>
          <a:p>
            <a:pPr marL="285750" indent="-285750">
              <a:buFont typeface="Wingdings" pitchFamily="2" charset="2"/>
              <a:buChar char="ü"/>
            </a:pPr>
            <a:r>
              <a:rPr lang="tr-TR" sz="3600" smtClean="0"/>
              <a:t> TESCİL GEREKTİREN İŞLEMLERDE TAPU TESCİLİ </a:t>
            </a:r>
            <a:endParaRPr lang="tr-TR" sz="3600"/>
          </a:p>
        </p:txBody>
      </p:sp>
      <p:sp>
        <p:nvSpPr>
          <p:cNvPr id="47" name="Dikdörtgen: Köşeleri Yuvarlatılmış 15">
            <a:extLst>
              <a:ext uri="{FF2B5EF4-FFF2-40B4-BE49-F238E27FC236}">
                <a16:creationId xmlns:a16="http://schemas.microsoft.com/office/drawing/2014/main" xmlns="" id="{33D0B425-E20D-42DD-8295-7F6BD69A2EBB}"/>
              </a:ext>
            </a:extLst>
          </p:cNvPr>
          <p:cNvSpPr/>
          <p:nvPr/>
        </p:nvSpPr>
        <p:spPr>
          <a:xfrm>
            <a:off x="5511684" y="10697396"/>
            <a:ext cx="10906271" cy="86061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00" smtClean="0"/>
              <a:t>EBYS VE MEGSİS’DEN İŞLEMİN KAPATILMASI</a:t>
            </a:r>
            <a:endParaRPr lang="tr-TR" sz="3600"/>
          </a:p>
        </p:txBody>
      </p:sp>
    </p:spTree>
    <p:extLst>
      <p:ext uri="{BB962C8B-B14F-4D97-AF65-F5344CB8AC3E}">
        <p14:creationId xmlns:p14="http://schemas.microsoft.com/office/powerpoint/2010/main" val="358010478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583" t="9037" r="31167" b="46249"/>
          <a:stretch/>
        </p:blipFill>
        <p:spPr bwMode="auto">
          <a:xfrm>
            <a:off x="7342017" y="8125628"/>
            <a:ext cx="5721666" cy="48577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2"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647551"/>
            <a:ext cx="6373841" cy="4279579"/>
          </a:xfrm>
          <a:prstGeom prst="rect">
            <a:avLst/>
          </a:prstGeom>
          <a:ln>
            <a:noFill/>
          </a:ln>
          <a:effectLst>
            <a:outerShdw blurRad="292100" dist="139700" dir="2700000" algn="tl" rotWithShape="0">
              <a:srgbClr val="333333">
                <a:alpha val="65000"/>
              </a:srgbClr>
            </a:outerShdw>
          </a:effectLst>
        </p:spPr>
      </p:pic>
      <p:sp>
        <p:nvSpPr>
          <p:cNvPr id="33" name="Metin kutusu 7"/>
          <p:cNvSpPr txBox="1"/>
          <p:nvPr/>
        </p:nvSpPr>
        <p:spPr>
          <a:xfrm>
            <a:off x="1827426" y="5402044"/>
            <a:ext cx="4092597" cy="646331"/>
          </a:xfrm>
          <a:prstGeom prst="rect">
            <a:avLst/>
          </a:prstGeom>
          <a:noFill/>
        </p:spPr>
        <p:txBody>
          <a:bodyPr wrap="square" rtlCol="0">
            <a:spAutoFit/>
          </a:bodyPr>
          <a:lstStyle/>
          <a:p>
            <a:pPr algn="ctr"/>
            <a:r>
              <a:rPr lang="tr-TR" sz="3600" smtClean="0"/>
              <a:t>ANKARA</a:t>
            </a:r>
            <a:endParaRPr lang="tr-TR" sz="3600"/>
          </a:p>
        </p:txBody>
      </p:sp>
      <p:pic>
        <p:nvPicPr>
          <p:cNvPr id="34" name="Resim 8"/>
          <p:cNvPicPr>
            <a:picLocks noChangeAspect="1"/>
          </p:cNvPicPr>
          <p:nvPr/>
        </p:nvPicPr>
        <p:blipFill rotWithShape="1">
          <a:blip r:embed="rId5">
            <a:extLst>
              <a:ext uri="{28A0092B-C50C-407E-A947-70E740481C1C}">
                <a14:useLocalDpi xmlns:a14="http://schemas.microsoft.com/office/drawing/2010/main" val="0"/>
              </a:ext>
            </a:extLst>
          </a:blip>
          <a:srcRect l="14286" r="20408" b="7363"/>
          <a:stretch/>
        </p:blipFill>
        <p:spPr>
          <a:xfrm>
            <a:off x="17216558" y="1124704"/>
            <a:ext cx="2286016" cy="4307518"/>
          </a:xfrm>
          <a:prstGeom prst="rect">
            <a:avLst/>
          </a:prstGeom>
          <a:ln>
            <a:noFill/>
          </a:ln>
          <a:effectLst>
            <a:outerShdw blurRad="292100" dist="139700" dir="2700000" algn="tl" rotWithShape="0">
              <a:srgbClr val="333333">
                <a:alpha val="65000"/>
              </a:srgbClr>
            </a:outerShdw>
          </a:effectLst>
        </p:spPr>
      </p:pic>
      <p:sp>
        <p:nvSpPr>
          <p:cNvPr id="35" name="Metin kutusu 10"/>
          <p:cNvSpPr txBox="1"/>
          <p:nvPr/>
        </p:nvSpPr>
        <p:spPr>
          <a:xfrm>
            <a:off x="16313267" y="5575742"/>
            <a:ext cx="4092597" cy="646331"/>
          </a:xfrm>
          <a:prstGeom prst="rect">
            <a:avLst/>
          </a:prstGeom>
          <a:noFill/>
        </p:spPr>
        <p:txBody>
          <a:bodyPr wrap="square" rtlCol="0">
            <a:spAutoFit/>
          </a:bodyPr>
          <a:lstStyle/>
          <a:p>
            <a:pPr algn="ctr"/>
            <a:r>
              <a:rPr lang="tr-TR" sz="3600" smtClean="0"/>
              <a:t>İSTANBUL</a:t>
            </a:r>
            <a:endParaRPr lang="tr-TR" sz="3600"/>
          </a:p>
        </p:txBody>
      </p:sp>
      <p:sp>
        <p:nvSpPr>
          <p:cNvPr id="37" name="Metin kutusu 11"/>
          <p:cNvSpPr txBox="1"/>
          <p:nvPr/>
        </p:nvSpPr>
        <p:spPr>
          <a:xfrm>
            <a:off x="10202850" y="1124704"/>
            <a:ext cx="3857652" cy="646331"/>
          </a:xfrm>
          <a:prstGeom prst="rect">
            <a:avLst/>
          </a:prstGeom>
          <a:noFill/>
        </p:spPr>
        <p:txBody>
          <a:bodyPr wrap="square" rtlCol="0">
            <a:spAutoFit/>
          </a:bodyPr>
          <a:lstStyle/>
          <a:p>
            <a:r>
              <a:rPr lang="tr-TR" sz="3600" smtClean="0"/>
              <a:t>RESMİ YAZI İLE </a:t>
            </a:r>
            <a:endParaRPr lang="tr-TR" sz="3600"/>
          </a:p>
        </p:txBody>
      </p:sp>
      <p:pic>
        <p:nvPicPr>
          <p:cNvPr id="38"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679" y="8377700"/>
            <a:ext cx="6636022" cy="3748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 name="Şeritli Sağ Ok 16"/>
          <p:cNvSpPr/>
          <p:nvPr/>
        </p:nvSpPr>
        <p:spPr>
          <a:xfrm>
            <a:off x="8345461" y="3665830"/>
            <a:ext cx="8185194" cy="107987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Metin kutusu 17"/>
          <p:cNvSpPr txBox="1"/>
          <p:nvPr/>
        </p:nvSpPr>
        <p:spPr>
          <a:xfrm>
            <a:off x="9534650" y="4839480"/>
            <a:ext cx="5525983" cy="646331"/>
          </a:xfrm>
          <a:prstGeom prst="rect">
            <a:avLst/>
          </a:prstGeom>
          <a:noFill/>
        </p:spPr>
        <p:txBody>
          <a:bodyPr wrap="square" rtlCol="0">
            <a:spAutoFit/>
          </a:bodyPr>
          <a:lstStyle/>
          <a:p>
            <a:pPr algn="just"/>
            <a:r>
              <a:rPr lang="tr-TR" sz="3600" smtClean="0"/>
              <a:t>RESMİ YAZI İLE EKİNDE  </a:t>
            </a:r>
            <a:endParaRPr lang="tr-TR" sz="3600"/>
          </a:p>
        </p:txBody>
      </p:sp>
      <p:pic>
        <p:nvPicPr>
          <p:cNvPr id="43"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0217" t="5129" b="12203"/>
          <a:stretch/>
        </p:blipFill>
        <p:spPr bwMode="auto">
          <a:xfrm>
            <a:off x="13675611" y="8054190"/>
            <a:ext cx="4683955" cy="48577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5" name="Şeritli Sağ Ok 16"/>
          <p:cNvSpPr/>
          <p:nvPr/>
        </p:nvSpPr>
        <p:spPr>
          <a:xfrm rot="10800000">
            <a:off x="8345461" y="1638542"/>
            <a:ext cx="8185194" cy="107987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6" name="65 Dikdörtgen"/>
          <p:cNvSpPr/>
          <p:nvPr/>
        </p:nvSpPr>
        <p:spPr>
          <a:xfrm>
            <a:off x="2771205" y="6654284"/>
            <a:ext cx="16332009" cy="646331"/>
          </a:xfrm>
          <a:prstGeom prst="rect">
            <a:avLst/>
          </a:prstGeom>
        </p:spPr>
        <p:txBody>
          <a:bodyPr wrap="square">
            <a:spAutoFit/>
          </a:bodyPr>
          <a:lstStyle/>
          <a:p>
            <a:r>
              <a:rPr lang="tr-TR" sz="3600" b="1" smtClean="0">
                <a:solidFill>
                  <a:srgbClr val="FF0000"/>
                </a:solidFill>
              </a:rPr>
              <a:t>Plan Örneği verilmesi için Yetkili lisanslı büro bulunmaması</a:t>
            </a:r>
            <a:r>
              <a:rPr lang="tr-TR" sz="3600" smtClean="0">
                <a:solidFill>
                  <a:srgbClr val="FF0000"/>
                </a:solidFill>
              </a:rPr>
              <a:t> </a:t>
            </a:r>
            <a:r>
              <a:rPr lang="tr-TR" sz="3600" smtClean="0"/>
              <a:t>gerekmektedir.</a:t>
            </a:r>
            <a:endParaRPr lang="tr-TR" sz="3600"/>
          </a:p>
        </p:txBody>
      </p:sp>
    </p:spTree>
    <p:extLst>
      <p:ext uri="{BB962C8B-B14F-4D97-AF65-F5344CB8AC3E}">
        <p14:creationId xmlns:p14="http://schemas.microsoft.com/office/powerpoint/2010/main" val="315845272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2000"/>
                                        <p:tgtEl>
                                          <p:spTgt spid="3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20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arn(inVertical)">
                                      <p:cBhvr>
                                        <p:cTn id="15" dur="2000"/>
                                        <p:tgtEl>
                                          <p:spTgt spid="3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arn(inVertical)">
                                      <p:cBhvr>
                                        <p:cTn id="18" dur="20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randombar(horizontal)">
                                      <p:cBhvr>
                                        <p:cTn id="23" dur="2000"/>
                                        <p:tgtEl>
                                          <p:spTgt spid="6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20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randombar(horizontal)">
                                      <p:cBhvr>
                                        <p:cTn id="31" dur="20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2000"/>
                                        <p:tgtEl>
                                          <p:spTgt spid="38"/>
                                        </p:tgtEl>
                                      </p:cBhvr>
                                    </p:animEffect>
                                    <p:anim calcmode="lin" valueType="num">
                                      <p:cBhvr>
                                        <p:cTn id="37" dur="2000" fill="hold"/>
                                        <p:tgtEl>
                                          <p:spTgt spid="38"/>
                                        </p:tgtEl>
                                        <p:attrNameLst>
                                          <p:attrName>ppt_x</p:attrName>
                                        </p:attrNameLst>
                                      </p:cBhvr>
                                      <p:tavLst>
                                        <p:tav tm="0">
                                          <p:val>
                                            <p:strVal val="#ppt_x"/>
                                          </p:val>
                                        </p:tav>
                                        <p:tav tm="100000">
                                          <p:val>
                                            <p:strVal val="#ppt_x"/>
                                          </p:val>
                                        </p:tav>
                                      </p:tavLst>
                                    </p:anim>
                                    <p:anim calcmode="lin" valueType="num">
                                      <p:cBhvr>
                                        <p:cTn id="38" dur="2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2000" fill="hold"/>
                                        <p:tgtEl>
                                          <p:spTgt spid="31"/>
                                        </p:tgtEl>
                                        <p:attrNameLst>
                                          <p:attrName>ppt_x</p:attrName>
                                        </p:attrNameLst>
                                      </p:cBhvr>
                                      <p:tavLst>
                                        <p:tav tm="0">
                                          <p:val>
                                            <p:strVal val="#ppt_x"/>
                                          </p:val>
                                        </p:tav>
                                        <p:tav tm="100000">
                                          <p:val>
                                            <p:strVal val="#ppt_x"/>
                                          </p:val>
                                        </p:tav>
                                      </p:tavLst>
                                    </p:anim>
                                    <p:anim calcmode="lin" valueType="num">
                                      <p:cBhvr additive="base">
                                        <p:cTn id="44" dur="2000" fill="hold"/>
                                        <p:tgtEl>
                                          <p:spTgt spid="3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2000" fill="hold"/>
                                        <p:tgtEl>
                                          <p:spTgt spid="43"/>
                                        </p:tgtEl>
                                        <p:attrNameLst>
                                          <p:attrName>ppt_x</p:attrName>
                                        </p:attrNameLst>
                                      </p:cBhvr>
                                      <p:tavLst>
                                        <p:tav tm="0">
                                          <p:val>
                                            <p:strVal val="#ppt_x"/>
                                          </p:val>
                                        </p:tav>
                                        <p:tav tm="100000">
                                          <p:val>
                                            <p:strVal val="#ppt_x"/>
                                          </p:val>
                                        </p:tav>
                                      </p:tavLst>
                                    </p:anim>
                                    <p:anim calcmode="lin" valueType="num">
                                      <p:cBhvr additive="base">
                                        <p:cTn id="48" dur="20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randombar(horizontal)">
                                      <p:cBhvr>
                                        <p:cTn id="53" dur="2000"/>
                                        <p:tgtEl>
                                          <p:spTgt spid="41"/>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41" grpId="0" animBg="1"/>
      <p:bldP spid="42" grpId="0"/>
      <p:bldP spid="65" grpId="0" animBg="1"/>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583" t="9037" r="31167" b="46249"/>
          <a:stretch/>
        </p:blipFill>
        <p:spPr bwMode="auto">
          <a:xfrm>
            <a:off x="6916701" y="1910522"/>
            <a:ext cx="8001056" cy="6793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3" name="Dikdörtgen: Köşeleri Yuvarlatılmış 15">
            <a:extLst>
              <a:ext uri="{FF2B5EF4-FFF2-40B4-BE49-F238E27FC236}">
                <a16:creationId xmlns:a16="http://schemas.microsoft.com/office/drawing/2014/main" xmlns="" id="{33D0B425-E20D-42DD-8295-7F6BD69A2EBB}"/>
              </a:ext>
            </a:extLst>
          </p:cNvPr>
          <p:cNvSpPr/>
          <p:nvPr/>
        </p:nvSpPr>
        <p:spPr>
          <a:xfrm>
            <a:off x="5773693" y="9408157"/>
            <a:ext cx="10715700" cy="228937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00" smtClean="0"/>
              <a:t>PLAN ÖRNEĞİ TALEBİ WEB BAŞVURU</a:t>
            </a:r>
            <a:r>
              <a:rPr lang="tr-TR" sz="3600" smtClean="0"/>
              <a:t>/</a:t>
            </a:r>
          </a:p>
          <a:p>
            <a:pPr algn="ctr"/>
            <a:r>
              <a:rPr lang="tr-TR" sz="3600" smtClean="0"/>
              <a:t> </a:t>
            </a:r>
            <a:r>
              <a:rPr lang="tr-TR" sz="3600" smtClean="0"/>
              <a:t>E-DEVLET </a:t>
            </a:r>
            <a:r>
              <a:rPr lang="tr-TR" sz="3600" smtClean="0"/>
              <a:t>ÜZERİNDEN  </a:t>
            </a:r>
            <a:r>
              <a:rPr lang="tr-TR" sz="3600" smtClean="0"/>
              <a:t>YAPILMASI </a:t>
            </a:r>
            <a:r>
              <a:rPr lang="tr-TR" sz="3600" smtClean="0"/>
              <a:t>DURUMUNDA </a:t>
            </a:r>
            <a:r>
              <a:rPr lang="tr-TR" sz="3600" smtClean="0"/>
              <a:t>İŞLEM KADASTRO MÜDÜRLÜĞÜNCE YAPILIR.</a:t>
            </a:r>
            <a:endParaRPr lang="tr-TR" sz="3600"/>
          </a:p>
        </p:txBody>
      </p:sp>
    </p:spTree>
    <p:extLst>
      <p:ext uri="{BB962C8B-B14F-4D97-AF65-F5344CB8AC3E}">
        <p14:creationId xmlns:p14="http://schemas.microsoft.com/office/powerpoint/2010/main" val="177463251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etin kutusu 6"/>
          <p:cNvSpPr txBox="1"/>
          <p:nvPr/>
        </p:nvSpPr>
        <p:spPr>
          <a:xfrm>
            <a:off x="9711351" y="1628801"/>
            <a:ext cx="5001560" cy="646331"/>
          </a:xfrm>
          <a:prstGeom prst="rect">
            <a:avLst/>
          </a:prstGeom>
          <a:noFill/>
        </p:spPr>
        <p:txBody>
          <a:bodyPr wrap="square" rtlCol="0">
            <a:spAutoFit/>
          </a:bodyPr>
          <a:lstStyle/>
          <a:p>
            <a:pPr algn="ctr"/>
            <a:r>
              <a:rPr lang="tr-TR" sz="3600" b="1" smtClean="0"/>
              <a:t>TALEP UYGUN MU?</a:t>
            </a:r>
            <a:endParaRPr lang="tr-TR" sz="3600" b="1"/>
          </a:p>
        </p:txBody>
      </p:sp>
      <p:sp>
        <p:nvSpPr>
          <p:cNvPr id="23" name="Metin kutusu 7"/>
          <p:cNvSpPr txBox="1"/>
          <p:nvPr/>
        </p:nvSpPr>
        <p:spPr>
          <a:xfrm>
            <a:off x="10825163" y="2478637"/>
            <a:ext cx="2878148" cy="646331"/>
          </a:xfrm>
          <a:prstGeom prst="rect">
            <a:avLst/>
          </a:prstGeom>
          <a:noFill/>
        </p:spPr>
        <p:txBody>
          <a:bodyPr wrap="square" rtlCol="0">
            <a:spAutoFit/>
          </a:bodyPr>
          <a:lstStyle/>
          <a:p>
            <a:r>
              <a:rPr lang="tr-TR" sz="3600" b="1" smtClean="0"/>
              <a:t>MUAF</a:t>
            </a:r>
            <a:r>
              <a:rPr lang="tr-TR" sz="3600" smtClean="0"/>
              <a:t> </a:t>
            </a:r>
            <a:r>
              <a:rPr lang="tr-TR" sz="3600" b="1" smtClean="0"/>
              <a:t>MI</a:t>
            </a:r>
            <a:r>
              <a:rPr lang="tr-TR" sz="3600" smtClean="0"/>
              <a:t>?</a:t>
            </a:r>
            <a:endParaRPr lang="tr-TR" sz="3600"/>
          </a:p>
        </p:txBody>
      </p:sp>
      <p:pic>
        <p:nvPicPr>
          <p:cNvPr id="25" name="Resim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02783" y="3553596"/>
            <a:ext cx="4652938" cy="279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Metin kutusu 11"/>
          <p:cNvSpPr txBox="1"/>
          <p:nvPr/>
        </p:nvSpPr>
        <p:spPr>
          <a:xfrm>
            <a:off x="9768741" y="6696868"/>
            <a:ext cx="4220322" cy="1200329"/>
          </a:xfrm>
          <a:prstGeom prst="rect">
            <a:avLst/>
          </a:prstGeom>
          <a:noFill/>
        </p:spPr>
        <p:txBody>
          <a:bodyPr wrap="none" rtlCol="0">
            <a:spAutoFit/>
          </a:bodyPr>
          <a:lstStyle/>
          <a:p>
            <a:pPr algn="ctr"/>
            <a:r>
              <a:rPr lang="tr-TR" sz="3600" b="1" smtClean="0"/>
              <a:t>DÖNER SERMAYE</a:t>
            </a:r>
          </a:p>
          <a:p>
            <a:pPr algn="ctr"/>
            <a:r>
              <a:rPr lang="tr-TR" sz="3600" b="1" smtClean="0"/>
              <a:t>ÜCRETİ</a:t>
            </a:r>
            <a:endParaRPr lang="tr-TR" sz="3600" b="1"/>
          </a:p>
        </p:txBody>
      </p:sp>
      <p:sp>
        <p:nvSpPr>
          <p:cNvPr id="27" name="Metin kutusu 12"/>
          <p:cNvSpPr txBox="1"/>
          <p:nvPr/>
        </p:nvSpPr>
        <p:spPr>
          <a:xfrm>
            <a:off x="10131411" y="7982752"/>
            <a:ext cx="3547766" cy="1200329"/>
          </a:xfrm>
          <a:prstGeom prst="rect">
            <a:avLst/>
          </a:prstGeom>
          <a:noFill/>
        </p:spPr>
        <p:txBody>
          <a:bodyPr wrap="none" rtlCol="0">
            <a:spAutoFit/>
          </a:bodyPr>
          <a:lstStyle/>
          <a:p>
            <a:pPr marL="285750" indent="-285750">
              <a:buFont typeface="Wingdings" pitchFamily="2" charset="2"/>
              <a:buChar char="ü"/>
            </a:pPr>
            <a:r>
              <a:rPr lang="tr-TR" sz="3600" b="1"/>
              <a:t>HESAPLANIR</a:t>
            </a:r>
          </a:p>
          <a:p>
            <a:endParaRPr lang="tr-TR" sz="3600"/>
          </a:p>
        </p:txBody>
      </p:sp>
      <p:sp>
        <p:nvSpPr>
          <p:cNvPr id="28" name="Metin kutusu 13"/>
          <p:cNvSpPr txBox="1"/>
          <p:nvPr/>
        </p:nvSpPr>
        <p:spPr>
          <a:xfrm>
            <a:off x="9988535" y="8768570"/>
            <a:ext cx="3941207" cy="646331"/>
          </a:xfrm>
          <a:prstGeom prst="rect">
            <a:avLst/>
          </a:prstGeom>
          <a:noFill/>
        </p:spPr>
        <p:txBody>
          <a:bodyPr wrap="none" rtlCol="0">
            <a:spAutoFit/>
          </a:bodyPr>
          <a:lstStyle/>
          <a:p>
            <a:pPr marL="285750" indent="-285750">
              <a:buFont typeface="Wingdings" pitchFamily="2" charset="2"/>
              <a:buChar char="ü"/>
            </a:pPr>
            <a:r>
              <a:rPr lang="tr-TR" sz="3600" b="1" smtClean="0"/>
              <a:t>TAHSİL EDİLİR.</a:t>
            </a:r>
            <a:endParaRPr lang="tr-TR" sz="3600"/>
          </a:p>
        </p:txBody>
      </p:sp>
      <p:pic>
        <p:nvPicPr>
          <p:cNvPr id="29" name="Resim 20"/>
          <p:cNvPicPr>
            <a:picLocks noChangeAspect="1"/>
          </p:cNvPicPr>
          <p:nvPr/>
        </p:nvPicPr>
        <p:blipFill rotWithShape="1">
          <a:blip r:embed="rId4" cstate="print">
            <a:extLst>
              <a:ext uri="{28A0092B-C50C-407E-A947-70E740481C1C}">
                <a14:useLocalDpi xmlns:a14="http://schemas.microsoft.com/office/drawing/2010/main" val="0"/>
              </a:ext>
            </a:extLst>
          </a:blip>
          <a:srcRect b="13117"/>
          <a:stretch/>
        </p:blipFill>
        <p:spPr>
          <a:xfrm>
            <a:off x="6177918" y="3410720"/>
            <a:ext cx="2191945" cy="923360"/>
          </a:xfrm>
          <a:prstGeom prst="rect">
            <a:avLst/>
          </a:prstGeom>
        </p:spPr>
      </p:pic>
      <p:sp>
        <p:nvSpPr>
          <p:cNvPr id="30" name="Metin kutusu 23"/>
          <p:cNvSpPr txBox="1"/>
          <p:nvPr/>
        </p:nvSpPr>
        <p:spPr>
          <a:xfrm>
            <a:off x="10194152" y="9911578"/>
            <a:ext cx="3509159" cy="1200329"/>
          </a:xfrm>
          <a:prstGeom prst="rect">
            <a:avLst/>
          </a:prstGeom>
          <a:noFill/>
        </p:spPr>
        <p:txBody>
          <a:bodyPr wrap="square" rtlCol="0">
            <a:spAutoFit/>
          </a:bodyPr>
          <a:lstStyle/>
          <a:p>
            <a:pPr algn="ctr"/>
            <a:r>
              <a:rPr lang="tr-TR" sz="3600" b="1" smtClean="0"/>
              <a:t>İŞLEME YÖN VERİLİR</a:t>
            </a:r>
            <a:endParaRPr lang="tr-TR" sz="3600" b="1"/>
          </a:p>
        </p:txBody>
      </p:sp>
      <p:cxnSp>
        <p:nvCxnSpPr>
          <p:cNvPr id="31" name="Dirsek Bağlayıcısı 26"/>
          <p:cNvCxnSpPr>
            <a:stCxn id="23" idx="3"/>
          </p:cNvCxnSpPr>
          <p:nvPr/>
        </p:nvCxnSpPr>
        <p:spPr>
          <a:xfrm flipH="1">
            <a:off x="13679177" y="2801803"/>
            <a:ext cx="24134" cy="7681279"/>
          </a:xfrm>
          <a:prstGeom prst="bentConnector4">
            <a:avLst>
              <a:gd name="adj1" fmla="val -5683270"/>
              <a:gd name="adj2" fmla="val 98605"/>
            </a:avLst>
          </a:prstGeom>
          <a:ln w="28575">
            <a:solidFill>
              <a:srgbClr val="036D0D"/>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2" name="Resim 28"/>
          <p:cNvPicPr>
            <a:picLocks noChangeAspect="1"/>
          </p:cNvPicPr>
          <p:nvPr/>
        </p:nvPicPr>
        <p:blipFill rotWithShape="1">
          <a:blip r:embed="rId5" cstate="print">
            <a:extLst>
              <a:ext uri="{28A0092B-C50C-407E-A947-70E740481C1C}">
                <a14:useLocalDpi xmlns:a14="http://schemas.microsoft.com/office/drawing/2010/main" val="0"/>
              </a:ext>
            </a:extLst>
          </a:blip>
          <a:srcRect l="26889" r="26000" b="21062"/>
          <a:stretch/>
        </p:blipFill>
        <p:spPr>
          <a:xfrm>
            <a:off x="15383649" y="5625298"/>
            <a:ext cx="1248620" cy="1176840"/>
          </a:xfrm>
          <a:prstGeom prst="rect">
            <a:avLst/>
          </a:prstGeom>
        </p:spPr>
      </p:pic>
      <p:sp>
        <p:nvSpPr>
          <p:cNvPr id="33" name="Metin kutusu 31"/>
          <p:cNvSpPr txBox="1"/>
          <p:nvPr/>
        </p:nvSpPr>
        <p:spPr>
          <a:xfrm>
            <a:off x="1273099" y="5053794"/>
            <a:ext cx="4776985"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3600" smtClean="0"/>
              <a:t>BÜRO VE ARAZİ KONTROLÜ YAPILMADAN TALEBİNDEN VAZGEÇİLMESİ HALİNDE</a:t>
            </a:r>
            <a:endParaRPr lang="tr-TR" sz="3600"/>
          </a:p>
        </p:txBody>
      </p:sp>
      <p:sp>
        <p:nvSpPr>
          <p:cNvPr id="34" name="Metin kutusu 33"/>
          <p:cNvSpPr txBox="1"/>
          <p:nvPr/>
        </p:nvSpPr>
        <p:spPr>
          <a:xfrm>
            <a:off x="1273099" y="9197198"/>
            <a:ext cx="4735784" cy="286232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3600" smtClean="0"/>
              <a:t>DİLEKÇE ALINIR VE DÖNER SERMAYE İŞLETME MÜDÜRLÜĞÜNE GÖNDERİLİR.</a:t>
            </a:r>
            <a:endParaRPr lang="tr-TR" sz="3600"/>
          </a:p>
        </p:txBody>
      </p:sp>
      <p:pic>
        <p:nvPicPr>
          <p:cNvPr id="37" name="Resim 28"/>
          <p:cNvPicPr>
            <a:picLocks noChangeAspect="1"/>
          </p:cNvPicPr>
          <p:nvPr/>
        </p:nvPicPr>
        <p:blipFill rotWithShape="1">
          <a:blip r:embed="rId5" cstate="print">
            <a:extLst>
              <a:ext uri="{28A0092B-C50C-407E-A947-70E740481C1C}">
                <a14:useLocalDpi xmlns:a14="http://schemas.microsoft.com/office/drawing/2010/main" val="0"/>
              </a:ext>
            </a:extLst>
          </a:blip>
          <a:srcRect l="26889" r="26000" b="21062"/>
          <a:stretch/>
        </p:blipFill>
        <p:spPr>
          <a:xfrm>
            <a:off x="14759339" y="1301797"/>
            <a:ext cx="1248620" cy="1176840"/>
          </a:xfrm>
          <a:prstGeom prst="rect">
            <a:avLst/>
          </a:prstGeom>
        </p:spPr>
      </p:pic>
      <p:cxnSp>
        <p:nvCxnSpPr>
          <p:cNvPr id="38" name="Dirsek Bağlayıcısı 17"/>
          <p:cNvCxnSpPr>
            <a:stCxn id="25" idx="1"/>
            <a:endCxn id="23" idx="1"/>
          </p:cNvCxnSpPr>
          <p:nvPr/>
        </p:nvCxnSpPr>
        <p:spPr>
          <a:xfrm rot="10800000" flipH="1">
            <a:off x="9702783" y="2801804"/>
            <a:ext cx="1122380" cy="2147675"/>
          </a:xfrm>
          <a:prstGeom prst="bentConnector3">
            <a:avLst>
              <a:gd name="adj1" fmla="val -94199"/>
            </a:avLst>
          </a:prstGeom>
          <a:ln w="28575">
            <a:solidFill>
              <a:srgbClr val="036D0D"/>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useBgFill="1">
        <p:nvSpPr>
          <p:cNvPr id="49" name="51 Yuvarlatılmış Dikdörtgen"/>
          <p:cNvSpPr/>
          <p:nvPr/>
        </p:nvSpPr>
        <p:spPr>
          <a:xfrm>
            <a:off x="5745014" y="553200"/>
            <a:ext cx="13244709" cy="68814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3600" b="1" smtClean="0">
                <a:solidFill>
                  <a:srgbClr val="C00000"/>
                </a:solidFill>
              </a:rPr>
              <a:t>DÖNER SERMAYE HİZMET BEDELİL TAHSİLİ</a:t>
            </a:r>
            <a:endParaRPr lang="tr-TR" sz="3600"/>
          </a:p>
        </p:txBody>
      </p:sp>
    </p:spTree>
    <p:extLst>
      <p:ext uri="{BB962C8B-B14F-4D97-AF65-F5344CB8AC3E}">
        <p14:creationId xmlns:p14="http://schemas.microsoft.com/office/powerpoint/2010/main" val="8573660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2000" fill="hold"/>
                                        <p:tgtEl>
                                          <p:spTgt spid="22"/>
                                        </p:tgtEl>
                                        <p:attrNameLst>
                                          <p:attrName>ppt_x</p:attrName>
                                        </p:attrNameLst>
                                      </p:cBhvr>
                                      <p:tavLst>
                                        <p:tav tm="0">
                                          <p:val>
                                            <p:strVal val="#ppt_x"/>
                                          </p:val>
                                        </p:tav>
                                        <p:tav tm="100000">
                                          <p:val>
                                            <p:strVal val="#ppt_x"/>
                                          </p:val>
                                        </p:tav>
                                      </p:tavLst>
                                    </p:anim>
                                    <p:anim calcmode="lin" valueType="num">
                                      <p:cBhvr additive="base">
                                        <p:cTn id="13" dur="2000" fill="hold"/>
                                        <p:tgtEl>
                                          <p:spTgt spid="22"/>
                                        </p:tgtEl>
                                        <p:attrNameLst>
                                          <p:attrName>ppt_y</p:attrName>
                                        </p:attrNameLst>
                                      </p:cBhvr>
                                      <p:tavLst>
                                        <p:tav tm="0">
                                          <p:val>
                                            <p:strVal val="1+#ppt_h/2"/>
                                          </p:val>
                                        </p:tav>
                                        <p:tav tm="100000">
                                          <p:val>
                                            <p:strVal val="#ppt_y"/>
                                          </p:val>
                                        </p:tav>
                                      </p:tavLst>
                                    </p:anim>
                                  </p:childTnLst>
                                </p:cTn>
                              </p:par>
                              <p:par>
                                <p:cTn id="14" presetID="16" presetClass="entr" presetSubtype="21"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barn(inVertical)">
                                      <p:cBhvr>
                                        <p:cTn id="16" dur="20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2000"/>
                                        <p:tgtEl>
                                          <p:spTgt spid="23"/>
                                        </p:tgtEl>
                                      </p:cBhvr>
                                    </p:animEffect>
                                  </p:childTnLst>
                                </p:cTn>
                              </p:par>
                              <p:par>
                                <p:cTn id="22" presetID="16" presetClass="entr" presetSubtype="21"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inVertical)">
                                      <p:cBhvr>
                                        <p:cTn id="24" dur="2000"/>
                                        <p:tgtEl>
                                          <p:spTgt spid="2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inVertical)">
                                      <p:cBhvr>
                                        <p:cTn id="27" dur="20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anim calcmode="lin" valueType="num">
                                      <p:cBhvr>
                                        <p:cTn id="33" dur="2000" fill="hold"/>
                                        <p:tgtEl>
                                          <p:spTgt spid="29"/>
                                        </p:tgtEl>
                                        <p:attrNameLst>
                                          <p:attrName>ppt_x</p:attrName>
                                        </p:attrNameLst>
                                      </p:cBhvr>
                                      <p:tavLst>
                                        <p:tav tm="0">
                                          <p:val>
                                            <p:strVal val="#ppt_x"/>
                                          </p:val>
                                        </p:tav>
                                        <p:tav tm="100000">
                                          <p:val>
                                            <p:strVal val="#ppt_x"/>
                                          </p:val>
                                        </p:tav>
                                      </p:tavLst>
                                    </p:anim>
                                    <p:anim calcmode="lin" valueType="num">
                                      <p:cBhvr>
                                        <p:cTn id="34" dur="2000" fill="hold"/>
                                        <p:tgtEl>
                                          <p:spTgt spid="29"/>
                                        </p:tgtEl>
                                        <p:attrNameLst>
                                          <p:attrName>ppt_y</p:attrName>
                                        </p:attrNameLst>
                                      </p:cBhvr>
                                      <p:tavLst>
                                        <p:tav tm="0">
                                          <p:val>
                                            <p:strVal val="#ppt_y+.1"/>
                                          </p:val>
                                        </p:tav>
                                        <p:tav tm="100000">
                                          <p:val>
                                            <p:strVal val="#ppt_y"/>
                                          </p:val>
                                        </p:tav>
                                      </p:tavLst>
                                    </p:anim>
                                  </p:childTnLst>
                                </p:cTn>
                              </p:par>
                              <p:par>
                                <p:cTn id="35" presetID="16" presetClass="entr" presetSubtype="21"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barn(inVertical)">
                                      <p:cBhvr>
                                        <p:cTn id="37" dur="20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arn(inVertical)">
                                      <p:cBhvr>
                                        <p:cTn id="42" dur="20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20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20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arn(inVertical)">
                                      <p:cBhvr>
                                        <p:cTn id="57" dur="2000"/>
                                        <p:tgtEl>
                                          <p:spTgt spid="31"/>
                                        </p:tgtEl>
                                      </p:cBhvr>
                                    </p:animEffect>
                                  </p:childTnLst>
                                </p:cTn>
                              </p:par>
                              <p:par>
                                <p:cTn id="58" presetID="16" presetClass="entr" presetSubtype="21"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barn(inVertical)">
                                      <p:cBhvr>
                                        <p:cTn id="60" dur="2000"/>
                                        <p:tgtEl>
                                          <p:spTgt spid="32"/>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heel(1)">
                                      <p:cBhvr>
                                        <p:cTn id="65" dur="20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grpId="0" nodeType="click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2000" fill="hold"/>
                                        <p:tgtEl>
                                          <p:spTgt spid="34"/>
                                        </p:tgtEl>
                                        <p:attrNameLst>
                                          <p:attrName>ppt_w</p:attrName>
                                        </p:attrNameLst>
                                      </p:cBhvr>
                                      <p:tavLst>
                                        <p:tav tm="0">
                                          <p:val>
                                            <p:fltVal val="0"/>
                                          </p:val>
                                        </p:tav>
                                        <p:tav tm="100000">
                                          <p:val>
                                            <p:strVal val="#ppt_w"/>
                                          </p:val>
                                        </p:tav>
                                      </p:tavLst>
                                    </p:anim>
                                    <p:anim calcmode="lin" valueType="num">
                                      <p:cBhvr>
                                        <p:cTn id="71" dur="2000" fill="hold"/>
                                        <p:tgtEl>
                                          <p:spTgt spid="34"/>
                                        </p:tgtEl>
                                        <p:attrNameLst>
                                          <p:attrName>ppt_h</p:attrName>
                                        </p:attrNameLst>
                                      </p:cBhvr>
                                      <p:tavLst>
                                        <p:tav tm="0">
                                          <p:val>
                                            <p:fltVal val="0"/>
                                          </p:val>
                                        </p:tav>
                                        <p:tav tm="100000">
                                          <p:val>
                                            <p:strVal val="#ppt_h"/>
                                          </p:val>
                                        </p:tav>
                                      </p:tavLst>
                                    </p:anim>
                                    <p:anim calcmode="lin" valueType="num">
                                      <p:cBhvr>
                                        <p:cTn id="72" dur="2000" fill="hold"/>
                                        <p:tgtEl>
                                          <p:spTgt spid="34"/>
                                        </p:tgtEl>
                                        <p:attrNameLst>
                                          <p:attrName>style.rotation</p:attrName>
                                        </p:attrNameLst>
                                      </p:cBhvr>
                                      <p:tavLst>
                                        <p:tav tm="0">
                                          <p:val>
                                            <p:fltVal val="90"/>
                                          </p:val>
                                        </p:tav>
                                        <p:tav tm="100000">
                                          <p:val>
                                            <p:fltVal val="0"/>
                                          </p:val>
                                        </p:tav>
                                      </p:tavLst>
                                    </p:anim>
                                    <p:animEffect transition="in" filter="fade">
                                      <p:cBhvr>
                                        <p:cTn id="73"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7" grpId="0"/>
      <p:bldP spid="28" grpId="0"/>
      <p:bldP spid="30" grpId="0"/>
      <p:bldP spid="33" grpId="0" animBg="1"/>
      <p:bldP spid="34"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4470" y="980729"/>
            <a:ext cx="7072363" cy="5572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1" name="Dikdörtgen 6"/>
          <p:cNvSpPr/>
          <p:nvPr/>
        </p:nvSpPr>
        <p:spPr>
          <a:xfrm>
            <a:off x="10164716" y="1916831"/>
            <a:ext cx="6538991" cy="3970318"/>
          </a:xfrm>
          <a:prstGeom prst="rect">
            <a:avLst/>
          </a:prstGeom>
        </p:spPr>
        <p:style>
          <a:lnRef idx="1">
            <a:schemeClr val="dk1"/>
          </a:lnRef>
          <a:fillRef idx="2">
            <a:schemeClr val="dk1"/>
          </a:fillRef>
          <a:effectRef idx="1">
            <a:schemeClr val="dk1"/>
          </a:effectRef>
          <a:fontRef idx="minor">
            <a:schemeClr val="dk1"/>
          </a:fontRef>
        </p:style>
        <p:txBody>
          <a:bodyPr wrap="square" anchor="b">
            <a:spAutoFit/>
          </a:bodyPr>
          <a:lstStyle/>
          <a:p>
            <a:pPr algn="ctr"/>
            <a:r>
              <a:rPr lang="tr-TR" sz="3600" smtClean="0"/>
              <a:t>YOLDAN İHDAS, BİRLEŞTİRME, AYIRMA VE YOLA TERK İŞLEMLERİ BİRLİKTE YAPILIYORSA, YALNIZCA BİR ADET KONTROLLÜK ÜCRETİ ALINMALIDIR.</a:t>
            </a:r>
            <a:endParaRPr lang="tr-TR" sz="3600"/>
          </a:p>
        </p:txBody>
      </p:sp>
      <p:sp>
        <p:nvSpPr>
          <p:cNvPr id="32" name="Dikdörtgen 8"/>
          <p:cNvSpPr/>
          <p:nvPr/>
        </p:nvSpPr>
        <p:spPr>
          <a:xfrm>
            <a:off x="6492846" y="8335140"/>
            <a:ext cx="11353869" cy="286232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tr-TR" sz="3600" smtClean="0"/>
              <a:t>DAĞITIMA TABİ TUTULMAK SURETİYLE YAPILAN HARİTALARA AİT DÖNER SERMAYE KONTROLLÜK HİZMET BEDELİNİN HESABINDA DÜZENLEME SAHASI/PROJE UYGULAMA SAHASI SINIRININ HESAPLANAN YÜZÖLÇÜMÜ ESAS ALINIR</a:t>
            </a:r>
            <a:endParaRPr lang="tr-TR" sz="3600"/>
          </a:p>
        </p:txBody>
      </p:sp>
      <p:pic>
        <p:nvPicPr>
          <p:cNvPr id="33"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345" y="7070649"/>
            <a:ext cx="4429034" cy="62642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754468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000"/>
                                        <p:tgtEl>
                                          <p:spTgt spid="31"/>
                                        </p:tgtEl>
                                      </p:cBhvr>
                                    </p:animEffect>
                                    <p:anim calcmode="lin" valueType="num">
                                      <p:cBhvr>
                                        <p:cTn id="8" dur="2000" fill="hold"/>
                                        <p:tgtEl>
                                          <p:spTgt spid="31"/>
                                        </p:tgtEl>
                                        <p:attrNameLst>
                                          <p:attrName>ppt_x</p:attrName>
                                        </p:attrNameLst>
                                      </p:cBhvr>
                                      <p:tavLst>
                                        <p:tav tm="0">
                                          <p:val>
                                            <p:strVal val="#ppt_x"/>
                                          </p:val>
                                        </p:tav>
                                        <p:tav tm="100000">
                                          <p:val>
                                            <p:strVal val="#ppt_x"/>
                                          </p:val>
                                        </p:tav>
                                      </p:tavLst>
                                    </p:anim>
                                    <p:anim calcmode="lin" valueType="num">
                                      <p:cBhvr>
                                        <p:cTn id="9" dur="2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anim calcmode="lin" valueType="num">
                                      <p:cBhvr>
                                        <p:cTn id="13" dur="2000" fill="hold"/>
                                        <p:tgtEl>
                                          <p:spTgt spid="30"/>
                                        </p:tgtEl>
                                        <p:attrNameLst>
                                          <p:attrName>ppt_x</p:attrName>
                                        </p:attrNameLst>
                                      </p:cBhvr>
                                      <p:tavLst>
                                        <p:tav tm="0">
                                          <p:val>
                                            <p:strVal val="#ppt_x"/>
                                          </p:val>
                                        </p:tav>
                                        <p:tav tm="100000">
                                          <p:val>
                                            <p:strVal val="#ppt_x"/>
                                          </p:val>
                                        </p:tav>
                                      </p:tavLst>
                                    </p:anim>
                                    <p:anim calcmode="lin" valueType="num">
                                      <p:cBhvr>
                                        <p:cTn id="14" dur="2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2000"/>
                                        <p:tgtEl>
                                          <p:spTgt spid="32"/>
                                        </p:tgtEl>
                                      </p:cBhvr>
                                    </p:animEffect>
                                  </p:childTnLst>
                                </p:cTn>
                              </p:par>
                              <p:par>
                                <p:cTn id="20" presetID="22" presetClass="entr" presetSubtype="4"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583" t="9037" r="15500" b="5324"/>
          <a:stretch/>
        </p:blipFill>
        <p:spPr bwMode="auto">
          <a:xfrm>
            <a:off x="918639" y="7819168"/>
            <a:ext cx="8574962" cy="5429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084" t="5037" r="15167" b="8889"/>
          <a:stretch/>
        </p:blipFill>
        <p:spPr bwMode="auto">
          <a:xfrm>
            <a:off x="918639" y="1532624"/>
            <a:ext cx="8574962" cy="5429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2889" t="7180" r="32458" b="7180"/>
          <a:stretch/>
        </p:blipFill>
        <p:spPr bwMode="auto">
          <a:xfrm>
            <a:off x="11131543" y="1532624"/>
            <a:ext cx="5572164" cy="7290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4" name="Metin kutusu 10"/>
          <p:cNvSpPr txBox="1"/>
          <p:nvPr/>
        </p:nvSpPr>
        <p:spPr>
          <a:xfrm>
            <a:off x="9774220" y="9533680"/>
            <a:ext cx="7758625" cy="2308324"/>
          </a:xfrm>
          <a:prstGeom prst="rect">
            <a:avLst/>
          </a:prstGeom>
          <a:noFill/>
        </p:spPr>
        <p:txBody>
          <a:bodyPr wrap="square" rtlCol="0">
            <a:spAutoFit/>
          </a:bodyPr>
          <a:lstStyle/>
          <a:p>
            <a:pPr marL="285750" indent="-285750"/>
            <a:r>
              <a:rPr lang="tr-TR" sz="3600" b="1" smtClean="0"/>
              <a:t>  YENİ ÜRETİLEN PARSEL KÖŞE VE DETAY NOKTA KONUM DEĞERLERİNİN GÖSTERİLECEĞİ BELGELER</a:t>
            </a:r>
            <a:endParaRPr lang="tr-TR" sz="3600" b="1"/>
          </a:p>
        </p:txBody>
      </p:sp>
      <p:sp useBgFill="1">
        <p:nvSpPr>
          <p:cNvPr id="6" name="51 Yuvarlatılmış Dikdörtgen"/>
          <p:cNvSpPr/>
          <p:nvPr/>
        </p:nvSpPr>
        <p:spPr>
          <a:xfrm>
            <a:off x="5745014" y="553200"/>
            <a:ext cx="13244709" cy="68814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3600" b="1" smtClean="0">
                <a:solidFill>
                  <a:srgbClr val="C00000"/>
                </a:solidFill>
              </a:rPr>
              <a:t>GENEL HUSUSLAR</a:t>
            </a:r>
            <a:endParaRPr lang="tr-TR" sz="3600"/>
          </a:p>
        </p:txBody>
      </p:sp>
    </p:spTree>
    <p:extLst>
      <p:ext uri="{BB962C8B-B14F-4D97-AF65-F5344CB8AC3E}">
        <p14:creationId xmlns:p14="http://schemas.microsoft.com/office/powerpoint/2010/main" val="179915875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2000"/>
                                        <p:tgtEl>
                                          <p:spTgt spid="12"/>
                                        </p:tgtEl>
                                        <p:attrNameLst>
                                          <p:attrName>ppt_x</p:attrName>
                                        </p:attrNameLst>
                                      </p:cBhvr>
                                      <p:tavLst>
                                        <p:tav tm="0">
                                          <p:val>
                                            <p:strVal val="ppt_x"/>
                                          </p:val>
                                        </p:tav>
                                        <p:tav tm="100000">
                                          <p:val>
                                            <p:strVal val="ppt_x"/>
                                          </p:val>
                                        </p:tav>
                                      </p:tavLst>
                                    </p:anim>
                                    <p:anim calcmode="lin" valueType="num">
                                      <p:cBhvr additive="base">
                                        <p:cTn id="22" dur="2000"/>
                                        <p:tgtEl>
                                          <p:spTgt spid="12"/>
                                        </p:tgtEl>
                                        <p:attrNameLst>
                                          <p:attrName>ppt_y</p:attrName>
                                        </p:attrNameLst>
                                      </p:cBhvr>
                                      <p:tavLst>
                                        <p:tav tm="0">
                                          <p:val>
                                            <p:strVal val="ppt_y"/>
                                          </p:val>
                                        </p:tav>
                                        <p:tav tm="100000">
                                          <p:val>
                                            <p:strVal val="1+ppt_h/2"/>
                                          </p:val>
                                        </p:tav>
                                      </p:tavLst>
                                    </p:anim>
                                    <p:set>
                                      <p:cBhvr>
                                        <p:cTn id="23" dur="1" fill="hold">
                                          <p:stCondLst>
                                            <p:cond delay="1999"/>
                                          </p:stCondLst>
                                        </p:cTn>
                                        <p:tgtEl>
                                          <p:spTgt spid="1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xit" presetSubtype="1" fill="hold" nodeType="clickEffect">
                                  <p:stCondLst>
                                    <p:cond delay="0"/>
                                  </p:stCondLst>
                                  <p:childTnLst>
                                    <p:animEffect transition="out" filter="wheel(1)">
                                      <p:cBhvr>
                                        <p:cTn id="32" dur="2000"/>
                                        <p:tgtEl>
                                          <p:spTgt spid="13"/>
                                        </p:tgtEl>
                                      </p:cBhvr>
                                    </p:animEffect>
                                    <p:set>
                                      <p:cBhvr>
                                        <p:cTn id="33" dur="1" fill="hold">
                                          <p:stCondLst>
                                            <p:cond delay="1999"/>
                                          </p:stCondLst>
                                        </p:cTn>
                                        <p:tgtEl>
                                          <p:spTgt spid="1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2000"/>
                                        <p:tgtEl>
                                          <p:spTgt spid="14"/>
                                        </p:tgtEl>
                                      </p:cBhvr>
                                    </p:animEffect>
                                    <p:anim calcmode="lin" valueType="num">
                                      <p:cBhvr>
                                        <p:cTn id="39" dur="2000" fill="hold"/>
                                        <p:tgtEl>
                                          <p:spTgt spid="14"/>
                                        </p:tgtEl>
                                        <p:attrNameLst>
                                          <p:attrName>ppt_x</p:attrName>
                                        </p:attrNameLst>
                                      </p:cBhvr>
                                      <p:tavLst>
                                        <p:tav tm="0">
                                          <p:val>
                                            <p:strVal val="#ppt_x"/>
                                          </p:val>
                                        </p:tav>
                                        <p:tav tm="100000">
                                          <p:val>
                                            <p:strVal val="#ppt_x"/>
                                          </p:val>
                                        </p:tav>
                                      </p:tavLst>
                                    </p:anim>
                                    <p:anim calcmode="lin" valueType="num">
                                      <p:cBhvr>
                                        <p:cTn id="40"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157" y="838952"/>
            <a:ext cx="4405444" cy="4357718"/>
          </a:xfrm>
          <a:prstGeom prst="rect">
            <a:avLst/>
          </a:prstGeom>
        </p:spPr>
      </p:pic>
      <p:sp>
        <p:nvSpPr>
          <p:cNvPr id="3" name="Metin kutusu 6"/>
          <p:cNvSpPr txBox="1"/>
          <p:nvPr/>
        </p:nvSpPr>
        <p:spPr>
          <a:xfrm>
            <a:off x="5059313" y="907001"/>
            <a:ext cx="14930542" cy="646331"/>
          </a:xfrm>
          <a:prstGeom prst="rect">
            <a:avLst/>
          </a:prstGeom>
          <a:noFill/>
        </p:spPr>
        <p:txBody>
          <a:bodyPr wrap="square" rtlCol="0">
            <a:spAutoFit/>
          </a:bodyPr>
          <a:lstStyle/>
          <a:p>
            <a:pPr marL="285750" indent="-285750" algn="ctr"/>
            <a:r>
              <a:rPr lang="tr-TR" sz="3600" b="1" smtClean="0">
                <a:solidFill>
                  <a:srgbClr val="FF9933"/>
                </a:solidFill>
              </a:rPr>
              <a:t>HÜKME BAĞLANMIŞ MAHKEME KARARLARIN  UYGULANMASI</a:t>
            </a:r>
            <a:endParaRPr lang="tr-TR" sz="3600" b="1">
              <a:solidFill>
                <a:srgbClr val="FF9933"/>
              </a:solidFill>
            </a:endParaRPr>
          </a:p>
        </p:txBody>
      </p:sp>
      <p:sp>
        <p:nvSpPr>
          <p:cNvPr id="4" name="Metin kutusu 9"/>
          <p:cNvSpPr txBox="1"/>
          <p:nvPr/>
        </p:nvSpPr>
        <p:spPr>
          <a:xfrm>
            <a:off x="5492713" y="2055374"/>
            <a:ext cx="15282960" cy="1569660"/>
          </a:xfrm>
          <a:prstGeom prst="rect">
            <a:avLst/>
          </a:prstGeom>
          <a:noFill/>
        </p:spPr>
        <p:txBody>
          <a:bodyPr wrap="square" rtlCol="0">
            <a:spAutoFit/>
          </a:bodyPr>
          <a:lstStyle/>
          <a:p>
            <a:pPr marL="285750" indent="-285750">
              <a:buFont typeface="Wingdings" pitchFamily="2" charset="2"/>
              <a:buChar char="ü"/>
            </a:pPr>
            <a:r>
              <a:rPr lang="tr-TR" sz="3200" smtClean="0"/>
              <a:t>AYKIRILIK DURUMU TAPU MÜDÜRLÜĞÜNE YAZI İLE BİLDİRİLECEK</a:t>
            </a:r>
          </a:p>
          <a:p>
            <a:pPr marL="285750" indent="-285750">
              <a:buFontTx/>
              <a:buChar char="-"/>
            </a:pPr>
            <a:r>
              <a:rPr lang="tr-TR" sz="3200" smtClean="0"/>
              <a:t>MAHKEME KARARI VARLIĞI YÖNÜNDE BELİRTME</a:t>
            </a:r>
          </a:p>
          <a:p>
            <a:pPr marL="285750" indent="-285750">
              <a:buFontTx/>
              <a:buChar char="-"/>
            </a:pPr>
            <a:r>
              <a:rPr lang="tr-TR" sz="3200" smtClean="0"/>
              <a:t>UYMAYAN TEKNİK HUSUSLAR</a:t>
            </a:r>
            <a:endParaRPr lang="tr-TR" sz="3200"/>
          </a:p>
        </p:txBody>
      </p:sp>
      <p:sp>
        <p:nvSpPr>
          <p:cNvPr id="5" name="Metin kutusu 10"/>
          <p:cNvSpPr txBox="1"/>
          <p:nvPr/>
        </p:nvSpPr>
        <p:spPr>
          <a:xfrm>
            <a:off x="4921209" y="4397581"/>
            <a:ext cx="15640150" cy="584775"/>
          </a:xfrm>
          <a:prstGeom prst="rect">
            <a:avLst/>
          </a:prstGeom>
          <a:noFill/>
        </p:spPr>
        <p:txBody>
          <a:bodyPr wrap="square" rtlCol="0">
            <a:spAutoFit/>
          </a:bodyPr>
          <a:lstStyle/>
          <a:p>
            <a:pPr marL="285750" indent="-285750">
              <a:buFont typeface="Wingdings" pitchFamily="2" charset="2"/>
              <a:buChar char="ü"/>
            </a:pPr>
            <a:r>
              <a:rPr lang="tr-TR" sz="3200" smtClean="0"/>
              <a:t>İLGİLİSİNE, DÜZELTME </a:t>
            </a:r>
            <a:r>
              <a:rPr lang="tr-TR" sz="3200" smtClean="0"/>
              <a:t>KARARI ALINMASI İÇİN YAZI İLE BİLGİLENDİRİLECEK</a:t>
            </a:r>
            <a:endParaRPr lang="tr-TR" sz="3200"/>
          </a:p>
        </p:txBody>
      </p:sp>
      <p:sp>
        <p:nvSpPr>
          <p:cNvPr id="6" name="Metin kutusu 11"/>
          <p:cNvSpPr txBox="1"/>
          <p:nvPr/>
        </p:nvSpPr>
        <p:spPr>
          <a:xfrm>
            <a:off x="701595" y="5833964"/>
            <a:ext cx="20431268" cy="1077218"/>
          </a:xfrm>
          <a:prstGeom prst="rect">
            <a:avLst/>
          </a:prstGeom>
          <a:noFill/>
        </p:spPr>
        <p:txBody>
          <a:bodyPr wrap="square" rtlCol="0">
            <a:spAutoFit/>
          </a:bodyPr>
          <a:lstStyle/>
          <a:p>
            <a:pPr marL="285750" indent="-285750">
              <a:buFont typeface="Wingdings" pitchFamily="2" charset="2"/>
              <a:buChar char="ü"/>
            </a:pPr>
            <a:r>
              <a:rPr lang="tr-TR" sz="3200" smtClean="0"/>
              <a:t>İLGİLİSİ DÜZELTME KARARI </a:t>
            </a:r>
            <a:r>
              <a:rPr lang="tr-TR" sz="3200" smtClean="0"/>
              <a:t>ALMAYACAĞINI </a:t>
            </a:r>
            <a:r>
              <a:rPr lang="tr-TR" sz="3200" smtClean="0"/>
              <a:t>YAZILI BİR ŞEKİLDE BELİRTİRSE TALEP YERİNE GETİRİLİR.</a:t>
            </a:r>
          </a:p>
        </p:txBody>
      </p:sp>
      <p:sp>
        <p:nvSpPr>
          <p:cNvPr id="7" name="Metin kutusu 12"/>
          <p:cNvSpPr txBox="1"/>
          <p:nvPr/>
        </p:nvSpPr>
        <p:spPr>
          <a:xfrm>
            <a:off x="701595" y="7548476"/>
            <a:ext cx="18645318" cy="1077218"/>
          </a:xfrm>
          <a:prstGeom prst="rect">
            <a:avLst/>
          </a:prstGeom>
          <a:noFill/>
        </p:spPr>
        <p:txBody>
          <a:bodyPr wrap="square" rtlCol="0">
            <a:spAutoFit/>
          </a:bodyPr>
          <a:lstStyle/>
          <a:p>
            <a:pPr marL="285750" indent="-285750">
              <a:buFont typeface="Wingdings" pitchFamily="2" charset="2"/>
              <a:buChar char="ü"/>
            </a:pPr>
            <a:r>
              <a:rPr lang="tr-TR" sz="3200" smtClean="0"/>
              <a:t>MAHKEMEDEN DÜZELTME KARARI ALINIRSA, KARARA UYGUN ŞEKİLDE UYGULAMA YAPILIR.</a:t>
            </a:r>
          </a:p>
        </p:txBody>
      </p:sp>
      <p:sp>
        <p:nvSpPr>
          <p:cNvPr id="8" name="Metin kutusu 13"/>
          <p:cNvSpPr txBox="1"/>
          <p:nvPr/>
        </p:nvSpPr>
        <p:spPr>
          <a:xfrm>
            <a:off x="701595" y="8984860"/>
            <a:ext cx="18288128" cy="1569660"/>
          </a:xfrm>
          <a:prstGeom prst="rect">
            <a:avLst/>
          </a:prstGeom>
          <a:noFill/>
        </p:spPr>
        <p:txBody>
          <a:bodyPr wrap="square" rtlCol="0">
            <a:spAutoFit/>
          </a:bodyPr>
          <a:lstStyle/>
          <a:p>
            <a:pPr marL="342900" indent="-342900" algn="just">
              <a:buFont typeface="Wingdings" pitchFamily="2" charset="2"/>
              <a:buChar char="ü"/>
            </a:pPr>
            <a:r>
              <a:rPr lang="tr-TR" sz="3200" smtClean="0"/>
              <a:t>MAHKEMEDEN DÜZELTME KARARI ALINAMAZ </a:t>
            </a:r>
            <a:r>
              <a:rPr lang="tr-TR" sz="3200" smtClean="0"/>
              <a:t>İSE, </a:t>
            </a:r>
            <a:r>
              <a:rPr lang="tr-TR" sz="3200" smtClean="0"/>
              <a:t>EN UYGUN ŞEKİLDE UYGULANIR.</a:t>
            </a:r>
          </a:p>
          <a:p>
            <a:pPr marL="285750" indent="-285750" algn="just">
              <a:buFontTx/>
              <a:buChar char="-"/>
            </a:pPr>
            <a:r>
              <a:rPr lang="tr-TR" sz="3200" smtClean="0"/>
              <a:t>MAHKEME KARARI VARLIĞI </a:t>
            </a:r>
            <a:r>
              <a:rPr lang="tr-TR" sz="3200" smtClean="0"/>
              <a:t>HAKKINDAKİ BELİRTME TERKİN EDİLİR.</a:t>
            </a:r>
            <a:endParaRPr lang="tr-TR" sz="3200" smtClean="0"/>
          </a:p>
          <a:p>
            <a:pPr marL="285750" indent="-285750" algn="just">
              <a:buFontTx/>
              <a:buChar char="-"/>
            </a:pPr>
            <a:r>
              <a:rPr lang="tr-TR" sz="3200" smtClean="0"/>
              <a:t>UYMAYAN TEKNİK HUSUSLAR BELİRTİLİR.</a:t>
            </a:r>
          </a:p>
        </p:txBody>
      </p:sp>
      <p:sp>
        <p:nvSpPr>
          <p:cNvPr id="9" name="Metin kutusu 14"/>
          <p:cNvSpPr txBox="1"/>
          <p:nvPr/>
        </p:nvSpPr>
        <p:spPr>
          <a:xfrm>
            <a:off x="844471" y="11048938"/>
            <a:ext cx="16573616" cy="1077218"/>
          </a:xfrm>
          <a:prstGeom prst="rect">
            <a:avLst/>
          </a:prstGeom>
          <a:noFill/>
        </p:spPr>
        <p:txBody>
          <a:bodyPr wrap="square" rtlCol="0">
            <a:spAutoFit/>
          </a:bodyPr>
          <a:lstStyle/>
          <a:p>
            <a:r>
              <a:rPr lang="tr-TR" sz="3200" smtClean="0">
                <a:solidFill>
                  <a:srgbClr val="FF0000"/>
                </a:solidFill>
              </a:rPr>
              <a:t>DÜZELTME KARARLARI, HUKUK MAHKEMELERİNDEN İLGİLERİNCE, KADASTRO MAHKEMESİNDEN KADASTRO MÜDÜRLÜĞÜ TARAFINDAN TALEP EDİLİR.</a:t>
            </a:r>
            <a:endParaRPr lang="tr-TR" sz="3200">
              <a:solidFill>
                <a:srgbClr val="FF0000"/>
              </a:solidFill>
            </a:endParaRPr>
          </a:p>
        </p:txBody>
      </p:sp>
    </p:spTree>
    <p:extLst>
      <p:ext uri="{BB962C8B-B14F-4D97-AF65-F5344CB8AC3E}">
        <p14:creationId xmlns:p14="http://schemas.microsoft.com/office/powerpoint/2010/main" val="263795046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etin kutusu 5"/>
          <p:cNvSpPr txBox="1"/>
          <p:nvPr/>
        </p:nvSpPr>
        <p:spPr>
          <a:xfrm>
            <a:off x="3056023" y="1907235"/>
            <a:ext cx="15287732" cy="646331"/>
          </a:xfrm>
          <a:prstGeom prst="rect">
            <a:avLst/>
          </a:prstGeom>
          <a:noFill/>
        </p:spPr>
        <p:txBody>
          <a:bodyPr wrap="square" rtlCol="0">
            <a:spAutoFit/>
          </a:bodyPr>
          <a:lstStyle/>
          <a:p>
            <a:pPr marL="285750" indent="-285750" algn="ctr"/>
            <a:r>
              <a:rPr lang="tr-TR" sz="3600" b="1" smtClean="0">
                <a:solidFill>
                  <a:srgbClr val="6275FE"/>
                </a:solidFill>
              </a:rPr>
              <a:t>PARK, YEŞİL ALAN GİBİ TESCİLE TABİ OLMAYAN PARSELLER</a:t>
            </a:r>
            <a:endParaRPr lang="tr-TR" sz="3600" b="1">
              <a:solidFill>
                <a:srgbClr val="6275FE"/>
              </a:solidFill>
            </a:endParaRPr>
          </a:p>
        </p:txBody>
      </p:sp>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667" t="7112" r="12500" b="12001"/>
          <a:stretch/>
        </p:blipFill>
        <p:spPr bwMode="auto">
          <a:xfrm>
            <a:off x="5342039" y="2978703"/>
            <a:ext cx="10593360" cy="6037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7" name="Metin kutusu 8"/>
          <p:cNvSpPr txBox="1"/>
          <p:nvPr/>
        </p:nvSpPr>
        <p:spPr>
          <a:xfrm>
            <a:off x="3056023" y="9836751"/>
            <a:ext cx="15505072" cy="1200329"/>
          </a:xfrm>
          <a:prstGeom prst="rect">
            <a:avLst/>
          </a:prstGeom>
          <a:noFill/>
        </p:spPr>
        <p:txBody>
          <a:bodyPr wrap="square" rtlCol="0">
            <a:spAutoFit/>
          </a:bodyPr>
          <a:lstStyle/>
          <a:p>
            <a:r>
              <a:rPr lang="tr-TR" sz="3600" b="1" smtClean="0">
                <a:solidFill>
                  <a:srgbClr val="6275FE"/>
                </a:solidFill>
              </a:rPr>
              <a:t>ADA VE PARSEL NUMARASI VERİLİR VE PAFTASINA ÇİZİLİR.</a:t>
            </a:r>
          </a:p>
          <a:p>
            <a:r>
              <a:rPr lang="tr-TR" sz="3600" b="1" smtClean="0">
                <a:solidFill>
                  <a:srgbClr val="6275FE"/>
                </a:solidFill>
              </a:rPr>
              <a:t>ANCAK TESCİL EDİLMEZ</a:t>
            </a:r>
            <a:endParaRPr lang="tr-TR" sz="3600" b="1">
              <a:solidFill>
                <a:srgbClr val="6275FE"/>
              </a:solidFill>
            </a:endParaRPr>
          </a:p>
        </p:txBody>
      </p:sp>
      <p:sp>
        <p:nvSpPr>
          <p:cNvPr id="18" name="Aşağı Ok 7"/>
          <p:cNvSpPr/>
          <p:nvPr/>
        </p:nvSpPr>
        <p:spPr>
          <a:xfrm>
            <a:off x="12610036" y="6018471"/>
            <a:ext cx="574749" cy="1070062"/>
          </a:xfrm>
          <a:prstGeom prst="downArrow">
            <a:avLst>
              <a:gd name="adj1" fmla="val 50000"/>
              <a:gd name="adj2" fmla="val 958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Aşağı Ok 9"/>
          <p:cNvSpPr/>
          <p:nvPr/>
        </p:nvSpPr>
        <p:spPr>
          <a:xfrm>
            <a:off x="8230489" y="5483440"/>
            <a:ext cx="574749" cy="1070062"/>
          </a:xfrm>
          <a:prstGeom prst="downArrow">
            <a:avLst>
              <a:gd name="adj1" fmla="val 50000"/>
              <a:gd name="adj2" fmla="val 958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Aşağı Ok 10"/>
          <p:cNvSpPr/>
          <p:nvPr/>
        </p:nvSpPr>
        <p:spPr>
          <a:xfrm>
            <a:off x="14914731" y="4643443"/>
            <a:ext cx="574749" cy="1070062"/>
          </a:xfrm>
          <a:prstGeom prst="downArrow">
            <a:avLst>
              <a:gd name="adj1" fmla="val 50000"/>
              <a:gd name="adj2" fmla="val 958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Aşağı Ok 11"/>
          <p:cNvSpPr/>
          <p:nvPr/>
        </p:nvSpPr>
        <p:spPr>
          <a:xfrm>
            <a:off x="12322661" y="3573381"/>
            <a:ext cx="574749" cy="1070062"/>
          </a:xfrm>
          <a:prstGeom prst="downArrow">
            <a:avLst>
              <a:gd name="adj1" fmla="val 50000"/>
              <a:gd name="adj2" fmla="val 958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Aşağı Ok 12"/>
          <p:cNvSpPr/>
          <p:nvPr/>
        </p:nvSpPr>
        <p:spPr>
          <a:xfrm>
            <a:off x="6556485" y="6764917"/>
            <a:ext cx="574749" cy="1070062"/>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98040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ircle(in)">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2000"/>
                                        <p:tgtEl>
                                          <p:spTgt spid="2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randombar(horizontal)">
                                      <p:cBhvr>
                                        <p:cTn id="25" dur="2000"/>
                                        <p:tgtEl>
                                          <p:spTgt spid="2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2000"/>
                                        <p:tgtEl>
                                          <p:spTgt spid="1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randombar(horizontal)">
                                      <p:cBhvr>
                                        <p:cTn id="31" dur="2000"/>
                                        <p:tgtEl>
                                          <p:spTgt spid="2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animBg="1"/>
      <p:bldP spid="19" grpId="0" animBg="1"/>
      <p:bldP spid="2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46187" y="9856450"/>
            <a:ext cx="3929885" cy="2396272"/>
          </a:xfrm>
          <a:prstGeom prst="rect">
            <a:avLst/>
          </a:prstGeom>
        </p:spPr>
      </p:pic>
      <p:pic>
        <p:nvPicPr>
          <p:cNvPr id="2"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024" y="1624770"/>
            <a:ext cx="7665313" cy="10040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Çift Köşeli Ayraç 10"/>
          <p:cNvSpPr/>
          <p:nvPr/>
        </p:nvSpPr>
        <p:spPr>
          <a:xfrm>
            <a:off x="987347" y="6196802"/>
            <a:ext cx="7358113" cy="4857784"/>
          </a:xfrm>
          <a:prstGeom prst="bracketPair">
            <a:avLst>
              <a:gd name="adj" fmla="val 30777"/>
            </a:avLst>
          </a:prstGeom>
          <a:ln w="28575">
            <a:solidFill>
              <a:srgbClr val="FF33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pic>
        <p:nvPicPr>
          <p:cNvPr id="4" name="Resim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5593" y="1624770"/>
            <a:ext cx="11004888" cy="1896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Metin kutusu 12"/>
          <p:cNvSpPr txBox="1"/>
          <p:nvPr/>
        </p:nvSpPr>
        <p:spPr>
          <a:xfrm>
            <a:off x="12774617" y="1767646"/>
            <a:ext cx="6723059" cy="584775"/>
          </a:xfrm>
          <a:prstGeom prst="rect">
            <a:avLst/>
          </a:prstGeom>
          <a:noFill/>
        </p:spPr>
        <p:txBody>
          <a:bodyPr wrap="none" rtlCol="0">
            <a:spAutoFit/>
          </a:bodyPr>
          <a:lstStyle/>
          <a:p>
            <a:pPr marL="285750" indent="-285750">
              <a:buFont typeface="Wingdings" pitchFamily="2" charset="2"/>
              <a:buChar char="q"/>
            </a:pPr>
            <a:r>
              <a:rPr lang="tr-TR" sz="3200" b="1" smtClean="0">
                <a:solidFill>
                  <a:srgbClr val="FF3300"/>
                </a:solidFill>
              </a:rPr>
              <a:t>ADA VE PARSEL NUMARALARI</a:t>
            </a:r>
            <a:endParaRPr lang="tr-TR" sz="3200" b="1">
              <a:solidFill>
                <a:srgbClr val="FF3300"/>
              </a:solidFill>
            </a:endParaRPr>
          </a:p>
        </p:txBody>
      </p:sp>
      <p:sp>
        <p:nvSpPr>
          <p:cNvPr id="6" name="Metin kutusu 13"/>
          <p:cNvSpPr txBox="1"/>
          <p:nvPr/>
        </p:nvSpPr>
        <p:spPr>
          <a:xfrm>
            <a:off x="9552020" y="4053662"/>
            <a:ext cx="9723455" cy="1077218"/>
          </a:xfrm>
          <a:prstGeom prst="rect">
            <a:avLst/>
          </a:prstGeom>
          <a:noFill/>
        </p:spPr>
        <p:txBody>
          <a:bodyPr wrap="square" rtlCol="0">
            <a:spAutoFit/>
          </a:bodyPr>
          <a:lstStyle/>
          <a:p>
            <a:pPr marL="285750" indent="-285750" algn="just"/>
            <a:r>
              <a:rPr lang="tr-TR" sz="3200" b="1" smtClean="0"/>
              <a:t>3194 S.K. 16 MADDESİNCE ONAYLANAN ENCÜMEN KARARINDA, PARSELİN;</a:t>
            </a:r>
            <a:endParaRPr lang="tr-TR" sz="3200" b="1"/>
          </a:p>
        </p:txBody>
      </p:sp>
      <p:pic>
        <p:nvPicPr>
          <p:cNvPr id="7" name="Resi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46187" y="6196802"/>
            <a:ext cx="3929885" cy="2396272"/>
          </a:xfrm>
          <a:prstGeom prst="rect">
            <a:avLst/>
          </a:prstGeom>
        </p:spPr>
      </p:pic>
      <p:sp>
        <p:nvSpPr>
          <p:cNvPr id="8" name="Çarpma 19"/>
          <p:cNvSpPr/>
          <p:nvPr/>
        </p:nvSpPr>
        <p:spPr>
          <a:xfrm>
            <a:off x="14203377" y="10255204"/>
            <a:ext cx="2805462" cy="1598764"/>
          </a:xfrm>
          <a:prstGeom prst="mathMultiply">
            <a:avLst>
              <a:gd name="adj1" fmla="val 93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21"/>
          <p:cNvSpPr txBox="1"/>
          <p:nvPr/>
        </p:nvSpPr>
        <p:spPr>
          <a:xfrm>
            <a:off x="13488997" y="5540589"/>
            <a:ext cx="4572032" cy="584775"/>
          </a:xfrm>
          <a:prstGeom prst="rect">
            <a:avLst/>
          </a:prstGeom>
          <a:noFill/>
        </p:spPr>
        <p:txBody>
          <a:bodyPr wrap="square" rtlCol="0">
            <a:spAutoFit/>
          </a:bodyPr>
          <a:lstStyle/>
          <a:p>
            <a:pPr algn="ctr"/>
            <a:r>
              <a:rPr lang="tr-TR" sz="3200" b="1" smtClean="0">
                <a:solidFill>
                  <a:srgbClr val="FF0000"/>
                </a:solidFill>
              </a:rPr>
              <a:t>TARIMSAL KULLANIŞ </a:t>
            </a:r>
            <a:endParaRPr lang="tr-TR" sz="3200" b="1">
              <a:solidFill>
                <a:srgbClr val="FF0000"/>
              </a:solidFill>
            </a:endParaRPr>
          </a:p>
        </p:txBody>
      </p:sp>
      <p:sp>
        <p:nvSpPr>
          <p:cNvPr id="10" name="Metin kutusu 22"/>
          <p:cNvSpPr txBox="1"/>
          <p:nvPr/>
        </p:nvSpPr>
        <p:spPr>
          <a:xfrm>
            <a:off x="13488997" y="8994854"/>
            <a:ext cx="4878874" cy="584775"/>
          </a:xfrm>
          <a:prstGeom prst="rect">
            <a:avLst/>
          </a:prstGeom>
          <a:noFill/>
        </p:spPr>
        <p:txBody>
          <a:bodyPr wrap="square" rtlCol="0">
            <a:spAutoFit/>
          </a:bodyPr>
          <a:lstStyle/>
          <a:p>
            <a:pPr algn="ctr"/>
            <a:r>
              <a:rPr lang="tr-TR" sz="3200" b="1" smtClean="0">
                <a:solidFill>
                  <a:srgbClr val="FF0000"/>
                </a:solidFill>
              </a:rPr>
              <a:t>TARIM DIŞI KULLANIŞ  </a:t>
            </a:r>
            <a:endParaRPr lang="tr-TR" sz="3200" b="1">
              <a:solidFill>
                <a:srgbClr val="FF0000"/>
              </a:solidFill>
            </a:endParaRPr>
          </a:p>
        </p:txBody>
      </p:sp>
      <p:pic>
        <p:nvPicPr>
          <p:cNvPr id="12" name="Resim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2783" y="7125496"/>
            <a:ext cx="2920386" cy="5214974"/>
          </a:xfrm>
          <a:prstGeom prst="rect">
            <a:avLst/>
          </a:prstGeom>
        </p:spPr>
      </p:pic>
      <p:sp>
        <p:nvSpPr>
          <p:cNvPr id="13" name="Metin kutusu 20"/>
          <p:cNvSpPr txBox="1"/>
          <p:nvPr/>
        </p:nvSpPr>
        <p:spPr>
          <a:xfrm>
            <a:off x="9285767" y="5548212"/>
            <a:ext cx="3560288" cy="1077218"/>
          </a:xfrm>
          <a:prstGeom prst="rect">
            <a:avLst/>
          </a:prstGeom>
          <a:noFill/>
        </p:spPr>
        <p:txBody>
          <a:bodyPr wrap="square" rtlCol="0">
            <a:spAutoFit/>
          </a:bodyPr>
          <a:lstStyle/>
          <a:p>
            <a:pPr algn="ctr"/>
            <a:r>
              <a:rPr lang="tr-TR" sz="3200" b="1" smtClean="0">
                <a:solidFill>
                  <a:srgbClr val="FF0000"/>
                </a:solidFill>
              </a:rPr>
              <a:t>İMAR PLANI</a:t>
            </a:r>
          </a:p>
          <a:p>
            <a:pPr algn="ctr"/>
            <a:r>
              <a:rPr lang="tr-TR" sz="3200" b="1" smtClean="0">
                <a:solidFill>
                  <a:srgbClr val="FF0000"/>
                </a:solidFill>
              </a:rPr>
              <a:t>İÇİNDE Mİ?</a:t>
            </a:r>
            <a:endParaRPr lang="tr-TR" sz="3200" b="1">
              <a:solidFill>
                <a:srgbClr val="FF0000"/>
              </a:solidFill>
            </a:endParaRPr>
          </a:p>
        </p:txBody>
      </p:sp>
    </p:spTree>
    <p:extLst>
      <p:ext uri="{BB962C8B-B14F-4D97-AF65-F5344CB8AC3E}">
        <p14:creationId xmlns:p14="http://schemas.microsoft.com/office/powerpoint/2010/main" val="321666707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20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2000"/>
                                        <p:tgtEl>
                                          <p:spTgt spid="9"/>
                                        </p:tgtEl>
                                      </p:cBhvr>
                                    </p:animEffect>
                                  </p:childTnLst>
                                </p:cTn>
                              </p:par>
                              <p:par>
                                <p:cTn id="32" presetID="2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2000"/>
                                        <p:tgtEl>
                                          <p:spTgt spid="1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2000"/>
                                        <p:tgtEl>
                                          <p:spTgt spid="8"/>
                                        </p:tgtEl>
                                      </p:cBhvr>
                                    </p:animEffect>
                                  </p:childTnLst>
                                </p:cTn>
                              </p:par>
                              <p:par>
                                <p:cTn id="43" presetID="22" presetClass="entr" presetSubtype="4"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2000"/>
                                        <p:tgtEl>
                                          <p:spTgt spid="11"/>
                                        </p:tgtEl>
                                      </p:cBhvr>
                                    </p:animEffect>
                                  </p:childTnLst>
                                </p:cTn>
                              </p:par>
                              <p:par>
                                <p:cTn id="46" presetID="6" presetClass="entr" presetSubtype="16"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ircle(in)">
                                      <p:cBhvr>
                                        <p:cTn id="48" dur="2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circle(in)">
                                      <p:cBhvr>
                                        <p:cTn id="5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8" grpId="0" animBg="1"/>
      <p:bldP spid="9" grpId="0"/>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5"/>
          <p:cNvSpPr txBox="1"/>
          <p:nvPr/>
        </p:nvSpPr>
        <p:spPr>
          <a:xfrm>
            <a:off x="2344669" y="2910654"/>
            <a:ext cx="17148146" cy="646331"/>
          </a:xfrm>
          <a:prstGeom prst="rect">
            <a:avLst/>
          </a:prstGeom>
          <a:noFill/>
        </p:spPr>
        <p:txBody>
          <a:bodyPr wrap="square" rtlCol="0">
            <a:spAutoFit/>
          </a:bodyPr>
          <a:lstStyle/>
          <a:p>
            <a:pPr marL="285750" indent="-285750" algn="ctr"/>
            <a:r>
              <a:rPr lang="tr-TR" sz="3600" b="1" smtClean="0">
                <a:solidFill>
                  <a:srgbClr val="6275FE"/>
                </a:solidFill>
              </a:rPr>
              <a:t>PAFTADAN VE ÖLÇÜ DEĞERLERİNE GÖRE SAYISAL DEĞER ELDE EDİLMESİ</a:t>
            </a:r>
            <a:endParaRPr lang="tr-TR" sz="3600" b="1">
              <a:solidFill>
                <a:srgbClr val="6275FE"/>
              </a:solidFill>
            </a:endParaRPr>
          </a:p>
        </p:txBody>
      </p:sp>
      <p:sp>
        <p:nvSpPr>
          <p:cNvPr id="3" name="2 Dikdörtgen"/>
          <p:cNvSpPr/>
          <p:nvPr/>
        </p:nvSpPr>
        <p:spPr>
          <a:xfrm>
            <a:off x="7511989" y="3972342"/>
            <a:ext cx="6834264" cy="584775"/>
          </a:xfrm>
          <a:prstGeom prst="rect">
            <a:avLst/>
          </a:prstGeom>
        </p:spPr>
        <p:txBody>
          <a:bodyPr wrap="square">
            <a:spAutoFit/>
          </a:bodyPr>
          <a:lstStyle/>
          <a:p>
            <a:r>
              <a:rPr lang="tr-TR" sz="3200" smtClean="0"/>
              <a:t>Ada/mevkii bazında sayısallaştırılır.</a:t>
            </a:r>
            <a:endParaRPr lang="tr-TR" sz="3200"/>
          </a:p>
        </p:txBody>
      </p:sp>
      <p:sp>
        <p:nvSpPr>
          <p:cNvPr id="4" name="3 Dikdörtgen"/>
          <p:cNvSpPr/>
          <p:nvPr/>
        </p:nvSpPr>
        <p:spPr>
          <a:xfrm>
            <a:off x="1415975" y="5589719"/>
            <a:ext cx="6596080" cy="3539430"/>
          </a:xfrm>
          <a:prstGeom prst="rect">
            <a:avLst/>
          </a:prstGeom>
        </p:spPr>
        <p:txBody>
          <a:bodyPr wrap="square">
            <a:spAutoFit/>
          </a:bodyPr>
          <a:lstStyle/>
          <a:p>
            <a:pPr marL="571500" indent="-571500">
              <a:buFont typeface="Wingdings" panose="05000000000000000000" pitchFamily="2" charset="2"/>
              <a:buChar char="q"/>
            </a:pPr>
            <a:r>
              <a:rPr lang="tr-TR" sz="3200" u="sng" smtClean="0">
                <a:solidFill>
                  <a:srgbClr val="6275FE"/>
                </a:solidFill>
              </a:rPr>
              <a:t>Tecviz içerisinde kalan parseller:</a:t>
            </a:r>
          </a:p>
          <a:p>
            <a:pPr algn="just"/>
            <a:r>
              <a:rPr lang="tr-TR" sz="3200" smtClean="0"/>
              <a:t>Meskûn </a:t>
            </a:r>
            <a:r>
              <a:rPr lang="tr-TR" sz="3200" smtClean="0"/>
              <a:t>alandaysa </a:t>
            </a:r>
            <a:r>
              <a:rPr lang="tr-TR" sz="3200" b="1" smtClean="0"/>
              <a:t>ada bazında</a:t>
            </a:r>
            <a:r>
              <a:rPr lang="tr-TR" sz="3200" smtClean="0"/>
              <a:t>, </a:t>
            </a:r>
            <a:r>
              <a:rPr lang="tr-TR" sz="3200"/>
              <a:t>gayrimeskûn </a:t>
            </a:r>
            <a:r>
              <a:rPr lang="tr-TR" sz="3200" smtClean="0"/>
              <a:t>alanda </a:t>
            </a:r>
            <a:r>
              <a:rPr lang="tr-TR" sz="3200" b="1" smtClean="0"/>
              <a:t>komşu parsellerle birlikte </a:t>
            </a:r>
            <a:r>
              <a:rPr lang="tr-TR" sz="3200" smtClean="0"/>
              <a:t>zemin ölçüleri alınarak, işlem yapılan parsel kesinleştirilen koordinatlarıyla tescile gönderilir.</a:t>
            </a:r>
            <a:endParaRPr lang="tr-TR" sz="3200"/>
          </a:p>
        </p:txBody>
      </p:sp>
      <p:sp>
        <p:nvSpPr>
          <p:cNvPr id="5" name="4 Dikdörtgen"/>
          <p:cNvSpPr/>
          <p:nvPr/>
        </p:nvSpPr>
        <p:spPr>
          <a:xfrm>
            <a:off x="10245755" y="5625298"/>
            <a:ext cx="7815274" cy="1569660"/>
          </a:xfrm>
          <a:prstGeom prst="rect">
            <a:avLst/>
          </a:prstGeom>
        </p:spPr>
        <p:txBody>
          <a:bodyPr wrap="square">
            <a:spAutoFit/>
          </a:bodyPr>
          <a:lstStyle/>
          <a:p>
            <a:pPr marL="571500" indent="-571500">
              <a:buFont typeface="Wingdings" panose="05000000000000000000" pitchFamily="2" charset="2"/>
              <a:buChar char="q"/>
            </a:pPr>
            <a:r>
              <a:rPr lang="tr-TR" sz="3200" u="sng" smtClean="0">
                <a:solidFill>
                  <a:srgbClr val="6275FE"/>
                </a:solidFill>
              </a:rPr>
              <a:t>Tecviz dışında kalan parseller:</a:t>
            </a:r>
          </a:p>
          <a:p>
            <a:r>
              <a:rPr lang="tr-TR" sz="3200" smtClean="0"/>
              <a:t>Öncelikle hataları düzeltilir. Daha sonra tescile gönderilir.</a:t>
            </a:r>
            <a:endParaRPr lang="tr-TR" sz="3200"/>
          </a:p>
        </p:txBody>
      </p:sp>
    </p:spTree>
    <p:extLst>
      <p:ext uri="{BB962C8B-B14F-4D97-AF65-F5344CB8AC3E}">
        <p14:creationId xmlns:p14="http://schemas.microsoft.com/office/powerpoint/2010/main" val="278048300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xmlns="" id="{A840493D-ED03-4C28-ACEE-38D98F2CE078}"/>
              </a:ext>
            </a:extLst>
          </p:cNvPr>
          <p:cNvSpPr/>
          <p:nvPr/>
        </p:nvSpPr>
        <p:spPr>
          <a:xfrm>
            <a:off x="630157" y="3698448"/>
            <a:ext cx="18561096" cy="508816"/>
          </a:xfrm>
          <a:prstGeom prst="rect">
            <a:avLst/>
          </a:prstGeom>
          <a:solidFill>
            <a:srgbClr val="282F3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Oval 20">
            <a:extLst>
              <a:ext uri="{FF2B5EF4-FFF2-40B4-BE49-F238E27FC236}">
                <a16:creationId xmlns:a16="http://schemas.microsoft.com/office/drawing/2014/main" xmlns="" id="{1BB39A9F-E556-4742-91F3-57522BEE03C7}"/>
              </a:ext>
            </a:extLst>
          </p:cNvPr>
          <p:cNvSpPr/>
          <p:nvPr/>
        </p:nvSpPr>
        <p:spPr>
          <a:xfrm>
            <a:off x="2165168" y="3412696"/>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8" name="7 Dikdörtgen"/>
          <p:cNvSpPr/>
          <p:nvPr/>
        </p:nvSpPr>
        <p:spPr>
          <a:xfrm>
            <a:off x="630157" y="1983936"/>
            <a:ext cx="3870464" cy="1077218"/>
          </a:xfrm>
          <a:prstGeom prst="rect">
            <a:avLst/>
          </a:prstGeom>
        </p:spPr>
        <p:txBody>
          <a:bodyPr wrap="square">
            <a:spAutoFit/>
          </a:bodyPr>
          <a:lstStyle/>
          <a:p>
            <a:pPr algn="ctr"/>
            <a:r>
              <a:rPr lang="tr-TR" sz="3200" b="1" smtClean="0"/>
              <a:t>Parselasyon Haritaları</a:t>
            </a:r>
            <a:endParaRPr lang="tr-TR" sz="3200" b="1"/>
          </a:p>
        </p:txBody>
      </p:sp>
      <p:sp>
        <p:nvSpPr>
          <p:cNvPr id="9" name="8 Dikdörtgen"/>
          <p:cNvSpPr/>
          <p:nvPr/>
        </p:nvSpPr>
        <p:spPr>
          <a:xfrm>
            <a:off x="11560171" y="1983936"/>
            <a:ext cx="3786214" cy="1077218"/>
          </a:xfrm>
          <a:prstGeom prst="rect">
            <a:avLst/>
          </a:prstGeom>
        </p:spPr>
        <p:txBody>
          <a:bodyPr wrap="square">
            <a:spAutoFit/>
          </a:bodyPr>
          <a:lstStyle/>
          <a:p>
            <a:pPr algn="ctr"/>
            <a:r>
              <a:rPr lang="tr-TR" sz="3200" b="1" smtClean="0"/>
              <a:t>Toplulaştırma Haritaları</a:t>
            </a:r>
            <a:endParaRPr lang="tr-TR" sz="3200" b="1"/>
          </a:p>
        </p:txBody>
      </p:sp>
      <p:sp>
        <p:nvSpPr>
          <p:cNvPr id="11" name="10 Dikdörtgen"/>
          <p:cNvSpPr/>
          <p:nvPr/>
        </p:nvSpPr>
        <p:spPr>
          <a:xfrm>
            <a:off x="4157025" y="1983936"/>
            <a:ext cx="3759808" cy="1077218"/>
          </a:xfrm>
          <a:prstGeom prst="rect">
            <a:avLst/>
          </a:prstGeom>
        </p:spPr>
        <p:txBody>
          <a:bodyPr wrap="square">
            <a:spAutoFit/>
          </a:bodyPr>
          <a:lstStyle/>
          <a:p>
            <a:pPr algn="ctr"/>
            <a:r>
              <a:rPr lang="tr-TR" sz="3200" b="1" smtClean="0"/>
              <a:t>Köy Yerleşim Haritaları</a:t>
            </a:r>
            <a:endParaRPr lang="tr-TR" sz="3200" b="1"/>
          </a:p>
        </p:txBody>
      </p:sp>
      <p:sp>
        <p:nvSpPr>
          <p:cNvPr id="12" name="11 Dikdörtgen"/>
          <p:cNvSpPr/>
          <p:nvPr/>
        </p:nvSpPr>
        <p:spPr>
          <a:xfrm>
            <a:off x="7916833" y="1983936"/>
            <a:ext cx="3515390" cy="1077218"/>
          </a:xfrm>
          <a:prstGeom prst="rect">
            <a:avLst/>
          </a:prstGeom>
        </p:spPr>
        <p:txBody>
          <a:bodyPr wrap="square">
            <a:spAutoFit/>
          </a:bodyPr>
          <a:lstStyle/>
          <a:p>
            <a:pPr algn="ctr"/>
            <a:r>
              <a:rPr lang="tr-TR" sz="3200" b="1" smtClean="0"/>
              <a:t>Kamulaştırma Haritaları</a:t>
            </a:r>
            <a:endParaRPr lang="tr-TR" sz="3200" b="1"/>
          </a:p>
        </p:txBody>
      </p:sp>
      <p:sp>
        <p:nvSpPr>
          <p:cNvPr id="13" name="Oval 20">
            <a:extLst>
              <a:ext uri="{FF2B5EF4-FFF2-40B4-BE49-F238E27FC236}">
                <a16:creationId xmlns:a16="http://schemas.microsoft.com/office/drawing/2014/main" xmlns="" id="{1BB39A9F-E556-4742-91F3-57522BEE03C7}"/>
              </a:ext>
            </a:extLst>
          </p:cNvPr>
          <p:cNvSpPr/>
          <p:nvPr/>
        </p:nvSpPr>
        <p:spPr>
          <a:xfrm>
            <a:off x="5487941" y="3412696"/>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4" name="Oval 20">
            <a:extLst>
              <a:ext uri="{FF2B5EF4-FFF2-40B4-BE49-F238E27FC236}">
                <a16:creationId xmlns:a16="http://schemas.microsoft.com/office/drawing/2014/main" xmlns="" id="{1BB39A9F-E556-4742-91F3-57522BEE03C7}"/>
              </a:ext>
            </a:extLst>
          </p:cNvPr>
          <p:cNvSpPr/>
          <p:nvPr/>
        </p:nvSpPr>
        <p:spPr>
          <a:xfrm>
            <a:off x="9202717" y="3412696"/>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5" name="Oval 20">
            <a:extLst>
              <a:ext uri="{FF2B5EF4-FFF2-40B4-BE49-F238E27FC236}">
                <a16:creationId xmlns:a16="http://schemas.microsoft.com/office/drawing/2014/main" xmlns="" id="{1BB39A9F-E556-4742-91F3-57522BEE03C7}"/>
              </a:ext>
            </a:extLst>
          </p:cNvPr>
          <p:cNvSpPr/>
          <p:nvPr/>
        </p:nvSpPr>
        <p:spPr>
          <a:xfrm>
            <a:off x="12932421" y="3412696"/>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6" name="Rectangle 1">
            <a:extLst>
              <a:ext uri="{FF2B5EF4-FFF2-40B4-BE49-F238E27FC236}">
                <a16:creationId xmlns:a16="http://schemas.microsoft.com/office/drawing/2014/main" xmlns="" id="{A840493D-ED03-4C28-ACEE-38D98F2CE078}"/>
              </a:ext>
            </a:extLst>
          </p:cNvPr>
          <p:cNvSpPr/>
          <p:nvPr/>
        </p:nvSpPr>
        <p:spPr>
          <a:xfrm>
            <a:off x="630157" y="8199042"/>
            <a:ext cx="17287997" cy="508816"/>
          </a:xfrm>
          <a:prstGeom prst="rect">
            <a:avLst/>
          </a:prstGeom>
          <a:solidFill>
            <a:srgbClr val="282F3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20">
            <a:extLst>
              <a:ext uri="{FF2B5EF4-FFF2-40B4-BE49-F238E27FC236}">
                <a16:creationId xmlns:a16="http://schemas.microsoft.com/office/drawing/2014/main" xmlns="" id="{1BB39A9F-E556-4742-91F3-57522BEE03C7}"/>
              </a:ext>
            </a:extLst>
          </p:cNvPr>
          <p:cNvSpPr/>
          <p:nvPr/>
        </p:nvSpPr>
        <p:spPr>
          <a:xfrm>
            <a:off x="2165168" y="7913290"/>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9" name="Oval 20">
            <a:extLst>
              <a:ext uri="{FF2B5EF4-FFF2-40B4-BE49-F238E27FC236}">
                <a16:creationId xmlns:a16="http://schemas.microsoft.com/office/drawing/2014/main" xmlns="" id="{1BB39A9F-E556-4742-91F3-57522BEE03C7}"/>
              </a:ext>
            </a:extLst>
          </p:cNvPr>
          <p:cNvSpPr/>
          <p:nvPr/>
        </p:nvSpPr>
        <p:spPr>
          <a:xfrm>
            <a:off x="5487941" y="7913290"/>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0" name="19 Dikdörtgen"/>
          <p:cNvSpPr/>
          <p:nvPr/>
        </p:nvSpPr>
        <p:spPr>
          <a:xfrm>
            <a:off x="1558851" y="9543093"/>
            <a:ext cx="2500330" cy="1077218"/>
          </a:xfrm>
          <a:prstGeom prst="rect">
            <a:avLst/>
          </a:prstGeom>
        </p:spPr>
        <p:txBody>
          <a:bodyPr wrap="square">
            <a:spAutoFit/>
          </a:bodyPr>
          <a:lstStyle/>
          <a:p>
            <a:pPr algn="ctr"/>
            <a:r>
              <a:rPr lang="tr-TR" sz="3200" b="1" smtClean="0"/>
              <a:t>Ayırma Haritaları</a:t>
            </a:r>
            <a:endParaRPr lang="tr-TR" sz="3200" b="1"/>
          </a:p>
        </p:txBody>
      </p:sp>
      <p:sp>
        <p:nvSpPr>
          <p:cNvPr id="22" name="21 Dikdörtgen"/>
          <p:cNvSpPr/>
          <p:nvPr/>
        </p:nvSpPr>
        <p:spPr>
          <a:xfrm>
            <a:off x="5059313" y="9556364"/>
            <a:ext cx="2428892" cy="1077218"/>
          </a:xfrm>
          <a:prstGeom prst="rect">
            <a:avLst/>
          </a:prstGeom>
        </p:spPr>
        <p:txBody>
          <a:bodyPr wrap="square">
            <a:spAutoFit/>
          </a:bodyPr>
          <a:lstStyle/>
          <a:p>
            <a:pPr algn="ctr"/>
            <a:r>
              <a:rPr lang="tr-TR" sz="3200" b="1" smtClean="0"/>
              <a:t>Yola Terk Haritaları</a:t>
            </a:r>
            <a:endParaRPr lang="tr-TR" sz="3200" b="1"/>
          </a:p>
        </p:txBody>
      </p:sp>
      <p:sp>
        <p:nvSpPr>
          <p:cNvPr id="23" name="22 Dikdörtgen"/>
          <p:cNvSpPr/>
          <p:nvPr/>
        </p:nvSpPr>
        <p:spPr>
          <a:xfrm>
            <a:off x="15775013" y="2476379"/>
            <a:ext cx="5104090" cy="584775"/>
          </a:xfrm>
          <a:prstGeom prst="rect">
            <a:avLst/>
          </a:prstGeom>
        </p:spPr>
        <p:txBody>
          <a:bodyPr wrap="none">
            <a:spAutoFit/>
          </a:bodyPr>
          <a:lstStyle/>
          <a:p>
            <a:pPr algn="ctr"/>
            <a:r>
              <a:rPr lang="tr-TR" sz="3200" b="1" smtClean="0">
                <a:solidFill>
                  <a:srgbClr val="6E1AEA"/>
                </a:solidFill>
              </a:rPr>
              <a:t>En az  % 5’i kontrol edilir.</a:t>
            </a:r>
            <a:endParaRPr lang="tr-TR" sz="3200" b="1">
              <a:solidFill>
                <a:srgbClr val="6E1AEA"/>
              </a:solidFill>
            </a:endParaRPr>
          </a:p>
        </p:txBody>
      </p:sp>
      <p:sp>
        <p:nvSpPr>
          <p:cNvPr id="24" name="Oval 20">
            <a:extLst>
              <a:ext uri="{FF2B5EF4-FFF2-40B4-BE49-F238E27FC236}">
                <a16:creationId xmlns:a16="http://schemas.microsoft.com/office/drawing/2014/main" xmlns="" id="{1BB39A9F-E556-4742-91F3-57522BEE03C7}"/>
              </a:ext>
            </a:extLst>
          </p:cNvPr>
          <p:cNvSpPr/>
          <p:nvPr/>
        </p:nvSpPr>
        <p:spPr>
          <a:xfrm>
            <a:off x="9202717" y="7913290"/>
            <a:ext cx="965319" cy="1008882"/>
          </a:xfrm>
          <a:prstGeom prst="ellipse">
            <a:avLst/>
          </a:prstGeom>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5" name="24 Dikdörtgen"/>
          <p:cNvSpPr/>
          <p:nvPr/>
        </p:nvSpPr>
        <p:spPr>
          <a:xfrm>
            <a:off x="8488337" y="9543093"/>
            <a:ext cx="2943886" cy="1569660"/>
          </a:xfrm>
          <a:prstGeom prst="rect">
            <a:avLst/>
          </a:prstGeom>
        </p:spPr>
        <p:txBody>
          <a:bodyPr wrap="square">
            <a:spAutoFit/>
          </a:bodyPr>
          <a:lstStyle/>
          <a:p>
            <a:pPr algn="ctr"/>
            <a:r>
              <a:rPr lang="tr-TR" sz="3200" b="1" smtClean="0"/>
              <a:t>.... VE DİĞER MÜNFERİT İŞLEMLER </a:t>
            </a:r>
            <a:endParaRPr lang="tr-TR" sz="3200" b="1"/>
          </a:p>
        </p:txBody>
      </p:sp>
      <p:sp>
        <p:nvSpPr>
          <p:cNvPr id="26" name="25 Dikdörtgen"/>
          <p:cNvSpPr/>
          <p:nvPr/>
        </p:nvSpPr>
        <p:spPr>
          <a:xfrm>
            <a:off x="12274552" y="9770678"/>
            <a:ext cx="5643602" cy="1569660"/>
          </a:xfrm>
          <a:prstGeom prst="rect">
            <a:avLst/>
          </a:prstGeom>
        </p:spPr>
        <p:txBody>
          <a:bodyPr wrap="square">
            <a:spAutoFit/>
          </a:bodyPr>
          <a:lstStyle/>
          <a:p>
            <a:pPr algn="ctr"/>
            <a:r>
              <a:rPr lang="tr-TR" sz="3200" b="1" smtClean="0">
                <a:solidFill>
                  <a:srgbClr val="6E1AEA"/>
                </a:solidFill>
              </a:rPr>
              <a:t>Parsel köşe noktalarının tamamı kontrol edilir.</a:t>
            </a:r>
          </a:p>
          <a:p>
            <a:pPr algn="ctr"/>
            <a:endParaRPr lang="tr-TR" sz="3200" b="1">
              <a:solidFill>
                <a:srgbClr val="6E1AEA"/>
              </a:solidFill>
            </a:endParaRPr>
          </a:p>
        </p:txBody>
      </p:sp>
    </p:spTree>
    <p:extLst>
      <p:ext uri="{BB962C8B-B14F-4D97-AF65-F5344CB8AC3E}">
        <p14:creationId xmlns:p14="http://schemas.microsoft.com/office/powerpoint/2010/main" val="219921538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5625" t="13195" r="58542" b="4166"/>
          <a:stretch>
            <a:fillRect/>
          </a:stretch>
        </p:blipFill>
        <p:spPr bwMode="auto">
          <a:xfrm>
            <a:off x="558719" y="3553596"/>
            <a:ext cx="12287336" cy="8501122"/>
          </a:xfrm>
          <a:prstGeom prst="rect">
            <a:avLst/>
          </a:prstGeom>
          <a:noFill/>
          <a:ln w="9525">
            <a:noFill/>
            <a:miter lim="800000"/>
            <a:headEnd/>
            <a:tailEnd/>
          </a:ln>
          <a:effectLst/>
        </p:spPr>
      </p:pic>
      <p:sp>
        <p:nvSpPr>
          <p:cNvPr id="3" name="Metin kutusu 10"/>
          <p:cNvSpPr txBox="1"/>
          <p:nvPr/>
        </p:nvSpPr>
        <p:spPr>
          <a:xfrm>
            <a:off x="344405" y="903612"/>
            <a:ext cx="8143933" cy="646331"/>
          </a:xfrm>
          <a:prstGeom prst="rect">
            <a:avLst/>
          </a:prstGeom>
          <a:noFill/>
        </p:spPr>
        <p:txBody>
          <a:bodyPr wrap="square" rtlCol="0">
            <a:spAutoFit/>
          </a:bodyPr>
          <a:lstStyle/>
          <a:p>
            <a:pPr marL="285750" indent="-285750"/>
            <a:r>
              <a:rPr lang="tr-TR" sz="3600" b="1" smtClean="0"/>
              <a:t>  İmar planı bulunan yerlerde;</a:t>
            </a:r>
            <a:endParaRPr lang="tr-TR" sz="3600" b="1"/>
          </a:p>
        </p:txBody>
      </p:sp>
      <p:sp>
        <p:nvSpPr>
          <p:cNvPr id="4" name="Metin kutusu 10"/>
          <p:cNvSpPr txBox="1"/>
          <p:nvPr/>
        </p:nvSpPr>
        <p:spPr>
          <a:xfrm>
            <a:off x="344404" y="1617992"/>
            <a:ext cx="14430477" cy="646331"/>
          </a:xfrm>
          <a:prstGeom prst="rect">
            <a:avLst/>
          </a:prstGeom>
          <a:noFill/>
        </p:spPr>
        <p:txBody>
          <a:bodyPr wrap="square" rtlCol="0">
            <a:spAutoFit/>
          </a:bodyPr>
          <a:lstStyle/>
          <a:p>
            <a:pPr marL="285750" indent="-285750"/>
            <a:r>
              <a:rPr lang="tr-TR" sz="3600" b="1" smtClean="0"/>
              <a:t>  Ayırma, Birleştirme, yoldan ihdas ve yola terk işlemlerinde</a:t>
            </a:r>
            <a:endParaRPr lang="tr-TR" sz="3600" b="1"/>
          </a:p>
        </p:txBody>
      </p:sp>
      <p:sp>
        <p:nvSpPr>
          <p:cNvPr id="5" name="Metin kutusu 10"/>
          <p:cNvSpPr txBox="1"/>
          <p:nvPr/>
        </p:nvSpPr>
        <p:spPr>
          <a:xfrm>
            <a:off x="344404" y="2407199"/>
            <a:ext cx="14430477" cy="646331"/>
          </a:xfrm>
          <a:prstGeom prst="rect">
            <a:avLst/>
          </a:prstGeom>
          <a:noFill/>
        </p:spPr>
        <p:txBody>
          <a:bodyPr wrap="square" rtlCol="0">
            <a:spAutoFit/>
          </a:bodyPr>
          <a:lstStyle/>
          <a:p>
            <a:pPr marL="285750" indent="-285750"/>
            <a:r>
              <a:rPr lang="tr-TR" sz="3600" b="1" smtClean="0"/>
              <a:t>  Terk ve İhdas edilen yerler harf ile gösterilir.</a:t>
            </a:r>
            <a:endParaRPr lang="tr-TR" sz="3600" b="1"/>
          </a:p>
        </p:txBody>
      </p:sp>
    </p:spTree>
    <p:extLst>
      <p:ext uri="{BB962C8B-B14F-4D97-AF65-F5344CB8AC3E}">
        <p14:creationId xmlns:p14="http://schemas.microsoft.com/office/powerpoint/2010/main" val="408159525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ppt_x</p:attrName>
                                        </p:attrNameLst>
                                      </p:cBhvr>
                                      <p:tavLst>
                                        <p:tav tm="0">
                                          <p:val>
                                            <p:strVal val="#ppt_x"/>
                                          </p:val>
                                        </p:tav>
                                        <p:tav tm="100000">
                                          <p:val>
                                            <p:strVal val="#ppt_x"/>
                                          </p:val>
                                        </p:tav>
                                      </p:tavLst>
                                    </p:anim>
                                    <p:anim calcmode="lin" valueType="num">
                                      <p:cBhvr>
                                        <p:cTn id="23"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7">
            <a:extLst>
              <a:ext uri="{FF2B5EF4-FFF2-40B4-BE49-F238E27FC236}">
                <a16:creationId xmlns:a16="http://schemas.microsoft.com/office/drawing/2014/main" xmlns="" id="{680FE0B3-C471-4BF8-8E4E-1945F92B55AC}"/>
              </a:ext>
            </a:extLst>
          </p:cNvPr>
          <p:cNvSpPr txBox="1"/>
          <p:nvPr/>
        </p:nvSpPr>
        <p:spPr>
          <a:xfrm>
            <a:off x="2487545" y="2654022"/>
            <a:ext cx="14359038"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600" b="0" i="0" u="none" strike="noStrike" kern="0" cap="none" spc="0" normalizeH="0" baseline="0" noProof="0">
                <a:ln>
                  <a:noFill/>
                </a:ln>
                <a:solidFill>
                  <a:sysClr val="windowText" lastClr="000000"/>
                </a:solidFill>
                <a:effectLst/>
                <a:uLnTx/>
                <a:uFillTx/>
              </a:rPr>
              <a:t>Parçalanan irtifak hakkının hesaplanan alanları </a:t>
            </a:r>
            <a:r>
              <a:rPr kumimoji="0" lang="tr-TR" sz="3600" b="0" i="0" u="none" strike="noStrike" kern="0" cap="none" spc="0" normalizeH="0" baseline="0" noProof="0" smtClean="0">
                <a:ln>
                  <a:noFill/>
                </a:ln>
                <a:solidFill>
                  <a:sysClr val="windowText" lastClr="000000"/>
                </a:solidFill>
                <a:effectLst/>
                <a:uLnTx/>
                <a:uFillTx/>
              </a:rPr>
              <a:t>toplamı </a:t>
            </a:r>
            <a:r>
              <a:rPr kumimoji="0" lang="tr-TR" sz="3600" b="0" i="0" u="none" strike="noStrike" kern="0" cap="none" spc="0" normalizeH="0" baseline="0" noProof="0">
                <a:ln>
                  <a:noFill/>
                </a:ln>
                <a:solidFill>
                  <a:sysClr val="windowText" lastClr="000000"/>
                </a:solidFill>
                <a:effectLst/>
                <a:uLnTx/>
                <a:uFillTx/>
              </a:rPr>
              <a:t>ile tapuda kayıtlı yüzölçümü arasındaki fark:</a:t>
            </a:r>
          </a:p>
        </p:txBody>
      </p:sp>
      <p:sp>
        <p:nvSpPr>
          <p:cNvPr id="7" name="Dikdörtgen 5">
            <a:extLst>
              <a:ext uri="{FF2B5EF4-FFF2-40B4-BE49-F238E27FC236}">
                <a16:creationId xmlns:a16="http://schemas.microsoft.com/office/drawing/2014/main" xmlns="" id="{AA8A204F-4503-4586-998F-5D365C671CA9}"/>
              </a:ext>
            </a:extLst>
          </p:cNvPr>
          <p:cNvSpPr/>
          <p:nvPr/>
        </p:nvSpPr>
        <p:spPr>
          <a:xfrm>
            <a:off x="915909" y="5292972"/>
            <a:ext cx="5521569" cy="3042141"/>
          </a:xfrm>
          <a:prstGeom prst="rect">
            <a:avLst/>
          </a:prstGeom>
          <a:solidFill>
            <a:schemeClr val="accent2">
              <a:lumMod val="40000"/>
              <a:lumOff val="60000"/>
            </a:schemeClr>
          </a:solid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3600"/>
              <a:t>101/1</a:t>
            </a:r>
          </a:p>
        </p:txBody>
      </p:sp>
      <p:sp>
        <p:nvSpPr>
          <p:cNvPr id="8" name="Dikdörtgen 6">
            <a:extLst>
              <a:ext uri="{FF2B5EF4-FFF2-40B4-BE49-F238E27FC236}">
                <a16:creationId xmlns:a16="http://schemas.microsoft.com/office/drawing/2014/main" xmlns="" id="{467109CE-EBEC-4C4F-AE95-46E71B450617}"/>
              </a:ext>
            </a:extLst>
          </p:cNvPr>
          <p:cNvSpPr/>
          <p:nvPr/>
        </p:nvSpPr>
        <p:spPr>
          <a:xfrm>
            <a:off x="915909" y="8335119"/>
            <a:ext cx="5521569" cy="3130060"/>
          </a:xfrm>
          <a:prstGeom prst="rect">
            <a:avLst/>
          </a:prstGeom>
          <a:solidFill>
            <a:schemeClr val="accent2">
              <a:lumMod val="40000"/>
              <a:lumOff val="60000"/>
            </a:schemeClr>
          </a:solid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3600"/>
              <a:t>101/2</a:t>
            </a:r>
          </a:p>
        </p:txBody>
      </p:sp>
      <p:cxnSp>
        <p:nvCxnSpPr>
          <p:cNvPr id="9" name="Düz Ok Bağlayıcısı 11">
            <a:extLst>
              <a:ext uri="{FF2B5EF4-FFF2-40B4-BE49-F238E27FC236}">
                <a16:creationId xmlns:a16="http://schemas.microsoft.com/office/drawing/2014/main" xmlns="" id="{CA8E8238-C049-4739-9BE6-B359DBC0185E}"/>
              </a:ext>
            </a:extLst>
          </p:cNvPr>
          <p:cNvCxnSpPr>
            <a:cxnSpLocks/>
          </p:cNvCxnSpPr>
          <p:nvPr/>
        </p:nvCxnSpPr>
        <p:spPr>
          <a:xfrm>
            <a:off x="2487545" y="6020842"/>
            <a:ext cx="5246089" cy="1092942"/>
          </a:xfrm>
          <a:prstGeom prst="straightConnector1">
            <a:avLst/>
          </a:prstGeom>
          <a:ln w="57150">
            <a:tailEnd type="triangle"/>
          </a:ln>
        </p:spPr>
        <p:style>
          <a:lnRef idx="2">
            <a:schemeClr val="accent2"/>
          </a:lnRef>
          <a:fillRef idx="0">
            <a:schemeClr val="accent2"/>
          </a:fillRef>
          <a:effectRef idx="1">
            <a:schemeClr val="accent2"/>
          </a:effectRef>
          <a:fontRef idx="minor">
            <a:schemeClr val="tx1"/>
          </a:fontRef>
        </p:style>
      </p:cxnSp>
      <p:cxnSp>
        <p:nvCxnSpPr>
          <p:cNvPr id="10" name="Düz Ok Bağlayıcısı 12">
            <a:extLst>
              <a:ext uri="{FF2B5EF4-FFF2-40B4-BE49-F238E27FC236}">
                <a16:creationId xmlns:a16="http://schemas.microsoft.com/office/drawing/2014/main" xmlns="" id="{EC48B7D9-1D46-4A11-B503-7130D79BCB71}"/>
              </a:ext>
            </a:extLst>
          </p:cNvPr>
          <p:cNvCxnSpPr>
            <a:cxnSpLocks/>
          </p:cNvCxnSpPr>
          <p:nvPr/>
        </p:nvCxnSpPr>
        <p:spPr>
          <a:xfrm flipV="1">
            <a:off x="2728590" y="7922258"/>
            <a:ext cx="5116805" cy="2100932"/>
          </a:xfrm>
          <a:prstGeom prst="straightConnector1">
            <a:avLst/>
          </a:prstGeom>
          <a:ln w="57150">
            <a:tailEnd type="triangle"/>
          </a:ln>
        </p:spPr>
        <p:style>
          <a:lnRef idx="2">
            <a:schemeClr val="accent2"/>
          </a:lnRef>
          <a:fillRef idx="0">
            <a:schemeClr val="accent2"/>
          </a:fillRef>
          <a:effectRef idx="1">
            <a:schemeClr val="accent2"/>
          </a:effectRef>
          <a:fontRef idx="minor">
            <a:schemeClr val="tx1"/>
          </a:fontRef>
        </p:style>
      </p:cxnSp>
      <p:sp>
        <p:nvSpPr>
          <p:cNvPr id="11" name="Metin kutusu 15">
            <a:extLst>
              <a:ext uri="{FF2B5EF4-FFF2-40B4-BE49-F238E27FC236}">
                <a16:creationId xmlns:a16="http://schemas.microsoft.com/office/drawing/2014/main" xmlns="" id="{45A0B1CB-4E3E-4E84-B417-C615BCC5910C}"/>
              </a:ext>
            </a:extLst>
          </p:cNvPr>
          <p:cNvSpPr txBox="1"/>
          <p:nvPr/>
        </p:nvSpPr>
        <p:spPr>
          <a:xfrm>
            <a:off x="7845395" y="5000584"/>
            <a:ext cx="5000659" cy="584775"/>
          </a:xfrm>
          <a:prstGeom prst="rect">
            <a:avLst/>
          </a:prstGeom>
          <a:solidFill>
            <a:schemeClr val="accent2">
              <a:lumMod val="40000"/>
              <a:lumOff val="60000"/>
            </a:schemeClr>
          </a:solidFill>
        </p:spPr>
        <p:txBody>
          <a:bodyPr wrap="square" rtlCol="0">
            <a:spAutoFit/>
          </a:bodyPr>
          <a:lstStyle/>
          <a:p>
            <a:r>
              <a:rPr lang="tr-TR" sz="3200"/>
              <a:t>Yanılma sınırı içindeyse:</a:t>
            </a:r>
          </a:p>
        </p:txBody>
      </p:sp>
      <p:sp>
        <p:nvSpPr>
          <p:cNvPr id="12" name="Metin kutusu 16">
            <a:extLst>
              <a:ext uri="{FF2B5EF4-FFF2-40B4-BE49-F238E27FC236}">
                <a16:creationId xmlns:a16="http://schemas.microsoft.com/office/drawing/2014/main" xmlns="" id="{7DA272E7-DD68-4521-9ABD-A12F7B9CF294}"/>
              </a:ext>
            </a:extLst>
          </p:cNvPr>
          <p:cNvSpPr txBox="1"/>
          <p:nvPr/>
        </p:nvSpPr>
        <p:spPr>
          <a:xfrm>
            <a:off x="14020880" y="4969085"/>
            <a:ext cx="4897405" cy="584775"/>
          </a:xfrm>
          <a:prstGeom prst="rect">
            <a:avLst/>
          </a:prstGeom>
          <a:solidFill>
            <a:schemeClr val="accent2">
              <a:lumMod val="40000"/>
              <a:lumOff val="60000"/>
            </a:schemeClr>
          </a:solidFill>
        </p:spPr>
        <p:txBody>
          <a:bodyPr wrap="square" rtlCol="0">
            <a:spAutoFit/>
          </a:bodyPr>
          <a:lstStyle/>
          <a:p>
            <a:r>
              <a:rPr lang="tr-TR" sz="3200"/>
              <a:t>Yanılma sınırı dışındaysa:</a:t>
            </a:r>
          </a:p>
        </p:txBody>
      </p:sp>
      <p:sp>
        <p:nvSpPr>
          <p:cNvPr id="13" name="Metin kutusu 17">
            <a:extLst>
              <a:ext uri="{FF2B5EF4-FFF2-40B4-BE49-F238E27FC236}">
                <a16:creationId xmlns:a16="http://schemas.microsoft.com/office/drawing/2014/main" xmlns="" id="{3A4F57F6-AA2C-4EC1-BA90-AC5D12EA1865}"/>
              </a:ext>
            </a:extLst>
          </p:cNvPr>
          <p:cNvSpPr txBox="1"/>
          <p:nvPr/>
        </p:nvSpPr>
        <p:spPr>
          <a:xfrm>
            <a:off x="7845395" y="6191250"/>
            <a:ext cx="5286412" cy="1569660"/>
          </a:xfrm>
          <a:prstGeom prst="rect">
            <a:avLst/>
          </a:prstGeom>
          <a:noFill/>
        </p:spPr>
        <p:txBody>
          <a:bodyPr wrap="square" rtlCol="0">
            <a:spAutoFit/>
          </a:bodyPr>
          <a:lstStyle/>
          <a:p>
            <a:r>
              <a:rPr lang="tr-TR" sz="3200"/>
              <a:t>Yüzölçümü farkı alanlarına</a:t>
            </a:r>
          </a:p>
          <a:p>
            <a:r>
              <a:rPr lang="tr-TR" sz="3200"/>
              <a:t>orantılı olarak parçalara </a:t>
            </a:r>
          </a:p>
          <a:p>
            <a:r>
              <a:rPr lang="tr-TR" sz="3200"/>
              <a:t>dağıtılır.</a:t>
            </a:r>
          </a:p>
        </p:txBody>
      </p:sp>
      <p:sp>
        <p:nvSpPr>
          <p:cNvPr id="16" name="Metin kutusu 18">
            <a:extLst>
              <a:ext uri="{FF2B5EF4-FFF2-40B4-BE49-F238E27FC236}">
                <a16:creationId xmlns:a16="http://schemas.microsoft.com/office/drawing/2014/main" xmlns="" id="{A6F822A2-3A06-44AF-BD9A-0E7463A76633}"/>
              </a:ext>
            </a:extLst>
          </p:cNvPr>
          <p:cNvSpPr txBox="1"/>
          <p:nvPr/>
        </p:nvSpPr>
        <p:spPr>
          <a:xfrm>
            <a:off x="14020880" y="6020842"/>
            <a:ext cx="5035353" cy="1569660"/>
          </a:xfrm>
          <a:prstGeom prst="rect">
            <a:avLst/>
          </a:prstGeom>
          <a:noFill/>
        </p:spPr>
        <p:txBody>
          <a:bodyPr wrap="none" rtlCol="0">
            <a:spAutoFit/>
          </a:bodyPr>
          <a:lstStyle/>
          <a:p>
            <a:pPr algn="just"/>
            <a:r>
              <a:rPr lang="tr-TR" sz="3200"/>
              <a:t>Yüzölçümü farkı alanlarına</a:t>
            </a:r>
          </a:p>
          <a:p>
            <a:pPr algn="just"/>
            <a:r>
              <a:rPr lang="tr-TR" sz="3200"/>
              <a:t>orantılı olarak parçalara </a:t>
            </a:r>
          </a:p>
          <a:p>
            <a:pPr algn="just"/>
            <a:r>
              <a:rPr lang="tr-TR" sz="3200"/>
              <a:t>dağıtılır.</a:t>
            </a:r>
          </a:p>
        </p:txBody>
      </p:sp>
      <p:sp>
        <p:nvSpPr>
          <p:cNvPr id="17" name="Metin kutusu 20">
            <a:extLst>
              <a:ext uri="{FF2B5EF4-FFF2-40B4-BE49-F238E27FC236}">
                <a16:creationId xmlns:a16="http://schemas.microsoft.com/office/drawing/2014/main" xmlns="" id="{09E38070-CBA3-412E-B78A-0E4A98847F2D}"/>
              </a:ext>
            </a:extLst>
          </p:cNvPr>
          <p:cNvSpPr txBox="1"/>
          <p:nvPr/>
        </p:nvSpPr>
        <p:spPr>
          <a:xfrm>
            <a:off x="14060501" y="8127604"/>
            <a:ext cx="4468777" cy="1569660"/>
          </a:xfrm>
          <a:prstGeom prst="rect">
            <a:avLst/>
          </a:prstGeom>
          <a:noFill/>
        </p:spPr>
        <p:txBody>
          <a:bodyPr wrap="square" rtlCol="0">
            <a:spAutoFit/>
          </a:bodyPr>
          <a:lstStyle/>
          <a:p>
            <a:r>
              <a:rPr lang="tr-TR" sz="3200" smtClean="0"/>
              <a:t>Tescil bildiriminin </a:t>
            </a:r>
            <a:r>
              <a:rPr lang="tr-TR" sz="3200"/>
              <a:t>düşünceler </a:t>
            </a:r>
          </a:p>
          <a:p>
            <a:r>
              <a:rPr lang="tr-TR" sz="3200"/>
              <a:t>sütununda belirtilir.</a:t>
            </a:r>
          </a:p>
        </p:txBody>
      </p:sp>
      <p:sp>
        <p:nvSpPr>
          <p:cNvPr id="18" name="Metin kutusu 22">
            <a:extLst>
              <a:ext uri="{FF2B5EF4-FFF2-40B4-BE49-F238E27FC236}">
                <a16:creationId xmlns:a16="http://schemas.microsoft.com/office/drawing/2014/main" xmlns="" id="{B702DBE2-0CD9-4507-A304-D41F5221A3E4}"/>
              </a:ext>
            </a:extLst>
          </p:cNvPr>
          <p:cNvSpPr txBox="1"/>
          <p:nvPr/>
        </p:nvSpPr>
        <p:spPr>
          <a:xfrm>
            <a:off x="14060501" y="10255497"/>
            <a:ext cx="4010842" cy="584775"/>
          </a:xfrm>
          <a:prstGeom prst="rect">
            <a:avLst/>
          </a:prstGeom>
          <a:noFill/>
        </p:spPr>
        <p:txBody>
          <a:bodyPr wrap="none" rtlCol="0">
            <a:spAutoFit/>
          </a:bodyPr>
          <a:lstStyle/>
          <a:p>
            <a:r>
              <a:rPr lang="tr-TR" sz="3200"/>
              <a:t>Daha sonra düzeltilir.</a:t>
            </a:r>
          </a:p>
        </p:txBody>
      </p:sp>
      <p:sp>
        <p:nvSpPr>
          <p:cNvPr id="20" name="Metin kutusu 2"/>
          <p:cNvSpPr txBox="1"/>
          <p:nvPr/>
        </p:nvSpPr>
        <p:spPr>
          <a:xfrm>
            <a:off x="1987479" y="908720"/>
            <a:ext cx="17273502" cy="584775"/>
          </a:xfrm>
          <a:prstGeom prst="rect">
            <a:avLst/>
          </a:prstGeom>
          <a:noFill/>
        </p:spPr>
        <p:txBody>
          <a:bodyPr wrap="square" rtlCol="0">
            <a:spAutoFit/>
          </a:bodyPr>
          <a:lstStyle/>
          <a:p>
            <a:r>
              <a:rPr lang="tr-TR" sz="3200" b="1" smtClean="0">
                <a:solidFill>
                  <a:srgbClr val="00B050"/>
                </a:solidFill>
              </a:rPr>
              <a:t>ÜZERİNDE İRTİFAK HAKKI OLAN PARSELDE DEĞİŞİKLİK İŞLMİ SÖZ KONUSU İSE;</a:t>
            </a:r>
            <a:endParaRPr lang="tr-TR" sz="3200" b="1">
              <a:solidFill>
                <a:srgbClr val="00B050"/>
              </a:solidFill>
            </a:endParaRPr>
          </a:p>
        </p:txBody>
      </p:sp>
      <p:sp>
        <p:nvSpPr>
          <p:cNvPr id="21" name="Dikdörtgen 3">
            <a:extLst>
              <a:ext uri="{FF2B5EF4-FFF2-40B4-BE49-F238E27FC236}">
                <a16:creationId xmlns:a16="http://schemas.microsoft.com/office/drawing/2014/main" xmlns="" id="{4498AA96-E388-468C-B551-4735A35BFB75}"/>
              </a:ext>
            </a:extLst>
          </p:cNvPr>
          <p:cNvSpPr/>
          <p:nvPr/>
        </p:nvSpPr>
        <p:spPr>
          <a:xfrm>
            <a:off x="1691098" y="5292972"/>
            <a:ext cx="1037492" cy="6189785"/>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tr-TR" sz="3200" smtClean="0"/>
              <a:t>Geçit </a:t>
            </a:r>
            <a:r>
              <a:rPr lang="tr-TR" smtClean="0"/>
              <a:t> </a:t>
            </a:r>
            <a:r>
              <a:rPr lang="tr-TR" sz="3200"/>
              <a:t>Hakkı</a:t>
            </a:r>
            <a:endParaRPr lang="tr-TR" sz="3600"/>
          </a:p>
        </p:txBody>
      </p:sp>
    </p:spTree>
    <p:extLst>
      <p:ext uri="{BB962C8B-B14F-4D97-AF65-F5344CB8AC3E}">
        <p14:creationId xmlns:p14="http://schemas.microsoft.com/office/powerpoint/2010/main" val="51497016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2000"/>
                                        <p:tgtEl>
                                          <p:spTgt spid="2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1" grpId="0" animBg="1"/>
      <p:bldP spid="12" grpId="0" animBg="1"/>
      <p:bldP spid="13" grpId="0"/>
      <p:bldP spid="16" grpId="0"/>
      <p:bldP spid="17"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72951" y="943200"/>
            <a:ext cx="15558875" cy="584775"/>
          </a:xfrm>
          <a:prstGeom prst="rect">
            <a:avLst/>
          </a:prstGeom>
        </p:spPr>
        <p:txBody>
          <a:bodyPr wrap="none">
            <a:spAutoFit/>
          </a:bodyPr>
          <a:lstStyle/>
          <a:p>
            <a:pPr algn="ctr"/>
            <a:r>
              <a:rPr lang="tr-TR" sz="3200" b="1">
                <a:solidFill>
                  <a:srgbClr val="7686FE"/>
                </a:solidFill>
              </a:rPr>
              <a:t>ÜZERİNDE İRTİFAK HAKKI OLAN </a:t>
            </a:r>
            <a:r>
              <a:rPr lang="tr-TR" sz="3200" b="1" smtClean="0">
                <a:solidFill>
                  <a:srgbClr val="7686FE"/>
                </a:solidFill>
              </a:rPr>
              <a:t>PARSELDE BİRLEŞTİRME İŞLEMİ VARSA? </a:t>
            </a:r>
            <a:endParaRPr lang="tr-TR" sz="3200" b="1">
              <a:solidFill>
                <a:srgbClr val="7686FE"/>
              </a:solidFill>
            </a:endParaRPr>
          </a:p>
        </p:txBody>
      </p:sp>
      <p:pic>
        <p:nvPicPr>
          <p:cNvPr id="4"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7750" t="11111" r="20416" b="10519"/>
          <a:stretch/>
        </p:blipFill>
        <p:spPr bwMode="auto">
          <a:xfrm>
            <a:off x="250925" y="2580112"/>
            <a:ext cx="9251925" cy="9441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750" t="11704" r="12167" b="5630"/>
          <a:stretch/>
        </p:blipFill>
        <p:spPr bwMode="auto">
          <a:xfrm>
            <a:off x="10476061" y="2826024"/>
            <a:ext cx="8181038" cy="48103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7" name="Metin kutusu 6"/>
          <p:cNvSpPr txBox="1"/>
          <p:nvPr/>
        </p:nvSpPr>
        <p:spPr>
          <a:xfrm>
            <a:off x="11713876" y="5231196"/>
            <a:ext cx="5705408" cy="584775"/>
          </a:xfrm>
          <a:prstGeom prst="rect">
            <a:avLst/>
          </a:prstGeom>
          <a:noFill/>
        </p:spPr>
        <p:txBody>
          <a:bodyPr wrap="none" rtlCol="0">
            <a:spAutoFit/>
          </a:bodyPr>
          <a:lstStyle/>
          <a:p>
            <a:r>
              <a:rPr lang="tr-TR" sz="3200" smtClean="0"/>
              <a:t>DÜŞÜNCELER SÜTUNUNDA</a:t>
            </a:r>
            <a:endParaRPr lang="tr-TR" sz="3200"/>
          </a:p>
        </p:txBody>
      </p:sp>
      <p:sp>
        <p:nvSpPr>
          <p:cNvPr id="8" name="Dikdörtgen 7"/>
          <p:cNvSpPr/>
          <p:nvPr/>
        </p:nvSpPr>
        <p:spPr>
          <a:xfrm>
            <a:off x="2339157" y="6654284"/>
            <a:ext cx="5493940" cy="1200329"/>
          </a:xfrm>
          <a:prstGeom prst="rect">
            <a:avLst/>
          </a:prstGeom>
        </p:spPr>
        <p:txBody>
          <a:bodyPr wrap="square">
            <a:spAutoFit/>
          </a:bodyPr>
          <a:lstStyle/>
          <a:p>
            <a:pPr algn="ctr"/>
            <a:r>
              <a:rPr lang="tr-TR" sz="3600" smtClean="0"/>
              <a:t>TESCİL </a:t>
            </a:r>
            <a:r>
              <a:rPr lang="tr-TR" sz="3600" smtClean="0"/>
              <a:t>BİLDİRİMİNİN KROKİ KISMINDA</a:t>
            </a:r>
            <a:endParaRPr lang="tr-TR" sz="3600"/>
          </a:p>
        </p:txBody>
      </p:sp>
    </p:spTree>
    <p:extLst>
      <p:ext uri="{BB962C8B-B14F-4D97-AF65-F5344CB8AC3E}">
        <p14:creationId xmlns:p14="http://schemas.microsoft.com/office/powerpoint/2010/main" val="371224223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5272" y="943200"/>
            <a:ext cx="20441909" cy="1077218"/>
          </a:xfrm>
          <a:prstGeom prst="rect">
            <a:avLst/>
          </a:prstGeom>
        </p:spPr>
        <p:txBody>
          <a:bodyPr wrap="square">
            <a:spAutoFit/>
          </a:bodyPr>
          <a:lstStyle/>
          <a:p>
            <a:pPr algn="ctr"/>
            <a:r>
              <a:rPr lang="tr-TR" sz="3200" b="1">
                <a:solidFill>
                  <a:srgbClr val="7686FE"/>
                </a:solidFill>
              </a:rPr>
              <a:t>ÜZERİNDE İRTİFAK HAKKI OLAN </a:t>
            </a:r>
            <a:r>
              <a:rPr lang="tr-TR" sz="3200" b="1" smtClean="0">
                <a:solidFill>
                  <a:srgbClr val="7686FE"/>
                </a:solidFill>
              </a:rPr>
              <a:t>PARSELDE İFRAZ-YOLA TERK-YOLDAN İHDAS+BİRLEŞTİRM İŞLEMİ VARSA? </a:t>
            </a:r>
            <a:endParaRPr lang="tr-TR" sz="3200" b="1">
              <a:solidFill>
                <a:srgbClr val="7686FE"/>
              </a:solidFill>
            </a:endParaRPr>
          </a:p>
        </p:txBody>
      </p:sp>
      <p:pic>
        <p:nvPicPr>
          <p:cNvPr id="4"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7750" t="11111" r="20416" b="10519"/>
          <a:stretch/>
        </p:blipFill>
        <p:spPr bwMode="auto">
          <a:xfrm>
            <a:off x="466949" y="2807296"/>
            <a:ext cx="9251925" cy="9441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750" t="11704" r="12167" b="5630"/>
          <a:stretch/>
        </p:blipFill>
        <p:spPr bwMode="auto">
          <a:xfrm>
            <a:off x="10476061" y="2826024"/>
            <a:ext cx="8181038" cy="48103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6" name="Dikdörtgen 5"/>
          <p:cNvSpPr/>
          <p:nvPr/>
        </p:nvSpPr>
        <p:spPr>
          <a:xfrm>
            <a:off x="2339157" y="6654284"/>
            <a:ext cx="5493940" cy="1200329"/>
          </a:xfrm>
          <a:prstGeom prst="rect">
            <a:avLst/>
          </a:prstGeom>
        </p:spPr>
        <p:txBody>
          <a:bodyPr wrap="square">
            <a:spAutoFit/>
          </a:bodyPr>
          <a:lstStyle/>
          <a:p>
            <a:pPr algn="ctr"/>
            <a:r>
              <a:rPr lang="tr-TR" sz="3600" smtClean="0"/>
              <a:t>TESCİL </a:t>
            </a:r>
            <a:r>
              <a:rPr lang="tr-TR" sz="3600" smtClean="0"/>
              <a:t>BİLDİRİMİNİN KROKİ KISMINDA</a:t>
            </a:r>
            <a:endParaRPr lang="tr-TR" sz="3600"/>
          </a:p>
        </p:txBody>
      </p:sp>
      <p:sp>
        <p:nvSpPr>
          <p:cNvPr id="7" name="Metin kutusu 6"/>
          <p:cNvSpPr txBox="1"/>
          <p:nvPr/>
        </p:nvSpPr>
        <p:spPr>
          <a:xfrm>
            <a:off x="11713876" y="5190841"/>
            <a:ext cx="5705408" cy="584775"/>
          </a:xfrm>
          <a:prstGeom prst="rect">
            <a:avLst/>
          </a:prstGeom>
          <a:noFill/>
        </p:spPr>
        <p:txBody>
          <a:bodyPr wrap="none" rtlCol="0">
            <a:spAutoFit/>
          </a:bodyPr>
          <a:lstStyle/>
          <a:p>
            <a:r>
              <a:rPr lang="tr-TR" sz="3200" smtClean="0"/>
              <a:t>DÜŞÜNCELER SÜTUNUNDA</a:t>
            </a:r>
            <a:endParaRPr lang="tr-TR" sz="3200"/>
          </a:p>
        </p:txBody>
      </p:sp>
      <p:pic>
        <p:nvPicPr>
          <p:cNvPr id="9"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583" t="9037" r="15500" b="5324"/>
          <a:stretch/>
        </p:blipFill>
        <p:spPr bwMode="auto">
          <a:xfrm>
            <a:off x="10692085" y="8286510"/>
            <a:ext cx="7164908" cy="45365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Metin kutusu 7"/>
          <p:cNvSpPr txBox="1"/>
          <p:nvPr/>
        </p:nvSpPr>
        <p:spPr>
          <a:xfrm>
            <a:off x="12348269" y="9164381"/>
            <a:ext cx="3970959" cy="584775"/>
          </a:xfrm>
          <a:prstGeom prst="rect">
            <a:avLst/>
          </a:prstGeom>
          <a:noFill/>
        </p:spPr>
        <p:txBody>
          <a:bodyPr wrap="square" rtlCol="0">
            <a:spAutoFit/>
          </a:bodyPr>
          <a:lstStyle/>
          <a:p>
            <a:r>
              <a:rPr lang="tr-TR" sz="3200" smtClean="0"/>
              <a:t>ÖLÇÜ KROKİSİNDE </a:t>
            </a:r>
            <a:endParaRPr lang="tr-TR" sz="3200"/>
          </a:p>
        </p:txBody>
      </p:sp>
    </p:spTree>
    <p:extLst>
      <p:ext uri="{BB962C8B-B14F-4D97-AF65-F5344CB8AC3E}">
        <p14:creationId xmlns:p14="http://schemas.microsoft.com/office/powerpoint/2010/main" val="238868021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5867549" y="585554"/>
            <a:ext cx="11340157" cy="646331"/>
          </a:xfrm>
          <a:prstGeom prst="rect">
            <a:avLst/>
          </a:prstGeom>
          <a:noFill/>
        </p:spPr>
        <p:txBody>
          <a:bodyPr wrap="square" rtlCol="0">
            <a:spAutoFit/>
          </a:bodyPr>
          <a:lstStyle/>
          <a:p>
            <a:pPr algn="ctr"/>
            <a:r>
              <a:rPr lang="tr-TR" sz="3600" b="1" smtClean="0">
                <a:solidFill>
                  <a:srgbClr val="6E1AEA"/>
                </a:solidFill>
              </a:rPr>
              <a:t>TEKNİK HATALARIN DÜZELTİLMESİ</a:t>
            </a:r>
            <a:endParaRPr lang="tr-TR" sz="3600" b="1">
              <a:solidFill>
                <a:srgbClr val="6E1AEA"/>
              </a:solidFill>
            </a:endParaRPr>
          </a:p>
        </p:txBody>
      </p:sp>
      <p:sp>
        <p:nvSpPr>
          <p:cNvPr id="3" name="Metin kutusu 2"/>
          <p:cNvSpPr txBox="1"/>
          <p:nvPr/>
        </p:nvSpPr>
        <p:spPr>
          <a:xfrm>
            <a:off x="3437204" y="1340768"/>
            <a:ext cx="16200845" cy="584775"/>
          </a:xfrm>
          <a:prstGeom prst="rect">
            <a:avLst/>
          </a:prstGeom>
          <a:noFill/>
        </p:spPr>
        <p:txBody>
          <a:bodyPr wrap="none" rtlCol="0">
            <a:spAutoFit/>
          </a:bodyPr>
          <a:lstStyle/>
          <a:p>
            <a:r>
              <a:rPr lang="tr-TR" sz="3200" smtClean="0"/>
              <a:t>YER GÖSTERME – PLAN ÖRNEĞİ HARİÇ İŞLEMLERDE BÜRO KONTROLÜ YAPILIR</a:t>
            </a:r>
            <a:endParaRPr lang="tr-TR" sz="3200"/>
          </a:p>
        </p:txBody>
      </p:sp>
      <p:sp>
        <p:nvSpPr>
          <p:cNvPr id="4" name="Yuvarlatılmış Dikdörtgen 3"/>
          <p:cNvSpPr/>
          <p:nvPr/>
        </p:nvSpPr>
        <p:spPr>
          <a:xfrm>
            <a:off x="754981" y="3383360"/>
            <a:ext cx="4319886" cy="2186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smtClean="0">
                <a:solidFill>
                  <a:srgbClr val="FF0000"/>
                </a:solidFill>
              </a:rPr>
              <a:t>BİLGİ VE BELGEDE VAR OLAN YÜZÖLÇÜM</a:t>
            </a:r>
            <a:endParaRPr lang="tr-TR" sz="3200">
              <a:solidFill>
                <a:srgbClr val="FF0000"/>
              </a:solidFill>
            </a:endParaRPr>
          </a:p>
        </p:txBody>
      </p:sp>
      <p:sp>
        <p:nvSpPr>
          <p:cNvPr id="5" name="Yuvarlatılmış Dikdörtgen 4"/>
          <p:cNvSpPr/>
          <p:nvPr/>
        </p:nvSpPr>
        <p:spPr>
          <a:xfrm>
            <a:off x="12887820" y="3383360"/>
            <a:ext cx="4319886" cy="2186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smtClean="0">
                <a:solidFill>
                  <a:srgbClr val="FF0000"/>
                </a:solidFill>
              </a:rPr>
              <a:t>TEKNİK BELGEDE VAR OLAN CEPHE UZUNLUKLARI</a:t>
            </a:r>
            <a:endParaRPr lang="tr-TR" sz="3200">
              <a:solidFill>
                <a:srgbClr val="FF0000"/>
              </a:solidFill>
            </a:endParaRPr>
          </a:p>
        </p:txBody>
      </p:sp>
      <p:sp>
        <p:nvSpPr>
          <p:cNvPr id="6" name="Yuvarlatılmış Dikdörtgen 5"/>
          <p:cNvSpPr/>
          <p:nvPr/>
        </p:nvSpPr>
        <p:spPr>
          <a:xfrm>
            <a:off x="12887821" y="8927976"/>
            <a:ext cx="4319886" cy="2186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smtClean="0">
                <a:solidFill>
                  <a:srgbClr val="FF0000"/>
                </a:solidFill>
              </a:rPr>
              <a:t>HESAPLANAN CEPHE </a:t>
            </a:r>
            <a:r>
              <a:rPr lang="tr-TR" sz="3200">
                <a:solidFill>
                  <a:srgbClr val="FF0000"/>
                </a:solidFill>
              </a:rPr>
              <a:t>UZUNLUKLARI</a:t>
            </a:r>
          </a:p>
        </p:txBody>
      </p:sp>
      <p:sp>
        <p:nvSpPr>
          <p:cNvPr id="7" name="Yuvarlatılmış Dikdörtgen 6"/>
          <p:cNvSpPr/>
          <p:nvPr/>
        </p:nvSpPr>
        <p:spPr>
          <a:xfrm>
            <a:off x="754981" y="8927976"/>
            <a:ext cx="4319886" cy="2186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smtClean="0">
                <a:solidFill>
                  <a:srgbClr val="FF0000"/>
                </a:solidFill>
              </a:rPr>
              <a:t>HESAPLANAN YÜZÖLÇÜM</a:t>
            </a:r>
            <a:endParaRPr lang="tr-TR" sz="3200">
              <a:solidFill>
                <a:srgbClr val="FF0000"/>
              </a:solidFill>
            </a:endParaRPr>
          </a:p>
        </p:txBody>
      </p:sp>
      <p:sp>
        <p:nvSpPr>
          <p:cNvPr id="8" name="Yukarı Ok 7"/>
          <p:cNvSpPr/>
          <p:nvPr/>
        </p:nvSpPr>
        <p:spPr>
          <a:xfrm>
            <a:off x="1115021" y="5938587"/>
            <a:ext cx="979166" cy="2619375"/>
          </a:xfrm>
          <a:prstGeom prst="upArrow">
            <a:avLst>
              <a:gd name="adj1" fmla="val 50000"/>
              <a:gd name="adj2" fmla="val 872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karı Ok 8"/>
          <p:cNvSpPr/>
          <p:nvPr/>
        </p:nvSpPr>
        <p:spPr>
          <a:xfrm rot="10800000">
            <a:off x="3422867" y="5938588"/>
            <a:ext cx="979166" cy="2619375"/>
          </a:xfrm>
          <a:prstGeom prst="upArrow">
            <a:avLst>
              <a:gd name="adj1" fmla="val 50000"/>
              <a:gd name="adj2" fmla="val 813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Yukarı Ok 9"/>
          <p:cNvSpPr/>
          <p:nvPr/>
        </p:nvSpPr>
        <p:spPr>
          <a:xfrm>
            <a:off x="13428389" y="5933650"/>
            <a:ext cx="979166" cy="2619375"/>
          </a:xfrm>
          <a:prstGeom prst="upArrow">
            <a:avLst>
              <a:gd name="adj1" fmla="val 50000"/>
              <a:gd name="adj2" fmla="val 872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Yukarı Ok 10"/>
          <p:cNvSpPr/>
          <p:nvPr/>
        </p:nvSpPr>
        <p:spPr>
          <a:xfrm rot="10800000">
            <a:off x="15736235" y="5933651"/>
            <a:ext cx="979166" cy="2619375"/>
          </a:xfrm>
          <a:prstGeom prst="upArrow">
            <a:avLst>
              <a:gd name="adj1" fmla="val 50000"/>
              <a:gd name="adj2" fmla="val 813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3893" y="8927976"/>
            <a:ext cx="3345884" cy="2927649"/>
          </a:xfrm>
          <a:prstGeom prst="rect">
            <a:avLst/>
          </a:prstGeom>
        </p:spPr>
      </p:pic>
      <p:sp>
        <p:nvSpPr>
          <p:cNvPr id="13" name="Metin kutusu 12"/>
          <p:cNvSpPr txBox="1"/>
          <p:nvPr/>
        </p:nvSpPr>
        <p:spPr>
          <a:xfrm>
            <a:off x="5027599" y="5509766"/>
            <a:ext cx="8284396"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3200" smtClean="0"/>
              <a:t>YANILMA SINIRI DIŞINDA  HATA TESPİT EDİLİRSE</a:t>
            </a:r>
            <a:endParaRPr lang="tr-TR" sz="3200"/>
          </a:p>
        </p:txBody>
      </p:sp>
      <p:sp>
        <p:nvSpPr>
          <p:cNvPr id="14" name="Metin kutusu 13"/>
          <p:cNvSpPr txBox="1"/>
          <p:nvPr/>
        </p:nvSpPr>
        <p:spPr>
          <a:xfrm>
            <a:off x="5243890" y="7157765"/>
            <a:ext cx="7763688"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3200" smtClean="0"/>
              <a:t>ÖLÇÜ VE SINIRLANDIRMA HATASI TESPİT EDİLİRSE</a:t>
            </a:r>
            <a:endParaRPr lang="tr-TR" sz="3200"/>
          </a:p>
        </p:txBody>
      </p:sp>
      <p:sp>
        <p:nvSpPr>
          <p:cNvPr id="15" name="Dikdörtgen Belirtme Çizgisi 14"/>
          <p:cNvSpPr/>
          <p:nvPr/>
        </p:nvSpPr>
        <p:spPr>
          <a:xfrm>
            <a:off x="2512552" y="10704990"/>
            <a:ext cx="5030093" cy="2750586"/>
          </a:xfrm>
          <a:prstGeom prst="wedgeRectCallout">
            <a:avLst>
              <a:gd name="adj1" fmla="val 87781"/>
              <a:gd name="adj2" fmla="val -54029"/>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smtClean="0">
                <a:solidFill>
                  <a:srgbClr val="FF0000"/>
                </a:solidFill>
              </a:rPr>
              <a:t>APLİKASYON</a:t>
            </a:r>
          </a:p>
          <a:p>
            <a:pPr algn="ctr"/>
            <a:r>
              <a:rPr lang="tr-TR" sz="3200" smtClean="0">
                <a:solidFill>
                  <a:srgbClr val="FF0000"/>
                </a:solidFill>
              </a:rPr>
              <a:t>KAMULAŞTIRMA</a:t>
            </a:r>
          </a:p>
          <a:p>
            <a:pPr algn="ctr"/>
            <a:r>
              <a:rPr lang="tr-TR" sz="3200" smtClean="0">
                <a:solidFill>
                  <a:srgbClr val="FF0000"/>
                </a:solidFill>
              </a:rPr>
              <a:t>AYIRMA ÇAPINDAKİ ÖZEL DURUMLAR HARİÇ</a:t>
            </a:r>
            <a:endParaRPr lang="tr-TR" sz="3200">
              <a:solidFill>
                <a:srgbClr val="FF0000"/>
              </a:solidFill>
            </a:endParaRPr>
          </a:p>
        </p:txBody>
      </p:sp>
    </p:spTree>
    <p:extLst>
      <p:ext uri="{BB962C8B-B14F-4D97-AF65-F5344CB8AC3E}">
        <p14:creationId xmlns:p14="http://schemas.microsoft.com/office/powerpoint/2010/main" val="122098401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3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ppt_x</p:attrName>
                                        </p:attrNameLst>
                                      </p:cBhvr>
                                      <p:tavLst>
                                        <p:tav tm="0">
                                          <p:val>
                                            <p:strVal val="#ppt_x"/>
                                          </p:val>
                                        </p:tav>
                                        <p:tav tm="100000">
                                          <p:val>
                                            <p:strVal val="#ppt_x"/>
                                          </p:val>
                                        </p:tav>
                                      </p:tavLst>
                                    </p:anim>
                                    <p:anim calcmode="lin" valueType="num">
                                      <p:cBhvr>
                                        <p:cTn id="19" dur="2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ppt_x</p:attrName>
                                        </p:attrNameLst>
                                      </p:cBhvr>
                                      <p:tavLst>
                                        <p:tav tm="0">
                                          <p:val>
                                            <p:strVal val="#ppt_x"/>
                                          </p:val>
                                        </p:tav>
                                        <p:tav tm="100000">
                                          <p:val>
                                            <p:strVal val="#ppt_x"/>
                                          </p:val>
                                        </p:tav>
                                      </p:tavLst>
                                    </p:anim>
                                    <p:anim calcmode="lin" valueType="num">
                                      <p:cBhvr>
                                        <p:cTn id="24"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2000"/>
                                        <p:tgtEl>
                                          <p:spTgt spid="6"/>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anim calcmode="lin" valueType="num">
                                      <p:cBhvr>
                                        <p:cTn id="38" dur="2000" fill="hold"/>
                                        <p:tgtEl>
                                          <p:spTgt spid="8"/>
                                        </p:tgtEl>
                                        <p:attrNameLst>
                                          <p:attrName>ppt_x</p:attrName>
                                        </p:attrNameLst>
                                      </p:cBhvr>
                                      <p:tavLst>
                                        <p:tav tm="0">
                                          <p:val>
                                            <p:strVal val="#ppt_x"/>
                                          </p:val>
                                        </p:tav>
                                        <p:tav tm="100000">
                                          <p:val>
                                            <p:strVal val="#ppt_x"/>
                                          </p:val>
                                        </p:tav>
                                      </p:tavLst>
                                    </p:anim>
                                    <p:anim calcmode="lin" valueType="num">
                                      <p:cBhvr>
                                        <p:cTn id="39" dur="2000" fill="hold"/>
                                        <p:tgtEl>
                                          <p:spTgt spid="8"/>
                                        </p:tgtEl>
                                        <p:attrNameLst>
                                          <p:attrName>ppt_y</p:attrName>
                                        </p:attrNameLst>
                                      </p:cBhvr>
                                      <p:tavLst>
                                        <p:tav tm="0">
                                          <p:val>
                                            <p:strVal val="#ppt_y+.1"/>
                                          </p:val>
                                        </p:tav>
                                        <p:tav tm="100000">
                                          <p:val>
                                            <p:strVal val="#ppt_y"/>
                                          </p:val>
                                        </p:tav>
                                      </p:tavLst>
                                    </p:anim>
                                  </p:childTnLst>
                                </p:cTn>
                              </p:par>
                              <p:par>
                                <p:cTn id="40" presetID="14" presetClass="entr" presetSubtype="1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randombar(horizontal)">
                                      <p:cBhvr>
                                        <p:cTn id="42" dur="2000"/>
                                        <p:tgtEl>
                                          <p:spTgt spid="9"/>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2000"/>
                                        <p:tgtEl>
                                          <p:spTgt spid="10"/>
                                        </p:tgtEl>
                                      </p:cBhvr>
                                    </p:animEffect>
                                    <p:anim calcmode="lin" valueType="num">
                                      <p:cBhvr>
                                        <p:cTn id="46" dur="2000" fill="hold"/>
                                        <p:tgtEl>
                                          <p:spTgt spid="10"/>
                                        </p:tgtEl>
                                        <p:attrNameLst>
                                          <p:attrName>ppt_x</p:attrName>
                                        </p:attrNameLst>
                                      </p:cBhvr>
                                      <p:tavLst>
                                        <p:tav tm="0">
                                          <p:val>
                                            <p:strVal val="#ppt_x"/>
                                          </p:val>
                                        </p:tav>
                                        <p:tav tm="100000">
                                          <p:val>
                                            <p:strVal val="#ppt_x"/>
                                          </p:val>
                                        </p:tav>
                                      </p:tavLst>
                                    </p:anim>
                                    <p:anim calcmode="lin" valueType="num">
                                      <p:cBhvr>
                                        <p:cTn id="47" dur="2000" fill="hold"/>
                                        <p:tgtEl>
                                          <p:spTgt spid="10"/>
                                        </p:tgtEl>
                                        <p:attrNameLst>
                                          <p:attrName>ppt_y</p:attrName>
                                        </p:attrNameLst>
                                      </p:cBhvr>
                                      <p:tavLst>
                                        <p:tav tm="0">
                                          <p:val>
                                            <p:strVal val="#ppt_y+.1"/>
                                          </p:val>
                                        </p:tav>
                                        <p:tav tm="100000">
                                          <p:val>
                                            <p:strVal val="#ppt_y"/>
                                          </p:val>
                                        </p:tav>
                                      </p:tavLst>
                                    </p:anim>
                                  </p:childTnLst>
                                </p:cTn>
                              </p:par>
                              <p:par>
                                <p:cTn id="48" presetID="14"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randombar(horizontal)">
                                      <p:cBhvr>
                                        <p:cTn id="50" dur="2000"/>
                                        <p:tgtEl>
                                          <p:spTgt spid="11"/>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2000"/>
                                        <p:tgtEl>
                                          <p:spTgt spid="1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20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2000" fill="hold"/>
                                        <p:tgtEl>
                                          <p:spTgt spid="12"/>
                                        </p:tgtEl>
                                        <p:attrNameLst>
                                          <p:attrName>ppt_w</p:attrName>
                                        </p:attrNameLst>
                                      </p:cBhvr>
                                      <p:tavLst>
                                        <p:tav tm="0">
                                          <p:val>
                                            <p:fltVal val="0"/>
                                          </p:val>
                                        </p:tav>
                                        <p:tav tm="100000">
                                          <p:val>
                                            <p:strVal val="#ppt_w"/>
                                          </p:val>
                                        </p:tav>
                                      </p:tavLst>
                                    </p:anim>
                                    <p:anim calcmode="lin" valueType="num">
                                      <p:cBhvr>
                                        <p:cTn id="62" dur="2000" fill="hold"/>
                                        <p:tgtEl>
                                          <p:spTgt spid="12"/>
                                        </p:tgtEl>
                                        <p:attrNameLst>
                                          <p:attrName>ppt_h</p:attrName>
                                        </p:attrNameLst>
                                      </p:cBhvr>
                                      <p:tavLst>
                                        <p:tav tm="0">
                                          <p:val>
                                            <p:fltVal val="0"/>
                                          </p:val>
                                        </p:tav>
                                        <p:tav tm="100000">
                                          <p:val>
                                            <p:strVal val="#ppt_h"/>
                                          </p:val>
                                        </p:tav>
                                      </p:tavLst>
                                    </p:anim>
                                    <p:anim calcmode="lin" valueType="num">
                                      <p:cBhvr>
                                        <p:cTn id="63" dur="2000" fill="hold"/>
                                        <p:tgtEl>
                                          <p:spTgt spid="12"/>
                                        </p:tgtEl>
                                        <p:attrNameLst>
                                          <p:attrName>style.rotation</p:attrName>
                                        </p:attrNameLst>
                                      </p:cBhvr>
                                      <p:tavLst>
                                        <p:tav tm="0">
                                          <p:val>
                                            <p:fltVal val="90"/>
                                          </p:val>
                                        </p:tav>
                                        <p:tav tm="100000">
                                          <p:val>
                                            <p:fltVal val="0"/>
                                          </p:val>
                                        </p:tav>
                                      </p:tavLst>
                                    </p:anim>
                                    <p:animEffect transition="in" filter="fade">
                                      <p:cBhvr>
                                        <p:cTn id="64" dur="20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52" presetClass="entr" presetSubtype="0"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Scale>
                                      <p:cBhvr>
                                        <p:cTn id="69" dur="2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2000" decel="50000" fill="hold">
                                          <p:stCondLst>
                                            <p:cond delay="0"/>
                                          </p:stCondLst>
                                        </p:cTn>
                                        <p:tgtEl>
                                          <p:spTgt spid="15"/>
                                        </p:tgtEl>
                                        <p:attrNameLst>
                                          <p:attrName>ppt_x</p:attrName>
                                          <p:attrName>ppt_y</p:attrName>
                                        </p:attrNameLst>
                                      </p:cBhvr>
                                    </p:animMotion>
                                    <p:animEffect transition="in" filter="fade">
                                      <p:cBhvr>
                                        <p:cTn id="7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Hexagon 7">
            <a:extLst>
              <a:ext uri="{FF2B5EF4-FFF2-40B4-BE49-F238E27FC236}">
                <a16:creationId xmlns:lc="http://schemas.openxmlformats.org/drawingml/2006/lockedCanvas" xmlns:a16="http://schemas.microsoft.com/office/drawing/2014/main" xmlns="" id="{CE2CD08B-4FFB-4DF8-BB4A-D8B66DFC2D83}"/>
              </a:ext>
            </a:extLst>
          </p:cNvPr>
          <p:cNvSpPr/>
          <p:nvPr/>
        </p:nvSpPr>
        <p:spPr>
          <a:xfrm>
            <a:off x="7459703" y="9322131"/>
            <a:ext cx="3138373" cy="2519898"/>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Hexagon 11">
            <a:extLst>
              <a:ext uri="{FF2B5EF4-FFF2-40B4-BE49-F238E27FC236}">
                <a16:creationId xmlns:lc="http://schemas.openxmlformats.org/drawingml/2006/lockedCanvas" xmlns:a16="http://schemas.microsoft.com/office/drawing/2014/main" xmlns="" id="{1D15E146-1F10-4EB5-9269-04876630C450}"/>
              </a:ext>
            </a:extLst>
          </p:cNvPr>
          <p:cNvSpPr/>
          <p:nvPr/>
        </p:nvSpPr>
        <p:spPr>
          <a:xfrm>
            <a:off x="10266769" y="7780721"/>
            <a:ext cx="3138373" cy="2519898"/>
          </a:xfrm>
          <a:prstGeom prst="hexagon">
            <a:avLst>
              <a:gd name="adj" fmla="val 27837"/>
              <a:gd name="vf" fmla="val 11547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Hexagon 13">
            <a:extLst>
              <a:ext uri="{FF2B5EF4-FFF2-40B4-BE49-F238E27FC236}">
                <a16:creationId xmlns:lc="http://schemas.openxmlformats.org/drawingml/2006/lockedCanvas" xmlns:a16="http://schemas.microsoft.com/office/drawing/2014/main" xmlns="" id="{037DCBD1-D358-43F9-ABF2-B0A85F0857EF}"/>
              </a:ext>
            </a:extLst>
          </p:cNvPr>
          <p:cNvSpPr/>
          <p:nvPr/>
        </p:nvSpPr>
        <p:spPr>
          <a:xfrm>
            <a:off x="7419699" y="985026"/>
            <a:ext cx="3138373" cy="2519898"/>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Hexagon 14">
            <a:extLst>
              <a:ext uri="{FF2B5EF4-FFF2-40B4-BE49-F238E27FC236}">
                <a16:creationId xmlns:lc="http://schemas.openxmlformats.org/drawingml/2006/lockedCanvas" xmlns:a16="http://schemas.microsoft.com/office/drawing/2014/main" xmlns="" id="{FD091944-9DF2-4A85-B61E-BEF25F4B1B0C}"/>
              </a:ext>
            </a:extLst>
          </p:cNvPr>
          <p:cNvSpPr/>
          <p:nvPr/>
        </p:nvSpPr>
        <p:spPr>
          <a:xfrm>
            <a:off x="7419699" y="3752899"/>
            <a:ext cx="3138373" cy="2519898"/>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Hexagon 16">
            <a:extLst>
              <a:ext uri="{FF2B5EF4-FFF2-40B4-BE49-F238E27FC236}">
                <a16:creationId xmlns:lc="http://schemas.openxmlformats.org/drawingml/2006/lockedCanvas" xmlns:a16="http://schemas.microsoft.com/office/drawing/2014/main" xmlns="" id="{B6297739-C947-4F09-AF94-4E2B04A62D96}"/>
              </a:ext>
            </a:extLst>
          </p:cNvPr>
          <p:cNvSpPr/>
          <p:nvPr/>
        </p:nvSpPr>
        <p:spPr>
          <a:xfrm>
            <a:off x="10266769" y="2244975"/>
            <a:ext cx="3138373" cy="2519898"/>
          </a:xfrm>
          <a:prstGeom prst="hexagon">
            <a:avLst>
              <a:gd name="adj" fmla="val 27837"/>
              <a:gd name="vf" fmla="val 11547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Hexagon 17">
            <a:extLst>
              <a:ext uri="{FF2B5EF4-FFF2-40B4-BE49-F238E27FC236}">
                <a16:creationId xmlns:lc="http://schemas.openxmlformats.org/drawingml/2006/lockedCanvas" xmlns:a16="http://schemas.microsoft.com/office/drawing/2014/main" xmlns="" id="{2FA3A51A-DA02-402F-9388-86110DA864E6}"/>
              </a:ext>
            </a:extLst>
          </p:cNvPr>
          <p:cNvSpPr/>
          <p:nvPr/>
        </p:nvSpPr>
        <p:spPr>
          <a:xfrm>
            <a:off x="10260037" y="5038363"/>
            <a:ext cx="3138373" cy="2519898"/>
          </a:xfrm>
          <a:prstGeom prst="hexagon">
            <a:avLst>
              <a:gd name="adj" fmla="val 27837"/>
              <a:gd name="vf" fmla="val 11547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Hexagon 19">
            <a:extLst>
              <a:ext uri="{FF2B5EF4-FFF2-40B4-BE49-F238E27FC236}">
                <a16:creationId xmlns:lc="http://schemas.openxmlformats.org/drawingml/2006/lockedCanvas" xmlns:a16="http://schemas.microsoft.com/office/drawing/2014/main" xmlns="" id="{B8D10ED2-A282-4DEB-93B6-A19BA4FABE75}"/>
              </a:ext>
            </a:extLst>
          </p:cNvPr>
          <p:cNvSpPr/>
          <p:nvPr/>
        </p:nvSpPr>
        <p:spPr>
          <a:xfrm>
            <a:off x="7419699" y="6503985"/>
            <a:ext cx="3138373" cy="2519898"/>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Hexagon 20">
            <a:extLst>
              <a:ext uri="{FF2B5EF4-FFF2-40B4-BE49-F238E27FC236}">
                <a16:creationId xmlns:lc="http://schemas.openxmlformats.org/drawingml/2006/lockedCanvas" xmlns:a16="http://schemas.microsoft.com/office/drawing/2014/main" xmlns="" id="{D18D19B9-8873-4C71-BCB4-548BE7C8D701}"/>
              </a:ext>
            </a:extLst>
          </p:cNvPr>
          <p:cNvSpPr/>
          <p:nvPr/>
        </p:nvSpPr>
        <p:spPr>
          <a:xfrm>
            <a:off x="10266768" y="10523079"/>
            <a:ext cx="3138373" cy="2519898"/>
          </a:xfrm>
          <a:prstGeom prst="hexagon">
            <a:avLst>
              <a:gd name="adj" fmla="val 27837"/>
              <a:gd name="vf" fmla="val 11547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Dikdörtgen 36"/>
          <p:cNvSpPr/>
          <p:nvPr/>
        </p:nvSpPr>
        <p:spPr>
          <a:xfrm>
            <a:off x="2483173" y="5903512"/>
            <a:ext cx="5978764" cy="769441"/>
          </a:xfrm>
          <a:prstGeom prst="rect">
            <a:avLst/>
          </a:prstGeom>
        </p:spPr>
        <p:txBody>
          <a:bodyPr wrap="square">
            <a:spAutoFit/>
          </a:bodyPr>
          <a:lstStyle/>
          <a:p>
            <a:pPr algn="ctr"/>
            <a:r>
              <a:rPr lang="tr-TR" sz="4400" smtClean="0"/>
              <a:t>ÖLÇÜ</a:t>
            </a:r>
            <a:endParaRPr lang="tr-TR" sz="4400"/>
          </a:p>
        </p:txBody>
      </p:sp>
      <p:sp>
        <p:nvSpPr>
          <p:cNvPr id="38" name="Dikdörtgen 37"/>
          <p:cNvSpPr/>
          <p:nvPr/>
        </p:nvSpPr>
        <p:spPr>
          <a:xfrm>
            <a:off x="1219190" y="3167861"/>
            <a:ext cx="5978764" cy="769441"/>
          </a:xfrm>
          <a:prstGeom prst="rect">
            <a:avLst/>
          </a:prstGeom>
        </p:spPr>
        <p:txBody>
          <a:bodyPr wrap="square">
            <a:spAutoFit/>
          </a:bodyPr>
          <a:lstStyle/>
          <a:p>
            <a:pPr algn="ctr"/>
            <a:r>
              <a:rPr lang="tr-TR" sz="4400" smtClean="0"/>
              <a:t>SINIRLANDIRMA</a:t>
            </a:r>
            <a:endParaRPr lang="tr-TR" sz="4400"/>
          </a:p>
        </p:txBody>
      </p:sp>
      <p:sp>
        <p:nvSpPr>
          <p:cNvPr id="39" name="Dikdörtgen 38"/>
          <p:cNvSpPr/>
          <p:nvPr/>
        </p:nvSpPr>
        <p:spPr>
          <a:xfrm>
            <a:off x="2013130" y="11673061"/>
            <a:ext cx="5978764" cy="769441"/>
          </a:xfrm>
          <a:prstGeom prst="rect">
            <a:avLst/>
          </a:prstGeom>
        </p:spPr>
        <p:txBody>
          <a:bodyPr wrap="square">
            <a:spAutoFit/>
          </a:bodyPr>
          <a:lstStyle/>
          <a:p>
            <a:pPr algn="ctr"/>
            <a:r>
              <a:rPr lang="tr-TR" sz="4400" smtClean="0"/>
              <a:t>TERSİMAT</a:t>
            </a:r>
            <a:endParaRPr lang="tr-TR" sz="4400"/>
          </a:p>
        </p:txBody>
      </p:sp>
      <p:sp>
        <p:nvSpPr>
          <p:cNvPr id="40" name="Dikdörtgen 39"/>
          <p:cNvSpPr/>
          <p:nvPr/>
        </p:nvSpPr>
        <p:spPr>
          <a:xfrm>
            <a:off x="1663255" y="8799322"/>
            <a:ext cx="5978764" cy="769441"/>
          </a:xfrm>
          <a:prstGeom prst="rect">
            <a:avLst/>
          </a:prstGeom>
        </p:spPr>
        <p:txBody>
          <a:bodyPr wrap="square">
            <a:spAutoFit/>
          </a:bodyPr>
          <a:lstStyle/>
          <a:p>
            <a:pPr algn="ctr"/>
            <a:r>
              <a:rPr lang="tr-TR" sz="4400" smtClean="0"/>
              <a:t>HESAPLAMA</a:t>
            </a:r>
            <a:endParaRPr lang="tr-TR" sz="4400"/>
          </a:p>
        </p:txBody>
      </p:sp>
      <p:sp>
        <p:nvSpPr>
          <p:cNvPr id="42" name="Hexagon 13">
            <a:extLst>
              <a:ext uri="{FF2B5EF4-FFF2-40B4-BE49-F238E27FC236}">
                <a16:creationId xmlns:lc="http://schemas.openxmlformats.org/drawingml/2006/lockedCanvas" xmlns:a16="http://schemas.microsoft.com/office/drawing/2014/main" xmlns="" id="{037DCBD1-D358-43F9-ABF2-B0A85F0857EF}"/>
              </a:ext>
            </a:extLst>
          </p:cNvPr>
          <p:cNvSpPr/>
          <p:nvPr/>
        </p:nvSpPr>
        <p:spPr>
          <a:xfrm>
            <a:off x="6737199" y="3119159"/>
            <a:ext cx="1106187" cy="1044177"/>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Hexagon 13">
            <a:extLst>
              <a:ext uri="{FF2B5EF4-FFF2-40B4-BE49-F238E27FC236}">
                <a16:creationId xmlns:lc="http://schemas.openxmlformats.org/drawingml/2006/lockedCanvas" xmlns:a16="http://schemas.microsoft.com/office/drawing/2014/main" xmlns="" id="{037DCBD1-D358-43F9-ABF2-B0A85F0857EF}"/>
              </a:ext>
            </a:extLst>
          </p:cNvPr>
          <p:cNvSpPr/>
          <p:nvPr/>
        </p:nvSpPr>
        <p:spPr>
          <a:xfrm>
            <a:off x="6778851" y="5866303"/>
            <a:ext cx="1106187" cy="1044177"/>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Hexagon 13">
            <a:extLst>
              <a:ext uri="{FF2B5EF4-FFF2-40B4-BE49-F238E27FC236}">
                <a16:creationId xmlns:lc="http://schemas.openxmlformats.org/drawingml/2006/lockedCanvas" xmlns:a16="http://schemas.microsoft.com/office/drawing/2014/main" xmlns="" id="{037DCBD1-D358-43F9-ABF2-B0A85F0857EF}"/>
              </a:ext>
            </a:extLst>
          </p:cNvPr>
          <p:cNvSpPr/>
          <p:nvPr/>
        </p:nvSpPr>
        <p:spPr>
          <a:xfrm>
            <a:off x="6839710" y="11490939"/>
            <a:ext cx="1106187" cy="1044177"/>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5" name="Hexagon 13">
            <a:extLst>
              <a:ext uri="{FF2B5EF4-FFF2-40B4-BE49-F238E27FC236}">
                <a16:creationId xmlns:lc="http://schemas.openxmlformats.org/drawingml/2006/lockedCanvas" xmlns:a16="http://schemas.microsoft.com/office/drawing/2014/main" xmlns="" id="{037DCBD1-D358-43F9-ABF2-B0A85F0857EF}"/>
              </a:ext>
            </a:extLst>
          </p:cNvPr>
          <p:cNvSpPr/>
          <p:nvPr/>
        </p:nvSpPr>
        <p:spPr>
          <a:xfrm>
            <a:off x="6737198" y="8769682"/>
            <a:ext cx="1106187" cy="1044177"/>
          </a:xfrm>
          <a:prstGeom prst="hexagon">
            <a:avLst>
              <a:gd name="adj" fmla="val 27837"/>
              <a:gd name="vf" fmla="val 115470"/>
            </a:avLst>
          </a:prstGeom>
          <a:solidFill>
            <a:srgbClr val="F39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6" name="Metin kutusu 45"/>
          <p:cNvSpPr txBox="1"/>
          <p:nvPr/>
        </p:nvSpPr>
        <p:spPr>
          <a:xfrm>
            <a:off x="13649274" y="2967463"/>
            <a:ext cx="5528373" cy="646331"/>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600" b="1" smtClean="0"/>
              <a:t>3402 SAYILI KANUNUN ;</a:t>
            </a:r>
            <a:endParaRPr lang="tr-TR" sz="3600" b="1"/>
          </a:p>
        </p:txBody>
      </p:sp>
      <p:sp>
        <p:nvSpPr>
          <p:cNvPr id="47" name="Metin kutusu 46"/>
          <p:cNvSpPr txBox="1"/>
          <p:nvPr/>
        </p:nvSpPr>
        <p:spPr>
          <a:xfrm>
            <a:off x="13639041" y="10086111"/>
            <a:ext cx="3467616"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tr-TR" sz="3200" b="1" smtClean="0">
                <a:solidFill>
                  <a:srgbClr val="FF0000"/>
                </a:solidFill>
              </a:rPr>
              <a:t>22 NCİ MADDESİ</a:t>
            </a:r>
            <a:endParaRPr lang="tr-TR" sz="3200" b="1">
              <a:solidFill>
                <a:srgbClr val="FF0000"/>
              </a:solidFill>
            </a:endParaRPr>
          </a:p>
        </p:txBody>
      </p:sp>
      <p:sp>
        <p:nvSpPr>
          <p:cNvPr id="48" name="Metin kutusu 47"/>
          <p:cNvSpPr txBox="1"/>
          <p:nvPr/>
        </p:nvSpPr>
        <p:spPr>
          <a:xfrm>
            <a:off x="13741587" y="7265873"/>
            <a:ext cx="3581430"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b="1" smtClean="0">
                <a:solidFill>
                  <a:srgbClr val="FF0000"/>
                </a:solidFill>
              </a:rPr>
              <a:t>41 İNCİ MADDESİ</a:t>
            </a:r>
            <a:endParaRPr lang="tr-TR" sz="3200" b="1">
              <a:solidFill>
                <a:srgbClr val="FF0000"/>
              </a:solidFill>
            </a:endParaRPr>
          </a:p>
        </p:txBody>
      </p:sp>
      <p:sp>
        <p:nvSpPr>
          <p:cNvPr id="49" name="Metin kutusu 48"/>
          <p:cNvSpPr txBox="1"/>
          <p:nvPr/>
        </p:nvSpPr>
        <p:spPr>
          <a:xfrm>
            <a:off x="13639041" y="4636229"/>
            <a:ext cx="4060727"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b="1" smtClean="0">
                <a:solidFill>
                  <a:srgbClr val="FF0000"/>
                </a:solidFill>
              </a:rPr>
              <a:t>EK-1 İNCİ MADDESİ</a:t>
            </a:r>
            <a:endParaRPr lang="tr-TR" sz="3200" b="1">
              <a:solidFill>
                <a:srgbClr val="FF0000"/>
              </a:solidFill>
            </a:endParaRPr>
          </a:p>
        </p:txBody>
      </p:sp>
    </p:spTree>
    <p:extLst>
      <p:ext uri="{BB962C8B-B14F-4D97-AF65-F5344CB8AC3E}">
        <p14:creationId xmlns:p14="http://schemas.microsoft.com/office/powerpoint/2010/main" val="236344084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20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20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20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down)">
                                      <p:cBhvr>
                                        <p:cTn id="22"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50" t="7556" r="15167" b="9778"/>
          <a:stretch/>
        </p:blipFill>
        <p:spPr bwMode="auto">
          <a:xfrm>
            <a:off x="2267149" y="885354"/>
            <a:ext cx="13977317" cy="10468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2001" t="7556" r="15917" b="11104"/>
          <a:stretch/>
        </p:blipFill>
        <p:spPr bwMode="auto">
          <a:xfrm>
            <a:off x="2267149" y="903982"/>
            <a:ext cx="14216798" cy="1047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Halka 3"/>
          <p:cNvSpPr/>
          <p:nvPr/>
        </p:nvSpPr>
        <p:spPr>
          <a:xfrm>
            <a:off x="2555181" y="3455368"/>
            <a:ext cx="11809311" cy="4608512"/>
          </a:xfrm>
          <a:prstGeom prst="donut">
            <a:avLst>
              <a:gd name="adj" fmla="val 52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5"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7584" t="8444" r="7250" b="6460"/>
          <a:stretch/>
        </p:blipFill>
        <p:spPr bwMode="auto">
          <a:xfrm>
            <a:off x="10260037" y="164977"/>
            <a:ext cx="9536044" cy="7095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4053483" y="11581729"/>
            <a:ext cx="10404648" cy="1077218"/>
          </a:xfrm>
          <a:prstGeom prst="rect">
            <a:avLst/>
          </a:prstGeom>
          <a:noFill/>
        </p:spPr>
        <p:txBody>
          <a:bodyPr wrap="square" rtlCol="0">
            <a:spAutoFit/>
          </a:bodyPr>
          <a:lstStyle/>
          <a:p>
            <a:pPr algn="ctr"/>
            <a:r>
              <a:rPr lang="tr-TR" sz="3200" b="1" smtClean="0">
                <a:solidFill>
                  <a:srgbClr val="FF0000"/>
                </a:solidFill>
              </a:rPr>
              <a:t>YANILMA SINIRINI AŞAN FARKLILIKLAR OLMASI HALİNDE MUVAFAKAT ALINARAK DÜZELTİLİR. </a:t>
            </a:r>
            <a:endParaRPr lang="tr-TR" sz="3200" b="1">
              <a:solidFill>
                <a:srgbClr val="FF0000"/>
              </a:solidFill>
            </a:endParaRPr>
          </a:p>
        </p:txBody>
      </p:sp>
    </p:spTree>
    <p:extLst>
      <p:ext uri="{BB962C8B-B14F-4D97-AF65-F5344CB8AC3E}">
        <p14:creationId xmlns:p14="http://schemas.microsoft.com/office/powerpoint/2010/main" val="286947948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2358332" y="861127"/>
            <a:ext cx="5512652" cy="3891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Resim 2"/>
          <p:cNvPicPr>
            <a:picLocks noChangeAspect="1"/>
          </p:cNvPicPr>
          <p:nvPr/>
        </p:nvPicPr>
        <p:blipFill rotWithShape="1">
          <a:blip r:embed="rId3">
            <a:extLst>
              <a:ext uri="{28A0092B-C50C-407E-A947-70E740481C1C}">
                <a14:useLocalDpi xmlns:a14="http://schemas.microsoft.com/office/drawing/2010/main" val="0"/>
              </a:ext>
            </a:extLst>
          </a:blip>
          <a:srcRect b="10678"/>
          <a:stretch/>
        </p:blipFill>
        <p:spPr>
          <a:xfrm>
            <a:off x="11988800" y="939883"/>
            <a:ext cx="5832053" cy="39019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Metin kutusu 3"/>
          <p:cNvSpPr txBox="1"/>
          <p:nvPr/>
        </p:nvSpPr>
        <p:spPr>
          <a:xfrm>
            <a:off x="2721654" y="5374852"/>
            <a:ext cx="4786007" cy="1015663"/>
          </a:xfrm>
          <a:prstGeom prst="rect">
            <a:avLst/>
          </a:prstGeom>
          <a:noFill/>
        </p:spPr>
        <p:txBody>
          <a:bodyPr wrap="square" rtlCol="0">
            <a:spAutoFit/>
          </a:bodyPr>
          <a:lstStyle/>
          <a:p>
            <a:r>
              <a:rPr lang="tr-TR" sz="6000" smtClean="0">
                <a:solidFill>
                  <a:srgbClr val="FF0000"/>
                </a:solidFill>
              </a:rPr>
              <a:t>1500,00m²</a:t>
            </a:r>
            <a:endParaRPr lang="tr-TR" sz="6000">
              <a:solidFill>
                <a:srgbClr val="FF0000"/>
              </a:solidFill>
            </a:endParaRPr>
          </a:p>
        </p:txBody>
      </p:sp>
      <p:sp>
        <p:nvSpPr>
          <p:cNvPr id="5" name="Metin kutusu 4"/>
          <p:cNvSpPr txBox="1"/>
          <p:nvPr/>
        </p:nvSpPr>
        <p:spPr>
          <a:xfrm>
            <a:off x="13288711" y="5374852"/>
            <a:ext cx="4056648" cy="1015663"/>
          </a:xfrm>
          <a:prstGeom prst="rect">
            <a:avLst/>
          </a:prstGeom>
          <a:noFill/>
        </p:spPr>
        <p:txBody>
          <a:bodyPr wrap="square" rtlCol="0">
            <a:spAutoFit/>
          </a:bodyPr>
          <a:lstStyle/>
          <a:p>
            <a:r>
              <a:rPr lang="tr-TR" sz="6000" smtClean="0">
                <a:solidFill>
                  <a:srgbClr val="FF0000"/>
                </a:solidFill>
              </a:rPr>
              <a:t>1499,10m²</a:t>
            </a:r>
            <a:endParaRPr lang="tr-TR" sz="6000">
              <a:solidFill>
                <a:srgbClr val="FF0000"/>
              </a:solidFill>
            </a:endParaRPr>
          </a:p>
        </p:txBody>
      </p:sp>
      <p:sp>
        <p:nvSpPr>
          <p:cNvPr id="6" name="Halka 5"/>
          <p:cNvSpPr/>
          <p:nvPr/>
        </p:nvSpPr>
        <p:spPr>
          <a:xfrm>
            <a:off x="2123133" y="5162292"/>
            <a:ext cx="5149329" cy="1440782"/>
          </a:xfrm>
          <a:prstGeom prst="donut">
            <a:avLst>
              <a:gd name="adj" fmla="val 97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7"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120" t="24733" r="6120" b="38914"/>
          <a:stretch/>
        </p:blipFill>
        <p:spPr bwMode="auto">
          <a:xfrm>
            <a:off x="898997" y="8136750"/>
            <a:ext cx="15936847" cy="426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p:cNvSpPr txBox="1"/>
          <p:nvPr/>
        </p:nvSpPr>
        <p:spPr>
          <a:xfrm>
            <a:off x="7870983" y="6931141"/>
            <a:ext cx="9474375" cy="1200329"/>
          </a:xfrm>
          <a:prstGeom prst="rect">
            <a:avLst/>
          </a:prstGeom>
          <a:noFill/>
        </p:spPr>
        <p:txBody>
          <a:bodyPr wrap="square" rtlCol="0">
            <a:spAutoFit/>
          </a:bodyPr>
          <a:lstStyle/>
          <a:p>
            <a:pPr algn="ctr"/>
            <a:r>
              <a:rPr lang="tr-TR" sz="3600" b="1" smtClean="0"/>
              <a:t>TESCİLLİ DEĞERİ ESAS ALINARAK İŞLEME DEVAM EDİLİR.</a:t>
            </a:r>
            <a:endParaRPr lang="tr-TR" sz="3600" b="1"/>
          </a:p>
        </p:txBody>
      </p:sp>
      <p:sp>
        <p:nvSpPr>
          <p:cNvPr id="9" name="Metin kutusu 8"/>
          <p:cNvSpPr txBox="1"/>
          <p:nvPr/>
        </p:nvSpPr>
        <p:spPr>
          <a:xfrm>
            <a:off x="7770894" y="10647771"/>
            <a:ext cx="2193051" cy="1015663"/>
          </a:xfrm>
          <a:prstGeom prst="rect">
            <a:avLst/>
          </a:prstGeom>
          <a:noFill/>
        </p:spPr>
        <p:txBody>
          <a:bodyPr wrap="square" rtlCol="0">
            <a:spAutoFit/>
          </a:bodyPr>
          <a:lstStyle/>
          <a:p>
            <a:r>
              <a:rPr lang="tr-TR" sz="6000" smtClean="0"/>
              <a:t>1500</a:t>
            </a:r>
            <a:endParaRPr lang="tr-TR" sz="6000"/>
          </a:p>
        </p:txBody>
      </p:sp>
      <p:sp>
        <p:nvSpPr>
          <p:cNvPr id="10" name="Metin kutusu 9"/>
          <p:cNvSpPr txBox="1"/>
          <p:nvPr/>
        </p:nvSpPr>
        <p:spPr>
          <a:xfrm>
            <a:off x="9963945" y="10716331"/>
            <a:ext cx="1328956" cy="1015663"/>
          </a:xfrm>
          <a:prstGeom prst="rect">
            <a:avLst/>
          </a:prstGeom>
          <a:noFill/>
        </p:spPr>
        <p:txBody>
          <a:bodyPr wrap="square" rtlCol="0">
            <a:spAutoFit/>
          </a:bodyPr>
          <a:lstStyle/>
          <a:p>
            <a:r>
              <a:rPr lang="tr-TR" sz="6000" smtClean="0"/>
              <a:t>00</a:t>
            </a:r>
            <a:endParaRPr lang="tr-TR" sz="6000"/>
          </a:p>
        </p:txBody>
      </p:sp>
      <p:cxnSp>
        <p:nvCxnSpPr>
          <p:cNvPr id="11" name="Düz Ok Bağlayıcısı 10"/>
          <p:cNvCxnSpPr/>
          <p:nvPr/>
        </p:nvCxnSpPr>
        <p:spPr>
          <a:xfrm>
            <a:off x="6212112" y="6536488"/>
            <a:ext cx="2391741" cy="3734693"/>
          </a:xfrm>
          <a:prstGeom prst="straightConnector1">
            <a:avLst/>
          </a:prstGeom>
          <a:ln w="38100">
            <a:solidFill>
              <a:srgbClr val="FF33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59123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ppt_x</p:attrName>
                                        </p:attrNameLst>
                                      </p:cBhvr>
                                      <p:tavLst>
                                        <p:tav tm="0">
                                          <p:val>
                                            <p:strVal val="#ppt_x"/>
                                          </p:val>
                                        </p:tav>
                                        <p:tav tm="100000">
                                          <p:val>
                                            <p:strVal val="#ppt_x"/>
                                          </p:val>
                                        </p:tav>
                                      </p:tavLst>
                                    </p:anim>
                                    <p:anim calcmode="lin" valueType="num">
                                      <p:cBhvr>
                                        <p:cTn id="14"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anim calcmode="lin" valueType="num">
                                      <p:cBhvr>
                                        <p:cTn id="20" dur="2000" fill="hold"/>
                                        <p:tgtEl>
                                          <p:spTgt spid="3"/>
                                        </p:tgtEl>
                                        <p:attrNameLst>
                                          <p:attrName>ppt_x</p:attrName>
                                        </p:attrNameLst>
                                      </p:cBhvr>
                                      <p:tavLst>
                                        <p:tav tm="0">
                                          <p:val>
                                            <p:strVal val="#ppt_x"/>
                                          </p:val>
                                        </p:tav>
                                        <p:tav tm="100000">
                                          <p:val>
                                            <p:strVal val="#ppt_x"/>
                                          </p:val>
                                        </p:tav>
                                      </p:tavLst>
                                    </p:anim>
                                    <p:anim calcmode="lin" valueType="num">
                                      <p:cBhvr>
                                        <p:cTn id="21" dur="2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anim calcmode="lin" valueType="num">
                                      <p:cBhvr>
                                        <p:cTn id="25" dur="2000" fill="hold"/>
                                        <p:tgtEl>
                                          <p:spTgt spid="5"/>
                                        </p:tgtEl>
                                        <p:attrNameLst>
                                          <p:attrName>ppt_x</p:attrName>
                                        </p:attrNameLst>
                                      </p:cBhvr>
                                      <p:tavLst>
                                        <p:tav tm="0">
                                          <p:val>
                                            <p:strVal val="#ppt_x"/>
                                          </p:val>
                                        </p:tav>
                                        <p:tav tm="100000">
                                          <p:val>
                                            <p:strVal val="#ppt_x"/>
                                          </p:val>
                                        </p:tav>
                                      </p:tavLst>
                                    </p:anim>
                                    <p:anim calcmode="lin" valueType="num">
                                      <p:cBhvr>
                                        <p:cTn id="26"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ircle(in)">
                                      <p:cBhvr>
                                        <p:cTn id="39" dur="2000"/>
                                        <p:tgtEl>
                                          <p:spTgt spid="8"/>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ircle(in)">
                                      <p:cBhvr>
                                        <p:cTn id="42" dur="2000"/>
                                        <p:tgtEl>
                                          <p:spTgt spid="9"/>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ircle(in)">
                                      <p:cBhvr>
                                        <p:cTn id="45" dur="2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33" t="39111" r="35167" b="38370"/>
          <a:stretch/>
        </p:blipFill>
        <p:spPr bwMode="auto">
          <a:xfrm>
            <a:off x="2771205" y="2236700"/>
            <a:ext cx="15700053" cy="3648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Metin kutusu 2"/>
          <p:cNvSpPr txBox="1"/>
          <p:nvPr/>
        </p:nvSpPr>
        <p:spPr>
          <a:xfrm>
            <a:off x="1003846" y="6839744"/>
            <a:ext cx="17137904" cy="2862322"/>
          </a:xfrm>
          <a:prstGeom prst="rect">
            <a:avLst/>
          </a:prstGeom>
          <a:noFill/>
        </p:spPr>
        <p:txBody>
          <a:bodyPr wrap="square" rtlCol="0">
            <a:spAutoFit/>
          </a:bodyPr>
          <a:lstStyle/>
          <a:p>
            <a:pPr algn="ctr"/>
            <a:r>
              <a:rPr lang="tr-TR" sz="3600" b="1" smtClean="0"/>
              <a:t>          ZEMİN – PAFTA UYUMU BULUNAN PARSELDE;</a:t>
            </a:r>
          </a:p>
          <a:p>
            <a:pPr algn="ctr"/>
            <a:r>
              <a:rPr lang="tr-TR" sz="3600" b="1" smtClean="0"/>
              <a:t> </a:t>
            </a:r>
            <a:r>
              <a:rPr lang="tr-TR" sz="3600" b="1"/>
              <a:t>TAPU ALANI </a:t>
            </a:r>
            <a:r>
              <a:rPr lang="tr-TR" sz="3600" b="1" smtClean="0"/>
              <a:t>İLE HESAP ALANI ARASINDAKİ FARK YANILMA SINIRI İÇİNDE KALMASI HALİNDE </a:t>
            </a:r>
            <a:r>
              <a:rPr lang="tr-TR" sz="3600" b="1"/>
              <a:t> </a:t>
            </a:r>
            <a:r>
              <a:rPr lang="tr-TR" sz="3600" b="1" smtClean="0">
                <a:solidFill>
                  <a:srgbClr val="FF0000"/>
                </a:solidFill>
              </a:rPr>
              <a:t>İLGİLİSİNİN</a:t>
            </a:r>
            <a:r>
              <a:rPr lang="tr-TR" sz="3600" b="1" smtClean="0"/>
              <a:t> </a:t>
            </a:r>
            <a:r>
              <a:rPr lang="tr-TR" sz="3600" b="1" smtClean="0">
                <a:solidFill>
                  <a:srgbClr val="FF0000"/>
                </a:solidFill>
              </a:rPr>
              <a:t>MUVAFAKATİNE </a:t>
            </a:r>
            <a:r>
              <a:rPr lang="tr-TR" sz="3600" b="1" smtClean="0">
                <a:solidFill>
                  <a:srgbClr val="FF0000"/>
                </a:solidFill>
              </a:rPr>
              <a:t>GEREK </a:t>
            </a:r>
            <a:r>
              <a:rPr lang="tr-TR" sz="3600" b="1" smtClean="0"/>
              <a:t>KALMADAN TESCİL BİLDİRİMİNDE GÖSTERİLMEK SURETİYLE 3402 S.K. 41. İNCİ MADDENİN 2 İNCİ </a:t>
            </a:r>
            <a:r>
              <a:rPr lang="tr-TR" sz="3600" b="1" smtClean="0"/>
              <a:t>FIKRASINCA </a:t>
            </a:r>
            <a:r>
              <a:rPr lang="tr-TR" sz="3600" b="1" smtClean="0"/>
              <a:t>DÜZELTİLİR. </a:t>
            </a:r>
            <a:endParaRPr lang="tr-TR" sz="3600" b="1"/>
          </a:p>
        </p:txBody>
      </p:sp>
      <p:sp>
        <p:nvSpPr>
          <p:cNvPr id="4" name="Metin kutusu 3"/>
          <p:cNvSpPr txBox="1"/>
          <p:nvPr/>
        </p:nvSpPr>
        <p:spPr>
          <a:xfrm>
            <a:off x="5651525" y="10296128"/>
            <a:ext cx="9433048"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tr-TR" sz="3600" b="1" smtClean="0">
                <a:solidFill>
                  <a:srgbClr val="FF0000"/>
                </a:solidFill>
              </a:rPr>
              <a:t>DESİMETREKARE </a:t>
            </a:r>
            <a:r>
              <a:rPr lang="tr-TR" sz="3600" b="1" smtClean="0">
                <a:solidFill>
                  <a:srgbClr val="FF0000"/>
                </a:solidFill>
              </a:rPr>
              <a:t>MERTEBESİ </a:t>
            </a:r>
            <a:r>
              <a:rPr lang="tr-TR" sz="3600" b="1" smtClean="0">
                <a:solidFill>
                  <a:srgbClr val="FF0000"/>
                </a:solidFill>
              </a:rPr>
              <a:t>DIŞINDA</a:t>
            </a:r>
            <a:endParaRPr lang="tr-TR" sz="3600" b="1">
              <a:solidFill>
                <a:srgbClr val="FF0000"/>
              </a:solidFill>
            </a:endParaRPr>
          </a:p>
        </p:txBody>
      </p:sp>
      <p:sp>
        <p:nvSpPr>
          <p:cNvPr id="5" name="Metin kutusu 4"/>
          <p:cNvSpPr txBox="1"/>
          <p:nvPr/>
        </p:nvSpPr>
        <p:spPr>
          <a:xfrm>
            <a:off x="394941" y="11448256"/>
            <a:ext cx="19226136"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tr-TR" sz="3600" b="1" smtClean="0">
                <a:solidFill>
                  <a:srgbClr val="FF0000"/>
                </a:solidFill>
              </a:rPr>
              <a:t>PARSELİN TAMAMI </a:t>
            </a:r>
            <a:r>
              <a:rPr lang="tr-TR" sz="3600" b="1" smtClean="0">
                <a:solidFill>
                  <a:srgbClr val="FF0000"/>
                </a:solidFill>
              </a:rPr>
              <a:t>KAMULAŞTIRMAYA </a:t>
            </a:r>
            <a:r>
              <a:rPr lang="tr-TR" sz="3600" b="1" smtClean="0">
                <a:solidFill>
                  <a:srgbClr val="FF0000"/>
                </a:solidFill>
              </a:rPr>
              <a:t>VEYA DAĞITIMA TABİ OLMASI </a:t>
            </a:r>
            <a:r>
              <a:rPr lang="tr-TR" sz="3600" b="1" smtClean="0">
                <a:solidFill>
                  <a:srgbClr val="FF0000"/>
                </a:solidFill>
              </a:rPr>
              <a:t>DURUMU </a:t>
            </a:r>
            <a:r>
              <a:rPr lang="tr-TR" sz="3600" b="1" smtClean="0">
                <a:solidFill>
                  <a:srgbClr val="FF0000"/>
                </a:solidFill>
              </a:rPr>
              <a:t>HARİÇ</a:t>
            </a:r>
            <a:endParaRPr lang="tr-TR" sz="3600" b="1">
              <a:solidFill>
                <a:srgbClr val="FF0000"/>
              </a:solidFill>
            </a:endParaRPr>
          </a:p>
        </p:txBody>
      </p:sp>
    </p:spTree>
    <p:extLst>
      <p:ext uri="{BB962C8B-B14F-4D97-AF65-F5344CB8AC3E}">
        <p14:creationId xmlns:p14="http://schemas.microsoft.com/office/powerpoint/2010/main" val="322443536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917" t="7407" r="16000" b="25778"/>
          <a:stretch/>
        </p:blipFill>
        <p:spPr bwMode="auto">
          <a:xfrm>
            <a:off x="1259037" y="719064"/>
            <a:ext cx="13881100" cy="7776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cxnSp>
        <p:nvCxnSpPr>
          <p:cNvPr id="3" name="Düz Bağlayıcı 2"/>
          <p:cNvCxnSpPr/>
          <p:nvPr/>
        </p:nvCxnSpPr>
        <p:spPr>
          <a:xfrm>
            <a:off x="15876661" y="1079104"/>
            <a:ext cx="4147219" cy="0"/>
          </a:xfrm>
          <a:prstGeom prst="line">
            <a:avLst/>
          </a:prstGeom>
          <a:ln w="76200">
            <a:solidFill>
              <a:srgbClr val="FF33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Metin kutusu 3"/>
          <p:cNvSpPr txBox="1"/>
          <p:nvPr/>
        </p:nvSpPr>
        <p:spPr>
          <a:xfrm>
            <a:off x="15577377" y="1772816"/>
            <a:ext cx="4745786" cy="2554545"/>
          </a:xfrm>
          <a:prstGeom prst="rect">
            <a:avLst/>
          </a:prstGeom>
          <a:noFill/>
        </p:spPr>
        <p:txBody>
          <a:bodyPr wrap="none" rtlCol="0">
            <a:spAutoFit/>
          </a:bodyPr>
          <a:lstStyle/>
          <a:p>
            <a:pPr marL="285750" indent="-285750">
              <a:buFont typeface="Wingdings" pitchFamily="2" charset="2"/>
              <a:buChar char="ü"/>
            </a:pPr>
            <a:r>
              <a:rPr lang="tr-TR" sz="4000" smtClean="0"/>
              <a:t>KAMULAŞTIRMA </a:t>
            </a:r>
          </a:p>
          <a:p>
            <a:pPr marL="285750" indent="-285750">
              <a:buFont typeface="Wingdings" pitchFamily="2" charset="2"/>
              <a:buChar char="ü"/>
            </a:pPr>
            <a:r>
              <a:rPr lang="tr-TR" sz="4000" smtClean="0"/>
              <a:t>İRTİFAK HAKKI </a:t>
            </a:r>
          </a:p>
          <a:p>
            <a:pPr marL="285750" indent="-285750">
              <a:buFont typeface="Wingdings" pitchFamily="2" charset="2"/>
              <a:buChar char="ü"/>
            </a:pPr>
            <a:r>
              <a:rPr lang="tr-TR" sz="4000" smtClean="0"/>
              <a:t>AYIRMA ÇAPI</a:t>
            </a:r>
          </a:p>
          <a:p>
            <a:endParaRPr lang="tr-TR" sz="4000"/>
          </a:p>
        </p:txBody>
      </p:sp>
      <p:sp>
        <p:nvSpPr>
          <p:cNvPr id="10" name="Metin kutusu 9"/>
          <p:cNvSpPr txBox="1"/>
          <p:nvPr/>
        </p:nvSpPr>
        <p:spPr>
          <a:xfrm>
            <a:off x="6854833" y="4527937"/>
            <a:ext cx="740908" cy="1015663"/>
          </a:xfrm>
          <a:prstGeom prst="rect">
            <a:avLst/>
          </a:prstGeom>
          <a:noFill/>
        </p:spPr>
        <p:txBody>
          <a:bodyPr wrap="none" rtlCol="0">
            <a:spAutoFit/>
          </a:bodyPr>
          <a:lstStyle/>
          <a:p>
            <a:r>
              <a:rPr lang="tr-TR" sz="6000" b="1" smtClean="0"/>
              <a:t>A</a:t>
            </a:r>
            <a:endParaRPr lang="tr-TR" sz="6000" b="1"/>
          </a:p>
        </p:txBody>
      </p:sp>
      <p:sp>
        <p:nvSpPr>
          <p:cNvPr id="11" name="Metin kutusu 10"/>
          <p:cNvSpPr txBox="1"/>
          <p:nvPr/>
        </p:nvSpPr>
        <p:spPr>
          <a:xfrm>
            <a:off x="7174107" y="2487379"/>
            <a:ext cx="740908" cy="1015663"/>
          </a:xfrm>
          <a:prstGeom prst="rect">
            <a:avLst/>
          </a:prstGeom>
          <a:noFill/>
        </p:spPr>
        <p:txBody>
          <a:bodyPr wrap="none" rtlCol="0">
            <a:spAutoFit/>
          </a:bodyPr>
          <a:lstStyle/>
          <a:p>
            <a:r>
              <a:rPr lang="tr-TR" sz="6000" b="1"/>
              <a:t>B</a:t>
            </a:r>
          </a:p>
        </p:txBody>
      </p:sp>
      <p:sp>
        <p:nvSpPr>
          <p:cNvPr id="12" name="Halka 11"/>
          <p:cNvSpPr/>
          <p:nvPr/>
        </p:nvSpPr>
        <p:spPr>
          <a:xfrm>
            <a:off x="2575208" y="5831632"/>
            <a:ext cx="7828845" cy="2520280"/>
          </a:xfrm>
          <a:prstGeom prst="donut">
            <a:avLst>
              <a:gd name="adj" fmla="val 4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 name="Metin kutusu 12"/>
          <p:cNvSpPr txBox="1"/>
          <p:nvPr/>
        </p:nvSpPr>
        <p:spPr>
          <a:xfrm>
            <a:off x="754981" y="9540042"/>
            <a:ext cx="1497766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3200" smtClean="0"/>
              <a:t>İŞLEME GİREN (B) KISMINDA </a:t>
            </a:r>
            <a:r>
              <a:rPr lang="tr-TR" sz="3200" smtClean="0"/>
              <a:t>HESAPLANAN YÜZÖLÇÜM </a:t>
            </a:r>
            <a:r>
              <a:rPr lang="tr-TR" sz="3200" smtClean="0"/>
              <a:t>ESAS ALINIR.</a:t>
            </a:r>
            <a:endParaRPr lang="tr-TR" sz="3200"/>
          </a:p>
        </p:txBody>
      </p:sp>
      <p:sp>
        <p:nvSpPr>
          <p:cNvPr id="14" name="Metin kutusu 13"/>
          <p:cNvSpPr txBox="1"/>
          <p:nvPr/>
        </p:nvSpPr>
        <p:spPr>
          <a:xfrm>
            <a:off x="754981" y="10575449"/>
            <a:ext cx="17065896"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3200" smtClean="0"/>
              <a:t>İŞLEME GİRMEYEN (A) KISMINDA BELİRTME YAPILIR VE 30 GÜN İÇİNDE DÜZELTİLİR.</a:t>
            </a:r>
            <a:endParaRPr lang="tr-TR" sz="3200"/>
          </a:p>
        </p:txBody>
      </p:sp>
      <p:sp>
        <p:nvSpPr>
          <p:cNvPr id="15" name="Metin kutusu 14"/>
          <p:cNvSpPr txBox="1"/>
          <p:nvPr/>
        </p:nvSpPr>
        <p:spPr>
          <a:xfrm>
            <a:off x="754981" y="11736288"/>
            <a:ext cx="16273808"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3200" smtClean="0"/>
              <a:t>İŞLEME GİRMEYEN KISIM BİRDEN FAZLA İSE FARK ORANTILI OLARAK DAĞITILIR.</a:t>
            </a:r>
            <a:endParaRPr lang="tr-TR" sz="3200"/>
          </a:p>
        </p:txBody>
      </p:sp>
      <p:sp>
        <p:nvSpPr>
          <p:cNvPr id="16" name="Metin kutusu 15"/>
          <p:cNvSpPr txBox="1"/>
          <p:nvPr/>
        </p:nvSpPr>
        <p:spPr>
          <a:xfrm>
            <a:off x="5934560" y="8811251"/>
            <a:ext cx="5006499" cy="646331"/>
          </a:xfrm>
          <a:prstGeom prst="rect">
            <a:avLst/>
          </a:prstGeom>
          <a:noFill/>
        </p:spPr>
        <p:txBody>
          <a:bodyPr wrap="none" rtlCol="0">
            <a:spAutoFit/>
          </a:bodyPr>
          <a:lstStyle/>
          <a:p>
            <a:r>
              <a:rPr lang="tr-TR" sz="3600" b="1" smtClean="0">
                <a:solidFill>
                  <a:srgbClr val="FF0000"/>
                </a:solidFill>
              </a:rPr>
              <a:t>İŞLEMİ ETKİLEMİYOR</a:t>
            </a:r>
            <a:endParaRPr lang="tr-TR" sz="3600" b="1">
              <a:solidFill>
                <a:srgbClr val="FF0000"/>
              </a:solidFill>
            </a:endParaRPr>
          </a:p>
        </p:txBody>
      </p:sp>
    </p:spTree>
    <p:extLst>
      <p:ext uri="{BB962C8B-B14F-4D97-AF65-F5344CB8AC3E}">
        <p14:creationId xmlns:p14="http://schemas.microsoft.com/office/powerpoint/2010/main" val="316401050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20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000" fill="hold"/>
                                        <p:tgtEl>
                                          <p:spTgt spid="12"/>
                                        </p:tgtEl>
                                        <p:attrNameLst>
                                          <p:attrName>ppt_w</p:attrName>
                                        </p:attrNameLst>
                                      </p:cBhvr>
                                      <p:tavLst>
                                        <p:tav tm="0">
                                          <p:val>
                                            <p:fltVal val="0"/>
                                          </p:val>
                                        </p:tav>
                                        <p:tav tm="100000">
                                          <p:val>
                                            <p:strVal val="#ppt_w"/>
                                          </p:val>
                                        </p:tav>
                                      </p:tavLst>
                                    </p:anim>
                                    <p:anim calcmode="lin" valueType="num">
                                      <p:cBhvr>
                                        <p:cTn id="27" dur="2000" fill="hold"/>
                                        <p:tgtEl>
                                          <p:spTgt spid="12"/>
                                        </p:tgtEl>
                                        <p:attrNameLst>
                                          <p:attrName>ppt_h</p:attrName>
                                        </p:attrNameLst>
                                      </p:cBhvr>
                                      <p:tavLst>
                                        <p:tav tm="0">
                                          <p:val>
                                            <p:fltVal val="0"/>
                                          </p:val>
                                        </p:tav>
                                        <p:tav tm="100000">
                                          <p:val>
                                            <p:strVal val="#ppt_h"/>
                                          </p:val>
                                        </p:tav>
                                      </p:tavLst>
                                    </p:anim>
                                    <p:anim calcmode="lin" valueType="num">
                                      <p:cBhvr>
                                        <p:cTn id="28" dur="2000" fill="hold"/>
                                        <p:tgtEl>
                                          <p:spTgt spid="12"/>
                                        </p:tgtEl>
                                        <p:attrNameLst>
                                          <p:attrName>style.rotation</p:attrName>
                                        </p:attrNameLst>
                                      </p:cBhvr>
                                      <p:tavLst>
                                        <p:tav tm="0">
                                          <p:val>
                                            <p:fltVal val="90"/>
                                          </p:val>
                                        </p:tav>
                                        <p:tav tm="100000">
                                          <p:val>
                                            <p:fltVal val="0"/>
                                          </p:val>
                                        </p:tav>
                                      </p:tavLst>
                                    </p:anim>
                                    <p:animEffect transition="in" filter="fade">
                                      <p:cBhvr>
                                        <p:cTn id="29" dur="20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2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2000"/>
                                        <p:tgtEl>
                                          <p:spTgt spid="15"/>
                                        </p:tgtEl>
                                      </p:cBhvr>
                                    </p:animEffect>
                                  </p:childTnLst>
                                </p:cTn>
                              </p:par>
                              <p:par>
                                <p:cTn id="45" presetID="22" presetClass="exit" presetSubtype="4" fill="hold" grpId="1" nodeType="withEffect">
                                  <p:stCondLst>
                                    <p:cond delay="0"/>
                                  </p:stCondLst>
                                  <p:childTnLst>
                                    <p:animEffect transition="out" filter="wipe(down)">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par>
                                <p:cTn id="48" presetID="22" presetClass="exit" presetSubtype="4" fill="hold" grpId="1" nodeType="withEffect">
                                  <p:stCondLst>
                                    <p:cond delay="0"/>
                                  </p:stCondLst>
                                  <p:childTnLst>
                                    <p:animEffect transition="out" filter="wipe(down)">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par>
                                <p:cTn id="51" presetID="22" presetClass="exit" presetSubtype="4" fill="hold" grpId="1" nodeType="withEffect">
                                  <p:stCondLst>
                                    <p:cond delay="0"/>
                                  </p:stCondLst>
                                  <p:childTnLst>
                                    <p:animEffect transition="out" filter="wipe(down)">
                                      <p:cBhvr>
                                        <p:cTn id="52" dur="500"/>
                                        <p:tgtEl>
                                          <p:spTgt spid="15"/>
                                        </p:tgtEl>
                                      </p:cBhvr>
                                    </p:animEffect>
                                    <p:set>
                                      <p:cBhvr>
                                        <p:cTn id="53" dur="1" fill="hold">
                                          <p:stCondLst>
                                            <p:cond delay="499"/>
                                          </p:stCondLst>
                                        </p:cTn>
                                        <p:tgtEl>
                                          <p:spTgt spid="15"/>
                                        </p:tgtEl>
                                        <p:attrNameLst>
                                          <p:attrName>style.visibility</p:attrName>
                                        </p:attrNameLst>
                                      </p:cBhvr>
                                      <p:to>
                                        <p:strVal val="hidden"/>
                                      </p:to>
                                    </p:set>
                                  </p:childTnLst>
                                </p:cTn>
                              </p:par>
                              <p:par>
                                <p:cTn id="54" presetID="31"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2000" fill="hold"/>
                                        <p:tgtEl>
                                          <p:spTgt spid="16"/>
                                        </p:tgtEl>
                                        <p:attrNameLst>
                                          <p:attrName>ppt_w</p:attrName>
                                        </p:attrNameLst>
                                      </p:cBhvr>
                                      <p:tavLst>
                                        <p:tav tm="0">
                                          <p:val>
                                            <p:fltVal val="0"/>
                                          </p:val>
                                        </p:tav>
                                        <p:tav tm="100000">
                                          <p:val>
                                            <p:strVal val="#ppt_w"/>
                                          </p:val>
                                        </p:tav>
                                      </p:tavLst>
                                    </p:anim>
                                    <p:anim calcmode="lin" valueType="num">
                                      <p:cBhvr>
                                        <p:cTn id="57" dur="2000" fill="hold"/>
                                        <p:tgtEl>
                                          <p:spTgt spid="16"/>
                                        </p:tgtEl>
                                        <p:attrNameLst>
                                          <p:attrName>ppt_h</p:attrName>
                                        </p:attrNameLst>
                                      </p:cBhvr>
                                      <p:tavLst>
                                        <p:tav tm="0">
                                          <p:val>
                                            <p:fltVal val="0"/>
                                          </p:val>
                                        </p:tav>
                                        <p:tav tm="100000">
                                          <p:val>
                                            <p:strVal val="#ppt_h"/>
                                          </p:val>
                                        </p:tav>
                                      </p:tavLst>
                                    </p:anim>
                                    <p:anim calcmode="lin" valueType="num">
                                      <p:cBhvr>
                                        <p:cTn id="58" dur="2000" fill="hold"/>
                                        <p:tgtEl>
                                          <p:spTgt spid="16"/>
                                        </p:tgtEl>
                                        <p:attrNameLst>
                                          <p:attrName>style.rotation</p:attrName>
                                        </p:attrNameLst>
                                      </p:cBhvr>
                                      <p:tavLst>
                                        <p:tav tm="0">
                                          <p:val>
                                            <p:fltVal val="90"/>
                                          </p:val>
                                        </p:tav>
                                        <p:tav tm="100000">
                                          <p:val>
                                            <p:fltVal val="0"/>
                                          </p:val>
                                        </p:tav>
                                      </p:tavLst>
                                    </p:anim>
                                    <p:animEffect transition="in" filter="fade">
                                      <p:cBhvr>
                                        <p:cTn id="5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animBg="1"/>
      <p:bldP spid="13" grpId="0" animBg="1"/>
      <p:bldP spid="13" grpId="1" animBg="1"/>
      <p:bldP spid="14" grpId="0" animBg="1"/>
      <p:bldP spid="14" grpId="1" animBg="1"/>
      <p:bldP spid="15" grpId="0" animBg="1"/>
      <p:bldP spid="15" grpId="1"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9037" t="28865" r="27584" b="17081"/>
          <a:stretch/>
        </p:blipFill>
        <p:spPr bwMode="auto">
          <a:xfrm>
            <a:off x="1112860" y="653382"/>
            <a:ext cx="13604309" cy="77491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cxnSp>
        <p:nvCxnSpPr>
          <p:cNvPr id="3" name="Düz Bağlayıcı 2"/>
          <p:cNvCxnSpPr/>
          <p:nvPr/>
        </p:nvCxnSpPr>
        <p:spPr>
          <a:xfrm>
            <a:off x="15876661" y="1079104"/>
            <a:ext cx="4147219" cy="0"/>
          </a:xfrm>
          <a:prstGeom prst="line">
            <a:avLst/>
          </a:prstGeom>
          <a:ln w="76200">
            <a:solidFill>
              <a:srgbClr val="FF33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Metin kutusu 3"/>
          <p:cNvSpPr txBox="1"/>
          <p:nvPr/>
        </p:nvSpPr>
        <p:spPr>
          <a:xfrm>
            <a:off x="15577377" y="1772816"/>
            <a:ext cx="4745786" cy="2554545"/>
          </a:xfrm>
          <a:prstGeom prst="rect">
            <a:avLst/>
          </a:prstGeom>
          <a:noFill/>
        </p:spPr>
        <p:txBody>
          <a:bodyPr wrap="none" rtlCol="0">
            <a:spAutoFit/>
          </a:bodyPr>
          <a:lstStyle/>
          <a:p>
            <a:pPr marL="285750" indent="-285750">
              <a:buFont typeface="Wingdings" pitchFamily="2" charset="2"/>
              <a:buChar char="ü"/>
            </a:pPr>
            <a:r>
              <a:rPr lang="tr-TR" sz="4000" smtClean="0"/>
              <a:t>KAMULAŞTIRMA </a:t>
            </a:r>
          </a:p>
          <a:p>
            <a:pPr marL="285750" indent="-285750">
              <a:buFont typeface="Wingdings" pitchFamily="2" charset="2"/>
              <a:buChar char="ü"/>
            </a:pPr>
            <a:r>
              <a:rPr lang="tr-TR" sz="4000" smtClean="0"/>
              <a:t>İRTİFAK HAKKI </a:t>
            </a:r>
          </a:p>
          <a:p>
            <a:pPr marL="285750" indent="-285750">
              <a:buFont typeface="Wingdings" pitchFamily="2" charset="2"/>
              <a:buChar char="ü"/>
            </a:pPr>
            <a:r>
              <a:rPr lang="tr-TR" sz="4000" smtClean="0"/>
              <a:t>AYIRMA ÇAPI</a:t>
            </a:r>
          </a:p>
          <a:p>
            <a:endParaRPr lang="tr-TR" sz="4000"/>
          </a:p>
        </p:txBody>
      </p:sp>
      <p:sp>
        <p:nvSpPr>
          <p:cNvPr id="10" name="Metin kutusu 9"/>
          <p:cNvSpPr txBox="1"/>
          <p:nvPr/>
        </p:nvSpPr>
        <p:spPr>
          <a:xfrm>
            <a:off x="6854833" y="4527937"/>
            <a:ext cx="740908" cy="1015663"/>
          </a:xfrm>
          <a:prstGeom prst="rect">
            <a:avLst/>
          </a:prstGeom>
          <a:noFill/>
        </p:spPr>
        <p:txBody>
          <a:bodyPr wrap="none" rtlCol="0">
            <a:spAutoFit/>
          </a:bodyPr>
          <a:lstStyle/>
          <a:p>
            <a:r>
              <a:rPr lang="tr-TR" sz="6000" b="1" smtClean="0"/>
              <a:t>A</a:t>
            </a:r>
            <a:endParaRPr lang="tr-TR" sz="6000" b="1"/>
          </a:p>
        </p:txBody>
      </p:sp>
      <p:sp>
        <p:nvSpPr>
          <p:cNvPr id="11" name="Metin kutusu 10"/>
          <p:cNvSpPr txBox="1"/>
          <p:nvPr/>
        </p:nvSpPr>
        <p:spPr>
          <a:xfrm>
            <a:off x="7174107" y="2087216"/>
            <a:ext cx="740908" cy="1015663"/>
          </a:xfrm>
          <a:prstGeom prst="rect">
            <a:avLst/>
          </a:prstGeom>
          <a:noFill/>
        </p:spPr>
        <p:txBody>
          <a:bodyPr wrap="none" rtlCol="0">
            <a:spAutoFit/>
          </a:bodyPr>
          <a:lstStyle/>
          <a:p>
            <a:r>
              <a:rPr lang="tr-TR" sz="6000" b="1"/>
              <a:t>B</a:t>
            </a:r>
          </a:p>
        </p:txBody>
      </p:sp>
      <p:sp>
        <p:nvSpPr>
          <p:cNvPr id="18" name="Metin kutusu 17"/>
          <p:cNvSpPr txBox="1"/>
          <p:nvPr/>
        </p:nvSpPr>
        <p:spPr>
          <a:xfrm>
            <a:off x="971005" y="9418156"/>
            <a:ext cx="16129792" cy="206210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PAFTA ZEMİN UYUMU OLAN PARSELİN HESAP ALANI YANILMA SINIRI İÇİNDE KALIYOR İŞLEM SONRASINDA, İŞLEM GÖRMEYEN ALAN (A) KISIM YANILMA DIŞINDA KALIYORSA YANILMA SINIRI FARKI BU KISIMDA BIRAKILARAK İŞLEMİN </a:t>
            </a:r>
            <a:r>
              <a:rPr lang="tr-TR" sz="3200" smtClean="0"/>
              <a:t>TESCİLİNDEN </a:t>
            </a:r>
            <a:r>
              <a:rPr lang="tr-TR" sz="3200" smtClean="0"/>
              <a:t>SONRA DÜZELTME İŞLEMİNE BAŞLANIR.</a:t>
            </a:r>
            <a:endParaRPr lang="tr-TR" sz="3200"/>
          </a:p>
        </p:txBody>
      </p:sp>
    </p:spTree>
    <p:extLst>
      <p:ext uri="{BB962C8B-B14F-4D97-AF65-F5344CB8AC3E}">
        <p14:creationId xmlns:p14="http://schemas.microsoft.com/office/powerpoint/2010/main" val="260479990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2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20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 Resim" descr="1-4-1.jpg"/>
          <p:cNvPicPr>
            <a:picLocks noChangeAspect="1"/>
          </p:cNvPicPr>
          <p:nvPr/>
        </p:nvPicPr>
        <p:blipFill>
          <a:blip r:embed="rId2"/>
          <a:stretch>
            <a:fillRect/>
          </a:stretch>
        </p:blipFill>
        <p:spPr>
          <a:xfrm>
            <a:off x="11572837" y="905625"/>
            <a:ext cx="6620400" cy="4770041"/>
          </a:xfrm>
          <a:prstGeom prst="rect">
            <a:avLst/>
          </a:prstGeom>
          <a:ln>
            <a:noFill/>
          </a:ln>
          <a:effectLst>
            <a:outerShdw blurRad="190500" algn="tl" rotWithShape="0">
              <a:srgbClr val="000000">
                <a:alpha val="70000"/>
              </a:srgbClr>
            </a:outerShdw>
          </a:effectLst>
        </p:spPr>
      </p:pic>
      <p:pic>
        <p:nvPicPr>
          <p:cNvPr id="3" name="8 Resim" descr="images.jpg"/>
          <p:cNvPicPr>
            <a:picLocks noChangeAspect="1"/>
          </p:cNvPicPr>
          <p:nvPr/>
        </p:nvPicPr>
        <p:blipFill>
          <a:blip r:embed="rId3"/>
          <a:srcRect l="5000" r="6071"/>
          <a:stretch>
            <a:fillRect/>
          </a:stretch>
        </p:blipFill>
        <p:spPr>
          <a:xfrm>
            <a:off x="1691085" y="791072"/>
            <a:ext cx="6621260" cy="4999149"/>
          </a:xfrm>
          <a:prstGeom prst="rect">
            <a:avLst/>
          </a:prstGeom>
          <a:ln>
            <a:noFill/>
          </a:ln>
          <a:effectLst>
            <a:outerShdw blurRad="190500" algn="tl" rotWithShape="0">
              <a:srgbClr val="000000">
                <a:alpha val="70000"/>
              </a:srgbClr>
            </a:outerShdw>
          </a:effectLst>
        </p:spPr>
      </p:pic>
      <p:sp>
        <p:nvSpPr>
          <p:cNvPr id="4" name="9 Metin kutusu"/>
          <p:cNvSpPr txBox="1"/>
          <p:nvPr/>
        </p:nvSpPr>
        <p:spPr>
          <a:xfrm>
            <a:off x="3133863" y="6335688"/>
            <a:ext cx="3735703" cy="707886"/>
          </a:xfrm>
          <a:prstGeom prst="rect">
            <a:avLst/>
          </a:prstGeom>
          <a:noFill/>
        </p:spPr>
        <p:txBody>
          <a:bodyPr wrap="none" rtlCol="0">
            <a:spAutoFit/>
          </a:bodyPr>
          <a:lstStyle/>
          <a:p>
            <a:r>
              <a:rPr lang="tr-TR" sz="4000" smtClean="0"/>
              <a:t>İMAR PARSELİ</a:t>
            </a:r>
            <a:endParaRPr lang="tr-TR" sz="4000"/>
          </a:p>
        </p:txBody>
      </p:sp>
      <p:sp>
        <p:nvSpPr>
          <p:cNvPr id="5" name="10 Metin kutusu"/>
          <p:cNvSpPr txBox="1"/>
          <p:nvPr/>
        </p:nvSpPr>
        <p:spPr>
          <a:xfrm>
            <a:off x="11772205" y="6335688"/>
            <a:ext cx="6687728" cy="707886"/>
          </a:xfrm>
          <a:prstGeom prst="rect">
            <a:avLst/>
          </a:prstGeom>
          <a:noFill/>
        </p:spPr>
        <p:txBody>
          <a:bodyPr wrap="none" rtlCol="0">
            <a:spAutoFit/>
          </a:bodyPr>
          <a:lstStyle/>
          <a:p>
            <a:r>
              <a:rPr lang="tr-TR" sz="4000" smtClean="0"/>
              <a:t>TOPLULAŞTIRMA PARSELİ</a:t>
            </a:r>
            <a:endParaRPr lang="tr-TR" sz="4000"/>
          </a:p>
        </p:txBody>
      </p:sp>
      <p:sp>
        <p:nvSpPr>
          <p:cNvPr id="6" name="13 Metin kutusu"/>
          <p:cNvSpPr txBox="1"/>
          <p:nvPr/>
        </p:nvSpPr>
        <p:spPr>
          <a:xfrm>
            <a:off x="2843213" y="7589041"/>
            <a:ext cx="5290423" cy="707886"/>
          </a:xfrm>
          <a:prstGeom prst="rect">
            <a:avLst/>
          </a:prstGeom>
          <a:noFill/>
        </p:spPr>
        <p:txBody>
          <a:bodyPr wrap="none" rtlCol="0">
            <a:spAutoFit/>
          </a:bodyPr>
          <a:lstStyle/>
          <a:p>
            <a:r>
              <a:rPr lang="tr-TR" sz="4000" b="1" smtClean="0">
                <a:solidFill>
                  <a:srgbClr val="FF0000"/>
                </a:solidFill>
              </a:rPr>
              <a:t>HESAPLANAN ALAN</a:t>
            </a:r>
            <a:endParaRPr lang="tr-TR" sz="4000" b="1">
              <a:solidFill>
                <a:srgbClr val="FF0000"/>
              </a:solidFill>
            </a:endParaRPr>
          </a:p>
        </p:txBody>
      </p:sp>
      <p:sp>
        <p:nvSpPr>
          <p:cNvPr id="7" name="14 Metin kutusu"/>
          <p:cNvSpPr txBox="1"/>
          <p:nvPr/>
        </p:nvSpPr>
        <p:spPr>
          <a:xfrm>
            <a:off x="12780317" y="7589041"/>
            <a:ext cx="3230949" cy="707886"/>
          </a:xfrm>
          <a:prstGeom prst="rect">
            <a:avLst/>
          </a:prstGeom>
          <a:noFill/>
        </p:spPr>
        <p:txBody>
          <a:bodyPr wrap="none" rtlCol="0">
            <a:spAutoFit/>
          </a:bodyPr>
          <a:lstStyle/>
          <a:p>
            <a:r>
              <a:rPr lang="tr-TR" sz="4000" b="1" smtClean="0">
                <a:solidFill>
                  <a:srgbClr val="0000FF"/>
                </a:solidFill>
              </a:rPr>
              <a:t>TAPU ALANI</a:t>
            </a:r>
            <a:endParaRPr lang="tr-TR" sz="4000" b="1">
              <a:solidFill>
                <a:srgbClr val="0000FF"/>
              </a:solidFill>
            </a:endParaRPr>
          </a:p>
        </p:txBody>
      </p:sp>
      <p:sp>
        <p:nvSpPr>
          <p:cNvPr id="8" name="15 Dikdörtgen"/>
          <p:cNvSpPr/>
          <p:nvPr/>
        </p:nvSpPr>
        <p:spPr>
          <a:xfrm>
            <a:off x="9913364" y="7265332"/>
            <a:ext cx="1087225" cy="1200329"/>
          </a:xfrm>
          <a:prstGeom prst="rect">
            <a:avLst/>
          </a:prstGeom>
          <a:noFill/>
        </p:spPr>
        <p:txBody>
          <a:bodyPr wrap="square" lIns="91440" tIns="45720" rIns="91440" bIns="45720">
            <a:spAutoFit/>
          </a:bodyPr>
          <a:lstStyle/>
          <a:p>
            <a:pPr algn="ctr"/>
            <a:r>
              <a:rPr lang="tr-TR" sz="7200" b="1" cap="none" spc="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&lt;</a:t>
            </a:r>
            <a:endParaRPr lang="tr-TR" sz="7200" b="1" cap="none" spc="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9" name="17 Metin kutusu"/>
          <p:cNvSpPr txBox="1"/>
          <p:nvPr/>
        </p:nvSpPr>
        <p:spPr>
          <a:xfrm>
            <a:off x="250925" y="9590564"/>
            <a:ext cx="17785976"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İLGİLİSİ MUVAFAKAT VERİYORSA, TEKNİK RAPOR DÜZENLEYİP, TESCİL BİLDİRİMİ İLE TAPU MÜDÜRLÜĞÜNE GÖNDERİLİR. MUVAFAKAT TAPU MÜDÜRLÜĞÜNCE ALINIR VE İŞLEME DEVAM EDİLİR.</a:t>
            </a:r>
            <a:endParaRPr lang="tr-TR" sz="3200"/>
          </a:p>
        </p:txBody>
      </p:sp>
      <p:sp>
        <p:nvSpPr>
          <p:cNvPr id="10" name="18 Metin kutusu"/>
          <p:cNvSpPr txBox="1"/>
          <p:nvPr/>
        </p:nvSpPr>
        <p:spPr>
          <a:xfrm>
            <a:off x="250925" y="11534780"/>
            <a:ext cx="17785976"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İLGİLİSİ MUVAFAKAT VERMİYORSA, DÜZELTME YAPILMAZ VE TEKNİK RAPOR DÜZENLENEREK TAPU SİCİLİNİN BEYANLAR HANESİNE BELİRTME YAPILIR, TEKNİK RAPORDAN BİR ÖRNEĞİ İLGİLİ İDAREYE GÖNDERİLİR.  </a:t>
            </a:r>
            <a:endParaRPr lang="tr-TR" sz="3200"/>
          </a:p>
        </p:txBody>
      </p:sp>
      <p:sp>
        <p:nvSpPr>
          <p:cNvPr id="11" name="12 Metin kutusu"/>
          <p:cNvSpPr txBox="1"/>
          <p:nvPr/>
        </p:nvSpPr>
        <p:spPr>
          <a:xfrm>
            <a:off x="1534116" y="252463"/>
            <a:ext cx="17845719" cy="1077218"/>
          </a:xfrm>
          <a:prstGeom prst="rect">
            <a:avLst/>
          </a:prstGeom>
          <a:noFill/>
        </p:spPr>
        <p:txBody>
          <a:bodyPr wrap="none" rtlCol="0">
            <a:spAutoFit/>
          </a:bodyPr>
          <a:lstStyle/>
          <a:p>
            <a:r>
              <a:rPr lang="tr-TR" sz="3200" b="1" smtClean="0"/>
              <a:t>NOKTA KONUM DOĞRULUĞU BULUNAN VE  DAĞITIM SONUCU OLUŞAN PARSELLERDE;</a:t>
            </a:r>
          </a:p>
          <a:p>
            <a:endParaRPr lang="tr-TR" sz="3200" b="1"/>
          </a:p>
        </p:txBody>
      </p:sp>
      <p:sp>
        <p:nvSpPr>
          <p:cNvPr id="12" name="16 Metin kutusu"/>
          <p:cNvSpPr txBox="1"/>
          <p:nvPr/>
        </p:nvSpPr>
        <p:spPr>
          <a:xfrm>
            <a:off x="4961749" y="8547829"/>
            <a:ext cx="10440294" cy="584775"/>
          </a:xfrm>
          <a:prstGeom prst="rect">
            <a:avLst/>
          </a:prstGeom>
          <a:noFill/>
        </p:spPr>
        <p:txBody>
          <a:bodyPr wrap="none" rtlCol="0">
            <a:spAutoFit/>
          </a:bodyPr>
          <a:lstStyle/>
          <a:p>
            <a:r>
              <a:rPr lang="tr-TR" sz="3200" smtClean="0"/>
              <a:t>(YANILMA SINIRI DIŞINDA EKSİK GELMESİ HALİNDE)</a:t>
            </a:r>
            <a:endParaRPr lang="tr-TR" sz="3200"/>
          </a:p>
        </p:txBody>
      </p:sp>
    </p:spTree>
    <p:extLst>
      <p:ext uri="{BB962C8B-B14F-4D97-AF65-F5344CB8AC3E}">
        <p14:creationId xmlns:p14="http://schemas.microsoft.com/office/powerpoint/2010/main" val="286271933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amond(in)">
                                      <p:cBhvr>
                                        <p:cTn id="16" dur="2000"/>
                                        <p:tgtEl>
                                          <p:spTgt spid="3"/>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amond(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diamond(in)">
                                      <p:cBhvr>
                                        <p:cTn id="24" dur="2000"/>
                                        <p:tgtEl>
                                          <p:spTgt spid="2"/>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amond(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500"/>
                                        <p:tgtEl>
                                          <p:spTgt spid="6"/>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ox(in)">
                                      <p:cBhvr>
                                        <p:cTn id="35" dur="500"/>
                                        <p:tgtEl>
                                          <p:spTgt spid="7"/>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ox(in)">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lide(fromBottom)">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diamond(in)">
                                      <p:cBhvr>
                                        <p:cTn id="48" dur="20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xit" presetSubtype="16" fill="hold" grpId="1" nodeType="clickEffect">
                                  <p:stCondLst>
                                    <p:cond delay="0"/>
                                  </p:stCondLst>
                                  <p:childTnLst>
                                    <p:animEffect transition="out" filter="diamond(in)">
                                      <p:cBhvr>
                                        <p:cTn id="52" dur="2000"/>
                                        <p:tgtEl>
                                          <p:spTgt spid="9"/>
                                        </p:tgtEl>
                                      </p:cBhvr>
                                    </p:animEffect>
                                    <p:set>
                                      <p:cBhvr>
                                        <p:cTn id="53" dur="1" fill="hold">
                                          <p:stCondLst>
                                            <p:cond delay="1999"/>
                                          </p:stCondLst>
                                        </p:cTn>
                                        <p:tgtEl>
                                          <p:spTgt spid="9"/>
                                        </p:tgtEl>
                                        <p:attrNameLst>
                                          <p:attrName>style.visibility</p:attrName>
                                        </p:attrNameLst>
                                      </p:cBhvr>
                                      <p:to>
                                        <p:strVal val="hidden"/>
                                      </p:to>
                                    </p:set>
                                  </p:childTnLst>
                                </p:cTn>
                              </p:par>
                              <p:par>
                                <p:cTn id="54" presetID="8"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diamond(in)">
                                      <p:cBhvr>
                                        <p:cTn id="5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9" grpId="1" animBg="1"/>
      <p:bldP spid="10" grpId="0" animBg="1"/>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 Resim" descr="1-4-1.jpg"/>
          <p:cNvPicPr>
            <a:picLocks noChangeAspect="1"/>
          </p:cNvPicPr>
          <p:nvPr/>
        </p:nvPicPr>
        <p:blipFill>
          <a:blip r:embed="rId2"/>
          <a:stretch>
            <a:fillRect/>
          </a:stretch>
        </p:blipFill>
        <p:spPr>
          <a:xfrm>
            <a:off x="11572837" y="905625"/>
            <a:ext cx="6620400" cy="4770041"/>
          </a:xfrm>
          <a:prstGeom prst="rect">
            <a:avLst/>
          </a:prstGeom>
          <a:ln>
            <a:noFill/>
          </a:ln>
          <a:effectLst>
            <a:outerShdw blurRad="190500" algn="tl" rotWithShape="0">
              <a:srgbClr val="000000">
                <a:alpha val="70000"/>
              </a:srgbClr>
            </a:outerShdw>
          </a:effectLst>
        </p:spPr>
      </p:pic>
      <p:pic>
        <p:nvPicPr>
          <p:cNvPr id="3" name="8 Resim" descr="images.jpg"/>
          <p:cNvPicPr>
            <a:picLocks noChangeAspect="1"/>
          </p:cNvPicPr>
          <p:nvPr/>
        </p:nvPicPr>
        <p:blipFill>
          <a:blip r:embed="rId3"/>
          <a:srcRect l="5000" r="6071"/>
          <a:stretch>
            <a:fillRect/>
          </a:stretch>
        </p:blipFill>
        <p:spPr>
          <a:xfrm>
            <a:off x="1691085" y="791072"/>
            <a:ext cx="6621260" cy="4999149"/>
          </a:xfrm>
          <a:prstGeom prst="rect">
            <a:avLst/>
          </a:prstGeom>
          <a:ln>
            <a:noFill/>
          </a:ln>
          <a:effectLst>
            <a:outerShdw blurRad="190500" algn="tl" rotWithShape="0">
              <a:srgbClr val="000000">
                <a:alpha val="70000"/>
              </a:srgbClr>
            </a:outerShdw>
          </a:effectLst>
        </p:spPr>
      </p:pic>
      <p:sp>
        <p:nvSpPr>
          <p:cNvPr id="4" name="9 Metin kutusu"/>
          <p:cNvSpPr txBox="1"/>
          <p:nvPr/>
        </p:nvSpPr>
        <p:spPr>
          <a:xfrm>
            <a:off x="3133863" y="6335688"/>
            <a:ext cx="3735703" cy="707886"/>
          </a:xfrm>
          <a:prstGeom prst="rect">
            <a:avLst/>
          </a:prstGeom>
          <a:noFill/>
        </p:spPr>
        <p:txBody>
          <a:bodyPr wrap="none" rtlCol="0">
            <a:spAutoFit/>
          </a:bodyPr>
          <a:lstStyle/>
          <a:p>
            <a:r>
              <a:rPr lang="tr-TR" sz="4000" smtClean="0"/>
              <a:t>İMAR PARSELİ</a:t>
            </a:r>
            <a:endParaRPr lang="tr-TR" sz="4000"/>
          </a:p>
        </p:txBody>
      </p:sp>
      <p:sp>
        <p:nvSpPr>
          <p:cNvPr id="5" name="10 Metin kutusu"/>
          <p:cNvSpPr txBox="1"/>
          <p:nvPr/>
        </p:nvSpPr>
        <p:spPr>
          <a:xfrm>
            <a:off x="11772205" y="6335688"/>
            <a:ext cx="6687728" cy="707886"/>
          </a:xfrm>
          <a:prstGeom prst="rect">
            <a:avLst/>
          </a:prstGeom>
          <a:noFill/>
        </p:spPr>
        <p:txBody>
          <a:bodyPr wrap="none" rtlCol="0">
            <a:spAutoFit/>
          </a:bodyPr>
          <a:lstStyle/>
          <a:p>
            <a:r>
              <a:rPr lang="tr-TR" sz="4000" smtClean="0"/>
              <a:t>TOPLULAŞTIRMA PARSELİ</a:t>
            </a:r>
            <a:endParaRPr lang="tr-TR" sz="4000"/>
          </a:p>
        </p:txBody>
      </p:sp>
      <p:sp>
        <p:nvSpPr>
          <p:cNvPr id="6" name="13 Metin kutusu"/>
          <p:cNvSpPr txBox="1"/>
          <p:nvPr/>
        </p:nvSpPr>
        <p:spPr>
          <a:xfrm>
            <a:off x="2843213" y="7589041"/>
            <a:ext cx="5290423" cy="707886"/>
          </a:xfrm>
          <a:prstGeom prst="rect">
            <a:avLst/>
          </a:prstGeom>
          <a:noFill/>
        </p:spPr>
        <p:txBody>
          <a:bodyPr wrap="none" rtlCol="0">
            <a:spAutoFit/>
          </a:bodyPr>
          <a:lstStyle/>
          <a:p>
            <a:r>
              <a:rPr lang="tr-TR" sz="4000" b="1" smtClean="0">
                <a:solidFill>
                  <a:srgbClr val="FF0000"/>
                </a:solidFill>
              </a:rPr>
              <a:t>HESAPLANAN ALAN</a:t>
            </a:r>
            <a:endParaRPr lang="tr-TR" sz="4000" b="1">
              <a:solidFill>
                <a:srgbClr val="FF0000"/>
              </a:solidFill>
            </a:endParaRPr>
          </a:p>
        </p:txBody>
      </p:sp>
      <p:sp>
        <p:nvSpPr>
          <p:cNvPr id="7" name="14 Metin kutusu"/>
          <p:cNvSpPr txBox="1"/>
          <p:nvPr/>
        </p:nvSpPr>
        <p:spPr>
          <a:xfrm>
            <a:off x="12780317" y="7589041"/>
            <a:ext cx="3230949" cy="707886"/>
          </a:xfrm>
          <a:prstGeom prst="rect">
            <a:avLst/>
          </a:prstGeom>
          <a:noFill/>
        </p:spPr>
        <p:txBody>
          <a:bodyPr wrap="none" rtlCol="0">
            <a:spAutoFit/>
          </a:bodyPr>
          <a:lstStyle/>
          <a:p>
            <a:r>
              <a:rPr lang="tr-TR" sz="4000" b="1" smtClean="0">
                <a:solidFill>
                  <a:srgbClr val="0000FF"/>
                </a:solidFill>
              </a:rPr>
              <a:t>TAPU ALANI</a:t>
            </a:r>
            <a:endParaRPr lang="tr-TR" sz="4000" b="1">
              <a:solidFill>
                <a:srgbClr val="0000FF"/>
              </a:solidFill>
            </a:endParaRPr>
          </a:p>
        </p:txBody>
      </p:sp>
      <p:sp>
        <p:nvSpPr>
          <p:cNvPr id="8" name="15 Dikdörtgen"/>
          <p:cNvSpPr/>
          <p:nvPr/>
        </p:nvSpPr>
        <p:spPr>
          <a:xfrm rot="10800000">
            <a:off x="9913364" y="7265332"/>
            <a:ext cx="1087225" cy="1200329"/>
          </a:xfrm>
          <a:prstGeom prst="rect">
            <a:avLst/>
          </a:prstGeom>
          <a:noFill/>
        </p:spPr>
        <p:txBody>
          <a:bodyPr wrap="square" lIns="91440" tIns="45720" rIns="91440" bIns="45720">
            <a:spAutoFit/>
          </a:bodyPr>
          <a:lstStyle/>
          <a:p>
            <a:pPr algn="ctr"/>
            <a:r>
              <a:rPr lang="tr-TR" sz="7200" b="1" cap="none" spc="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&lt;</a:t>
            </a:r>
            <a:endParaRPr lang="tr-TR" sz="7200" b="1" cap="none" spc="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11" name="12 Metin kutusu"/>
          <p:cNvSpPr txBox="1"/>
          <p:nvPr/>
        </p:nvSpPr>
        <p:spPr>
          <a:xfrm>
            <a:off x="1835101" y="252463"/>
            <a:ext cx="17845719" cy="1077218"/>
          </a:xfrm>
          <a:prstGeom prst="rect">
            <a:avLst/>
          </a:prstGeom>
          <a:noFill/>
        </p:spPr>
        <p:txBody>
          <a:bodyPr wrap="none" rtlCol="0">
            <a:spAutoFit/>
          </a:bodyPr>
          <a:lstStyle/>
          <a:p>
            <a:r>
              <a:rPr lang="tr-TR" sz="3200" b="1" smtClean="0"/>
              <a:t>NOKTA KONUM DOĞRULUĞU BULUNAN VE  DAĞITIM SONUCU OLUŞAN PARSELLERDE;</a:t>
            </a:r>
          </a:p>
          <a:p>
            <a:endParaRPr lang="tr-TR" sz="3200" b="1"/>
          </a:p>
        </p:txBody>
      </p:sp>
      <p:sp>
        <p:nvSpPr>
          <p:cNvPr id="12" name="18 Metin kutusu"/>
          <p:cNvSpPr txBox="1"/>
          <p:nvPr/>
        </p:nvSpPr>
        <p:spPr>
          <a:xfrm>
            <a:off x="721541" y="10224120"/>
            <a:ext cx="17726287"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600" smtClean="0"/>
              <a:t>DÜZELTME YAPILMAZ VE TEKNİK RAPOR DÜZENLENEREK TAPU SİCİLİNİN BEYANLAR HANESİNE BELİRTME YAPILIR, TEKNİK RAPORDAN BİR ÖRNEĞİ İLGİLİ İDAREYE GÖNDERİLİR.  </a:t>
            </a:r>
            <a:endParaRPr lang="tr-TR" sz="3600"/>
          </a:p>
        </p:txBody>
      </p:sp>
      <p:sp>
        <p:nvSpPr>
          <p:cNvPr id="13" name="16 Metin kutusu"/>
          <p:cNvSpPr txBox="1"/>
          <p:nvPr/>
        </p:nvSpPr>
        <p:spPr>
          <a:xfrm>
            <a:off x="4918359" y="8796412"/>
            <a:ext cx="10369570" cy="584775"/>
          </a:xfrm>
          <a:prstGeom prst="rect">
            <a:avLst/>
          </a:prstGeom>
          <a:noFill/>
        </p:spPr>
        <p:txBody>
          <a:bodyPr wrap="none" rtlCol="0">
            <a:spAutoFit/>
          </a:bodyPr>
          <a:lstStyle/>
          <a:p>
            <a:r>
              <a:rPr lang="tr-TR" sz="3200" smtClean="0"/>
              <a:t>(YANILMA SINIRI DIŞINDA FAZLA GELMESİ HALİNDE)</a:t>
            </a:r>
            <a:endParaRPr lang="tr-TR" sz="3200"/>
          </a:p>
        </p:txBody>
      </p:sp>
    </p:spTree>
    <p:extLst>
      <p:ext uri="{BB962C8B-B14F-4D97-AF65-F5344CB8AC3E}">
        <p14:creationId xmlns:p14="http://schemas.microsoft.com/office/powerpoint/2010/main" val="115217016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xEl>
                                              <p:pRg st="0" end="0"/>
                                            </p:txEl>
                                          </p:spTgt>
                                        </p:tgtEl>
                                      </p:cBhvr>
                                    </p:animEffect>
                                  </p:childTnLst>
                                </p:cTn>
                              </p:par>
                              <p:par>
                                <p:cTn id="12" presetID="8"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amond(in)">
                                      <p:cBhvr>
                                        <p:cTn id="14" dur="2000"/>
                                        <p:tgtEl>
                                          <p:spTgt spid="3"/>
                                        </p:tgtEl>
                                      </p:cBhvr>
                                    </p:animEffect>
                                  </p:childTnLst>
                                </p:cTn>
                              </p:par>
                              <p:par>
                                <p:cTn id="15" presetID="8"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par>
                                <p:cTn id="18" presetID="8" presetClass="entr" presetSubtype="16"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amond(in)">
                                      <p:cBhvr>
                                        <p:cTn id="20" dur="2000"/>
                                        <p:tgtEl>
                                          <p:spTgt spid="2"/>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amond(in)">
                                      <p:cBhvr>
                                        <p:cTn id="23" dur="2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in)">
                                      <p:cBhvr>
                                        <p:cTn id="28" dur="500"/>
                                        <p:tgtEl>
                                          <p:spTgt spid="6"/>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ox(in)">
                                      <p:cBhvr>
                                        <p:cTn id="31" dur="500"/>
                                        <p:tgtEl>
                                          <p:spTgt spid="7"/>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slide(fromBottom)">
                                      <p:cBhvr>
                                        <p:cTn id="39" dur="500"/>
                                        <p:tgtEl>
                                          <p:spTgt spid="13"/>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diamond(in)">
                                      <p:cBhvr>
                                        <p:cTn id="4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1" grpId="0" build="p"/>
      <p:bldP spid="12" grpId="0" animBg="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 Resim" descr="tebligat.jpg"/>
          <p:cNvPicPr>
            <a:picLocks noChangeAspect="1"/>
          </p:cNvPicPr>
          <p:nvPr/>
        </p:nvPicPr>
        <p:blipFill>
          <a:blip r:embed="rId2"/>
          <a:srcRect l="50852" t="9091"/>
          <a:stretch>
            <a:fillRect/>
          </a:stretch>
        </p:blipFill>
        <p:spPr>
          <a:xfrm>
            <a:off x="898997" y="8970547"/>
            <a:ext cx="4292465" cy="44661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7 Metin kutusu"/>
          <p:cNvSpPr txBox="1"/>
          <p:nvPr/>
        </p:nvSpPr>
        <p:spPr>
          <a:xfrm>
            <a:off x="524297" y="438290"/>
            <a:ext cx="19744852" cy="1077218"/>
          </a:xfrm>
          <a:prstGeom prst="rect">
            <a:avLst/>
          </a:prstGeom>
          <a:noFill/>
        </p:spPr>
        <p:txBody>
          <a:bodyPr wrap="square" rtlCol="0">
            <a:spAutoFit/>
          </a:bodyPr>
          <a:lstStyle/>
          <a:p>
            <a:pPr algn="just"/>
            <a:r>
              <a:rPr lang="tr-TR" sz="3200" b="1" smtClean="0"/>
              <a:t>GENELGE KAPSAMINDA KADASTRO MÜDÜRLÜĞÜNCE DÜZELTİLEBİLECEK HATALAR TESCİL BİLDİRİMİNDE İŞLEMLE BİRLİKTE DÜZELTİLEREK GÖSTERİLECEK.  </a:t>
            </a:r>
            <a:endParaRPr lang="tr-TR" sz="3200" b="1"/>
          </a:p>
        </p:txBody>
      </p:sp>
      <p:sp>
        <p:nvSpPr>
          <p:cNvPr id="4" name="10 Metin kutusu"/>
          <p:cNvSpPr txBox="1"/>
          <p:nvPr/>
        </p:nvSpPr>
        <p:spPr>
          <a:xfrm>
            <a:off x="6443613" y="11160224"/>
            <a:ext cx="14038632" cy="584775"/>
          </a:xfrm>
          <a:prstGeom prst="rect">
            <a:avLst/>
          </a:prstGeom>
          <a:noFill/>
        </p:spPr>
        <p:txBody>
          <a:bodyPr wrap="square" rtlCol="0">
            <a:spAutoFit/>
          </a:bodyPr>
          <a:lstStyle/>
          <a:p>
            <a:r>
              <a:rPr lang="tr-TR" sz="3200" b="1" smtClean="0">
                <a:solidFill>
                  <a:srgbClr val="FF0000"/>
                </a:solidFill>
              </a:rPr>
              <a:t>TEBLİGAT DÜZENLENEREK DÜZELTİLECEK HATALAR HARİÇ.</a:t>
            </a:r>
            <a:endParaRPr lang="tr-TR" sz="3200" b="1">
              <a:solidFill>
                <a:srgbClr val="FF0000"/>
              </a:solidFill>
            </a:endParaRPr>
          </a:p>
        </p:txBody>
      </p:sp>
      <p:pic>
        <p:nvPicPr>
          <p:cNvPr id="5" name="Picture 2"/>
          <p:cNvPicPr>
            <a:picLocks noChangeAspect="1" noChangeArrowheads="1"/>
          </p:cNvPicPr>
          <p:nvPr/>
        </p:nvPicPr>
        <p:blipFill>
          <a:blip r:embed="rId3"/>
          <a:srcRect l="8594" t="6944" r="10156" b="31250"/>
          <a:stretch>
            <a:fillRect/>
          </a:stretch>
        </p:blipFill>
        <p:spPr bwMode="auto">
          <a:xfrm>
            <a:off x="553115" y="1943200"/>
            <a:ext cx="15423915" cy="65996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2653811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2000"/>
                                        <p:tgtEl>
                                          <p:spTgt spid="3"/>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000" fill="hold"/>
                                        <p:tgtEl>
                                          <p:spTgt spid="4"/>
                                        </p:tgtEl>
                                        <p:attrNameLst>
                                          <p:attrName>ppt_x</p:attrName>
                                        </p:attrNameLst>
                                      </p:cBhvr>
                                      <p:tavLst>
                                        <p:tav tm="0">
                                          <p:val>
                                            <p:strVal val="#ppt_x"/>
                                          </p:val>
                                        </p:tav>
                                        <p:tav tm="100000">
                                          <p:val>
                                            <p:strVal val="#ppt_x"/>
                                          </p:val>
                                        </p:tav>
                                      </p:tavLst>
                                    </p:anim>
                                    <p:anim calcmode="lin" valueType="num">
                                      <p:cBhvr additive="base">
                                        <p:cTn id="16" dur="2000" fill="hold"/>
                                        <p:tgtEl>
                                          <p:spTgt spid="4"/>
                                        </p:tgtEl>
                                        <p:attrNameLst>
                                          <p:attrName>ppt_y</p:attrName>
                                        </p:attrNameLst>
                                      </p:cBhvr>
                                      <p:tavLst>
                                        <p:tav tm="0">
                                          <p:val>
                                            <p:strVal val="1+#ppt_h/2"/>
                                          </p:val>
                                        </p:tav>
                                        <p:tav tm="100000">
                                          <p:val>
                                            <p:strVal val="#ppt_y"/>
                                          </p:val>
                                        </p:tav>
                                      </p:tavLst>
                                    </p:anim>
                                  </p:childTnLst>
                                </p:cTn>
                              </p:par>
                              <p:par>
                                <p:cTn id="17" presetID="3" presetClass="entr" presetSubtype="1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l="34375" t="6944" r="32812" b="4166"/>
          <a:stretch>
            <a:fillRect/>
          </a:stretch>
        </p:blipFill>
        <p:spPr bwMode="auto">
          <a:xfrm>
            <a:off x="9611965" y="647057"/>
            <a:ext cx="8067721" cy="122936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4"/>
          <p:cNvPicPr>
            <a:picLocks noChangeAspect="1" noChangeArrowheads="1"/>
          </p:cNvPicPr>
          <p:nvPr/>
        </p:nvPicPr>
        <p:blipFill>
          <a:blip r:embed="rId3"/>
          <a:srcRect l="34375" t="7639" r="32812" b="4166"/>
          <a:stretch>
            <a:fillRect/>
          </a:stretch>
        </p:blipFill>
        <p:spPr bwMode="auto">
          <a:xfrm>
            <a:off x="466949" y="647056"/>
            <a:ext cx="8131246" cy="12293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8 Metin kutusu"/>
          <p:cNvSpPr txBox="1"/>
          <p:nvPr/>
        </p:nvSpPr>
        <p:spPr>
          <a:xfrm>
            <a:off x="3031685" y="6451590"/>
            <a:ext cx="12672636" cy="584775"/>
          </a:xfrm>
          <a:prstGeom prst="rect">
            <a:avLst/>
          </a:prstGeom>
          <a:noFill/>
        </p:spPr>
        <p:txBody>
          <a:bodyPr wrap="none" rtlCol="0">
            <a:spAutoFit/>
          </a:bodyPr>
          <a:lstStyle/>
          <a:p>
            <a:r>
              <a:rPr lang="tr-TR" sz="3200" b="1" smtClean="0">
                <a:solidFill>
                  <a:srgbClr val="FF0000"/>
                </a:solidFill>
              </a:rPr>
              <a:t>DÜZENLEYENLERCE VE KONTROL EDEN MÜHENDİS İMZALAR</a:t>
            </a:r>
            <a:endParaRPr lang="tr-TR" sz="3200" b="1">
              <a:solidFill>
                <a:srgbClr val="FF0000"/>
              </a:solidFill>
            </a:endParaRPr>
          </a:p>
        </p:txBody>
      </p:sp>
      <p:sp>
        <p:nvSpPr>
          <p:cNvPr id="5" name="9 Metin kutusu"/>
          <p:cNvSpPr txBox="1"/>
          <p:nvPr/>
        </p:nvSpPr>
        <p:spPr>
          <a:xfrm>
            <a:off x="3388875" y="7320988"/>
            <a:ext cx="12450011" cy="584775"/>
          </a:xfrm>
          <a:prstGeom prst="rect">
            <a:avLst/>
          </a:prstGeom>
          <a:noFill/>
        </p:spPr>
        <p:txBody>
          <a:bodyPr wrap="none" rtlCol="0">
            <a:spAutoFit/>
          </a:bodyPr>
          <a:lstStyle/>
          <a:p>
            <a:r>
              <a:rPr lang="tr-TR" sz="3200" b="1" smtClean="0">
                <a:solidFill>
                  <a:srgbClr val="FF0000"/>
                </a:solidFill>
              </a:rPr>
              <a:t>LİHKAB TARAFINCA DÜZENLENMİŞ İSE LİSANSLI MÜHENDİS </a:t>
            </a:r>
            <a:endParaRPr lang="tr-TR" sz="3200" b="1">
              <a:solidFill>
                <a:srgbClr val="FF0000"/>
              </a:solidFill>
            </a:endParaRPr>
          </a:p>
        </p:txBody>
      </p:sp>
      <p:sp>
        <p:nvSpPr>
          <p:cNvPr id="6" name="12 Metin kutusu"/>
          <p:cNvSpPr txBox="1"/>
          <p:nvPr/>
        </p:nvSpPr>
        <p:spPr>
          <a:xfrm>
            <a:off x="3460313" y="5535038"/>
            <a:ext cx="12303304" cy="584775"/>
          </a:xfrm>
          <a:prstGeom prst="rect">
            <a:avLst/>
          </a:prstGeom>
          <a:noFill/>
        </p:spPr>
        <p:txBody>
          <a:bodyPr wrap="none" rtlCol="0">
            <a:spAutoFit/>
          </a:bodyPr>
          <a:lstStyle/>
          <a:p>
            <a:r>
              <a:rPr lang="tr-TR" sz="3200" b="1" smtClean="0">
                <a:solidFill>
                  <a:srgbClr val="FF0000"/>
                </a:solidFill>
              </a:rPr>
              <a:t>A4 FORMANITINDA VE ÖNLÜ ARKALI OLARAK DÜZENLENİR.</a:t>
            </a:r>
            <a:endParaRPr lang="tr-TR" sz="3200" b="1">
              <a:solidFill>
                <a:srgbClr val="FF0000"/>
              </a:solidFill>
            </a:endParaRPr>
          </a:p>
        </p:txBody>
      </p:sp>
    </p:spTree>
    <p:extLst>
      <p:ext uri="{BB962C8B-B14F-4D97-AF65-F5344CB8AC3E}">
        <p14:creationId xmlns:p14="http://schemas.microsoft.com/office/powerpoint/2010/main" val="412563856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par>
                                <p:cTn id="8" presetID="4"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ox(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ox(in)">
                                      <p:cBhvr>
                                        <p:cTn id="20" dur="500"/>
                                        <p:tgtEl>
                                          <p:spTgt spid="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Metin kutusu"/>
          <p:cNvSpPr txBox="1"/>
          <p:nvPr/>
        </p:nvSpPr>
        <p:spPr>
          <a:xfrm>
            <a:off x="3919820" y="719064"/>
            <a:ext cx="12456167" cy="584775"/>
          </a:xfrm>
          <a:prstGeom prst="rect">
            <a:avLst/>
          </a:prstGeom>
          <a:noFill/>
        </p:spPr>
        <p:txBody>
          <a:bodyPr wrap="none" rtlCol="0" anchor="ctr">
            <a:spAutoFit/>
          </a:bodyPr>
          <a:lstStyle/>
          <a:p>
            <a:r>
              <a:rPr lang="tr-TR" sz="3200" b="1" smtClean="0"/>
              <a:t>YENİ ADA VE PARSEL NUMARASI VERİLMESİ GEREKİYORSA;</a:t>
            </a:r>
            <a:endParaRPr lang="tr-TR" sz="3200" b="1"/>
          </a:p>
        </p:txBody>
      </p:sp>
      <p:sp>
        <p:nvSpPr>
          <p:cNvPr id="5" name="10 Metin kutusu"/>
          <p:cNvSpPr txBox="1"/>
          <p:nvPr/>
        </p:nvSpPr>
        <p:spPr>
          <a:xfrm>
            <a:off x="708546" y="1805171"/>
            <a:ext cx="18336467" cy="584775"/>
          </a:xfrm>
          <a:prstGeom prst="rect">
            <a:avLst/>
          </a:prstGeom>
          <a:noFill/>
        </p:spPr>
        <p:txBody>
          <a:bodyPr wrap="square" rtlCol="0" anchor="ctr">
            <a:spAutoFit/>
          </a:bodyPr>
          <a:lstStyle/>
          <a:p>
            <a:pPr>
              <a:buFont typeface="Wingdings" pitchFamily="2" charset="2"/>
              <a:buChar char="ü"/>
            </a:pPr>
            <a:r>
              <a:rPr lang="tr-TR" sz="3200" b="1" smtClean="0"/>
              <a:t>KADASTRO MÜDÜRLÜĞÜNCE TESCİL BİLDİRİMİNE ADA VE PARSEL NUMARASI YAZILIR.</a:t>
            </a:r>
            <a:endParaRPr lang="tr-TR" sz="3200" b="1"/>
          </a:p>
        </p:txBody>
      </p:sp>
      <p:graphicFrame>
        <p:nvGraphicFramePr>
          <p:cNvPr id="6" name="16 Tablo"/>
          <p:cNvGraphicFramePr>
            <a:graphicFrameLocks noGrp="1"/>
          </p:cNvGraphicFramePr>
          <p:nvPr>
            <p:extLst/>
          </p:nvPr>
        </p:nvGraphicFramePr>
        <p:xfrm>
          <a:off x="538958" y="4175446"/>
          <a:ext cx="6572030" cy="7632846"/>
        </p:xfrm>
        <a:graphic>
          <a:graphicData uri="http://schemas.openxmlformats.org/drawingml/2006/table">
            <a:tbl>
              <a:tblPr/>
              <a:tblGrid>
                <a:gridCol w="457582"/>
                <a:gridCol w="360346"/>
                <a:gridCol w="111535"/>
                <a:gridCol w="148714"/>
                <a:gridCol w="240232"/>
                <a:gridCol w="606296"/>
                <a:gridCol w="354626"/>
                <a:gridCol w="81863"/>
                <a:gridCol w="904799"/>
                <a:gridCol w="2207837"/>
                <a:gridCol w="549100"/>
                <a:gridCol w="549100"/>
              </a:tblGrid>
              <a:tr h="112465">
                <a:tc gridSpan="12">
                  <a:txBody>
                    <a:bodyPr/>
                    <a:lstStyle/>
                    <a:p>
                      <a:pPr algn="ctr" fontAlgn="b"/>
                      <a:r>
                        <a:rPr lang="tr-TR" sz="600" b="1" i="0" u="none" strike="noStrike">
                          <a:latin typeface="Times New Roman"/>
                        </a:rPr>
                        <a:t>FEN KLASÖRÜ</a:t>
                      </a:r>
                    </a:p>
                  </a:txBody>
                  <a:tcPr marL="3364" marR="3364" marT="3364"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18365">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400" b="0" i="0" u="none" strike="noStrike">
                        <a:latin typeface="Times New Roman"/>
                      </a:endParaRP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tr-TR" sz="400" b="1" i="0" u="none" strike="noStrike">
                          <a:latin typeface="Times New Roman"/>
                        </a:rPr>
                        <a:t> (EK-8)</a:t>
                      </a:r>
                    </a:p>
                  </a:txBody>
                  <a:tcPr marL="3364" marR="3364" marT="3364" marB="0" anchor="b">
                    <a:lnL>
                      <a:noFill/>
                    </a:lnL>
                    <a:lnR>
                      <a:noFill/>
                    </a:lnR>
                    <a:lnT>
                      <a:noFill/>
                    </a:lnT>
                    <a:lnB w="12700" cap="flat" cmpd="sng" algn="ctr">
                      <a:solidFill>
                        <a:srgbClr val="000000"/>
                      </a:solidFill>
                      <a:prstDash val="solid"/>
                      <a:round/>
                      <a:headEnd type="none" w="med" len="med"/>
                      <a:tailEnd type="none" w="med" len="med"/>
                    </a:lnB>
                  </a:tcPr>
                </a:tc>
              </a:tr>
              <a:tr h="165911">
                <a:tc>
                  <a:txBody>
                    <a:bodyPr/>
                    <a:lstStyle/>
                    <a:p>
                      <a:pPr algn="l" fontAlgn="b"/>
                      <a:r>
                        <a:rPr lang="tr-TR" sz="400" b="1" i="0" u="none" strike="noStrike">
                          <a:latin typeface="Times New Roman"/>
                        </a:rPr>
                        <a:t>İli</a:t>
                      </a:r>
                    </a:p>
                  </a:txBody>
                  <a:tcPr marL="3364" marR="3364" marT="336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400" b="1" i="0" u="none" strike="noStrike">
                          <a:latin typeface="Times New Roman"/>
                        </a:rPr>
                        <a:t> </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400" b="1" i="0" u="none" strike="noStrike">
                          <a:latin typeface="Times New Roman"/>
                        </a:rPr>
                        <a:t>:</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algn="ctr" fontAlgn="b"/>
                      <a:r>
                        <a:rPr lang="tr-TR" sz="400" b="1" i="0" u="none" strike="noStrike">
                          <a:latin typeface="Times New Roman"/>
                        </a:rPr>
                        <a:t> </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l" fontAlgn="b"/>
                      <a:r>
                        <a:rPr lang="tr-TR" sz="400" b="1" i="0" u="none" strike="noStrike">
                          <a:latin typeface="Times New Roman"/>
                        </a:rPr>
                        <a:t> </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tr-TR"/>
                    </a:p>
                  </a:txBody>
                  <a:tcPr/>
                </a:tc>
                <a:tc>
                  <a:txBody>
                    <a:bodyPr/>
                    <a:lstStyle/>
                    <a:p>
                      <a:pPr algn="l" fontAlgn="b"/>
                      <a:r>
                        <a:rPr lang="tr-TR" sz="400" b="1" i="0" u="none" strike="noStrike">
                          <a:latin typeface="Times New Roman"/>
                        </a:rPr>
                        <a:t> </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400" b="1" i="0" u="none" strike="noStrike">
                          <a:latin typeface="Times New Roman"/>
                        </a:rPr>
                        <a:t> </a:t>
                      </a:r>
                    </a:p>
                  </a:txBody>
                  <a:tcPr marL="3364" marR="3364" marT="33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tr-TR" sz="400" b="1" i="0" u="none" strike="noStrike">
                          <a:latin typeface="Times New Roman"/>
                        </a:rPr>
                        <a:t> </a:t>
                      </a:r>
                    </a:p>
                  </a:txBody>
                  <a:tcPr marL="3364" marR="3364" marT="336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65911">
                <a:tc>
                  <a:txBody>
                    <a:bodyPr/>
                    <a:lstStyle/>
                    <a:p>
                      <a:pPr algn="l" fontAlgn="b"/>
                      <a:r>
                        <a:rPr lang="tr-TR" sz="400" b="1" i="0" u="none" strike="noStrike">
                          <a:latin typeface="Times New Roman"/>
                        </a:rPr>
                        <a:t>İlçesi</a:t>
                      </a:r>
                    </a:p>
                  </a:txBody>
                  <a:tcPr marL="3364" marR="3364" marT="336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a:txBody>
                    <a:bodyPr/>
                    <a:lstStyle/>
                    <a:p>
                      <a:pPr algn="l" fontAlgn="b"/>
                      <a:r>
                        <a:rPr lang="tr-TR" sz="400" b="1" i="0" u="none" strike="noStrike">
                          <a:latin typeface="Times New Roman"/>
                        </a:rPr>
                        <a:t>:</a:t>
                      </a:r>
                    </a:p>
                  </a:txBody>
                  <a:tcPr marL="3364" marR="3364" marT="3364" marB="0" anchor="b">
                    <a:lnL>
                      <a:noFill/>
                    </a:lnL>
                    <a:lnR>
                      <a:noFill/>
                    </a:lnR>
                    <a:lnT>
                      <a:noFill/>
                    </a:lnT>
                    <a:lnB>
                      <a:noFill/>
                    </a:lnB>
                  </a:tcPr>
                </a:tc>
                <a:tc gridSpan="4">
                  <a:txBody>
                    <a:bodyPr/>
                    <a:lstStyle/>
                    <a:p>
                      <a:pPr algn="ctr" fontAlgn="b"/>
                      <a:endParaRPr lang="tr-TR" sz="400" b="1" i="0" u="none" strike="noStrike">
                        <a:latin typeface="Times New Roman"/>
                      </a:endParaRPr>
                    </a:p>
                  </a:txBody>
                  <a:tcPr marL="3364" marR="3364" marT="3364"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hMerge="1">
                  <a:txBody>
                    <a:bodyPr/>
                    <a:lstStyle/>
                    <a:p>
                      <a:endParaRPr lang="tr-TR"/>
                    </a:p>
                  </a:txBody>
                  <a:tcPr/>
                </a:tc>
                <a:tc>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a:txBody>
                    <a:bodyPr/>
                    <a:lstStyle/>
                    <a:p>
                      <a:pPr algn="r" fontAlgn="b"/>
                      <a:r>
                        <a:rPr lang="tr-TR" sz="400" b="1" i="0" u="none" strike="noStrike">
                          <a:latin typeface="Times New Roman"/>
                        </a:rPr>
                        <a:t> </a:t>
                      </a:r>
                    </a:p>
                  </a:txBody>
                  <a:tcPr marL="3364" marR="3364" marT="3364" marB="0" anchor="b">
                    <a:lnL>
                      <a:noFill/>
                    </a:lnL>
                    <a:lnR w="12700" cap="flat" cmpd="sng" algn="ctr">
                      <a:solidFill>
                        <a:srgbClr val="000000"/>
                      </a:solidFill>
                      <a:prstDash val="solid"/>
                      <a:round/>
                      <a:headEnd type="none" w="med" len="med"/>
                      <a:tailEnd type="none" w="med" len="med"/>
                    </a:lnR>
                    <a:lnT>
                      <a:noFill/>
                    </a:lnT>
                    <a:lnB>
                      <a:noFill/>
                    </a:lnB>
                  </a:tcPr>
                </a:tc>
              </a:tr>
              <a:tr h="165911">
                <a:tc gridSpan="2">
                  <a:txBody>
                    <a:bodyPr/>
                    <a:lstStyle/>
                    <a:p>
                      <a:pPr algn="l" fontAlgn="b"/>
                      <a:r>
                        <a:rPr lang="tr-TR" sz="400" b="1" i="0" u="none" strike="noStrike">
                          <a:latin typeface="Times New Roman"/>
                        </a:rPr>
                        <a:t>Mah / Köyü</a:t>
                      </a:r>
                    </a:p>
                  </a:txBody>
                  <a:tcPr marL="3364" marR="3364" marT="3364"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a:txBody>
                    <a:bodyPr/>
                    <a:lstStyle/>
                    <a:p>
                      <a:pPr algn="l" fontAlgn="b"/>
                      <a:r>
                        <a:rPr lang="tr-TR" sz="400" b="1" i="0" u="none" strike="noStrike">
                          <a:latin typeface="Times New Roman"/>
                        </a:rPr>
                        <a:t>:</a:t>
                      </a:r>
                    </a:p>
                  </a:txBody>
                  <a:tcPr marL="3364" marR="3364" marT="3364" marB="0" anchor="b">
                    <a:lnL>
                      <a:noFill/>
                    </a:lnL>
                    <a:lnR>
                      <a:noFill/>
                    </a:lnR>
                    <a:lnT>
                      <a:noFill/>
                    </a:lnT>
                    <a:lnB>
                      <a:noFill/>
                    </a:lnB>
                  </a:tcPr>
                </a:tc>
                <a:tc gridSpan="4">
                  <a:txBody>
                    <a:bodyPr/>
                    <a:lstStyle/>
                    <a:p>
                      <a:pPr algn="ctr" fontAlgn="b"/>
                      <a:endParaRPr lang="tr-TR" sz="400" b="1" i="0" u="none" strike="noStrike">
                        <a:latin typeface="Times New Roman"/>
                      </a:endParaRPr>
                    </a:p>
                  </a:txBody>
                  <a:tcPr marL="3364" marR="3364" marT="3364" marB="0" anchor="b">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hMerge="1">
                  <a:txBody>
                    <a:bodyPr/>
                    <a:lstStyle/>
                    <a:p>
                      <a:endParaRPr lang="tr-TR"/>
                    </a:p>
                  </a:txBody>
                  <a:tcPr/>
                </a:tc>
                <a:tc>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a:txBody>
                    <a:bodyPr/>
                    <a:lstStyle/>
                    <a:p>
                      <a:pPr algn="l" fontAlgn="b"/>
                      <a:endParaRPr lang="tr-TR" sz="400" b="1" i="0" u="none" strike="noStrike">
                        <a:latin typeface="Times New Roman"/>
                      </a:endParaRPr>
                    </a:p>
                  </a:txBody>
                  <a:tcPr marL="3364" marR="3364" marT="3364" marB="0" anchor="b">
                    <a:lnL>
                      <a:noFill/>
                    </a:lnL>
                    <a:lnR>
                      <a:noFill/>
                    </a:lnR>
                    <a:lnT>
                      <a:noFill/>
                    </a:lnT>
                    <a:lnB>
                      <a:noFill/>
                    </a:lnB>
                  </a:tcPr>
                </a:tc>
                <a:tc>
                  <a:txBody>
                    <a:bodyPr/>
                    <a:lstStyle/>
                    <a:p>
                      <a:pPr algn="r" fontAlgn="b"/>
                      <a:r>
                        <a:rPr lang="tr-TR" sz="400" b="1" i="0" u="none" strike="noStrike">
                          <a:latin typeface="Times New Roman"/>
                        </a:rPr>
                        <a:t> </a:t>
                      </a:r>
                    </a:p>
                  </a:txBody>
                  <a:tcPr marL="3364" marR="3364" marT="3364" marB="0" anchor="b">
                    <a:lnL>
                      <a:noFill/>
                    </a:lnL>
                    <a:lnR w="12700" cap="flat" cmpd="sng" algn="ctr">
                      <a:solidFill>
                        <a:srgbClr val="000000"/>
                      </a:solidFill>
                      <a:prstDash val="solid"/>
                      <a:round/>
                      <a:headEnd type="none" w="med" len="med"/>
                      <a:tailEnd type="none" w="med" len="med"/>
                    </a:lnR>
                    <a:lnT>
                      <a:noFill/>
                    </a:lnT>
                    <a:lnB>
                      <a:noFill/>
                    </a:lnB>
                  </a:tcPr>
                </a:tc>
              </a:tr>
              <a:tr h="130004">
                <a:tc gridSpan="12">
                  <a:txBody>
                    <a:bodyPr/>
                    <a:lstStyle/>
                    <a:p>
                      <a:pPr algn="ctr" fontAlgn="b"/>
                      <a:r>
                        <a:rPr lang="tr-TR" sz="400" b="1" i="0" u="none" strike="noStrike">
                          <a:latin typeface="Times New Roman"/>
                        </a:rPr>
                        <a:t> </a:t>
                      </a:r>
                    </a:p>
                  </a:txBody>
                  <a:tcPr marL="3364" marR="3364" marT="33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342715">
                <a:tc gridSpan="2">
                  <a:txBody>
                    <a:bodyPr/>
                    <a:lstStyle/>
                    <a:p>
                      <a:pPr algn="l" fontAlgn="ctr"/>
                      <a:r>
                        <a:rPr lang="tr-TR" sz="400" b="1" i="0" u="none" strike="noStrike">
                          <a:latin typeface="Times New Roman"/>
                        </a:rPr>
                        <a:t>Ada no</a:t>
                      </a:r>
                    </a:p>
                  </a:txBody>
                  <a:tcPr marL="3364" marR="3364" marT="3364"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l" fontAlgn="ctr"/>
                      <a:r>
                        <a:rPr lang="tr-TR" sz="400" b="1" i="0" u="none" strike="noStrike">
                          <a:latin typeface="Times New Roman"/>
                        </a:rPr>
                        <a:t>:</a:t>
                      </a:r>
                    </a:p>
                  </a:txBody>
                  <a:tcPr marL="3364" marR="3364" marT="3364" marB="0" anchor="ctr">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ctr" fontAlgn="ctr"/>
                      <a:endParaRPr lang="tr-TR" sz="400" b="1" i="0" u="none" strike="noStrike">
                        <a:latin typeface="Times New Roman"/>
                      </a:endParaRPr>
                    </a:p>
                  </a:txBody>
                  <a:tcPr marL="3364" marR="3364" marT="336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r" fontAlgn="ctr"/>
                      <a:r>
                        <a:rPr lang="tr-TR" sz="400" b="1" i="0" u="none" strike="noStrike">
                          <a:latin typeface="Times New Roman"/>
                        </a:rPr>
                        <a:t>            Pafta No:</a:t>
                      </a:r>
                    </a:p>
                  </a:txBody>
                  <a:tcPr marL="3364" marR="3364" marT="336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l" fontAlgn="ctr"/>
                      <a:r>
                        <a:rPr lang="tr-TR" sz="400" b="1" i="0" u="none" strike="noStrike">
                          <a:latin typeface="Times New Roman"/>
                        </a:rPr>
                        <a:t> </a:t>
                      </a:r>
                    </a:p>
                  </a:txBody>
                  <a:tcPr marL="3364" marR="3364" marT="336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tr-TR" sz="400" b="1" i="0" u="none" strike="noStrike">
                        <a:latin typeface="Times New Roman"/>
                      </a:endParaRPr>
                    </a:p>
                  </a:txBody>
                  <a:tcPr marL="3364" marR="3364" marT="3364"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ctr"/>
                      <a:r>
                        <a:rPr lang="tr-TR" sz="400" b="1" i="0" u="none" strike="noStrike">
                          <a:latin typeface="Times New Roman"/>
                        </a:rPr>
                        <a:t>Sayfa No:</a:t>
                      </a:r>
                    </a:p>
                  </a:txBody>
                  <a:tcPr marL="3364" marR="3364" marT="3364"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tr-TR"/>
                    </a:p>
                  </a:txBody>
                  <a:tcPr/>
                </a:tc>
              </a:tr>
              <a:tr h="185720">
                <a:tc rowSpan="2">
                  <a:txBody>
                    <a:bodyPr/>
                    <a:lstStyle/>
                    <a:p>
                      <a:pPr algn="ctr" fontAlgn="ctr"/>
                      <a:r>
                        <a:rPr lang="tr-TR" sz="400" b="1" i="0" u="none" strike="noStrike">
                          <a:latin typeface="Times New Roman"/>
                        </a:rPr>
                        <a:t>Kütük</a:t>
                      </a:r>
                      <a:br>
                        <a:rPr lang="tr-TR" sz="400" b="1" i="0" u="none" strike="noStrike">
                          <a:latin typeface="Times New Roman"/>
                        </a:rPr>
                      </a:br>
                      <a:r>
                        <a:rPr lang="tr-TR" sz="400" b="1" i="0" u="none" strike="noStrike">
                          <a:latin typeface="Times New Roman"/>
                        </a:rPr>
                        <a:t>Sayfa No</a:t>
                      </a:r>
                    </a:p>
                  </a:txBody>
                  <a:tcPr marL="3364" marR="3364" marT="3364"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3">
                  <a:txBody>
                    <a:bodyPr/>
                    <a:lstStyle/>
                    <a:p>
                      <a:pPr algn="ctr" fontAlgn="ctr"/>
                      <a:r>
                        <a:rPr lang="tr-TR" sz="400" b="1" i="0" u="none" strike="noStrike">
                          <a:latin typeface="Times New Roman"/>
                        </a:rPr>
                        <a:t>Parsel No</a:t>
                      </a:r>
                    </a:p>
                  </a:txBody>
                  <a:tcPr marL="3364" marR="3364" marT="3364"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tr-TR"/>
                    </a:p>
                  </a:txBody>
                  <a:tcPr/>
                </a:tc>
                <a:tc rowSpan="2" hMerge="1">
                  <a:txBody>
                    <a:bodyPr/>
                    <a:lstStyle/>
                    <a:p>
                      <a:endParaRPr lang="tr-TR"/>
                    </a:p>
                  </a:txBody>
                  <a:tcPr/>
                </a:tc>
                <a:tc gridSpan="3">
                  <a:txBody>
                    <a:bodyPr/>
                    <a:lstStyle/>
                    <a:p>
                      <a:pPr algn="ctr" fontAlgn="ctr"/>
                      <a:r>
                        <a:rPr lang="tr-TR" sz="400" b="1" i="0" u="none" strike="noStrike">
                          <a:latin typeface="Times New Roman"/>
                        </a:rPr>
                        <a:t>Yüzölçümü</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rowSpan="2">
                  <a:txBody>
                    <a:bodyPr/>
                    <a:lstStyle/>
                    <a:p>
                      <a:pPr algn="ctr" fontAlgn="ctr"/>
                      <a:r>
                        <a:rPr lang="tr-TR" sz="400" b="1" i="0" u="none" strike="noStrike">
                          <a:latin typeface="Times New Roman"/>
                        </a:rPr>
                        <a:t>Cinsi</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tr-TR" sz="400" b="1" i="0" u="none" strike="noStrike">
                          <a:latin typeface="Times New Roman"/>
                        </a:rPr>
                        <a:t>Düşünceler</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algn="ctr" fontAlgn="ctr"/>
                      <a:endParaRPr lang="tr-TR" sz="400" b="1" i="0" u="none" strike="noStrike">
                        <a:latin typeface="Times New Roman"/>
                      </a:endParaRP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tr-TR" sz="400" b="1" i="0" u="none" strike="noStrike">
                          <a:latin typeface="Times New Roman"/>
                        </a:rPr>
                        <a:t>Değişiklik dosya No</a:t>
                      </a:r>
                    </a:p>
                  </a:txBody>
                  <a:tcPr marL="3364" marR="3364" marT="3364"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tr-TR" sz="400" b="1" i="0" u="none" strike="noStrike">
                          <a:latin typeface="Times New Roman"/>
                        </a:rPr>
                        <a:t>Aplikasyon Kroki No</a:t>
                      </a:r>
                    </a:p>
                  </a:txBody>
                  <a:tcPr marL="3364" marR="3364" marT="3364"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345">
                <a:tc vMerge="1">
                  <a:txBody>
                    <a:bodyPr/>
                    <a:lstStyle/>
                    <a:p>
                      <a:endParaRPr lang="tr-TR"/>
                    </a:p>
                  </a:txBody>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p>
                      <a:pPr algn="ctr" fontAlgn="ctr"/>
                      <a:r>
                        <a:rPr lang="tr-TR" sz="400" b="1" i="0" u="none" strike="noStrike">
                          <a:latin typeface="Times New Roman"/>
                        </a:rPr>
                        <a:t>Ha.</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1" i="0" u="none" strike="noStrike">
                          <a:latin typeface="Times New Roman"/>
                        </a:rPr>
                        <a:t>m²</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1" i="0" u="none" strike="noStrike">
                          <a:latin typeface="Times New Roman"/>
                        </a:rPr>
                        <a:t>dm²</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tr-TR"/>
                    </a:p>
                  </a:txBody>
                  <a:tcPr/>
                </a:tc>
                <a:tc gridSpan="2" vMerge="1">
                  <a:txBody>
                    <a:bodyPr/>
                    <a:lstStyle/>
                    <a:p>
                      <a:endParaRPr lang="tr-TR"/>
                    </a:p>
                  </a:txBody>
                  <a:tcPr/>
                </a:tc>
                <a:tc hMerge="1" vMerge="1">
                  <a:txBody>
                    <a:bodyPr/>
                    <a:lstStyle/>
                    <a:p>
                      <a:endParaRPr lang="tr-TR"/>
                    </a:p>
                  </a:txBody>
                  <a:tcPr/>
                </a:tc>
                <a:tc vMerge="1">
                  <a:txBody>
                    <a:bodyPr/>
                    <a:lstStyle/>
                    <a:p>
                      <a:endParaRPr lang="tr-TR"/>
                    </a:p>
                  </a:txBody>
                  <a:tcPr/>
                </a:tc>
                <a:tc vMerge="1">
                  <a:txBody>
                    <a:bodyPr/>
                    <a:lstStyle/>
                    <a:p>
                      <a:endParaRPr lang="tr-TR"/>
                    </a:p>
                  </a:txBody>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07">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8365">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720">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400" b="0" i="0" u="none" strike="noStrike">
                          <a:latin typeface="Times New Roman"/>
                        </a:rPr>
                        <a:t> </a:t>
                      </a:r>
                    </a:p>
                  </a:txBody>
                  <a:tcPr marL="3364" marR="3364" marT="33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943">
                <a:tc>
                  <a:txBody>
                    <a:bodyPr/>
                    <a:lstStyle/>
                    <a:p>
                      <a:pPr algn="ctr" fontAlgn="ctr"/>
                      <a:r>
                        <a:rPr lang="tr-TR" sz="400" b="0" i="0" u="none" strike="noStrike">
                          <a:latin typeface="Times New Roman"/>
                        </a:rPr>
                        <a:t> </a:t>
                      </a:r>
                    </a:p>
                  </a:txBody>
                  <a:tcPr marL="3364" marR="3364" marT="33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400" b="0" i="0" u="none" strike="noStrike">
                        <a:latin typeface="Times New Roman"/>
                      </a:endParaRP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400" b="0" i="0" u="none" strike="noStrike">
                          <a:latin typeface="Times New Roman"/>
                        </a:rPr>
                        <a:t> </a:t>
                      </a:r>
                    </a:p>
                  </a:txBody>
                  <a:tcPr marL="3364" marR="3364" marT="336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5241">
                <a:tc gridSpan="5">
                  <a:txBody>
                    <a:bodyPr/>
                    <a:lstStyle/>
                    <a:p>
                      <a:pPr algn="l" fontAlgn="ctr"/>
                      <a:r>
                        <a:rPr lang="tr-TR" sz="300" b="1" i="0" u="none" strike="noStrike">
                          <a:latin typeface="Times New Roman"/>
                        </a:rPr>
                        <a:t>Açıklamalar:</a:t>
                      </a:r>
                    </a:p>
                  </a:txBody>
                  <a:tcPr marL="3364" marR="3364" marT="3364"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l" fontAlgn="b"/>
                      <a:r>
                        <a:rPr lang="tr-TR" sz="300" b="1" i="0" u="none" strike="noStrike">
                          <a:latin typeface="Times New Roman"/>
                        </a:rPr>
                        <a:t> </a:t>
                      </a: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tr-TR" sz="300" b="1" i="0" u="none" strike="noStrike">
                          <a:latin typeface="Times New Roman"/>
                        </a:rPr>
                        <a:t> </a:t>
                      </a: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tr-TR" sz="300" b="1" i="0" u="none" strike="noStrike">
                          <a:latin typeface="Times New Roman"/>
                        </a:rPr>
                        <a:t> </a:t>
                      </a: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r>
                        <a:rPr lang="tr-TR" sz="300" b="1" i="0" u="none" strike="noStrike">
                          <a:latin typeface="Times New Roman"/>
                        </a:rPr>
                        <a:t> </a:t>
                      </a: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b"/>
                      <a:endParaRPr lang="tr-TR" sz="300" b="1" i="0" u="none" strike="noStrike">
                        <a:latin typeface="Times New Roman"/>
                      </a:endParaRP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tr-TR" sz="300" b="1" i="0" u="none" strike="noStrike">
                          <a:latin typeface="Times New Roman"/>
                        </a:rPr>
                        <a:t> </a:t>
                      </a:r>
                    </a:p>
                  </a:txBody>
                  <a:tcPr marL="3364" marR="3364" marT="33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tr-TR" sz="300" b="1" i="0" u="none" strike="noStrike">
                          <a:latin typeface="Times New Roman"/>
                        </a:rPr>
                        <a:t> </a:t>
                      </a:r>
                    </a:p>
                  </a:txBody>
                  <a:tcPr marL="3364" marR="3364" marT="336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10483">
                <a:tc gridSpan="12">
                  <a:txBody>
                    <a:bodyPr/>
                    <a:lstStyle/>
                    <a:p>
                      <a:pPr algn="l" fontAlgn="ctr"/>
                      <a:r>
                        <a:rPr lang="tr-TR" sz="300" b="1" i="0" u="none" strike="noStrike">
                          <a:latin typeface="Times New Roman"/>
                        </a:rPr>
                        <a:t>1- Aplikasyon işlemi (X) işareti ile gösterilir.Ada bazında çalışılmayan yerlerde yapılan aplikasyonlar ise değişiklik numarası yazılmak suretiyle belirtilir. Yapılan aplikasyon işlemi kadar (X) işareti konur veya değişiklik numarası yazılır.</a:t>
                      </a:r>
                    </a:p>
                  </a:txBody>
                  <a:tcPr marL="3364" marR="3364" marT="3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05241">
                <a:tc gridSpan="5">
                  <a:txBody>
                    <a:bodyPr/>
                    <a:lstStyle/>
                    <a:p>
                      <a:pPr algn="l" fontAlgn="ctr"/>
                      <a:r>
                        <a:rPr lang="tr-TR" sz="300" b="1" i="0" u="none" strike="noStrike">
                          <a:latin typeface="Times New Roman"/>
                        </a:rPr>
                        <a:t>2- Kısaltmalar</a:t>
                      </a:r>
                    </a:p>
                  </a:txBody>
                  <a:tcPr marL="3364" marR="3364" marT="3364"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gridSpan="2">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hMerge="1">
                  <a:txBody>
                    <a:bodyPr/>
                    <a:lstStyle/>
                    <a:p>
                      <a:endParaRPr lang="tr-TR"/>
                    </a:p>
                  </a:txBody>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r>
                        <a:rPr lang="tr-TR" sz="300" b="1" i="0" u="none" strike="noStrike">
                          <a:latin typeface="Times New Roman"/>
                        </a:rPr>
                        <a:t> </a:t>
                      </a:r>
                    </a:p>
                  </a:txBody>
                  <a:tcPr marL="3364" marR="3364" marT="3364" marB="0" anchor="ctr">
                    <a:lnL>
                      <a:noFill/>
                    </a:lnL>
                    <a:lnR w="12700" cap="flat" cmpd="sng" algn="ctr">
                      <a:solidFill>
                        <a:srgbClr val="000000"/>
                      </a:solidFill>
                      <a:prstDash val="solid"/>
                      <a:round/>
                      <a:headEnd type="none" w="med" len="med"/>
                      <a:tailEnd type="none" w="med" len="med"/>
                    </a:lnR>
                    <a:lnT>
                      <a:noFill/>
                    </a:lnT>
                    <a:lnB>
                      <a:noFill/>
                    </a:lnB>
                  </a:tcPr>
                </a:tc>
              </a:tr>
              <a:tr h="105241">
                <a:tc gridSpan="3">
                  <a:txBody>
                    <a:bodyPr/>
                    <a:lstStyle/>
                    <a:p>
                      <a:pPr algn="r" fontAlgn="ctr"/>
                      <a:r>
                        <a:rPr lang="tr-TR" sz="300" b="1" i="0" u="none" strike="noStrike">
                          <a:latin typeface="Times New Roman"/>
                        </a:rPr>
                        <a:t>Cins değ.</a:t>
                      </a:r>
                    </a:p>
                  </a:txBody>
                  <a:tcPr marL="3364" marR="3364" marT="3364"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ctr"/>
                      <a:r>
                        <a:rPr lang="tr-TR" sz="300" b="1" i="0" u="none" strike="noStrike">
                          <a:latin typeface="Times New Roman"/>
                        </a:rPr>
                        <a:t>:</a:t>
                      </a:r>
                    </a:p>
                  </a:txBody>
                  <a:tcPr marL="3364" marR="3364" marT="3364" marB="0" anchor="ctr">
                    <a:lnL>
                      <a:noFill/>
                    </a:lnL>
                    <a:lnR>
                      <a:noFill/>
                    </a:lnR>
                    <a:lnT>
                      <a:noFill/>
                    </a:lnT>
                    <a:lnB>
                      <a:noFill/>
                    </a:lnB>
                  </a:tcPr>
                </a:tc>
                <a:tc gridSpan="3">
                  <a:txBody>
                    <a:bodyPr/>
                    <a:lstStyle/>
                    <a:p>
                      <a:pPr algn="l" fontAlgn="ctr"/>
                      <a:r>
                        <a:rPr lang="tr-TR" sz="300" b="1" i="0" u="none" strike="noStrike">
                          <a:latin typeface="Times New Roman"/>
                        </a:rPr>
                        <a:t>Cins değişikliği   </a:t>
                      </a:r>
                    </a:p>
                  </a:txBody>
                  <a:tcPr marL="3364" marR="3364" marT="3364" marB="0" anchor="ctr">
                    <a:lnL>
                      <a:noFill/>
                    </a:lnL>
                    <a:lnR>
                      <a:noFill/>
                    </a:lnR>
                    <a:lnT>
                      <a:noFill/>
                    </a:lnT>
                    <a:lnB>
                      <a:noFill/>
                    </a:lnB>
                  </a:tcPr>
                </a:tc>
                <a:tc hMerge="1">
                  <a:txBody>
                    <a:bodyPr/>
                    <a:lstStyle/>
                    <a:p>
                      <a:endParaRPr lang="tr-TR"/>
                    </a:p>
                  </a:txBody>
                  <a:tcPr/>
                </a:tc>
                <a:tc hMerge="1">
                  <a:txBody>
                    <a:bodyPr/>
                    <a:lstStyle/>
                    <a:p>
                      <a:endParaRPr lang="tr-TR"/>
                    </a:p>
                  </a:txBody>
                  <a:tcPr/>
                </a:tc>
                <a:tc gridSpan="2">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hMerge="1">
                  <a:txBody>
                    <a:bodyPr/>
                    <a:lstStyle/>
                    <a:p>
                      <a:endParaRPr lang="tr-TR"/>
                    </a:p>
                  </a:txBody>
                  <a:tcPr/>
                </a:tc>
                <a:tc>
                  <a:txBody>
                    <a:bodyPr/>
                    <a:lstStyle/>
                    <a:p>
                      <a:pPr algn="l" fontAlgn="ctr"/>
                      <a:r>
                        <a:rPr lang="tr-TR" sz="300" b="1" i="0" u="none" strike="noStrike">
                          <a:latin typeface="Times New Roman"/>
                        </a:rPr>
                        <a:t> par.                      : parsel    </a:t>
                      </a: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r>
                        <a:rPr lang="tr-TR" sz="300" b="1" i="0" u="none" strike="noStrike">
                          <a:latin typeface="Times New Roman"/>
                        </a:rPr>
                        <a:t> </a:t>
                      </a:r>
                    </a:p>
                  </a:txBody>
                  <a:tcPr marL="3364" marR="3364" marT="3364" marB="0" anchor="ctr">
                    <a:lnL>
                      <a:noFill/>
                    </a:lnL>
                    <a:lnR w="12700" cap="flat" cmpd="sng" algn="ctr">
                      <a:solidFill>
                        <a:srgbClr val="000000"/>
                      </a:solidFill>
                      <a:prstDash val="solid"/>
                      <a:round/>
                      <a:headEnd type="none" w="med" len="med"/>
                      <a:tailEnd type="none" w="med" len="med"/>
                    </a:lnR>
                    <a:lnT>
                      <a:noFill/>
                    </a:lnT>
                    <a:lnB>
                      <a:noFill/>
                    </a:lnB>
                  </a:tcPr>
                </a:tc>
              </a:tr>
              <a:tr h="105241">
                <a:tc gridSpan="3">
                  <a:txBody>
                    <a:bodyPr/>
                    <a:lstStyle/>
                    <a:p>
                      <a:pPr algn="r" fontAlgn="ctr"/>
                      <a:r>
                        <a:rPr lang="tr-TR" sz="300" b="1" i="0" u="none" strike="noStrike">
                          <a:latin typeface="Times New Roman"/>
                        </a:rPr>
                        <a:t> ...kat. kâr. Apt</a:t>
                      </a:r>
                    </a:p>
                  </a:txBody>
                  <a:tcPr marL="3364" marR="3364" marT="3364"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ctr"/>
                      <a:r>
                        <a:rPr lang="tr-TR" sz="300" b="1" i="0" u="none" strike="noStrike">
                          <a:latin typeface="Times New Roman"/>
                        </a:rPr>
                        <a:t>:</a:t>
                      </a:r>
                    </a:p>
                  </a:txBody>
                  <a:tcPr marL="3364" marR="3364" marT="3364" marB="0" anchor="ctr">
                    <a:lnL>
                      <a:noFill/>
                    </a:lnL>
                    <a:lnR>
                      <a:noFill/>
                    </a:lnR>
                    <a:lnT>
                      <a:noFill/>
                    </a:lnT>
                    <a:lnB>
                      <a:noFill/>
                    </a:lnB>
                  </a:tcPr>
                </a:tc>
                <a:tc gridSpan="5">
                  <a:txBody>
                    <a:bodyPr/>
                    <a:lstStyle/>
                    <a:p>
                      <a:pPr algn="l" fontAlgn="ctr"/>
                      <a:r>
                        <a:rPr lang="tr-TR" sz="300" b="1" i="0" u="none" strike="noStrike">
                          <a:latin typeface="Times New Roman"/>
                        </a:rPr>
                        <a:t> ... katlı kârgir apartman    </a:t>
                      </a:r>
                    </a:p>
                  </a:txBody>
                  <a:tcPr marL="3364" marR="3364" marT="3364" marB="0" anchor="ctr">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l" fontAlgn="ctr"/>
                      <a:r>
                        <a:rPr lang="tr-TR" sz="300" b="1" i="0" u="none" strike="noStrike">
                          <a:latin typeface="Times New Roman"/>
                        </a:rPr>
                        <a:t> tev.                       : tevhid</a:t>
                      </a: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r>
                        <a:rPr lang="tr-TR" sz="300" b="1" i="0" u="none" strike="noStrike">
                          <a:latin typeface="Times New Roman"/>
                        </a:rPr>
                        <a:t> </a:t>
                      </a:r>
                    </a:p>
                  </a:txBody>
                  <a:tcPr marL="3364" marR="3364" marT="3364" marB="0" anchor="ctr">
                    <a:lnL>
                      <a:noFill/>
                    </a:lnL>
                    <a:lnR w="12700" cap="flat" cmpd="sng" algn="ctr">
                      <a:solidFill>
                        <a:srgbClr val="000000"/>
                      </a:solidFill>
                      <a:prstDash val="solid"/>
                      <a:round/>
                      <a:headEnd type="none" w="med" len="med"/>
                      <a:tailEnd type="none" w="med" len="med"/>
                    </a:lnR>
                    <a:lnT>
                      <a:noFill/>
                    </a:lnT>
                    <a:lnB>
                      <a:noFill/>
                    </a:lnB>
                  </a:tcPr>
                </a:tc>
              </a:tr>
              <a:tr h="105241">
                <a:tc gridSpan="3">
                  <a:txBody>
                    <a:bodyPr/>
                    <a:lstStyle/>
                    <a:p>
                      <a:pPr algn="r" fontAlgn="ctr"/>
                      <a:r>
                        <a:rPr lang="tr-TR" sz="300" b="1" i="0" u="none" strike="noStrike">
                          <a:latin typeface="Times New Roman"/>
                        </a:rPr>
                        <a:t>  ...kat. bet. Bina</a:t>
                      </a:r>
                    </a:p>
                  </a:txBody>
                  <a:tcPr marL="3364" marR="3364" marT="3364"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ctr"/>
                      <a:r>
                        <a:rPr lang="tr-TR" sz="300" b="1" i="0" u="none" strike="noStrike">
                          <a:latin typeface="Times New Roman"/>
                        </a:rPr>
                        <a:t>:</a:t>
                      </a:r>
                    </a:p>
                  </a:txBody>
                  <a:tcPr marL="3364" marR="3364" marT="3364" marB="0" anchor="ctr">
                    <a:lnL>
                      <a:noFill/>
                    </a:lnL>
                    <a:lnR>
                      <a:noFill/>
                    </a:lnR>
                    <a:lnT>
                      <a:noFill/>
                    </a:lnT>
                    <a:lnB>
                      <a:noFill/>
                    </a:lnB>
                  </a:tcPr>
                </a:tc>
                <a:tc gridSpan="5">
                  <a:txBody>
                    <a:bodyPr/>
                    <a:lstStyle/>
                    <a:p>
                      <a:pPr algn="l" fontAlgn="ctr"/>
                      <a:r>
                        <a:rPr lang="tr-TR" sz="300" b="1" i="0" u="none" strike="noStrike">
                          <a:latin typeface="Times New Roman"/>
                        </a:rPr>
                        <a:t>… katlı betonarme bina      </a:t>
                      </a:r>
                    </a:p>
                  </a:txBody>
                  <a:tcPr marL="3364" marR="3364" marT="3364" marB="0" anchor="ctr">
                    <a:lnL>
                      <a:noFill/>
                    </a:lnL>
                    <a:lnR>
                      <a:noFill/>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r>
                        <a:rPr lang="tr-TR" sz="300" b="1" i="0" u="none" strike="noStrike">
                          <a:latin typeface="Times New Roman"/>
                        </a:rPr>
                        <a:t> </a:t>
                      </a:r>
                    </a:p>
                  </a:txBody>
                  <a:tcPr marL="3364" marR="3364" marT="3364" marB="0" anchor="ctr">
                    <a:lnL>
                      <a:noFill/>
                    </a:lnL>
                    <a:lnR w="12700" cap="flat" cmpd="sng" algn="ctr">
                      <a:solidFill>
                        <a:srgbClr val="000000"/>
                      </a:solidFill>
                      <a:prstDash val="solid"/>
                      <a:round/>
                      <a:headEnd type="none" w="med" len="med"/>
                      <a:tailEnd type="none" w="med" len="med"/>
                    </a:lnR>
                    <a:lnT>
                      <a:noFill/>
                    </a:lnT>
                    <a:lnB>
                      <a:noFill/>
                    </a:lnB>
                  </a:tcPr>
                </a:tc>
              </a:tr>
              <a:tr h="105241">
                <a:tc gridSpan="3">
                  <a:txBody>
                    <a:bodyPr/>
                    <a:lstStyle/>
                    <a:p>
                      <a:pPr algn="r" fontAlgn="ctr"/>
                      <a:r>
                        <a:rPr lang="tr-TR" sz="300" b="1" i="0" u="none" strike="noStrike">
                          <a:latin typeface="Times New Roman"/>
                        </a:rPr>
                        <a:t> İrt. hak.</a:t>
                      </a:r>
                    </a:p>
                  </a:txBody>
                  <a:tcPr marL="3364" marR="3364" marT="3364"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tr-TR"/>
                    </a:p>
                  </a:txBody>
                  <a:tcPr/>
                </a:tc>
                <a:tc hMerge="1">
                  <a:txBody>
                    <a:bodyPr/>
                    <a:lstStyle/>
                    <a:p>
                      <a:endParaRPr lang="tr-TR"/>
                    </a:p>
                  </a:txBody>
                  <a:tcPr/>
                </a:tc>
                <a:tc>
                  <a:txBody>
                    <a:bodyPr/>
                    <a:lstStyle/>
                    <a:p>
                      <a:pPr algn="l" fontAlgn="ctr"/>
                      <a:r>
                        <a:rPr lang="tr-TR" sz="300" b="1" i="0" u="none" strike="noStrike">
                          <a:latin typeface="Times New Roman"/>
                        </a:rPr>
                        <a:t>:</a:t>
                      </a:r>
                    </a:p>
                  </a:txBody>
                  <a:tcPr marL="3364" marR="3364" marT="3364" marB="0" anchor="ctr">
                    <a:lnL>
                      <a:noFill/>
                    </a:lnL>
                    <a:lnR>
                      <a:noFill/>
                    </a:lnR>
                    <a:lnT>
                      <a:noFill/>
                    </a:lnT>
                    <a:lnB>
                      <a:noFill/>
                    </a:lnB>
                  </a:tcPr>
                </a:tc>
                <a:tc gridSpan="3">
                  <a:txBody>
                    <a:bodyPr/>
                    <a:lstStyle/>
                    <a:p>
                      <a:pPr algn="l" fontAlgn="ctr"/>
                      <a:r>
                        <a:rPr lang="tr-TR" sz="300" b="1" i="0" u="none" strike="noStrike">
                          <a:latin typeface="Times New Roman"/>
                        </a:rPr>
                        <a:t>İrtifak hakkı</a:t>
                      </a:r>
                    </a:p>
                  </a:txBody>
                  <a:tcPr marL="3364" marR="3364" marT="3364" marB="0" anchor="ctr">
                    <a:lnL>
                      <a:noFill/>
                    </a:lnL>
                    <a:lnR>
                      <a:noFill/>
                    </a:lnR>
                    <a:lnT>
                      <a:noFill/>
                    </a:lnT>
                    <a:lnB>
                      <a:noFill/>
                    </a:lnB>
                  </a:tcPr>
                </a:tc>
                <a:tc hMerge="1">
                  <a:txBody>
                    <a:bodyPr/>
                    <a:lstStyle/>
                    <a:p>
                      <a:endParaRPr lang="tr-TR"/>
                    </a:p>
                  </a:txBody>
                  <a:tcPr/>
                </a:tc>
                <a:tc hMerge="1">
                  <a:txBody>
                    <a:bodyPr/>
                    <a:lstStyle/>
                    <a:p>
                      <a:endParaRPr lang="tr-TR"/>
                    </a:p>
                  </a:txBody>
                  <a:tcPr/>
                </a:tc>
                <a:tc gridSpan="2">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hMerge="1">
                  <a:txBody>
                    <a:bodyPr/>
                    <a:lstStyle/>
                    <a:p>
                      <a:endParaRPr lang="tr-TR"/>
                    </a:p>
                  </a:txBody>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endParaRPr lang="tr-TR" sz="300" b="1" i="0" u="none" strike="noStrike">
                        <a:latin typeface="Times New Roman"/>
                      </a:endParaRPr>
                    </a:p>
                  </a:txBody>
                  <a:tcPr marL="3364" marR="3364" marT="3364" marB="0" anchor="ctr">
                    <a:lnL>
                      <a:noFill/>
                    </a:lnL>
                    <a:lnR>
                      <a:noFill/>
                    </a:lnR>
                    <a:lnT>
                      <a:noFill/>
                    </a:lnT>
                    <a:lnB>
                      <a:noFill/>
                    </a:lnB>
                  </a:tcPr>
                </a:tc>
                <a:tc>
                  <a:txBody>
                    <a:bodyPr/>
                    <a:lstStyle/>
                    <a:p>
                      <a:pPr algn="l" fontAlgn="ctr"/>
                      <a:r>
                        <a:rPr lang="tr-TR" sz="300" b="1" i="0" u="none" strike="noStrike">
                          <a:latin typeface="Times New Roman"/>
                        </a:rPr>
                        <a:t> </a:t>
                      </a:r>
                    </a:p>
                  </a:txBody>
                  <a:tcPr marL="3364" marR="3364" marT="3364" marB="0" anchor="ctr">
                    <a:lnL>
                      <a:noFill/>
                    </a:lnL>
                    <a:lnR w="12700" cap="flat" cmpd="sng" algn="ctr">
                      <a:solidFill>
                        <a:srgbClr val="000000"/>
                      </a:solidFill>
                      <a:prstDash val="solid"/>
                      <a:round/>
                      <a:headEnd type="none" w="med" len="med"/>
                      <a:tailEnd type="none" w="med" len="med"/>
                    </a:lnR>
                    <a:lnT>
                      <a:noFill/>
                    </a:lnT>
                    <a:lnB>
                      <a:noFill/>
                    </a:lnB>
                  </a:tcPr>
                </a:tc>
              </a:tr>
              <a:tr h="111432">
                <a:tc gridSpan="9">
                  <a:txBody>
                    <a:bodyPr/>
                    <a:lstStyle/>
                    <a:p>
                      <a:pPr algn="l" fontAlgn="ctr"/>
                      <a:r>
                        <a:rPr lang="tr-TR" sz="300" b="1" i="0" u="none" strike="noStrike">
                          <a:latin typeface="Times New Roman"/>
                        </a:rPr>
                        <a:t>3- Bigisayara girilen işlemler "(B)" ile gösterilir.</a:t>
                      </a:r>
                    </a:p>
                  </a:txBody>
                  <a:tcPr marL="3364" marR="3364" marT="336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3">
                  <a:txBody>
                    <a:bodyPr/>
                    <a:lstStyle/>
                    <a:p>
                      <a:pPr algn="l" fontAlgn="ctr"/>
                      <a:r>
                        <a:rPr lang="tr-TR" sz="300" b="1" i="0" u="none" strike="noStrike">
                          <a:latin typeface="Times New Roman"/>
                        </a:rPr>
                        <a:t>4- </a:t>
                      </a:r>
                      <a:r>
                        <a:rPr lang="tr-TR" sz="300" b="1" i="0" u="none" strike="noStrike" err="1">
                          <a:latin typeface="Times New Roman"/>
                        </a:rPr>
                        <a:t>Megsis'e</a:t>
                      </a:r>
                      <a:r>
                        <a:rPr lang="tr-TR" sz="300" b="1" i="0" u="none" strike="noStrike">
                          <a:latin typeface="Times New Roman"/>
                        </a:rPr>
                        <a:t> girilen işlemler "(M)" ile gösterilir.</a:t>
                      </a:r>
                    </a:p>
                  </a:txBody>
                  <a:tcPr marL="3364" marR="3364" marT="336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bl>
          </a:graphicData>
        </a:graphic>
      </p:graphicFrame>
      <p:sp>
        <p:nvSpPr>
          <p:cNvPr id="8" name="19 Metin kutusu"/>
          <p:cNvSpPr txBox="1"/>
          <p:nvPr/>
        </p:nvSpPr>
        <p:spPr>
          <a:xfrm>
            <a:off x="2356424" y="2867142"/>
            <a:ext cx="18290032" cy="584775"/>
          </a:xfrm>
          <a:prstGeom prst="rect">
            <a:avLst/>
          </a:prstGeom>
          <a:noFill/>
        </p:spPr>
        <p:txBody>
          <a:bodyPr wrap="square" rtlCol="0" anchor="ctr">
            <a:spAutoFit/>
          </a:bodyPr>
          <a:lstStyle/>
          <a:p>
            <a:pPr>
              <a:buFont typeface="Wingdings" pitchFamily="2" charset="2"/>
              <a:buChar char="ü"/>
            </a:pPr>
            <a:r>
              <a:rPr lang="tr-TR" sz="3200" b="1" smtClean="0"/>
              <a:t>FEN KLASÖRÜNE YENİ  ADA VE PARSEL NUMARASI MÜREKKEPLİ KALEMLE YAZILIR </a:t>
            </a:r>
            <a:endParaRPr lang="tr-TR" sz="3200" b="1"/>
          </a:p>
        </p:txBody>
      </p:sp>
      <p:sp>
        <p:nvSpPr>
          <p:cNvPr id="9" name="21 Metin kutusu"/>
          <p:cNvSpPr txBox="1"/>
          <p:nvPr/>
        </p:nvSpPr>
        <p:spPr>
          <a:xfrm>
            <a:off x="7496749" y="4298318"/>
            <a:ext cx="12237025" cy="584775"/>
          </a:xfrm>
          <a:prstGeom prst="rect">
            <a:avLst/>
          </a:prstGeom>
          <a:noFill/>
        </p:spPr>
        <p:txBody>
          <a:bodyPr wrap="square" rtlCol="0" anchor="ctr">
            <a:spAutoFit/>
          </a:bodyPr>
          <a:lstStyle/>
          <a:p>
            <a:pPr>
              <a:buFont typeface="Wingdings" pitchFamily="2" charset="2"/>
              <a:buChar char="ü"/>
            </a:pPr>
            <a:r>
              <a:rPr lang="tr-TR" sz="3200" b="1" smtClean="0"/>
              <a:t>CİNSİ VE YÜZÖLÇÜMÜ KISMI BOŞ BIRAKILIR.</a:t>
            </a:r>
            <a:endParaRPr lang="tr-TR" sz="3200" b="1"/>
          </a:p>
        </p:txBody>
      </p:sp>
      <p:sp>
        <p:nvSpPr>
          <p:cNvPr id="10" name="22 Metin kutusu"/>
          <p:cNvSpPr txBox="1"/>
          <p:nvPr/>
        </p:nvSpPr>
        <p:spPr>
          <a:xfrm>
            <a:off x="7280773" y="5699154"/>
            <a:ext cx="12669073" cy="1077218"/>
          </a:xfrm>
          <a:prstGeom prst="rect">
            <a:avLst/>
          </a:prstGeom>
          <a:noFill/>
        </p:spPr>
        <p:txBody>
          <a:bodyPr wrap="square" rtlCol="0" anchor="ctr">
            <a:spAutoFit/>
          </a:bodyPr>
          <a:lstStyle/>
          <a:p>
            <a:pPr>
              <a:buFont typeface="Wingdings" pitchFamily="2" charset="2"/>
              <a:buChar char="ü"/>
            </a:pPr>
            <a:r>
              <a:rPr lang="tr-TR" sz="3200" b="1" smtClean="0"/>
              <a:t>İŞLEM TESCİL EDİLMEZSE VERİLEN ADA VE PARSEL NUMARASI BAŞKA İŞLEMDE KULLANILMAZ.</a:t>
            </a:r>
            <a:endParaRPr lang="tr-TR" sz="3200" b="1"/>
          </a:p>
        </p:txBody>
      </p:sp>
      <p:sp>
        <p:nvSpPr>
          <p:cNvPr id="11" name="17 Aşağı Ok"/>
          <p:cNvSpPr/>
          <p:nvPr/>
        </p:nvSpPr>
        <p:spPr>
          <a:xfrm rot="5400000">
            <a:off x="9339547" y="6104051"/>
            <a:ext cx="3270286" cy="6613881"/>
          </a:xfrm>
          <a:prstGeom prst="downArrow">
            <a:avLst>
              <a:gd name="adj1" fmla="val 26297"/>
              <a:gd name="adj2" fmla="val 322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3353761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8"/>
          <p:cNvPicPr>
            <a:picLocks noChangeAspect="1"/>
          </p:cNvPicPr>
          <p:nvPr/>
        </p:nvPicPr>
        <p:blipFill rotWithShape="1">
          <a:blip r:embed="rId2" cstate="print">
            <a:extLst>
              <a:ext uri="{28A0092B-C50C-407E-A947-70E740481C1C}">
                <a14:useLocalDpi xmlns:a14="http://schemas.microsoft.com/office/drawing/2010/main" val="0"/>
              </a:ext>
            </a:extLst>
          </a:blip>
          <a:srcRect l="18331" t="9724" r="18732" b="11489"/>
          <a:stretch/>
        </p:blipFill>
        <p:spPr>
          <a:xfrm>
            <a:off x="10304742" y="1608986"/>
            <a:ext cx="2468572" cy="2498857"/>
          </a:xfrm>
          <a:prstGeom prst="rect">
            <a:avLst/>
          </a:prstGeom>
        </p:spPr>
      </p:pic>
      <p:pic>
        <p:nvPicPr>
          <p:cNvPr id="3" name="Resim 9"/>
          <p:cNvPicPr>
            <a:picLocks noChangeAspect="1"/>
          </p:cNvPicPr>
          <p:nvPr/>
        </p:nvPicPr>
        <p:blipFill rotWithShape="1">
          <a:blip r:embed="rId3" cstate="print">
            <a:extLst>
              <a:ext uri="{28A0092B-C50C-407E-A947-70E740481C1C}">
                <a14:useLocalDpi xmlns:a14="http://schemas.microsoft.com/office/drawing/2010/main" val="0"/>
              </a:ext>
            </a:extLst>
          </a:blip>
          <a:srcRect l="5891" t="4937" r="7275" b="7243"/>
          <a:stretch/>
        </p:blipFill>
        <p:spPr>
          <a:xfrm>
            <a:off x="7601085" y="1608986"/>
            <a:ext cx="2470839" cy="2498856"/>
          </a:xfrm>
          <a:prstGeom prst="rect">
            <a:avLst/>
          </a:prstGeom>
        </p:spPr>
      </p:pic>
      <p:pic>
        <p:nvPicPr>
          <p:cNvPr id="4"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610" y="647056"/>
            <a:ext cx="6663618" cy="4997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74676" y="647056"/>
            <a:ext cx="6653761" cy="4997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9 Metin kutusu"/>
          <p:cNvSpPr txBox="1"/>
          <p:nvPr/>
        </p:nvSpPr>
        <p:spPr>
          <a:xfrm>
            <a:off x="2195141" y="6178790"/>
            <a:ext cx="17902790" cy="584775"/>
          </a:xfrm>
          <a:prstGeom prst="rect">
            <a:avLst/>
          </a:prstGeom>
          <a:noFill/>
        </p:spPr>
        <p:txBody>
          <a:bodyPr wrap="square" rtlCol="0">
            <a:spAutoFit/>
          </a:bodyPr>
          <a:lstStyle/>
          <a:p>
            <a:r>
              <a:rPr lang="tr-TR" sz="3200" b="1" smtClean="0"/>
              <a:t>PARSELİN KAYDINDA KORUNMASI GEREKLİ TAŞINMAZ BELİRTMESİ VAR İSE;</a:t>
            </a:r>
            <a:endParaRPr lang="tr-TR" sz="3200" b="1"/>
          </a:p>
        </p:txBody>
      </p:sp>
      <p:sp>
        <p:nvSpPr>
          <p:cNvPr id="11" name="11 Metin kutusu"/>
          <p:cNvSpPr txBox="1"/>
          <p:nvPr/>
        </p:nvSpPr>
        <p:spPr>
          <a:xfrm>
            <a:off x="0" y="7205323"/>
            <a:ext cx="17820877" cy="1569660"/>
          </a:xfrm>
          <a:prstGeom prst="rect">
            <a:avLst/>
          </a:prstGeom>
          <a:noFill/>
        </p:spPr>
        <p:txBody>
          <a:bodyPr wrap="square" rtlCol="0">
            <a:spAutoFit/>
          </a:bodyPr>
          <a:lstStyle/>
          <a:p>
            <a:pPr algn="just"/>
            <a:r>
              <a:rPr lang="tr-TR" sz="3200" b="1" smtClean="0"/>
              <a:t>AYIRMA, BİRLEŞTİRME, YOLA TERK, YOLDAN İHDAS, </a:t>
            </a:r>
            <a:r>
              <a:rPr lang="tr-TR" sz="3200" b="1" smtClean="0">
                <a:solidFill>
                  <a:srgbClr val="FF0000"/>
                </a:solidFill>
              </a:rPr>
              <a:t>YAPILAŞMAYA İLİŞKİN CİNS DEĞİŞİKLİĞİ</a:t>
            </a:r>
            <a:r>
              <a:rPr lang="tr-TR" sz="3200" b="1" smtClean="0"/>
              <a:t> İLE YAPILIYKEN YAPISIZ HALE GELMEYE İLİŞKİN CİNS DEĞİŞİKLİĞİ TALEPLERDE UYGUNLUK YAZISINI  ARIYORUZ. </a:t>
            </a:r>
            <a:endParaRPr lang="tr-TR" sz="3200" b="1"/>
          </a:p>
        </p:txBody>
      </p:sp>
      <p:sp>
        <p:nvSpPr>
          <p:cNvPr id="12" name="12 Metin kutusu"/>
          <p:cNvSpPr txBox="1"/>
          <p:nvPr/>
        </p:nvSpPr>
        <p:spPr>
          <a:xfrm>
            <a:off x="-32" y="9216741"/>
            <a:ext cx="17820909" cy="1569660"/>
          </a:xfrm>
          <a:prstGeom prst="rect">
            <a:avLst/>
          </a:prstGeom>
          <a:noFill/>
        </p:spPr>
        <p:txBody>
          <a:bodyPr wrap="square" rtlCol="0">
            <a:spAutoFit/>
          </a:bodyPr>
          <a:lstStyle/>
          <a:p>
            <a:pPr algn="just"/>
            <a:r>
              <a:rPr lang="tr-TR" sz="3200" b="1" smtClean="0">
                <a:solidFill>
                  <a:srgbClr val="FF0000"/>
                </a:solidFill>
              </a:rPr>
              <a:t>PARSEL ÜZERİNDE KESİN YAPILANMA YASAĞI VE KESİN YAPILANMA YASAĞINA AYKIRI BİR YAPI VEYA EKLENTİ BULUNUP BULUNMADIĞI” HUSUSLARI UYGUN GÖRÜŞ YAZISINDA OLMASI ARANIR.</a:t>
            </a:r>
            <a:endParaRPr lang="tr-TR" sz="3200" b="1">
              <a:solidFill>
                <a:srgbClr val="FF0000"/>
              </a:solidFill>
            </a:endParaRPr>
          </a:p>
        </p:txBody>
      </p:sp>
      <p:sp>
        <p:nvSpPr>
          <p:cNvPr id="13" name="13 Metin kutusu"/>
          <p:cNvSpPr txBox="1"/>
          <p:nvPr/>
        </p:nvSpPr>
        <p:spPr>
          <a:xfrm>
            <a:off x="15524" y="11482809"/>
            <a:ext cx="17641960" cy="1077218"/>
          </a:xfrm>
          <a:prstGeom prst="rect">
            <a:avLst/>
          </a:prstGeom>
          <a:noFill/>
        </p:spPr>
        <p:txBody>
          <a:bodyPr wrap="square" rtlCol="0">
            <a:spAutoFit/>
          </a:bodyPr>
          <a:lstStyle/>
          <a:p>
            <a:pPr algn="just"/>
            <a:r>
              <a:rPr lang="tr-TR" sz="3200" b="1" smtClean="0">
                <a:solidFill>
                  <a:srgbClr val="FF0000"/>
                </a:solidFill>
              </a:rPr>
              <a:t>İLGİLİ İDARE UYGUN GÖRÜŞ VERMEZ VE YAPI YASAĞI BELİRTİLİRSE, BU DURUM TAPU MÜDÜRLÜĞÜNE BİLDİRİLİR:</a:t>
            </a:r>
            <a:endParaRPr lang="tr-TR" sz="3200" b="1">
              <a:solidFill>
                <a:srgbClr val="FF0000"/>
              </a:solidFill>
            </a:endParaRPr>
          </a:p>
        </p:txBody>
      </p:sp>
      <p:sp>
        <p:nvSpPr>
          <p:cNvPr id="14" name="9 Metin kutusu"/>
          <p:cNvSpPr txBox="1"/>
          <p:nvPr/>
        </p:nvSpPr>
        <p:spPr>
          <a:xfrm>
            <a:off x="5596226" y="12716350"/>
            <a:ext cx="8951395" cy="584775"/>
          </a:xfrm>
          <a:prstGeom prst="rect">
            <a:avLst/>
          </a:prstGeom>
          <a:noFill/>
        </p:spPr>
        <p:txBody>
          <a:bodyPr wrap="square" rtlCol="0">
            <a:spAutoFit/>
          </a:bodyPr>
          <a:lstStyle/>
          <a:p>
            <a:r>
              <a:rPr lang="tr-TR" sz="3200" b="1" dirty="0"/>
              <a:t>(</a:t>
            </a:r>
            <a:r>
              <a:rPr lang="tr-TR" sz="3200" b="1" dirty="0" smtClean="0"/>
              <a:t>RESEN CİNS DEĞİŞİKLİĞİ </a:t>
            </a:r>
            <a:r>
              <a:rPr lang="tr-TR" sz="3200" b="1" dirty="0" err="1" smtClean="0"/>
              <a:t>HARİÇİNDEKİ</a:t>
            </a:r>
            <a:r>
              <a:rPr lang="tr-TR" sz="3200" b="1" dirty="0" smtClean="0"/>
              <a:t>)</a:t>
            </a:r>
            <a:endParaRPr lang="tr-TR" sz="3200" b="1" dirty="0"/>
          </a:p>
        </p:txBody>
      </p:sp>
    </p:spTree>
    <p:extLst>
      <p:ext uri="{BB962C8B-B14F-4D97-AF65-F5344CB8AC3E}">
        <p14:creationId xmlns:p14="http://schemas.microsoft.com/office/powerpoint/2010/main" val="264109165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9"/>
          <p:cNvPicPr>
            <a:picLocks noChangeAspect="1"/>
          </p:cNvPicPr>
          <p:nvPr/>
        </p:nvPicPr>
        <p:blipFill rotWithShape="1">
          <a:blip r:embed="rId2" cstate="print">
            <a:extLst>
              <a:ext uri="{28A0092B-C50C-407E-A947-70E740481C1C}">
                <a14:useLocalDpi xmlns:a14="http://schemas.microsoft.com/office/drawing/2010/main" val="0"/>
              </a:ext>
            </a:extLst>
          </a:blip>
          <a:srcRect l="5891" t="4937" r="7275" b="7243"/>
          <a:stretch/>
        </p:blipFill>
        <p:spPr>
          <a:xfrm>
            <a:off x="440527" y="5039544"/>
            <a:ext cx="2952328" cy="1656333"/>
          </a:xfrm>
          <a:prstGeom prst="rect">
            <a:avLst/>
          </a:prstGeom>
        </p:spPr>
      </p:pic>
      <p:pic>
        <p:nvPicPr>
          <p:cNvPr id="3"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600" y="555223"/>
            <a:ext cx="7171209" cy="40562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14 Dikdörtgen"/>
          <p:cNvSpPr/>
          <p:nvPr/>
        </p:nvSpPr>
        <p:spPr>
          <a:xfrm>
            <a:off x="9167403" y="606440"/>
            <a:ext cx="9001000" cy="5016758"/>
          </a:xfrm>
          <a:prstGeom prst="rect">
            <a:avLst/>
          </a:prstGeom>
        </p:spPr>
        <p:txBody>
          <a:bodyPr wrap="square">
            <a:spAutoFit/>
          </a:bodyPr>
          <a:lstStyle/>
          <a:p>
            <a:pPr algn="just"/>
            <a:r>
              <a:rPr lang="tr-TR" sz="3200" dirty="0" smtClean="0"/>
              <a:t>ANCAK, KORUMA BÖLGE KURULU TARAFINDAN ONAYLI KORUMA AMAÇLI İMAR PLANI BULUNAN ALANLARDAKİ İŞLEMLERDE, 2863 SAYILI KANUNUN 10 UNCU MADDESİNİN DOKUZUNCU FIKRASINCA KURULMUŞ OLAN KORUMA, UYGULAMA VE DENETİM BÜROSUNUN (</a:t>
            </a:r>
            <a:r>
              <a:rPr lang="tr-TR" sz="3200" dirty="0" err="1" smtClean="0"/>
              <a:t>KUDEB</a:t>
            </a:r>
            <a:r>
              <a:rPr lang="tr-TR" sz="3200" dirty="0" smtClean="0"/>
              <a:t>) UYGUNLUK GÖRÜŞÜ VE BU GÖRÜŞÜN ENCÜMEN </a:t>
            </a:r>
            <a:r>
              <a:rPr lang="tr-TR" sz="3200" b="1" dirty="0" smtClean="0"/>
              <a:t>KARARINDA</a:t>
            </a:r>
            <a:r>
              <a:rPr lang="tr-TR" sz="3200" dirty="0" smtClean="0"/>
              <a:t> BELİRTİLMİŞ OLMASI ARANIR.	</a:t>
            </a:r>
            <a:endParaRPr lang="tr-TR" sz="3200" dirty="0"/>
          </a:p>
        </p:txBody>
      </p:sp>
      <p:sp>
        <p:nvSpPr>
          <p:cNvPr id="5" name="15 Dikdörtgen"/>
          <p:cNvSpPr/>
          <p:nvPr/>
        </p:nvSpPr>
        <p:spPr>
          <a:xfrm>
            <a:off x="440527" y="7055768"/>
            <a:ext cx="17432323" cy="5016758"/>
          </a:xfrm>
          <a:prstGeom prst="rect">
            <a:avLst/>
          </a:prstGeom>
        </p:spPr>
        <p:txBody>
          <a:bodyPr wrap="square">
            <a:spAutoFit/>
          </a:bodyPr>
          <a:lstStyle/>
          <a:p>
            <a:pPr algn="just"/>
            <a:r>
              <a:rPr lang="tr-TR" sz="3200" dirty="0" smtClean="0"/>
              <a:t>VALİLİĞİN/KAYMAKAMLIĞIN/İLGİLİ KORUMA BÖLGE KURULUNUN/İLGİLİ KORUMA BÖLGE KOMİSYONUNUN TALEBİ ÜZERİNE, KORUNMASI GEREKLİ TAŞINMAZ KÜLTÜR VARLIKLARI, KORUNMA ALANLARI İLE SİT ALANLARININ, KADASTRO HARİTALARI ÜZERİNDE KISMEN VEYA TAMAMEN KALDIĞI PARSELLER TESPİT EDİLEREK LİSTE HALİNDE İLGİLİ KURUMA BİLDİRİLİR. İLGİLİ KURUMUN YAZISI ÜZERİNE PARSELİN/PARSELLERİN TAPU KAYDINA KONULMASI GEREKEN BELİRTMELER İÇİN TESCİL BİLDİRİMİ DÜZENLENMEZ VE İLGİLİ KURUMUN TALEBİ ÜZERİNE TAPU MÜDÜRLÜĞÜNCE 2019/8 </a:t>
            </a:r>
            <a:r>
              <a:rPr lang="tr-TR" sz="3200" dirty="0" err="1" smtClean="0"/>
              <a:t>NOLU</a:t>
            </a:r>
            <a:r>
              <a:rPr lang="tr-TR" sz="3200" dirty="0" smtClean="0"/>
              <a:t> GENELGE KAPSAMINDA TAŞINMAZIN KAYDININ BEYANLAR HANESİNE GEREKLİ BELİRTMELER KONULUR. AYRICA, BU ALANLARIN SINIRLARI </a:t>
            </a:r>
            <a:r>
              <a:rPr lang="tr-TR" sz="3200" dirty="0" err="1" smtClean="0"/>
              <a:t>MEGSİS</a:t>
            </a:r>
            <a:r>
              <a:rPr lang="tr-TR" sz="3200" dirty="0" smtClean="0"/>
              <a:t>' TE GÖSTERİLİR.</a:t>
            </a:r>
            <a:endParaRPr lang="tr-TR" sz="3200" dirty="0"/>
          </a:p>
        </p:txBody>
      </p:sp>
    </p:spTree>
    <p:extLst>
      <p:ext uri="{BB962C8B-B14F-4D97-AF65-F5344CB8AC3E}">
        <p14:creationId xmlns:p14="http://schemas.microsoft.com/office/powerpoint/2010/main" val="66324878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Dikdörtgen"/>
          <p:cNvSpPr/>
          <p:nvPr/>
        </p:nvSpPr>
        <p:spPr>
          <a:xfrm>
            <a:off x="466949" y="1215862"/>
            <a:ext cx="20450272" cy="1569660"/>
          </a:xfrm>
          <a:prstGeom prst="rect">
            <a:avLst/>
          </a:prstGeom>
        </p:spPr>
        <p:txBody>
          <a:bodyPr wrap="square">
            <a:spAutoFit/>
          </a:bodyPr>
          <a:lstStyle/>
          <a:p>
            <a:pPr algn="just"/>
            <a:r>
              <a:rPr lang="tr-TR" sz="3200" b="1" smtClean="0"/>
              <a:t>3194/18 İNCİ MADDE UYGULAMALARI, ARAZİ TOPLULAŞTIRMASI GİBİ DAĞITIMA TABİ PARSELLERDE SUNULAN CETVELLER VE AT TESCİL SATFALARINA KONTROL MÜHENDİSİ TARAFINDAN “</a:t>
            </a:r>
            <a:r>
              <a:rPr lang="tr-TR" sz="3200" b="1" smtClean="0">
                <a:solidFill>
                  <a:srgbClr val="FF0000"/>
                </a:solidFill>
              </a:rPr>
              <a:t>PARSEL VE YÜZÖLÇÜM KONTROLLER TARAFIMDAN YAPILMIŞ</a:t>
            </a:r>
            <a:r>
              <a:rPr lang="tr-TR" sz="3200" b="1" smtClean="0"/>
              <a:t>” İBARESİ İLE İSİM, İMZA VE TARİH YAZILIR.</a:t>
            </a:r>
            <a:endParaRPr lang="tr-TR" sz="3200" b="1"/>
          </a:p>
        </p:txBody>
      </p:sp>
      <p:pic>
        <p:nvPicPr>
          <p:cNvPr id="3" name="Picture 2"/>
          <p:cNvPicPr>
            <a:picLocks noChangeAspect="1" noChangeArrowheads="1"/>
          </p:cNvPicPr>
          <p:nvPr/>
        </p:nvPicPr>
        <p:blipFill>
          <a:blip r:embed="rId2"/>
          <a:srcRect l="26172" t="14218" r="28516" b="48611"/>
          <a:stretch>
            <a:fillRect/>
          </a:stretch>
        </p:blipFill>
        <p:spPr bwMode="auto">
          <a:xfrm>
            <a:off x="250925" y="3455368"/>
            <a:ext cx="17676861" cy="81566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8 Metin kutusu"/>
          <p:cNvSpPr txBox="1"/>
          <p:nvPr/>
        </p:nvSpPr>
        <p:spPr>
          <a:xfrm>
            <a:off x="11988800" y="7055768"/>
            <a:ext cx="3937232" cy="2062103"/>
          </a:xfrm>
          <a:prstGeom prst="rect">
            <a:avLst/>
          </a:prstGeom>
          <a:noFill/>
        </p:spPr>
        <p:txBody>
          <a:bodyPr wrap="none" rtlCol="0">
            <a:spAutoFit/>
          </a:bodyPr>
          <a:lstStyle/>
          <a:p>
            <a:pPr algn="ctr"/>
            <a:r>
              <a:rPr lang="tr-TR" sz="3200" b="1" dirty="0" smtClean="0">
                <a:solidFill>
                  <a:srgbClr val="FF0000"/>
                </a:solidFill>
              </a:rPr>
              <a:t>İMZA</a:t>
            </a:r>
          </a:p>
          <a:p>
            <a:r>
              <a:rPr lang="tr-TR" sz="3200" b="1" dirty="0" smtClean="0">
                <a:solidFill>
                  <a:srgbClr val="FF0000"/>
                </a:solidFill>
              </a:rPr>
              <a:t>Hüseyin AYDOĞAN</a:t>
            </a:r>
          </a:p>
          <a:p>
            <a:r>
              <a:rPr lang="tr-TR" sz="3200" b="1" dirty="0" smtClean="0">
                <a:solidFill>
                  <a:srgbClr val="FF0000"/>
                </a:solidFill>
              </a:rPr>
              <a:t>Kontrol Mühendisi.</a:t>
            </a:r>
          </a:p>
          <a:p>
            <a:pPr algn="ctr"/>
            <a:r>
              <a:rPr lang="tr-TR" sz="3200" b="1" dirty="0" smtClean="0">
                <a:solidFill>
                  <a:srgbClr val="FF0000"/>
                </a:solidFill>
              </a:rPr>
              <a:t>02/02/2020</a:t>
            </a:r>
            <a:endParaRPr lang="tr-TR" sz="3200" b="1" dirty="0">
              <a:solidFill>
                <a:srgbClr val="FF0000"/>
              </a:solidFill>
            </a:endParaRPr>
          </a:p>
        </p:txBody>
      </p:sp>
    </p:spTree>
    <p:extLst>
      <p:ext uri="{BB962C8B-B14F-4D97-AF65-F5344CB8AC3E}">
        <p14:creationId xmlns:p14="http://schemas.microsoft.com/office/powerpoint/2010/main" val="380562758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394941" y="1943200"/>
            <a:ext cx="18214452" cy="9145016"/>
          </a:xfrm>
          <a:prstGeom prst="rect">
            <a:avLst/>
          </a:prstGeom>
        </p:spPr>
      </p:pic>
    </p:spTree>
    <p:extLst>
      <p:ext uri="{BB962C8B-B14F-4D97-AF65-F5344CB8AC3E}">
        <p14:creationId xmlns:p14="http://schemas.microsoft.com/office/powerpoint/2010/main" val="385594875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0" y="791072"/>
            <a:ext cx="18290032" cy="10873208"/>
          </a:xfrm>
          <a:prstGeom prst="rect">
            <a:avLst/>
          </a:prstGeom>
        </p:spPr>
      </p:pic>
    </p:spTree>
    <p:extLst>
      <p:ext uri="{BB962C8B-B14F-4D97-AF65-F5344CB8AC3E}">
        <p14:creationId xmlns:p14="http://schemas.microsoft.com/office/powerpoint/2010/main" val="229014696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a:stretch>
            <a:fillRect/>
          </a:stretch>
        </p:blipFill>
        <p:spPr>
          <a:xfrm>
            <a:off x="394941" y="503040"/>
            <a:ext cx="19547907" cy="11935874"/>
          </a:xfrm>
          <a:prstGeom prst="rect">
            <a:avLst/>
          </a:prstGeom>
        </p:spPr>
      </p:pic>
    </p:spTree>
    <p:extLst>
      <p:ext uri="{BB962C8B-B14F-4D97-AF65-F5344CB8AC3E}">
        <p14:creationId xmlns:p14="http://schemas.microsoft.com/office/powerpoint/2010/main" val="311590391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a:stretch>
            <a:fillRect/>
          </a:stretch>
        </p:blipFill>
        <p:spPr>
          <a:xfrm>
            <a:off x="7639" y="1007096"/>
            <a:ext cx="17986916" cy="11305256"/>
          </a:xfrm>
          <a:prstGeom prst="rect">
            <a:avLst/>
          </a:prstGeom>
        </p:spPr>
      </p:pic>
    </p:spTree>
    <p:extLst>
      <p:ext uri="{BB962C8B-B14F-4D97-AF65-F5344CB8AC3E}">
        <p14:creationId xmlns:p14="http://schemas.microsoft.com/office/powerpoint/2010/main" val="156224692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Resim 26"/>
          <p:cNvPicPr>
            <a:picLocks noChangeAspect="1"/>
          </p:cNvPicPr>
          <p:nvPr/>
        </p:nvPicPr>
        <p:blipFill>
          <a:blip r:embed="rId2"/>
          <a:stretch>
            <a:fillRect/>
          </a:stretch>
        </p:blipFill>
        <p:spPr>
          <a:xfrm>
            <a:off x="-66295" y="359024"/>
            <a:ext cx="19557342" cy="11377264"/>
          </a:xfrm>
          <a:prstGeom prst="rect">
            <a:avLst/>
          </a:prstGeom>
        </p:spPr>
      </p:pic>
    </p:spTree>
    <p:extLst>
      <p:ext uri="{BB962C8B-B14F-4D97-AF65-F5344CB8AC3E}">
        <p14:creationId xmlns:p14="http://schemas.microsoft.com/office/powerpoint/2010/main" val="328633863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Resim 33"/>
          <p:cNvPicPr>
            <a:picLocks noChangeAspect="1"/>
          </p:cNvPicPr>
          <p:nvPr/>
        </p:nvPicPr>
        <p:blipFill>
          <a:blip r:embed="rId2"/>
          <a:stretch>
            <a:fillRect/>
          </a:stretch>
        </p:blipFill>
        <p:spPr>
          <a:xfrm>
            <a:off x="383598" y="1439144"/>
            <a:ext cx="17425936" cy="11410442"/>
          </a:xfrm>
          <a:prstGeom prst="rect">
            <a:avLst/>
          </a:prstGeom>
        </p:spPr>
      </p:pic>
    </p:spTree>
    <p:extLst>
      <p:ext uri="{BB962C8B-B14F-4D97-AF65-F5344CB8AC3E}">
        <p14:creationId xmlns:p14="http://schemas.microsoft.com/office/powerpoint/2010/main" val="385768004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a:stretch>
            <a:fillRect/>
          </a:stretch>
        </p:blipFill>
        <p:spPr>
          <a:xfrm>
            <a:off x="33535" y="1853744"/>
            <a:ext cx="18225990" cy="8532138"/>
          </a:xfrm>
          <a:prstGeom prst="rect">
            <a:avLst/>
          </a:prstGeom>
        </p:spPr>
      </p:pic>
    </p:spTree>
    <p:extLst>
      <p:ext uri="{BB962C8B-B14F-4D97-AF65-F5344CB8AC3E}">
        <p14:creationId xmlns:p14="http://schemas.microsoft.com/office/powerpoint/2010/main" val="360956607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84" t="21038" r="4251" b="26519"/>
          <a:stretch/>
        </p:blipFill>
        <p:spPr bwMode="auto">
          <a:xfrm>
            <a:off x="2016112" y="1304165"/>
            <a:ext cx="16777269" cy="368060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754981" y="5333521"/>
            <a:ext cx="19657590" cy="1077218"/>
          </a:xfrm>
          <a:prstGeom prst="rect">
            <a:avLst/>
          </a:prstGeom>
          <a:noFill/>
        </p:spPr>
        <p:txBody>
          <a:bodyPr wrap="square" rtlCol="0">
            <a:spAutoFit/>
          </a:bodyPr>
          <a:lstStyle/>
          <a:p>
            <a:pPr algn="ctr"/>
            <a:r>
              <a:rPr lang="tr-TR" sz="3200" dirty="0" smtClean="0"/>
              <a:t>TALEBE BAĞLI VE TESCİLE KONU İŞLEMLER KADASTRO HİZMET STANDARTLARINDA</a:t>
            </a:r>
          </a:p>
          <a:p>
            <a:pPr algn="ctr"/>
            <a:r>
              <a:rPr lang="tr-TR" sz="3200" dirty="0" smtClean="0"/>
              <a:t>BELİRTİLEN SÜREDE TAMAMLANMALIDIR. </a:t>
            </a:r>
            <a:endParaRPr lang="tr-TR" sz="3200" dirty="0"/>
          </a:p>
        </p:txBody>
      </p:sp>
      <p:sp>
        <p:nvSpPr>
          <p:cNvPr id="4" name="Metin kutusu 3"/>
          <p:cNvSpPr txBox="1"/>
          <p:nvPr/>
        </p:nvSpPr>
        <p:spPr>
          <a:xfrm>
            <a:off x="3131245" y="6519461"/>
            <a:ext cx="15482514" cy="584924"/>
          </a:xfrm>
          <a:prstGeom prst="rect">
            <a:avLst/>
          </a:prstGeom>
          <a:noFill/>
        </p:spPr>
        <p:txBody>
          <a:bodyPr wrap="square" rtlCol="0">
            <a:spAutoFit/>
          </a:bodyPr>
          <a:lstStyle/>
          <a:p>
            <a:pPr algn="ctr"/>
            <a:r>
              <a:rPr lang="tr-TR" sz="3200" dirty="0" smtClean="0"/>
              <a:t>İLGİLİSİNDEN KAYNAKLANAN NEDENLE SONUÇLANDIRILMAYAN İŞLEMLER</a:t>
            </a:r>
          </a:p>
        </p:txBody>
      </p:sp>
      <p:pic>
        <p:nvPicPr>
          <p:cNvPr id="5" name="Resim 4"/>
          <p:cNvPicPr>
            <a:picLocks noChangeAspect="1"/>
          </p:cNvPicPr>
          <p:nvPr/>
        </p:nvPicPr>
        <p:blipFill rotWithShape="1">
          <a:blip r:embed="rId4">
            <a:extLst>
              <a:ext uri="{28A0092B-C50C-407E-A947-70E740481C1C}">
                <a14:useLocalDpi xmlns:a14="http://schemas.microsoft.com/office/drawing/2010/main" val="0"/>
              </a:ext>
            </a:extLst>
          </a:blip>
          <a:srcRect l="14016" t="11479" r="20651" b="12582"/>
          <a:stretch/>
        </p:blipFill>
        <p:spPr>
          <a:xfrm>
            <a:off x="3717314" y="8253591"/>
            <a:ext cx="1557705" cy="1953075"/>
          </a:xfrm>
          <a:prstGeom prst="rect">
            <a:avLst/>
          </a:prstGeom>
        </p:spPr>
      </p:pic>
      <p:sp>
        <p:nvSpPr>
          <p:cNvPr id="6" name="Dikdörtgen 5"/>
          <p:cNvSpPr/>
          <p:nvPr/>
        </p:nvSpPr>
        <p:spPr>
          <a:xfrm>
            <a:off x="665750" y="7972762"/>
            <a:ext cx="2700723" cy="26186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200" dirty="0" smtClean="0"/>
              <a:t>20 GÜNLÜK SÜRE SONUNDA</a:t>
            </a:r>
            <a:endParaRPr lang="tr-TR" sz="3200" dirty="0"/>
          </a:p>
        </p:txBody>
      </p:sp>
      <p:sp>
        <p:nvSpPr>
          <p:cNvPr id="7" name="Sağ Ok 6"/>
          <p:cNvSpPr/>
          <p:nvPr/>
        </p:nvSpPr>
        <p:spPr>
          <a:xfrm>
            <a:off x="5543773" y="8680531"/>
            <a:ext cx="1908547" cy="10328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7721074" y="8253591"/>
            <a:ext cx="3038715" cy="18133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200" smtClean="0"/>
              <a:t>10 GÜNLÜK SÜRE SONUNDA</a:t>
            </a:r>
            <a:endParaRPr lang="tr-TR" sz="3200"/>
          </a:p>
        </p:txBody>
      </p:sp>
      <p:sp>
        <p:nvSpPr>
          <p:cNvPr id="9" name="Çarpma 8"/>
          <p:cNvSpPr/>
          <p:nvPr/>
        </p:nvSpPr>
        <p:spPr>
          <a:xfrm>
            <a:off x="7923784" y="8264138"/>
            <a:ext cx="2659992" cy="1688880"/>
          </a:xfrm>
          <a:prstGeom prst="mathMultiply">
            <a:avLst>
              <a:gd name="adj1" fmla="val 5562"/>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03098" y="7666474"/>
            <a:ext cx="1602746" cy="1424130"/>
          </a:xfrm>
          <a:prstGeom prst="rect">
            <a:avLst/>
          </a:prstGeom>
        </p:spPr>
      </p:pic>
      <p:pic>
        <p:nvPicPr>
          <p:cNvPr id="11" name="Resim 10"/>
          <p:cNvPicPr>
            <a:picLocks noChangeAspect="1"/>
          </p:cNvPicPr>
          <p:nvPr/>
        </p:nvPicPr>
        <p:blipFill rotWithShape="1">
          <a:blip r:embed="rId6">
            <a:extLst>
              <a:ext uri="{28A0092B-C50C-407E-A947-70E740481C1C}">
                <a14:useLocalDpi xmlns:a14="http://schemas.microsoft.com/office/drawing/2010/main" val="0"/>
              </a:ext>
            </a:extLst>
          </a:blip>
          <a:srcRect l="18010" t="4330" r="31990" b="1649"/>
          <a:stretch/>
        </p:blipFill>
        <p:spPr>
          <a:xfrm>
            <a:off x="11608793" y="9556938"/>
            <a:ext cx="1627896" cy="1714231"/>
          </a:xfrm>
          <a:prstGeom prst="rect">
            <a:avLst/>
          </a:prstGeom>
        </p:spPr>
      </p:pic>
      <p:sp>
        <p:nvSpPr>
          <p:cNvPr id="12" name="Metin kutusu 11"/>
          <p:cNvSpPr txBox="1"/>
          <p:nvPr/>
        </p:nvSpPr>
        <p:spPr>
          <a:xfrm>
            <a:off x="13928247" y="9806588"/>
            <a:ext cx="3131456" cy="1569660"/>
          </a:xfrm>
          <a:prstGeom prst="rect">
            <a:avLst/>
          </a:prstGeom>
          <a:noFill/>
        </p:spPr>
        <p:txBody>
          <a:bodyPr wrap="square" rtlCol="0">
            <a:spAutoFit/>
          </a:bodyPr>
          <a:lstStyle/>
          <a:p>
            <a:pPr algn="ctr"/>
            <a:r>
              <a:rPr lang="tr-TR" sz="3200" b="1" smtClean="0"/>
              <a:t>DÖNER SERMAYE</a:t>
            </a:r>
          </a:p>
          <a:p>
            <a:pPr algn="ctr"/>
            <a:r>
              <a:rPr lang="tr-TR" sz="3200" b="1" smtClean="0"/>
              <a:t>ÜCRETİ</a:t>
            </a:r>
            <a:endParaRPr lang="tr-TR" sz="3200" b="1"/>
          </a:p>
        </p:txBody>
      </p:sp>
      <p:pic>
        <p:nvPicPr>
          <p:cNvPr id="13" name="Resim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255339" y="8036306"/>
            <a:ext cx="2657546" cy="1520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Çarpma 13"/>
          <p:cNvSpPr/>
          <p:nvPr/>
        </p:nvSpPr>
        <p:spPr>
          <a:xfrm>
            <a:off x="14341976" y="8304967"/>
            <a:ext cx="2484271" cy="2286451"/>
          </a:xfrm>
          <a:prstGeom prst="mathMultiply">
            <a:avLst>
              <a:gd name="adj1" fmla="val 5562"/>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ln>
                <a:solidFill>
                  <a:srgbClr val="FF0000"/>
                </a:solidFill>
              </a:ln>
              <a:solidFill>
                <a:srgbClr val="FF0000"/>
              </a:solidFill>
            </a:endParaRPr>
          </a:p>
        </p:txBody>
      </p:sp>
    </p:spTree>
    <p:extLst>
      <p:ext uri="{BB962C8B-B14F-4D97-AF65-F5344CB8AC3E}">
        <p14:creationId xmlns:p14="http://schemas.microsoft.com/office/powerpoint/2010/main" val="302258410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2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heel(1)">
                                      <p:cBhvr>
                                        <p:cTn id="33" dur="2000"/>
                                        <p:tgtEl>
                                          <p:spTgt spid="10"/>
                                        </p:tgtEl>
                                      </p:cBhvr>
                                    </p:animEffect>
                                  </p:childTnLst>
                                </p:cTn>
                              </p:par>
                              <p:par>
                                <p:cTn id="34" presetID="21"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heel(1)">
                                      <p:cBhvr>
                                        <p:cTn id="36" dur="2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circle(in)">
                                      <p:cBhvr>
                                        <p:cTn id="41" dur="2000"/>
                                        <p:tgtEl>
                                          <p:spTgt spid="13"/>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ircle(in)">
                                      <p:cBhvr>
                                        <p:cTn id="44" dur="20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arn(inVertical)">
                                      <p:cBhvr>
                                        <p:cTn id="4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 Resim" descr="haberler106907_2.jpg"/>
          <p:cNvPicPr>
            <a:picLocks noChangeAspect="1"/>
          </p:cNvPicPr>
          <p:nvPr/>
        </p:nvPicPr>
        <p:blipFill>
          <a:blip r:embed="rId2"/>
          <a:stretch>
            <a:fillRect/>
          </a:stretch>
        </p:blipFill>
        <p:spPr>
          <a:xfrm>
            <a:off x="436315" y="254673"/>
            <a:ext cx="7480441" cy="5400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8 Resim" descr="indir (2).jpg"/>
          <p:cNvPicPr>
            <a:picLocks noChangeAspect="1"/>
          </p:cNvPicPr>
          <p:nvPr/>
        </p:nvPicPr>
        <p:blipFill>
          <a:blip r:embed="rId3"/>
          <a:stretch>
            <a:fillRect/>
          </a:stretch>
        </p:blipFill>
        <p:spPr>
          <a:xfrm>
            <a:off x="576834" y="6479704"/>
            <a:ext cx="5256584" cy="3498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Metin kutusu 3"/>
          <p:cNvSpPr txBox="1"/>
          <p:nvPr/>
        </p:nvSpPr>
        <p:spPr>
          <a:xfrm>
            <a:off x="8675861" y="269797"/>
            <a:ext cx="11521280" cy="1569660"/>
          </a:xfrm>
          <a:prstGeom prst="rect">
            <a:avLst/>
          </a:prstGeom>
          <a:noFill/>
        </p:spPr>
        <p:txBody>
          <a:bodyPr wrap="square" rtlCol="0">
            <a:spAutoFit/>
          </a:bodyPr>
          <a:lstStyle/>
          <a:p>
            <a:pPr algn="just"/>
            <a:r>
              <a:rPr lang="tr-TR" sz="3200" dirty="0" smtClean="0"/>
              <a:t>Dağıtıma Tabi Tutularak Oluşturulan İmar Uygulamalarında, Mahkeme Kararı İle Parsel Bazlı Veya Sadece Eksiklik Ya Da Hatalı Görünen Parselasyon Planının Düzeltilmesi İstenirse; 	</a:t>
            </a:r>
            <a:endParaRPr lang="tr-TR" sz="3200" dirty="0"/>
          </a:p>
        </p:txBody>
      </p:sp>
      <p:sp>
        <p:nvSpPr>
          <p:cNvPr id="5" name="Dikdörtgen 4"/>
          <p:cNvSpPr/>
          <p:nvPr/>
        </p:nvSpPr>
        <p:spPr>
          <a:xfrm>
            <a:off x="8645400" y="2230817"/>
            <a:ext cx="11881320" cy="1569660"/>
          </a:xfrm>
          <a:prstGeom prst="rect">
            <a:avLst/>
          </a:prstGeom>
        </p:spPr>
        <p:txBody>
          <a:bodyPr wrap="square">
            <a:spAutoFit/>
          </a:bodyPr>
          <a:lstStyle/>
          <a:p>
            <a:pPr algn="just"/>
            <a:r>
              <a:rPr lang="tr-TR" sz="3200" dirty="0" smtClean="0"/>
              <a:t>Mahkeme kararıyla parselasyon planının, parselasyon planını onaylayan encümen kararının ya da ilgili kurum onayının iptal edilmesi halinde;</a:t>
            </a:r>
            <a:endParaRPr lang="tr-TR" sz="3200" dirty="0"/>
          </a:p>
        </p:txBody>
      </p:sp>
      <p:sp>
        <p:nvSpPr>
          <p:cNvPr id="6" name="Dikdörtgen 5"/>
          <p:cNvSpPr/>
          <p:nvPr/>
        </p:nvSpPr>
        <p:spPr>
          <a:xfrm>
            <a:off x="8619131" y="4325925"/>
            <a:ext cx="11433994" cy="1569660"/>
          </a:xfrm>
          <a:prstGeom prst="rect">
            <a:avLst/>
          </a:prstGeom>
        </p:spPr>
        <p:txBody>
          <a:bodyPr wrap="square">
            <a:spAutoFit/>
          </a:bodyPr>
          <a:lstStyle/>
          <a:p>
            <a:pPr algn="just"/>
            <a:r>
              <a:rPr lang="tr-TR" sz="3200" dirty="0" smtClean="0"/>
              <a:t>Mahkeme kararına göre iptal kararını uygulayacak idare; geriye dönüş ile yeni bir uygulama yapılamasını zorunlu kılan durumları tapa müdürlüğünden soru konusu edecek.</a:t>
            </a:r>
            <a:endParaRPr lang="tr-TR" sz="3200" dirty="0"/>
          </a:p>
        </p:txBody>
      </p:sp>
      <p:sp>
        <p:nvSpPr>
          <p:cNvPr id="7" name="Dikdörtgen 6"/>
          <p:cNvSpPr/>
          <p:nvPr/>
        </p:nvSpPr>
        <p:spPr>
          <a:xfrm>
            <a:off x="6947669" y="6675137"/>
            <a:ext cx="10585176" cy="1569660"/>
          </a:xfrm>
          <a:prstGeom prst="rect">
            <a:avLst/>
          </a:prstGeom>
        </p:spPr>
        <p:txBody>
          <a:bodyPr wrap="square">
            <a:spAutoFit/>
          </a:bodyPr>
          <a:lstStyle/>
          <a:p>
            <a:pPr algn="just"/>
            <a:r>
              <a:rPr lang="tr-TR" sz="3200" dirty="0" smtClean="0"/>
              <a:t>Yeni bir uygulama yapılmamış ise; kadastro, uygulama öncesi parsel yüzölçümü ve yeni ada parsel ile tescil yapılacak.</a:t>
            </a:r>
            <a:endParaRPr lang="tr-TR" sz="3200" dirty="0"/>
          </a:p>
        </p:txBody>
      </p:sp>
      <p:sp>
        <p:nvSpPr>
          <p:cNvPr id="8" name="5 Metin kutusu"/>
          <p:cNvSpPr txBox="1"/>
          <p:nvPr/>
        </p:nvSpPr>
        <p:spPr>
          <a:xfrm>
            <a:off x="5651525" y="9264512"/>
            <a:ext cx="13922597" cy="255454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tr-TR" sz="3200" dirty="0" err="1" smtClean="0"/>
              <a:t>Mekansal</a:t>
            </a:r>
            <a:r>
              <a:rPr lang="tr-TR" sz="3200" dirty="0" smtClean="0"/>
              <a:t> planlar yapım yönetmeliğinin 26 </a:t>
            </a:r>
            <a:r>
              <a:rPr lang="tr-TR" sz="3200" dirty="0" err="1" smtClean="0"/>
              <a:t>ncı</a:t>
            </a:r>
            <a:r>
              <a:rPr lang="tr-TR" sz="3200" dirty="0" smtClean="0"/>
              <a:t> maddesinin üçüncü fıkrası hükümlerince imar planı uygulaması sonucu sağlanmış umumi hizmet alanlarının imar planı değişikliği ile özel mülkiyete konu edilmesi halinde, eşdeğer alanın sağlanmasına ilişkin gerekli terk ile ihdas işlemi birlikte yapılır.</a:t>
            </a:r>
            <a:endParaRPr lang="tr-TR" sz="3200" dirty="0"/>
          </a:p>
        </p:txBody>
      </p:sp>
      <p:sp>
        <p:nvSpPr>
          <p:cNvPr id="9" name="6 Metin kutusu"/>
          <p:cNvSpPr txBox="1"/>
          <p:nvPr/>
        </p:nvSpPr>
        <p:spPr>
          <a:xfrm>
            <a:off x="379809" y="12265439"/>
            <a:ext cx="20129156"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tr-TR" sz="3200" dirty="0" smtClean="0"/>
              <a:t>Ancak ilgili idaresince bu işlemlere ilişkin dosyaların birlikte sunulmaması halinde, plan değişikliği ile eşdeğer alanın ayrıldığı encümen kararında açıklayacak tescil talep edilmesi halinde talep karşılanır.</a:t>
            </a:r>
            <a:endParaRPr lang="tr-TR" sz="3200" dirty="0"/>
          </a:p>
        </p:txBody>
      </p:sp>
    </p:spTree>
    <p:extLst>
      <p:ext uri="{BB962C8B-B14F-4D97-AF65-F5344CB8AC3E}">
        <p14:creationId xmlns:p14="http://schemas.microsoft.com/office/powerpoint/2010/main" val="406780005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ircle(in)">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srcRect l="24012" t="17801" r="6295" b="10101"/>
          <a:stretch/>
        </p:blipFill>
        <p:spPr>
          <a:xfrm>
            <a:off x="9942580" y="2858021"/>
            <a:ext cx="8670385" cy="5650681"/>
          </a:xfrm>
          <a:prstGeom prst="rect">
            <a:avLst/>
          </a:prstGeom>
        </p:spPr>
      </p:pic>
      <p:pic>
        <p:nvPicPr>
          <p:cNvPr id="6" name="Resim 5"/>
          <p:cNvPicPr>
            <a:picLocks noChangeAspect="1"/>
          </p:cNvPicPr>
          <p:nvPr/>
        </p:nvPicPr>
        <p:blipFill rotWithShape="1">
          <a:blip r:embed="rId3"/>
          <a:srcRect l="42913" t="16401" r="24013" b="53499"/>
          <a:stretch/>
        </p:blipFill>
        <p:spPr>
          <a:xfrm>
            <a:off x="354831" y="2849687"/>
            <a:ext cx="7844082" cy="5832648"/>
          </a:xfrm>
          <a:prstGeom prst="rect">
            <a:avLst/>
          </a:prstGeom>
        </p:spPr>
      </p:pic>
      <p:sp>
        <p:nvSpPr>
          <p:cNvPr id="7" name="Dikdörtgen 6"/>
          <p:cNvSpPr/>
          <p:nvPr/>
        </p:nvSpPr>
        <p:spPr>
          <a:xfrm>
            <a:off x="1722982" y="9064026"/>
            <a:ext cx="14080770" cy="1569660"/>
          </a:xfrm>
          <a:prstGeom prst="rect">
            <a:avLst/>
          </a:prstGeom>
        </p:spPr>
        <p:txBody>
          <a:bodyPr wrap="square">
            <a:spAutoFit/>
          </a:bodyPr>
          <a:lstStyle/>
          <a:p>
            <a:pPr algn="just"/>
            <a:r>
              <a:rPr lang="tr-TR" sz="3200" dirty="0" smtClean="0"/>
              <a:t>TOPLULAŞTIRMA-İMAR UYGULAMASI-KAMULAŞTIRMA İMAR PLANINA DAYALI İFRAZ-TEVHİT İŞLEMLERİNDE MÜLKİYET RAPORU TALEP EDEBİLİRLER.</a:t>
            </a:r>
            <a:endParaRPr lang="tr-TR" sz="3200" dirty="0"/>
          </a:p>
        </p:txBody>
      </p:sp>
    </p:spTree>
    <p:extLst>
      <p:ext uri="{BB962C8B-B14F-4D97-AF65-F5344CB8AC3E}">
        <p14:creationId xmlns:p14="http://schemas.microsoft.com/office/powerpoint/2010/main" val="235347339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rotWithShape="1">
          <a:blip r:embed="rId2"/>
          <a:srcRect l="35432" t="18501" r="13776" b="16401"/>
          <a:stretch/>
        </p:blipFill>
        <p:spPr>
          <a:xfrm>
            <a:off x="8819877" y="3782077"/>
            <a:ext cx="9289032" cy="6696744"/>
          </a:xfrm>
          <a:prstGeom prst="rect">
            <a:avLst/>
          </a:prstGeom>
        </p:spPr>
      </p:pic>
      <p:sp>
        <p:nvSpPr>
          <p:cNvPr id="2" name="5 Metin kutusu"/>
          <p:cNvSpPr txBox="1"/>
          <p:nvPr/>
        </p:nvSpPr>
        <p:spPr>
          <a:xfrm>
            <a:off x="3491285" y="431032"/>
            <a:ext cx="14297077" cy="304698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tr-TR" sz="3200" dirty="0" smtClean="0"/>
              <a:t>TESCİLE KONU İŞLEM DOSYASINDAKİ; UYGUN GÖRÜŞ YAZISI VEYA KARARLAR/ONAYLAR "GÖRÜLMÜŞTÜR" İBARESİ YAZILMAK SURETİYLE, DİĞER BELGELER İSE "KONTROL EDİLMİŞTİR" İBARESİ YAZILMAK SURETİYLE, KONTROL </a:t>
            </a:r>
            <a:r>
              <a:rPr lang="tr-TR" sz="3200" dirty="0" smtClean="0"/>
              <a:t>MÜHENDİSİNCE </a:t>
            </a:r>
            <a:r>
              <a:rPr lang="tr-TR" sz="3200" dirty="0" smtClean="0"/>
              <a:t>İSİM VE TARİH YAZILARAK İMZALANIR. </a:t>
            </a:r>
          </a:p>
          <a:p>
            <a:pPr algn="just"/>
            <a:endParaRPr lang="tr-TR" sz="3200" dirty="0"/>
          </a:p>
        </p:txBody>
      </p:sp>
      <p:pic>
        <p:nvPicPr>
          <p:cNvPr id="3"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3053" y="3985952"/>
            <a:ext cx="6817029" cy="8928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12 Metin kutusu"/>
          <p:cNvSpPr txBox="1"/>
          <p:nvPr/>
        </p:nvSpPr>
        <p:spPr>
          <a:xfrm>
            <a:off x="2771205" y="11880304"/>
            <a:ext cx="5216749" cy="646331"/>
          </a:xfrm>
          <a:prstGeom prst="rect">
            <a:avLst/>
          </a:prstGeom>
          <a:noFill/>
        </p:spPr>
        <p:txBody>
          <a:bodyPr wrap="square" rtlCol="0">
            <a:spAutoFit/>
          </a:bodyPr>
          <a:lstStyle/>
          <a:p>
            <a:r>
              <a:rPr lang="tr-TR" sz="3600" smtClean="0">
                <a:solidFill>
                  <a:srgbClr val="FF0000"/>
                </a:solidFill>
              </a:rPr>
              <a:t>GÖRÜLMÜŞTÜR</a:t>
            </a:r>
            <a:endParaRPr lang="tr-TR" sz="3600">
              <a:solidFill>
                <a:srgbClr val="FF0000"/>
              </a:solidFill>
            </a:endParaRPr>
          </a:p>
        </p:txBody>
      </p:sp>
      <p:sp>
        <p:nvSpPr>
          <p:cNvPr id="6" name="13 Metin kutusu"/>
          <p:cNvSpPr txBox="1"/>
          <p:nvPr/>
        </p:nvSpPr>
        <p:spPr>
          <a:xfrm>
            <a:off x="11340157" y="8127282"/>
            <a:ext cx="5616624" cy="646331"/>
          </a:xfrm>
          <a:prstGeom prst="rect">
            <a:avLst/>
          </a:prstGeom>
          <a:noFill/>
        </p:spPr>
        <p:txBody>
          <a:bodyPr wrap="square" rtlCol="0">
            <a:spAutoFit/>
          </a:bodyPr>
          <a:lstStyle/>
          <a:p>
            <a:r>
              <a:rPr lang="tr-TR" sz="3600" smtClean="0">
                <a:solidFill>
                  <a:srgbClr val="FF0000"/>
                </a:solidFill>
              </a:rPr>
              <a:t>KONTROL EDİLMİŞTİR.</a:t>
            </a:r>
            <a:endParaRPr lang="tr-TR" sz="3600">
              <a:solidFill>
                <a:srgbClr val="FF0000"/>
              </a:solidFill>
            </a:endParaRPr>
          </a:p>
        </p:txBody>
      </p:sp>
    </p:spTree>
    <p:extLst>
      <p:ext uri="{BB962C8B-B14F-4D97-AF65-F5344CB8AC3E}">
        <p14:creationId xmlns:p14="http://schemas.microsoft.com/office/powerpoint/2010/main" val="104279068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2000"/>
                                        <p:tgtEl>
                                          <p:spTgt spid="3"/>
                                        </p:tgtEl>
                                      </p:cBhvr>
                                    </p:animEffect>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000" fill="hold"/>
                                        <p:tgtEl>
                                          <p:spTgt spid="7"/>
                                        </p:tgtEl>
                                        <p:attrNameLst>
                                          <p:attrName>ppt_x</p:attrName>
                                        </p:attrNameLst>
                                      </p:cBhvr>
                                      <p:tavLst>
                                        <p:tav tm="0">
                                          <p:val>
                                            <p:strVal val="#ppt_x"/>
                                          </p:val>
                                        </p:tav>
                                        <p:tav tm="100000">
                                          <p:val>
                                            <p:strVal val="#ppt_x"/>
                                          </p:val>
                                        </p:tav>
                                      </p:tavLst>
                                    </p:anim>
                                    <p:anim calcmode="lin" valueType="num">
                                      <p:cBhvr additive="base">
                                        <p:cTn id="16"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Metin kutusu"/>
          <p:cNvSpPr txBox="1"/>
          <p:nvPr/>
        </p:nvSpPr>
        <p:spPr>
          <a:xfrm>
            <a:off x="3339254" y="2871522"/>
            <a:ext cx="11573594" cy="1569660"/>
          </a:xfrm>
          <a:prstGeom prst="rect">
            <a:avLst/>
          </a:prstGeom>
          <a:noFill/>
        </p:spPr>
        <p:txBody>
          <a:bodyPr wrap="square" rtlCol="0">
            <a:spAutoFit/>
          </a:bodyPr>
          <a:lstStyle/>
          <a:p>
            <a:pPr algn="just"/>
            <a:r>
              <a:rPr lang="tr-TR" sz="3200" dirty="0" smtClean="0"/>
              <a:t>PARSELİN TESCİLLİ TAPU PLANINDAN (</a:t>
            </a:r>
            <a:r>
              <a:rPr lang="tr-TR" sz="3200" i="1" dirty="0" smtClean="0"/>
              <a:t>TESCİLLİ HARİTASINDAN/PAFTASINDAN) </a:t>
            </a:r>
            <a:r>
              <a:rPr lang="tr-TR" sz="3200" dirty="0" smtClean="0"/>
              <a:t>AYNEN ALINAN ÖRNEKTİR. </a:t>
            </a:r>
            <a:endParaRPr lang="tr-TR" sz="3200" dirty="0"/>
          </a:p>
        </p:txBody>
      </p:sp>
      <p:sp>
        <p:nvSpPr>
          <p:cNvPr id="4" name="6 Dikdörtgen"/>
          <p:cNvSpPr/>
          <p:nvPr/>
        </p:nvSpPr>
        <p:spPr>
          <a:xfrm>
            <a:off x="6742882" y="5694806"/>
            <a:ext cx="2736304"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BAŞVURU</a:t>
            </a:r>
            <a:endParaRPr lang="tr-TR" sz="3200" b="1"/>
          </a:p>
        </p:txBody>
      </p:sp>
      <p:sp>
        <p:nvSpPr>
          <p:cNvPr id="5" name="6 Dikdörtgen"/>
          <p:cNvSpPr/>
          <p:nvPr/>
        </p:nvSpPr>
        <p:spPr>
          <a:xfrm>
            <a:off x="9479186" y="8313992"/>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BİZZAT</a:t>
            </a:r>
            <a:endParaRPr lang="tr-TR" sz="3200" b="1"/>
          </a:p>
        </p:txBody>
      </p:sp>
      <p:sp>
        <p:nvSpPr>
          <p:cNvPr id="7" name="6 Dikdörtgen"/>
          <p:cNvSpPr/>
          <p:nvPr/>
        </p:nvSpPr>
        <p:spPr>
          <a:xfrm>
            <a:off x="1990354" y="8313992"/>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E-Devlet / WEB</a:t>
            </a:r>
            <a:endParaRPr lang="tr-TR" sz="3200" b="1"/>
          </a:p>
        </p:txBody>
      </p:sp>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12912" y="7320638"/>
            <a:ext cx="2355106" cy="2252710"/>
          </a:xfrm>
          <a:prstGeom prst="rect">
            <a:avLst/>
          </a:prstGeom>
        </p:spPr>
      </p:pic>
      <p:sp>
        <p:nvSpPr>
          <p:cNvPr id="9" name="6 Dikdörtgen"/>
          <p:cNvSpPr/>
          <p:nvPr/>
        </p:nvSpPr>
        <p:spPr>
          <a:xfrm>
            <a:off x="1990354" y="10608348"/>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Kadastro Müdürlüğü</a:t>
            </a:r>
            <a:endParaRPr lang="tr-TR" sz="3200" b="1"/>
          </a:p>
        </p:txBody>
      </p:sp>
      <p:sp>
        <p:nvSpPr>
          <p:cNvPr id="11" name="6 Dikdörtgen"/>
          <p:cNvSpPr/>
          <p:nvPr/>
        </p:nvSpPr>
        <p:spPr>
          <a:xfrm>
            <a:off x="9479186" y="10598798"/>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Kadastro Müdürlüğü</a:t>
            </a:r>
            <a:endParaRPr lang="tr-TR" sz="3200" b="1"/>
          </a:p>
        </p:txBody>
      </p:sp>
      <p:sp>
        <p:nvSpPr>
          <p:cNvPr id="6" name="Dikdörtgen 5"/>
          <p:cNvSpPr/>
          <p:nvPr/>
        </p:nvSpPr>
        <p:spPr>
          <a:xfrm>
            <a:off x="8712349" y="1263955"/>
            <a:ext cx="4104009" cy="769441"/>
          </a:xfrm>
          <a:prstGeom prst="rect">
            <a:avLst/>
          </a:prstGeom>
        </p:spPr>
        <p:txBody>
          <a:bodyPr wrap="none">
            <a:spAutoFit/>
          </a:bodyPr>
          <a:lstStyle/>
          <a:p>
            <a:pPr algn="ctr"/>
            <a:r>
              <a:rPr lang="tr-TR" sz="4400" b="1">
                <a:solidFill>
                  <a:srgbClr val="FFC000"/>
                </a:solidFill>
              </a:rPr>
              <a:t>PLAN ÖRNEĞİ</a:t>
            </a:r>
            <a:endParaRPr lang="tr-TR" sz="4400">
              <a:solidFill>
                <a:srgbClr val="FFC000"/>
              </a:solidFill>
            </a:endParaRPr>
          </a:p>
        </p:txBody>
      </p:sp>
    </p:spTree>
    <p:extLst>
      <p:ext uri="{BB962C8B-B14F-4D97-AF65-F5344CB8AC3E}">
        <p14:creationId xmlns:p14="http://schemas.microsoft.com/office/powerpoint/2010/main" val="160093021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3" cstate="print"/>
          <a:srcRect/>
          <a:stretch>
            <a:fillRect/>
          </a:stretch>
        </p:blipFill>
        <p:spPr bwMode="auto">
          <a:xfrm>
            <a:off x="6723163" y="1223120"/>
            <a:ext cx="6789373" cy="9310280"/>
          </a:xfrm>
          <a:prstGeom prst="rect">
            <a:avLst/>
          </a:prstGeom>
          <a:noFill/>
          <a:ln w="9525">
            <a:noFill/>
            <a:miter lim="800000"/>
            <a:headEnd/>
            <a:tailEnd/>
          </a:ln>
          <a:effectLst/>
        </p:spPr>
      </p:pic>
      <p:sp>
        <p:nvSpPr>
          <p:cNvPr id="12" name="5 Dikdörtgen"/>
          <p:cNvSpPr/>
          <p:nvPr/>
        </p:nvSpPr>
        <p:spPr>
          <a:xfrm>
            <a:off x="8442776" y="10832242"/>
            <a:ext cx="4005742" cy="121983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Düzenleyen Personel</a:t>
            </a:r>
            <a:endParaRPr lang="tr-TR" sz="3200" b="1"/>
          </a:p>
        </p:txBody>
      </p:sp>
      <p:sp>
        <p:nvSpPr>
          <p:cNvPr id="13" name="6 Dikdörtgen"/>
          <p:cNvSpPr/>
          <p:nvPr/>
        </p:nvSpPr>
        <p:spPr>
          <a:xfrm>
            <a:off x="610965" y="9274094"/>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Kontrol Eden Personel</a:t>
            </a:r>
            <a:endParaRPr lang="tr-TR" sz="3200" b="1"/>
          </a:p>
        </p:txBody>
      </p:sp>
      <p:sp>
        <p:nvSpPr>
          <p:cNvPr id="14" name="26 Metin kutusu"/>
          <p:cNvSpPr txBox="1"/>
          <p:nvPr/>
        </p:nvSpPr>
        <p:spPr>
          <a:xfrm>
            <a:off x="2552342" y="4890126"/>
            <a:ext cx="2549096" cy="584775"/>
          </a:xfrm>
          <a:prstGeom prst="rect">
            <a:avLst/>
          </a:prstGeom>
          <a:solidFill>
            <a:srgbClr val="66FFFF"/>
          </a:solidFill>
          <a:ln>
            <a:solidFill>
              <a:srgbClr val="FF0000"/>
            </a:solidFill>
          </a:ln>
        </p:spPr>
        <p:txBody>
          <a:bodyPr wrap="none" rtlCol="0">
            <a:spAutoFit/>
          </a:bodyPr>
          <a:lstStyle/>
          <a:p>
            <a:r>
              <a:rPr lang="tr-TR" sz="3200" b="1" smtClean="0"/>
              <a:t>Sınırlar VAR</a:t>
            </a:r>
            <a:endParaRPr lang="tr-TR" sz="3200" b="1"/>
          </a:p>
        </p:txBody>
      </p:sp>
      <p:sp>
        <p:nvSpPr>
          <p:cNvPr id="15" name="27 Metin kutusu"/>
          <p:cNvSpPr txBox="1"/>
          <p:nvPr/>
        </p:nvSpPr>
        <p:spPr>
          <a:xfrm>
            <a:off x="1804229" y="6465838"/>
            <a:ext cx="4224580" cy="1077218"/>
          </a:xfrm>
          <a:prstGeom prst="rect">
            <a:avLst/>
          </a:prstGeom>
          <a:solidFill>
            <a:srgbClr val="66FFFF"/>
          </a:solidFill>
          <a:ln>
            <a:solidFill>
              <a:srgbClr val="FF0000"/>
            </a:solidFill>
          </a:ln>
        </p:spPr>
        <p:txBody>
          <a:bodyPr wrap="square" rtlCol="0">
            <a:spAutoFit/>
          </a:bodyPr>
          <a:lstStyle/>
          <a:p>
            <a:pPr algn="ctr"/>
            <a:r>
              <a:rPr lang="tr-TR" sz="3200" b="1" smtClean="0"/>
              <a:t>Komşu Parsel</a:t>
            </a:r>
          </a:p>
          <a:p>
            <a:pPr algn="ctr"/>
            <a:r>
              <a:rPr lang="tr-TR" sz="3200" b="1" err="1" smtClean="0"/>
              <a:t>No’ları</a:t>
            </a:r>
            <a:r>
              <a:rPr lang="tr-TR" sz="3200" b="1" smtClean="0"/>
              <a:t> VAR</a:t>
            </a:r>
            <a:endParaRPr lang="tr-TR" sz="3200" b="1"/>
          </a:p>
        </p:txBody>
      </p:sp>
      <p:sp>
        <p:nvSpPr>
          <p:cNvPr id="16" name="29 Dikdörtgen"/>
          <p:cNvSpPr/>
          <p:nvPr/>
        </p:nvSpPr>
        <p:spPr>
          <a:xfrm>
            <a:off x="15098213" y="9171120"/>
            <a:ext cx="2881534" cy="12961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Tasdik Eden</a:t>
            </a:r>
            <a:endParaRPr lang="tr-TR" sz="3200" b="1"/>
          </a:p>
        </p:txBody>
      </p:sp>
      <p:sp>
        <p:nvSpPr>
          <p:cNvPr id="17" name="24 Metin kutusu"/>
          <p:cNvSpPr txBox="1"/>
          <p:nvPr/>
        </p:nvSpPr>
        <p:spPr>
          <a:xfrm>
            <a:off x="1782036" y="2395288"/>
            <a:ext cx="4392488" cy="584775"/>
          </a:xfrm>
          <a:prstGeom prst="rect">
            <a:avLst/>
          </a:prstGeom>
          <a:solidFill>
            <a:srgbClr val="FFCC66"/>
          </a:solidFill>
          <a:ln>
            <a:solidFill>
              <a:srgbClr val="FF0000"/>
            </a:solidFill>
          </a:ln>
        </p:spPr>
        <p:txBody>
          <a:bodyPr wrap="square" rtlCol="0">
            <a:spAutoFit/>
          </a:bodyPr>
          <a:lstStyle/>
          <a:p>
            <a:r>
              <a:rPr lang="tr-TR" sz="3200" b="1" smtClean="0"/>
              <a:t>Ölçü, koordinat YOK!</a:t>
            </a:r>
            <a:endParaRPr lang="tr-TR" sz="3200" b="1"/>
          </a:p>
        </p:txBody>
      </p:sp>
      <p:sp>
        <p:nvSpPr>
          <p:cNvPr id="18" name="25 Metin kutusu"/>
          <p:cNvSpPr txBox="1"/>
          <p:nvPr/>
        </p:nvSpPr>
        <p:spPr>
          <a:xfrm>
            <a:off x="2449287" y="3678613"/>
            <a:ext cx="2502608" cy="584775"/>
          </a:xfrm>
          <a:prstGeom prst="rect">
            <a:avLst/>
          </a:prstGeom>
          <a:solidFill>
            <a:srgbClr val="66FFFF"/>
          </a:solidFill>
          <a:ln>
            <a:solidFill>
              <a:srgbClr val="FF0000"/>
            </a:solidFill>
          </a:ln>
        </p:spPr>
        <p:txBody>
          <a:bodyPr wrap="none" rtlCol="0">
            <a:spAutoFit/>
          </a:bodyPr>
          <a:lstStyle/>
          <a:p>
            <a:r>
              <a:rPr lang="tr-TR" sz="3200" b="1" dirty="0" err="1" smtClean="0"/>
              <a:t>Karelaj</a:t>
            </a:r>
            <a:r>
              <a:rPr lang="tr-TR" sz="3200" b="1" dirty="0" smtClean="0"/>
              <a:t> VAR</a:t>
            </a:r>
            <a:endParaRPr lang="tr-TR" sz="3200" b="1" dirty="0"/>
          </a:p>
        </p:txBody>
      </p:sp>
      <p:cxnSp>
        <p:nvCxnSpPr>
          <p:cNvPr id="19" name="31 Düz Bağlayıcı"/>
          <p:cNvCxnSpPr/>
          <p:nvPr/>
        </p:nvCxnSpPr>
        <p:spPr>
          <a:xfrm>
            <a:off x="5889188" y="10032997"/>
            <a:ext cx="1987511" cy="0"/>
          </a:xfrm>
          <a:prstGeom prst="line">
            <a:avLst/>
          </a:prstGeom>
          <a:ln w="38100">
            <a:headEnd type="arrow"/>
            <a:tailEnd type="arrow"/>
          </a:ln>
        </p:spPr>
        <p:style>
          <a:lnRef idx="2">
            <a:schemeClr val="accent4"/>
          </a:lnRef>
          <a:fillRef idx="0">
            <a:schemeClr val="accent4"/>
          </a:fillRef>
          <a:effectRef idx="1">
            <a:schemeClr val="accent4"/>
          </a:effectRef>
          <a:fontRef idx="minor">
            <a:schemeClr val="tx1"/>
          </a:fontRef>
        </p:style>
      </p:cxnSp>
      <p:cxnSp>
        <p:nvCxnSpPr>
          <p:cNvPr id="20" name="31 Düz Bağlayıcı"/>
          <p:cNvCxnSpPr/>
          <p:nvPr/>
        </p:nvCxnSpPr>
        <p:spPr>
          <a:xfrm flipV="1">
            <a:off x="10445647" y="10282262"/>
            <a:ext cx="0" cy="607912"/>
          </a:xfrm>
          <a:prstGeom prst="line">
            <a:avLst/>
          </a:prstGeom>
          <a:ln w="38100">
            <a:headEnd type="arrow"/>
            <a:tailEnd type="arrow"/>
          </a:ln>
        </p:spPr>
        <p:style>
          <a:lnRef idx="2">
            <a:schemeClr val="accent4"/>
          </a:lnRef>
          <a:fillRef idx="0">
            <a:schemeClr val="accent4"/>
          </a:fillRef>
          <a:effectRef idx="1">
            <a:schemeClr val="accent4"/>
          </a:effectRef>
          <a:fontRef idx="minor">
            <a:schemeClr val="tx1"/>
          </a:fontRef>
        </p:style>
      </p:cxnSp>
      <p:cxnSp>
        <p:nvCxnSpPr>
          <p:cNvPr id="23" name="31 Düz Bağlayıcı"/>
          <p:cNvCxnSpPr/>
          <p:nvPr/>
        </p:nvCxnSpPr>
        <p:spPr>
          <a:xfrm>
            <a:off x="12887399" y="10011446"/>
            <a:ext cx="1987511" cy="0"/>
          </a:xfrm>
          <a:prstGeom prst="line">
            <a:avLst/>
          </a:prstGeom>
          <a:ln w="38100">
            <a:headEnd type="arrow"/>
            <a:tailEnd type="arrow"/>
          </a:ln>
        </p:spPr>
        <p:style>
          <a:lnRef idx="2">
            <a:schemeClr val="accent4"/>
          </a:lnRef>
          <a:fillRef idx="0">
            <a:schemeClr val="accent4"/>
          </a:fillRef>
          <a:effectRef idx="1">
            <a:schemeClr val="accent4"/>
          </a:effectRef>
          <a:fontRef idx="minor">
            <a:schemeClr val="tx1"/>
          </a:fontRef>
        </p:style>
      </p:cxnSp>
      <p:sp>
        <p:nvSpPr>
          <p:cNvPr id="24" name="28 Metin kutusu"/>
          <p:cNvSpPr txBox="1"/>
          <p:nvPr/>
        </p:nvSpPr>
        <p:spPr>
          <a:xfrm>
            <a:off x="13881155" y="4128399"/>
            <a:ext cx="2250937" cy="584775"/>
          </a:xfrm>
          <a:prstGeom prst="rect">
            <a:avLst/>
          </a:prstGeom>
          <a:solidFill>
            <a:srgbClr val="66FFFF"/>
          </a:solidFill>
          <a:ln>
            <a:solidFill>
              <a:srgbClr val="FF0000"/>
            </a:solidFill>
          </a:ln>
        </p:spPr>
        <p:txBody>
          <a:bodyPr wrap="none" rtlCol="0">
            <a:spAutoFit/>
          </a:bodyPr>
          <a:lstStyle/>
          <a:p>
            <a:r>
              <a:rPr lang="tr-TR" sz="3200" b="1" smtClean="0"/>
              <a:t>Ölçek VAR</a:t>
            </a:r>
            <a:endParaRPr lang="tr-TR" sz="3200" b="1"/>
          </a:p>
        </p:txBody>
      </p:sp>
      <p:sp>
        <p:nvSpPr>
          <p:cNvPr id="25" name="28 Metin kutusu"/>
          <p:cNvSpPr txBox="1"/>
          <p:nvPr/>
        </p:nvSpPr>
        <p:spPr>
          <a:xfrm>
            <a:off x="8992380" y="354741"/>
            <a:ext cx="2579552" cy="584775"/>
          </a:xfrm>
          <a:prstGeom prst="rect">
            <a:avLst/>
          </a:prstGeom>
          <a:solidFill>
            <a:srgbClr val="92D050"/>
          </a:solidFill>
          <a:ln>
            <a:solidFill>
              <a:srgbClr val="FF0000"/>
            </a:solidFill>
          </a:ln>
        </p:spPr>
        <p:txBody>
          <a:bodyPr wrap="none" rtlCol="0">
            <a:spAutoFit/>
          </a:bodyPr>
          <a:lstStyle/>
          <a:p>
            <a:r>
              <a:rPr lang="tr-TR" sz="3200" b="1" smtClean="0"/>
              <a:t>TEK NÜSHA</a:t>
            </a:r>
            <a:endParaRPr lang="tr-TR" sz="3200" b="1"/>
          </a:p>
        </p:txBody>
      </p:sp>
    </p:spTree>
    <p:extLst>
      <p:ext uri="{BB962C8B-B14F-4D97-AF65-F5344CB8AC3E}">
        <p14:creationId xmlns:p14="http://schemas.microsoft.com/office/powerpoint/2010/main" val="377891141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Dikdörtgen"/>
          <p:cNvSpPr/>
          <p:nvPr/>
        </p:nvSpPr>
        <p:spPr>
          <a:xfrm>
            <a:off x="9612536" y="988677"/>
            <a:ext cx="4752528" cy="12593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b="1" smtClean="0"/>
              <a:t>E-Devlet / WEB</a:t>
            </a:r>
            <a:endParaRPr lang="tr-TR" sz="3200" b="1"/>
          </a:p>
        </p:txBody>
      </p:sp>
      <p:sp>
        <p:nvSpPr>
          <p:cNvPr id="3" name="10 Metin kutusu"/>
          <p:cNvSpPr txBox="1"/>
          <p:nvPr/>
        </p:nvSpPr>
        <p:spPr>
          <a:xfrm>
            <a:off x="1115021" y="3451012"/>
            <a:ext cx="10476329" cy="584775"/>
          </a:xfrm>
          <a:prstGeom prst="rect">
            <a:avLst/>
          </a:prstGeom>
          <a:noFill/>
        </p:spPr>
        <p:txBody>
          <a:bodyPr wrap="none" rtlCol="0">
            <a:spAutoFit/>
          </a:bodyPr>
          <a:lstStyle/>
          <a:p>
            <a:r>
              <a:rPr lang="tr-TR" sz="3200" smtClean="0"/>
              <a:t>PLAN ÖRNEĞİ ELEKTRONİK ORTAMDA HAZIRLANIR.</a:t>
            </a:r>
            <a:endParaRPr lang="tr-TR" sz="3200"/>
          </a:p>
        </p:txBody>
      </p:sp>
      <p:sp>
        <p:nvSpPr>
          <p:cNvPr id="4" name="10 Metin kutusu"/>
          <p:cNvSpPr txBox="1"/>
          <p:nvPr/>
        </p:nvSpPr>
        <p:spPr>
          <a:xfrm>
            <a:off x="1077690" y="4451511"/>
            <a:ext cx="2029723" cy="584775"/>
          </a:xfrm>
          <a:prstGeom prst="rect">
            <a:avLst/>
          </a:prstGeom>
          <a:noFill/>
        </p:spPr>
        <p:txBody>
          <a:bodyPr wrap="none" rtlCol="0">
            <a:spAutoFit/>
          </a:bodyPr>
          <a:lstStyle/>
          <a:p>
            <a:r>
              <a:rPr lang="tr-TR" sz="3200" smtClean="0"/>
              <a:t>E-İMZALI.</a:t>
            </a:r>
            <a:endParaRPr lang="tr-TR" sz="3200"/>
          </a:p>
        </p:txBody>
      </p:sp>
      <p:sp>
        <p:nvSpPr>
          <p:cNvPr id="5" name="10 Metin kutusu"/>
          <p:cNvSpPr txBox="1"/>
          <p:nvPr/>
        </p:nvSpPr>
        <p:spPr>
          <a:xfrm>
            <a:off x="1115021" y="5420491"/>
            <a:ext cx="2831224" cy="584775"/>
          </a:xfrm>
          <a:prstGeom prst="rect">
            <a:avLst/>
          </a:prstGeom>
          <a:noFill/>
        </p:spPr>
        <p:txBody>
          <a:bodyPr wrap="none" rtlCol="0">
            <a:spAutoFit/>
          </a:bodyPr>
          <a:lstStyle/>
          <a:p>
            <a:r>
              <a:rPr lang="tr-TR" sz="3200" smtClean="0"/>
              <a:t>KAREKODLU </a:t>
            </a:r>
            <a:endParaRPr lang="tr-TR" sz="3200"/>
          </a:p>
        </p:txBody>
      </p:sp>
      <p:sp>
        <p:nvSpPr>
          <p:cNvPr id="6" name="10 Metin kutusu"/>
          <p:cNvSpPr txBox="1"/>
          <p:nvPr/>
        </p:nvSpPr>
        <p:spPr>
          <a:xfrm>
            <a:off x="1092349" y="6383194"/>
            <a:ext cx="2557110" cy="584775"/>
          </a:xfrm>
          <a:prstGeom prst="rect">
            <a:avLst/>
          </a:prstGeom>
          <a:noFill/>
        </p:spPr>
        <p:txBody>
          <a:bodyPr wrap="none" rtlCol="0">
            <a:spAutoFit/>
          </a:bodyPr>
          <a:lstStyle/>
          <a:p>
            <a:r>
              <a:rPr lang="tr-TR" sz="3200" smtClean="0"/>
              <a:t>BARKODLU </a:t>
            </a:r>
            <a:endParaRPr lang="tr-TR" sz="3200"/>
          </a:p>
        </p:txBody>
      </p:sp>
      <p:sp>
        <p:nvSpPr>
          <p:cNvPr id="7" name="10 Metin kutusu"/>
          <p:cNvSpPr txBox="1"/>
          <p:nvPr/>
        </p:nvSpPr>
        <p:spPr>
          <a:xfrm>
            <a:off x="1077690" y="7345897"/>
            <a:ext cx="18217423" cy="1077218"/>
          </a:xfrm>
          <a:prstGeom prst="rect">
            <a:avLst/>
          </a:prstGeom>
          <a:noFill/>
        </p:spPr>
        <p:txBody>
          <a:bodyPr wrap="none" rtlCol="0">
            <a:spAutoFit/>
          </a:bodyPr>
          <a:lstStyle/>
          <a:p>
            <a:r>
              <a:rPr lang="tr-TR" sz="3200" dirty="0" smtClean="0"/>
              <a:t>PLAN ÖRNEĞİ SİSTEME YÜKLENECEK VE İLGİLİSİNİ 30 GÜN İÇİNDE BELGENİN İNDİREREK </a:t>
            </a:r>
          </a:p>
          <a:p>
            <a:r>
              <a:rPr lang="tr-TR" sz="3200" dirty="0" smtClean="0"/>
              <a:t>ALABİLECEĞİ HAKKINDA </a:t>
            </a:r>
            <a:r>
              <a:rPr lang="tr-TR" sz="3200" dirty="0" err="1" smtClean="0"/>
              <a:t>SMS</a:t>
            </a:r>
            <a:r>
              <a:rPr lang="tr-TR" sz="3200" dirty="0" smtClean="0"/>
              <a:t> GÖNDERİLECEK.</a:t>
            </a:r>
            <a:endParaRPr lang="tr-TR" sz="3200" dirty="0"/>
          </a:p>
        </p:txBody>
      </p:sp>
      <p:sp>
        <p:nvSpPr>
          <p:cNvPr id="8" name="10 Metin kutusu"/>
          <p:cNvSpPr txBox="1"/>
          <p:nvPr/>
        </p:nvSpPr>
        <p:spPr>
          <a:xfrm>
            <a:off x="1077690" y="8686528"/>
            <a:ext cx="15775024" cy="584775"/>
          </a:xfrm>
          <a:prstGeom prst="rect">
            <a:avLst/>
          </a:prstGeom>
          <a:noFill/>
        </p:spPr>
        <p:txBody>
          <a:bodyPr wrap="none" rtlCol="0">
            <a:spAutoFit/>
          </a:bodyPr>
          <a:lstStyle/>
          <a:p>
            <a:r>
              <a:rPr lang="tr-TR" sz="3200" dirty="0" smtClean="0"/>
              <a:t>İNDİRİLMESİ HALİNDE FEN KAYIT TARİH VE NUMARASI İLE SİSTEMDEN SİLİNİR.</a:t>
            </a:r>
            <a:endParaRPr lang="tr-TR" sz="3200" dirty="0"/>
          </a:p>
        </p:txBody>
      </p:sp>
      <p:sp>
        <p:nvSpPr>
          <p:cNvPr id="9" name="10 Metin kutusu"/>
          <p:cNvSpPr txBox="1"/>
          <p:nvPr/>
        </p:nvSpPr>
        <p:spPr>
          <a:xfrm>
            <a:off x="1115021" y="9693304"/>
            <a:ext cx="16932456" cy="584775"/>
          </a:xfrm>
          <a:prstGeom prst="rect">
            <a:avLst/>
          </a:prstGeom>
          <a:noFill/>
        </p:spPr>
        <p:txBody>
          <a:bodyPr wrap="none" rtlCol="0">
            <a:spAutoFit/>
          </a:bodyPr>
          <a:lstStyle/>
          <a:p>
            <a:r>
              <a:rPr lang="tr-TR" sz="3200" dirty="0" smtClean="0"/>
              <a:t>İNDİRİLMEMESİ HALİNDE İSE SİSTEMDEN GEREKLİ AÇIKLAMA GİRİLEREK KAPATILIR.</a:t>
            </a:r>
            <a:endParaRPr lang="tr-TR" sz="3200" dirty="0"/>
          </a:p>
        </p:txBody>
      </p:sp>
    </p:spTree>
    <p:extLst>
      <p:ext uri="{BB962C8B-B14F-4D97-AF65-F5344CB8AC3E}">
        <p14:creationId xmlns:p14="http://schemas.microsoft.com/office/powerpoint/2010/main" val="150660893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2123133" y="2927276"/>
            <a:ext cx="15633779" cy="9649072"/>
          </a:xfrm>
          <a:prstGeom prst="rect">
            <a:avLst/>
          </a:prstGeom>
        </p:spPr>
      </p:pic>
      <p:sp>
        <p:nvSpPr>
          <p:cNvPr id="3" name="Dikdörtgen 2"/>
          <p:cNvSpPr/>
          <p:nvPr/>
        </p:nvSpPr>
        <p:spPr>
          <a:xfrm>
            <a:off x="8538677" y="1295128"/>
            <a:ext cx="4732386" cy="769441"/>
          </a:xfrm>
          <a:prstGeom prst="rect">
            <a:avLst/>
          </a:prstGeom>
        </p:spPr>
        <p:txBody>
          <a:bodyPr wrap="none">
            <a:spAutoFit/>
          </a:bodyPr>
          <a:lstStyle/>
          <a:p>
            <a:pPr algn="ctr"/>
            <a:r>
              <a:rPr lang="tr-TR" sz="4400" b="1">
                <a:solidFill>
                  <a:srgbClr val="FFC000"/>
                </a:solidFill>
              </a:rPr>
              <a:t>YER GÖSTERME</a:t>
            </a:r>
          </a:p>
        </p:txBody>
      </p:sp>
    </p:spTree>
    <p:extLst>
      <p:ext uri="{BB962C8B-B14F-4D97-AF65-F5344CB8AC3E}">
        <p14:creationId xmlns:p14="http://schemas.microsoft.com/office/powerpoint/2010/main" val="42383462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3203253" y="863080"/>
            <a:ext cx="11784065" cy="11538832"/>
          </a:xfrm>
          <a:prstGeom prst="rect">
            <a:avLst/>
          </a:prstGeom>
        </p:spPr>
      </p:pic>
    </p:spTree>
    <p:extLst>
      <p:ext uri="{BB962C8B-B14F-4D97-AF65-F5344CB8AC3E}">
        <p14:creationId xmlns:p14="http://schemas.microsoft.com/office/powerpoint/2010/main" val="27651718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1979117" y="575048"/>
            <a:ext cx="16650736" cy="9937104"/>
          </a:xfrm>
          <a:prstGeom prst="rect">
            <a:avLst/>
          </a:prstGeom>
        </p:spPr>
      </p:pic>
      <p:sp>
        <p:nvSpPr>
          <p:cNvPr id="11" name="12 Metin kutusu"/>
          <p:cNvSpPr txBox="1"/>
          <p:nvPr/>
        </p:nvSpPr>
        <p:spPr>
          <a:xfrm>
            <a:off x="250925" y="12348066"/>
            <a:ext cx="18794088" cy="1200329"/>
          </a:xfrm>
          <a:prstGeom prst="rect">
            <a:avLst/>
          </a:prstGeom>
          <a:solidFill>
            <a:srgbClr val="FFC000"/>
          </a:solidFill>
          <a:ln>
            <a:solidFill>
              <a:srgbClr val="FF0000"/>
            </a:solidFill>
          </a:ln>
        </p:spPr>
        <p:txBody>
          <a:bodyPr wrap="square" rtlCol="0">
            <a:spAutoFit/>
          </a:bodyPr>
          <a:lstStyle/>
          <a:p>
            <a:r>
              <a:rPr lang="tr-TR" sz="3600" dirty="0"/>
              <a:t>Yer gösterme krokisinin </a:t>
            </a:r>
            <a:r>
              <a:rPr lang="tr-TR" sz="3600" dirty="0">
                <a:solidFill>
                  <a:srgbClr val="FF0000"/>
                </a:solidFill>
              </a:rPr>
              <a:t>tasdikli örneği ilgilisine </a:t>
            </a:r>
            <a:r>
              <a:rPr lang="tr-TR" sz="3600" dirty="0"/>
              <a:t>istem belgesinin arka yüzüne teslime dair imzası alınarak teslim edilir. </a:t>
            </a:r>
          </a:p>
        </p:txBody>
      </p:sp>
      <p:sp>
        <p:nvSpPr>
          <p:cNvPr id="12" name="14 Metin kutusu"/>
          <p:cNvSpPr txBox="1"/>
          <p:nvPr/>
        </p:nvSpPr>
        <p:spPr>
          <a:xfrm>
            <a:off x="9539957" y="11376248"/>
            <a:ext cx="8856984" cy="646331"/>
          </a:xfrm>
          <a:prstGeom prst="rect">
            <a:avLst/>
          </a:prstGeom>
          <a:solidFill>
            <a:srgbClr val="FFC000"/>
          </a:solidFill>
          <a:ln>
            <a:solidFill>
              <a:srgbClr val="FF0000"/>
            </a:solidFill>
          </a:ln>
        </p:spPr>
        <p:txBody>
          <a:bodyPr wrap="square" rtlCol="0">
            <a:spAutoFit/>
          </a:bodyPr>
          <a:lstStyle/>
          <a:p>
            <a:r>
              <a:rPr lang="tr-TR" sz="3600" dirty="0" smtClean="0"/>
              <a:t>Zeminde parselin yeri ilgilisine gösterilir.</a:t>
            </a:r>
            <a:endParaRPr lang="tr-TR" sz="3600" dirty="0"/>
          </a:p>
        </p:txBody>
      </p:sp>
      <p:sp>
        <p:nvSpPr>
          <p:cNvPr id="13" name="12 Metin kutusu"/>
          <p:cNvSpPr txBox="1"/>
          <p:nvPr/>
        </p:nvSpPr>
        <p:spPr>
          <a:xfrm>
            <a:off x="2006904" y="11369551"/>
            <a:ext cx="6264696" cy="646331"/>
          </a:xfrm>
          <a:prstGeom prst="rect">
            <a:avLst/>
          </a:prstGeom>
          <a:solidFill>
            <a:srgbClr val="FFC000"/>
          </a:solidFill>
          <a:ln>
            <a:solidFill>
              <a:srgbClr val="FF0000"/>
            </a:solidFill>
          </a:ln>
        </p:spPr>
        <p:txBody>
          <a:bodyPr wrap="square" rtlCol="0">
            <a:spAutoFit/>
          </a:bodyPr>
          <a:lstStyle/>
          <a:p>
            <a:r>
              <a:rPr lang="tr-TR" sz="3600" dirty="0" smtClean="0"/>
              <a:t>Herhangi bir ölçü yapılmaz !</a:t>
            </a:r>
            <a:endParaRPr lang="tr-TR" sz="3600" dirty="0"/>
          </a:p>
        </p:txBody>
      </p:sp>
    </p:spTree>
    <p:extLst>
      <p:ext uri="{BB962C8B-B14F-4D97-AF65-F5344CB8AC3E}">
        <p14:creationId xmlns:p14="http://schemas.microsoft.com/office/powerpoint/2010/main" val="178062713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1619077" y="1367136"/>
            <a:ext cx="15449236" cy="10389085"/>
          </a:xfrm>
          <a:prstGeom prst="rect">
            <a:avLst/>
          </a:prstGeom>
        </p:spPr>
      </p:pic>
    </p:spTree>
    <p:extLst>
      <p:ext uri="{BB962C8B-B14F-4D97-AF65-F5344CB8AC3E}">
        <p14:creationId xmlns:p14="http://schemas.microsoft.com/office/powerpoint/2010/main" val="66513846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1718310" y="4471587"/>
            <a:ext cx="17038671" cy="1288037"/>
          </a:xfrm>
          <a:prstGeom prst="rect">
            <a:avLst/>
          </a:prstGeom>
          <a:noFill/>
        </p:spPr>
        <p:txBody>
          <a:bodyPr wrap="square" lIns="361185" tIns="180590" rIns="361185" bIns="180590">
            <a:spAutoFit/>
          </a:bodyPr>
          <a:lstStyle/>
          <a:p>
            <a:pPr algn="ctr"/>
            <a:r>
              <a:rPr lang="tr-TR" sz="6000" b="1" spc="1187">
                <a:ln w="11430" cmpd="sng">
                  <a:solidFill>
                    <a:srgbClr val="FF9933"/>
                  </a:solidFill>
                  <a:prstDash val="solid"/>
                  <a:miter lim="800000"/>
                </a:ln>
                <a:solidFill>
                  <a:srgbClr val="FF9933"/>
                </a:solidFill>
                <a:effectLst>
                  <a:glow rad="45500">
                    <a:schemeClr val="accent1">
                      <a:satMod val="220000"/>
                      <a:alpha val="35000"/>
                    </a:schemeClr>
                  </a:glow>
                </a:effectLst>
              </a:rPr>
              <a:t>APLİKASYON</a:t>
            </a:r>
          </a:p>
        </p:txBody>
      </p:sp>
      <p:sp>
        <p:nvSpPr>
          <p:cNvPr id="12" name="11 Dikdörtgen"/>
          <p:cNvSpPr/>
          <p:nvPr/>
        </p:nvSpPr>
        <p:spPr>
          <a:xfrm>
            <a:off x="1259036" y="5831632"/>
            <a:ext cx="17425937" cy="2211367"/>
          </a:xfrm>
          <a:prstGeom prst="rect">
            <a:avLst/>
          </a:prstGeom>
        </p:spPr>
        <p:txBody>
          <a:bodyPr wrap="square" lIns="361185" tIns="180590" rIns="361185" bIns="180590">
            <a:spAutoFit/>
          </a:bodyPr>
          <a:lstStyle/>
          <a:p>
            <a:r>
              <a:rPr lang="tr-TR" sz="4000" dirty="0" smtClean="0"/>
              <a:t> </a:t>
            </a:r>
            <a:r>
              <a:rPr lang="tr-TR" sz="4000" b="1" dirty="0" smtClean="0"/>
              <a:t>Aplikasyon: </a:t>
            </a:r>
            <a:r>
              <a:rPr lang="tr-TR" sz="4000" dirty="0" smtClean="0"/>
              <a:t>Taşınmaza ait mülkiyet, irtifak hakkı ve yolların sınırlarının, tescilli tapu planındaki bilgi ve belgelerine uygun olarak zeminde işaretlenmesi </a:t>
            </a:r>
            <a:r>
              <a:rPr lang="tr-TR" sz="4000" dirty="0" smtClean="0"/>
              <a:t>işlemidir.</a:t>
            </a:r>
            <a:endParaRPr lang="tr-TR" sz="4000" dirty="0" smtClean="0"/>
          </a:p>
        </p:txBody>
      </p:sp>
    </p:spTree>
    <p:extLst>
      <p:ext uri="{BB962C8B-B14F-4D97-AF65-F5344CB8AC3E}">
        <p14:creationId xmlns:p14="http://schemas.microsoft.com/office/powerpoint/2010/main" val="411512267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aplikasyon işlemi ile ilgili görsel sonucu"/>
          <p:cNvPicPr>
            <a:picLocks noChangeAspect="1" noChangeArrowheads="1"/>
          </p:cNvPicPr>
          <p:nvPr/>
        </p:nvPicPr>
        <p:blipFill>
          <a:blip r:embed="rId2" cstate="print"/>
          <a:srcRect t="3227" r="10798"/>
          <a:stretch>
            <a:fillRect/>
          </a:stretch>
        </p:blipFill>
        <p:spPr bwMode="auto">
          <a:xfrm>
            <a:off x="1005434" y="4679504"/>
            <a:ext cx="6407635" cy="5837319"/>
          </a:xfrm>
          <a:prstGeom prst="rect">
            <a:avLst/>
          </a:prstGeom>
          <a:ln>
            <a:noFill/>
          </a:ln>
          <a:effectLst>
            <a:softEdge rad="112500"/>
          </a:effectLst>
        </p:spPr>
      </p:pic>
      <p:sp>
        <p:nvSpPr>
          <p:cNvPr id="13" name="79 Dikdörtgen"/>
          <p:cNvSpPr/>
          <p:nvPr/>
        </p:nvSpPr>
        <p:spPr>
          <a:xfrm>
            <a:off x="995611" y="2328229"/>
            <a:ext cx="19298144" cy="1200329"/>
          </a:xfrm>
          <a:prstGeom prst="rect">
            <a:avLst/>
          </a:prstGeom>
        </p:spPr>
        <p:txBody>
          <a:bodyPr wrap="square">
            <a:spAutoFit/>
          </a:bodyPr>
          <a:lstStyle/>
          <a:p>
            <a:pPr algn="just"/>
            <a:r>
              <a:rPr lang="tr-TR" sz="3600" dirty="0" smtClean="0"/>
              <a:t>APLİKASYON, </a:t>
            </a:r>
            <a:r>
              <a:rPr lang="tr-TR" sz="3600" dirty="0" smtClean="0">
                <a:solidFill>
                  <a:srgbClr val="FF0000"/>
                </a:solidFill>
              </a:rPr>
              <a:t>YERSEL</a:t>
            </a:r>
            <a:r>
              <a:rPr lang="tr-TR" sz="3600" dirty="0" smtClean="0"/>
              <a:t> VEYA </a:t>
            </a:r>
            <a:r>
              <a:rPr lang="tr-TR" sz="3600" dirty="0" smtClean="0">
                <a:solidFill>
                  <a:srgbClr val="0624FE"/>
                </a:solidFill>
              </a:rPr>
              <a:t>UYDU</a:t>
            </a:r>
            <a:r>
              <a:rPr lang="tr-TR" sz="3600" dirty="0" smtClean="0"/>
              <a:t> TEKNİKLERİNDEN </a:t>
            </a:r>
            <a:r>
              <a:rPr lang="tr-TR" sz="3600" dirty="0" smtClean="0"/>
              <a:t>YARARLANARAK, KONTROL </a:t>
            </a:r>
            <a:r>
              <a:rPr lang="tr-TR" sz="3600" dirty="0" smtClean="0"/>
              <a:t>NOKTALARINA DAYALI KONTROLLÜ ŞEKLİNDE YAPILIR.</a:t>
            </a:r>
            <a:endParaRPr lang="tr-TR" sz="3600" dirty="0"/>
          </a:p>
        </p:txBody>
      </p:sp>
      <p:sp>
        <p:nvSpPr>
          <p:cNvPr id="15" name="Dikdörtgen 11"/>
          <p:cNvSpPr/>
          <p:nvPr/>
        </p:nvSpPr>
        <p:spPr>
          <a:xfrm>
            <a:off x="8080796" y="5759624"/>
            <a:ext cx="10009112" cy="3980104"/>
          </a:xfrm>
          <a:prstGeom prst="rect">
            <a:avLst/>
          </a:prstGeom>
        </p:spPr>
        <p:txBody>
          <a:bodyPr wrap="square" lIns="101133" tIns="50566" rIns="101133" bIns="50566">
            <a:spAutoFit/>
          </a:bodyPr>
          <a:lstStyle/>
          <a:p>
            <a:pPr algn="just"/>
            <a:r>
              <a:rPr lang="tr-TR" sz="3600" b="1" u="sng" dirty="0">
                <a:solidFill>
                  <a:srgbClr val="FF0000"/>
                </a:solidFill>
              </a:rPr>
              <a:t>Yersel teknikle</a:t>
            </a:r>
            <a:r>
              <a:rPr lang="tr-TR" sz="3600" dirty="0">
                <a:solidFill>
                  <a:srgbClr val="FF0000"/>
                </a:solidFill>
              </a:rPr>
              <a:t> </a:t>
            </a:r>
            <a:r>
              <a:rPr lang="tr-TR" sz="3600" dirty="0"/>
              <a:t>yapılması durumunda en az 3 yer kontrol noktasının oluşturduğu 2 ayrı nokta çiftinden yapılır. Uzunluk ölçme doğruluğu ±3 </a:t>
            </a:r>
            <a:r>
              <a:rPr lang="tr-TR" sz="3600" dirty="0" err="1"/>
              <a:t>mm+3</a:t>
            </a:r>
            <a:r>
              <a:rPr lang="tr-TR" sz="3600" dirty="0"/>
              <a:t> </a:t>
            </a:r>
            <a:r>
              <a:rPr lang="tr-TR" sz="3600" dirty="0" err="1"/>
              <a:t>ppm</a:t>
            </a:r>
            <a:r>
              <a:rPr lang="tr-TR" sz="3600" dirty="0"/>
              <a:t> ve daha iyi, açı ölçme doğruluğu ±10 cc (3’’) ve daha iyi olan elektronik takeometreler kullanılır. </a:t>
            </a:r>
            <a:r>
              <a:rPr lang="tr-TR" sz="3600" b="1" i="1" dirty="0">
                <a:solidFill>
                  <a:srgbClr val="C00000"/>
                </a:solidFill>
              </a:rPr>
              <a:t>(</a:t>
            </a:r>
            <a:r>
              <a:rPr lang="tr-TR" sz="3600" b="1" i="1" dirty="0" err="1">
                <a:solidFill>
                  <a:srgbClr val="C00000"/>
                </a:solidFill>
              </a:rPr>
              <a:t>B.Ö.H.H.B.Ü.Y</a:t>
            </a:r>
            <a:r>
              <a:rPr lang="tr-TR" sz="3600" b="1" i="1" dirty="0">
                <a:solidFill>
                  <a:srgbClr val="C00000"/>
                </a:solidFill>
              </a:rPr>
              <a:t>’ ile getirilen değişiklik)</a:t>
            </a:r>
            <a:endParaRPr lang="tr-TR" sz="3600" dirty="0"/>
          </a:p>
        </p:txBody>
      </p:sp>
    </p:spTree>
    <p:extLst>
      <p:ext uri="{BB962C8B-B14F-4D97-AF65-F5344CB8AC3E}">
        <p14:creationId xmlns:p14="http://schemas.microsoft.com/office/powerpoint/2010/main" val="166812429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79 Dikdörtgen"/>
          <p:cNvSpPr/>
          <p:nvPr/>
        </p:nvSpPr>
        <p:spPr>
          <a:xfrm>
            <a:off x="995611" y="2328229"/>
            <a:ext cx="19298144" cy="1200329"/>
          </a:xfrm>
          <a:prstGeom prst="rect">
            <a:avLst/>
          </a:prstGeom>
        </p:spPr>
        <p:txBody>
          <a:bodyPr wrap="square">
            <a:spAutoFit/>
          </a:bodyPr>
          <a:lstStyle/>
          <a:p>
            <a:pPr algn="just"/>
            <a:r>
              <a:rPr lang="tr-TR" sz="3600" dirty="0" smtClean="0"/>
              <a:t>APLİKASYON, </a:t>
            </a:r>
            <a:r>
              <a:rPr lang="tr-TR" sz="3600" dirty="0" smtClean="0">
                <a:solidFill>
                  <a:srgbClr val="FF0000"/>
                </a:solidFill>
              </a:rPr>
              <a:t>YERSEL</a:t>
            </a:r>
            <a:r>
              <a:rPr lang="tr-TR" sz="3600" dirty="0" smtClean="0"/>
              <a:t> VEYA </a:t>
            </a:r>
            <a:r>
              <a:rPr lang="tr-TR" sz="3600" dirty="0" smtClean="0">
                <a:solidFill>
                  <a:srgbClr val="0624FE"/>
                </a:solidFill>
              </a:rPr>
              <a:t>UYDU</a:t>
            </a:r>
            <a:r>
              <a:rPr lang="tr-TR" sz="3600" dirty="0" smtClean="0"/>
              <a:t> TEKNİKLERİNDEN </a:t>
            </a:r>
            <a:r>
              <a:rPr lang="tr-TR" sz="3600" dirty="0" smtClean="0"/>
              <a:t>YARARLANARAK, KONTROL </a:t>
            </a:r>
            <a:r>
              <a:rPr lang="tr-TR" sz="3600" dirty="0" smtClean="0"/>
              <a:t>NOKTALARINA DAYALI KONTROLLÜ ŞEKLİNDE YAPILIR.</a:t>
            </a:r>
            <a:endParaRPr lang="tr-TR" sz="3600" dirty="0"/>
          </a:p>
        </p:txBody>
      </p:sp>
      <p:pic>
        <p:nvPicPr>
          <p:cNvPr id="9" name="Resim 8"/>
          <p:cNvPicPr>
            <a:picLocks noChangeAspect="1"/>
          </p:cNvPicPr>
          <p:nvPr/>
        </p:nvPicPr>
        <p:blipFill rotWithShape="1">
          <a:blip r:embed="rId2" cstate="print">
            <a:extLst>
              <a:ext uri="{28A0092B-C50C-407E-A947-70E740481C1C}">
                <a14:useLocalDpi xmlns:a14="http://schemas.microsoft.com/office/drawing/2010/main" val="0"/>
              </a:ext>
            </a:extLst>
          </a:blip>
          <a:srcRect l="6311" t="200" r="41084" b="-200"/>
          <a:stretch/>
        </p:blipFill>
        <p:spPr>
          <a:xfrm>
            <a:off x="682973" y="4607496"/>
            <a:ext cx="5664707" cy="5616624"/>
          </a:xfrm>
          <a:prstGeom prst="rect">
            <a:avLst/>
          </a:prstGeom>
          <a:ln>
            <a:noFill/>
          </a:ln>
          <a:effectLst>
            <a:softEdge rad="112500"/>
          </a:effectLst>
        </p:spPr>
      </p:pic>
      <p:sp>
        <p:nvSpPr>
          <p:cNvPr id="11" name="Dikdörtgen 17"/>
          <p:cNvSpPr/>
          <p:nvPr/>
        </p:nvSpPr>
        <p:spPr>
          <a:xfrm>
            <a:off x="7643824" y="3968429"/>
            <a:ext cx="11329181" cy="3426106"/>
          </a:xfrm>
          <a:prstGeom prst="rect">
            <a:avLst/>
          </a:prstGeom>
        </p:spPr>
        <p:txBody>
          <a:bodyPr wrap="square" lIns="101133" tIns="50566" rIns="101133" bIns="50566">
            <a:spAutoFit/>
          </a:bodyPr>
          <a:lstStyle/>
          <a:p>
            <a:pPr algn="just"/>
            <a:r>
              <a:rPr lang="tr-TR" sz="3600" b="1" u="sng" dirty="0" err="1" smtClean="0"/>
              <a:t>TUSAGA</a:t>
            </a:r>
            <a:r>
              <a:rPr lang="tr-TR" sz="3600" b="1" u="sng" dirty="0" smtClean="0"/>
              <a:t>-Aktif</a:t>
            </a:r>
            <a:r>
              <a:rPr lang="tr-TR" sz="3600" dirty="0" smtClean="0"/>
              <a:t> </a:t>
            </a:r>
            <a:r>
              <a:rPr lang="tr-TR" sz="3600" dirty="0"/>
              <a:t>sistemiyle yapılması durumunda en fazla 5 km uzaklıkta bulunan kontrol edilmiş mevcut yer kontrol noktasından, bu mümkün değilse pafta ve zemini ile uyumlu kesin olarak tanımlanabilen parsel köşe noktası referans noktası olarak kullanılarak veya yeni yer kontrol noktası üretilerek yapılır. </a:t>
            </a:r>
          </a:p>
        </p:txBody>
      </p:sp>
      <p:sp>
        <p:nvSpPr>
          <p:cNvPr id="17" name="Dikdörtgen 16"/>
          <p:cNvSpPr/>
          <p:nvPr/>
        </p:nvSpPr>
        <p:spPr>
          <a:xfrm>
            <a:off x="7641591" y="8351912"/>
            <a:ext cx="10436758" cy="1210115"/>
          </a:xfrm>
          <a:prstGeom prst="rect">
            <a:avLst/>
          </a:prstGeom>
        </p:spPr>
        <p:txBody>
          <a:bodyPr wrap="square" lIns="101133" tIns="50566" rIns="101133" bIns="50566">
            <a:spAutoFit/>
          </a:bodyPr>
          <a:lstStyle/>
          <a:p>
            <a:pPr algn="just"/>
            <a:r>
              <a:rPr lang="tr-TR" sz="3600" b="1" u="sng" dirty="0" err="1"/>
              <a:t>GNSS</a:t>
            </a:r>
            <a:r>
              <a:rPr lang="tr-TR" sz="3600" dirty="0"/>
              <a:t> kullanılması durumunda en az 2 yer kontrol noktasından koordinatlarla yapılır.</a:t>
            </a:r>
          </a:p>
        </p:txBody>
      </p:sp>
      <p:sp>
        <p:nvSpPr>
          <p:cNvPr id="18" name="Dikdörtgen 19"/>
          <p:cNvSpPr/>
          <p:nvPr/>
        </p:nvSpPr>
        <p:spPr>
          <a:xfrm>
            <a:off x="709390" y="10804072"/>
            <a:ext cx="15898960" cy="1764113"/>
          </a:xfrm>
          <a:prstGeom prst="rect">
            <a:avLst/>
          </a:prstGeom>
        </p:spPr>
        <p:txBody>
          <a:bodyPr wrap="square" lIns="101133" tIns="50566" rIns="101133" bIns="50566">
            <a:spAutoFit/>
          </a:bodyPr>
          <a:lstStyle/>
          <a:p>
            <a:pPr algn="just"/>
            <a:r>
              <a:rPr lang="tr-TR" sz="3600" dirty="0"/>
              <a:t>Kontrollü olarak yapılacak aplikasyon yöntemlerine göre her durumda iki aplikasyon noktası arasındaki uzaklık </a:t>
            </a:r>
            <a:r>
              <a:rPr lang="tr-TR" sz="3600" b="1" dirty="0">
                <a:solidFill>
                  <a:srgbClr val="C00000"/>
                </a:solidFill>
              </a:rPr>
              <a:t>8 cm</a:t>
            </a:r>
            <a:r>
              <a:rPr lang="tr-TR" sz="3600" dirty="0"/>
              <a:t>’yi geçmemelidir. </a:t>
            </a:r>
            <a:r>
              <a:rPr lang="tr-TR" sz="3600" b="1" i="1" dirty="0">
                <a:solidFill>
                  <a:srgbClr val="C00000"/>
                </a:solidFill>
              </a:rPr>
              <a:t>(</a:t>
            </a:r>
            <a:r>
              <a:rPr lang="tr-TR" sz="3600" b="1" i="1" dirty="0" err="1" smtClean="0">
                <a:solidFill>
                  <a:srgbClr val="C00000"/>
                </a:solidFill>
              </a:rPr>
              <a:t>B.Ö.H.H.B.Ü.Y’ile</a:t>
            </a:r>
            <a:r>
              <a:rPr lang="tr-TR" sz="3600" b="1" i="1" dirty="0" smtClean="0">
                <a:solidFill>
                  <a:srgbClr val="C00000"/>
                </a:solidFill>
              </a:rPr>
              <a:t> getirilen değişiklik</a:t>
            </a:r>
            <a:r>
              <a:rPr lang="tr-TR" sz="3600" b="1" i="1" dirty="0">
                <a:solidFill>
                  <a:srgbClr val="C00000"/>
                </a:solidFill>
              </a:rPr>
              <a:t>)</a:t>
            </a:r>
          </a:p>
        </p:txBody>
      </p:sp>
    </p:spTree>
    <p:extLst>
      <p:ext uri="{BB962C8B-B14F-4D97-AF65-F5344CB8AC3E}">
        <p14:creationId xmlns:p14="http://schemas.microsoft.com/office/powerpoint/2010/main" val="207769834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1225775" y="3846549"/>
            <a:ext cx="729489" cy="641706"/>
          </a:xfrm>
          <a:prstGeom prst="rect">
            <a:avLst/>
          </a:prstGeom>
          <a:noFill/>
        </p:spPr>
        <p:txBody>
          <a:bodyPr wrap="none" lIns="361185" tIns="180590" rIns="361185" bIns="180590" rtlCol="0">
            <a:spAutoFit/>
          </a:bodyPr>
          <a:lstStyle/>
          <a:p>
            <a:endParaRPr lang="tr-TR"/>
          </a:p>
        </p:txBody>
      </p:sp>
      <p:pic>
        <p:nvPicPr>
          <p:cNvPr id="8" name="Picture 2"/>
          <p:cNvPicPr>
            <a:picLocks noChangeAspect="1" noChangeArrowheads="1"/>
          </p:cNvPicPr>
          <p:nvPr/>
        </p:nvPicPr>
        <p:blipFill>
          <a:blip r:embed="rId3" cstate="print"/>
          <a:srcRect r="1886"/>
          <a:stretch>
            <a:fillRect/>
          </a:stretch>
        </p:blipFill>
        <p:spPr bwMode="auto">
          <a:xfrm>
            <a:off x="377275" y="2134814"/>
            <a:ext cx="8286194" cy="10025659"/>
          </a:xfrm>
          <a:prstGeom prst="rect">
            <a:avLst/>
          </a:prstGeom>
          <a:noFill/>
          <a:ln w="9525">
            <a:noFill/>
            <a:miter lim="800000"/>
            <a:headEnd/>
            <a:tailEnd/>
          </a:ln>
          <a:effectLst/>
        </p:spPr>
      </p:pic>
      <p:sp>
        <p:nvSpPr>
          <p:cNvPr id="10" name="TextBox 27">
            <a:extLst>
              <a:ext uri="{FF2B5EF4-FFF2-40B4-BE49-F238E27FC236}">
                <a16:creationId xmlns="" xmlns:a16="http://schemas.microsoft.com/office/drawing/2014/main" id="{0B58BACC-0CEB-4D05-8571-F51C408879B6}"/>
              </a:ext>
            </a:extLst>
          </p:cNvPr>
          <p:cNvSpPr txBox="1"/>
          <p:nvPr/>
        </p:nvSpPr>
        <p:spPr>
          <a:xfrm>
            <a:off x="10430728" y="2718506"/>
            <a:ext cx="6993504" cy="646331"/>
          </a:xfrm>
          <a:prstGeom prst="rect">
            <a:avLst/>
          </a:prstGeom>
          <a:noFill/>
        </p:spPr>
        <p:txBody>
          <a:bodyPr wrap="square" rtlCol="0">
            <a:spAutoFit/>
          </a:bodyPr>
          <a:lstStyle/>
          <a:p>
            <a:pPr algn="just" defTabSz="3265966" fontAlgn="auto">
              <a:spcBef>
                <a:spcPts val="0"/>
              </a:spcBef>
              <a:spcAft>
                <a:spcPts val="0"/>
              </a:spcAft>
              <a:defRPr/>
            </a:pPr>
            <a:r>
              <a:rPr lang="tr-TR" sz="3600" dirty="0">
                <a:latin typeface="Noto Sans" panose="020B0502040504020204" pitchFamily="34"/>
                <a:ea typeface="Noto Sans" panose="020B0502040504020204" pitchFamily="34"/>
                <a:cs typeface="+mn-cs"/>
              </a:rPr>
              <a:t>İki Nüsha Olarak Düzenlenir.</a:t>
            </a:r>
            <a:endParaRPr lang="en-GB" sz="3600" dirty="0">
              <a:latin typeface="Noto Sans" panose="020B0502040504020204" pitchFamily="34"/>
              <a:ea typeface="Noto Sans" panose="020B0502040504020204" pitchFamily="34"/>
              <a:cs typeface="Noto Sans" panose="020B0502040504020204" pitchFamily="34"/>
            </a:endParaRPr>
          </a:p>
        </p:txBody>
      </p:sp>
      <p:grpSp>
        <p:nvGrpSpPr>
          <p:cNvPr id="11" name="Group 2">
            <a:extLst>
              <a:ext uri="{FF2B5EF4-FFF2-40B4-BE49-F238E27FC236}">
                <a16:creationId xmlns="" xmlns:a16="http://schemas.microsoft.com/office/drawing/2014/main" id="{6007EDD3-4203-4219-B6AB-9D8C6509FDDC}"/>
              </a:ext>
            </a:extLst>
          </p:cNvPr>
          <p:cNvGrpSpPr/>
          <p:nvPr/>
        </p:nvGrpSpPr>
        <p:grpSpPr>
          <a:xfrm>
            <a:off x="9294469" y="2153839"/>
            <a:ext cx="905519" cy="1129333"/>
            <a:chOff x="7478257" y="3367955"/>
            <a:chExt cx="452893" cy="722595"/>
          </a:xfrm>
        </p:grpSpPr>
        <p:sp>
          <p:nvSpPr>
            <p:cNvPr id="12"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966" fontAlgn="auto">
                <a:spcBef>
                  <a:spcPts val="0"/>
                </a:spcBef>
                <a:spcAft>
                  <a:spcPts val="0"/>
                </a:spcAft>
                <a:defRPr/>
              </a:pPr>
              <a:endParaRPr lang="en-US" sz="6424">
                <a:solidFill>
                  <a:srgbClr val="FFFFFF"/>
                </a:solidFill>
                <a:latin typeface="Calibri" panose="020F0502020204030204"/>
              </a:endParaRPr>
            </a:p>
          </p:txBody>
        </p:sp>
        <p:sp>
          <p:nvSpPr>
            <p:cNvPr id="13"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326565" tIns="163285" rIns="326565" bIns="163285" numCol="1" anchor="t" anchorCtr="0" compatLnSpc="1">
              <a:prstTxWarp prst="textNoShape">
                <a:avLst/>
              </a:prstTxWarp>
            </a:bodyPr>
            <a:lstStyle/>
            <a:p>
              <a:pPr defTabSz="3265966" fontAlgn="auto">
                <a:spcBef>
                  <a:spcPts val="0"/>
                </a:spcBef>
                <a:spcAft>
                  <a:spcPts val="0"/>
                </a:spcAft>
                <a:defRPr/>
              </a:pPr>
              <a:endParaRPr lang="en-US" sz="6424">
                <a:solidFill>
                  <a:srgbClr val="282F39"/>
                </a:solidFill>
                <a:latin typeface="Calibri" panose="020F0502020204030204"/>
                <a:cs typeface="+mn-cs"/>
              </a:endParaRPr>
            </a:p>
          </p:txBody>
        </p:sp>
      </p:grpSp>
      <p:sp>
        <p:nvSpPr>
          <p:cNvPr id="14" name="TextBox 27">
            <a:extLst>
              <a:ext uri="{FF2B5EF4-FFF2-40B4-BE49-F238E27FC236}">
                <a16:creationId xmlns="" xmlns:a16="http://schemas.microsoft.com/office/drawing/2014/main" id="{0B58BACC-0CEB-4D05-8571-F51C408879B6}"/>
              </a:ext>
            </a:extLst>
          </p:cNvPr>
          <p:cNvSpPr txBox="1"/>
          <p:nvPr/>
        </p:nvSpPr>
        <p:spPr>
          <a:xfrm>
            <a:off x="10404831" y="4257028"/>
            <a:ext cx="11958849" cy="646331"/>
          </a:xfrm>
          <a:prstGeom prst="rect">
            <a:avLst/>
          </a:prstGeom>
          <a:noFill/>
        </p:spPr>
        <p:txBody>
          <a:bodyPr wrap="square" rtlCol="0">
            <a:spAutoFit/>
          </a:bodyPr>
          <a:lstStyle/>
          <a:p>
            <a:pPr algn="just" defTabSz="3265966" fontAlgn="auto">
              <a:spcBef>
                <a:spcPts val="0"/>
              </a:spcBef>
              <a:spcAft>
                <a:spcPts val="0"/>
              </a:spcAft>
              <a:defRPr/>
            </a:pPr>
            <a:r>
              <a:rPr lang="tr-TR" sz="3600" dirty="0">
                <a:latin typeface="Noto Sans" panose="020B0502040504020204" pitchFamily="34"/>
                <a:ea typeface="Noto Sans" panose="020B0502040504020204" pitchFamily="34"/>
                <a:cs typeface="+mn-cs"/>
              </a:rPr>
              <a:t>İlgilisinin</a:t>
            </a:r>
            <a:r>
              <a:rPr lang="tr-TR" sz="3600" dirty="0" smtClean="0">
                <a:latin typeface="Noto Sans" panose="020B0502040504020204" pitchFamily="34"/>
                <a:ea typeface="Noto Sans" panose="020B0502040504020204" pitchFamily="34"/>
                <a:cs typeface="+mn-cs"/>
              </a:rPr>
              <a:t> imzası alınır.</a:t>
            </a:r>
            <a:r>
              <a:rPr lang="tr-TR" sz="3600" dirty="0">
                <a:latin typeface="Noto Sans" panose="020B0502040504020204" pitchFamily="34"/>
                <a:ea typeface="Noto Sans" panose="020B0502040504020204" pitchFamily="34"/>
                <a:cs typeface="+mn-cs"/>
              </a:rPr>
              <a:t>.</a:t>
            </a:r>
            <a:endParaRPr lang="en-GB" sz="3600" dirty="0">
              <a:latin typeface="Noto Sans" panose="020B0502040504020204" pitchFamily="34"/>
              <a:ea typeface="Noto Sans" panose="020B0502040504020204" pitchFamily="34"/>
              <a:cs typeface="Noto Sans" panose="020B0502040504020204" pitchFamily="34"/>
            </a:endParaRPr>
          </a:p>
        </p:txBody>
      </p:sp>
      <p:sp>
        <p:nvSpPr>
          <p:cNvPr id="19" name="TextBox 27">
            <a:extLst>
              <a:ext uri="{FF2B5EF4-FFF2-40B4-BE49-F238E27FC236}">
                <a16:creationId xmlns="" xmlns:a16="http://schemas.microsoft.com/office/drawing/2014/main" id="{0B58BACC-0CEB-4D05-8571-F51C408879B6}"/>
              </a:ext>
            </a:extLst>
          </p:cNvPr>
          <p:cNvSpPr txBox="1"/>
          <p:nvPr/>
        </p:nvSpPr>
        <p:spPr>
          <a:xfrm>
            <a:off x="10425811" y="6125724"/>
            <a:ext cx="8074825" cy="3970318"/>
          </a:xfrm>
          <a:prstGeom prst="rect">
            <a:avLst/>
          </a:prstGeom>
          <a:noFill/>
        </p:spPr>
        <p:txBody>
          <a:bodyPr wrap="square" rtlCol="0">
            <a:spAutoFit/>
          </a:bodyPr>
          <a:lstStyle/>
          <a:p>
            <a:pPr algn="just" fontAlgn="auto">
              <a:spcBef>
                <a:spcPts val="0"/>
              </a:spcBef>
              <a:spcAft>
                <a:spcPts val="0"/>
              </a:spcAft>
              <a:defRPr/>
            </a:pPr>
            <a:r>
              <a:rPr lang="tr-TR" sz="3600" dirty="0" smtClean="0"/>
              <a:t>İlgilisince daha sonra tekrar aplikasyon krokisi verilmesi talep edildiğinde; parselde teknik düzeltme veya değişiklik işlemi yapılmamış ise dosyadaki örneğinin 1 sureti tasdik edilerek belge ücreti karşılığında verilir. </a:t>
            </a:r>
            <a:endParaRPr lang="en-GB" sz="3600" dirty="0">
              <a:latin typeface="Noto Sans" panose="020B0502040504020204" pitchFamily="34"/>
              <a:ea typeface="Noto Sans" panose="020B0502040504020204" pitchFamily="34"/>
              <a:cs typeface="Noto Sans" panose="020B0502040504020204" pitchFamily="34"/>
            </a:endParaRPr>
          </a:p>
        </p:txBody>
      </p:sp>
      <p:sp>
        <p:nvSpPr>
          <p:cNvPr id="23" name="22 Dikdörtgen"/>
          <p:cNvSpPr/>
          <p:nvPr/>
        </p:nvSpPr>
        <p:spPr>
          <a:xfrm>
            <a:off x="10404831" y="10757644"/>
            <a:ext cx="8506873" cy="1754326"/>
          </a:xfrm>
          <a:prstGeom prst="rect">
            <a:avLst/>
          </a:prstGeom>
        </p:spPr>
        <p:txBody>
          <a:bodyPr wrap="square">
            <a:spAutoFit/>
          </a:bodyPr>
          <a:lstStyle/>
          <a:p>
            <a:r>
              <a:rPr lang="tr-TR" sz="3600" dirty="0" smtClean="0"/>
              <a:t>Değişiklik veya düzeltme uygulanmış parsellerde yeniden aplikasyon talebinde bulunulması gerekir.</a:t>
            </a:r>
            <a:endParaRPr lang="tr-TR" sz="3600" dirty="0"/>
          </a:p>
        </p:txBody>
      </p:sp>
      <p:grpSp>
        <p:nvGrpSpPr>
          <p:cNvPr id="27" name="Group 2">
            <a:extLst>
              <a:ext uri="{FF2B5EF4-FFF2-40B4-BE49-F238E27FC236}">
                <a16:creationId xmlns="" xmlns:a16="http://schemas.microsoft.com/office/drawing/2014/main" id="{6007EDD3-4203-4219-B6AB-9D8C6509FDDC}"/>
              </a:ext>
            </a:extLst>
          </p:cNvPr>
          <p:cNvGrpSpPr/>
          <p:nvPr/>
        </p:nvGrpSpPr>
        <p:grpSpPr>
          <a:xfrm>
            <a:off x="9294469" y="3941225"/>
            <a:ext cx="905519" cy="1129333"/>
            <a:chOff x="7478257" y="3367955"/>
            <a:chExt cx="452893" cy="722595"/>
          </a:xfrm>
        </p:grpSpPr>
        <p:sp>
          <p:nvSpPr>
            <p:cNvPr id="28"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966" fontAlgn="auto">
                <a:spcBef>
                  <a:spcPts val="0"/>
                </a:spcBef>
                <a:spcAft>
                  <a:spcPts val="0"/>
                </a:spcAft>
                <a:defRPr/>
              </a:pPr>
              <a:endParaRPr lang="en-US" sz="6424">
                <a:solidFill>
                  <a:srgbClr val="FFFFFF"/>
                </a:solidFill>
                <a:latin typeface="Calibri" panose="020F0502020204030204"/>
              </a:endParaRPr>
            </a:p>
          </p:txBody>
        </p:sp>
        <p:sp>
          <p:nvSpPr>
            <p:cNvPr id="29"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326565" tIns="163285" rIns="326565" bIns="163285" numCol="1" anchor="t" anchorCtr="0" compatLnSpc="1">
              <a:prstTxWarp prst="textNoShape">
                <a:avLst/>
              </a:prstTxWarp>
            </a:bodyPr>
            <a:lstStyle/>
            <a:p>
              <a:pPr defTabSz="3265966" fontAlgn="auto">
                <a:spcBef>
                  <a:spcPts val="0"/>
                </a:spcBef>
                <a:spcAft>
                  <a:spcPts val="0"/>
                </a:spcAft>
                <a:defRPr/>
              </a:pPr>
              <a:endParaRPr lang="en-US" sz="6424">
                <a:solidFill>
                  <a:srgbClr val="282F39"/>
                </a:solidFill>
                <a:latin typeface="Calibri" panose="020F0502020204030204"/>
                <a:cs typeface="+mn-cs"/>
              </a:endParaRPr>
            </a:p>
          </p:txBody>
        </p:sp>
      </p:grpSp>
      <p:grpSp>
        <p:nvGrpSpPr>
          <p:cNvPr id="30" name="Group 2">
            <a:extLst>
              <a:ext uri="{FF2B5EF4-FFF2-40B4-BE49-F238E27FC236}">
                <a16:creationId xmlns="" xmlns:a16="http://schemas.microsoft.com/office/drawing/2014/main" id="{6007EDD3-4203-4219-B6AB-9D8C6509FDDC}"/>
              </a:ext>
            </a:extLst>
          </p:cNvPr>
          <p:cNvGrpSpPr/>
          <p:nvPr/>
        </p:nvGrpSpPr>
        <p:grpSpPr>
          <a:xfrm>
            <a:off x="9294469" y="10166910"/>
            <a:ext cx="905519" cy="1129333"/>
            <a:chOff x="7478257" y="3367955"/>
            <a:chExt cx="452893" cy="722595"/>
          </a:xfrm>
        </p:grpSpPr>
        <p:sp>
          <p:nvSpPr>
            <p:cNvPr id="31"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966" fontAlgn="auto">
                <a:spcBef>
                  <a:spcPts val="0"/>
                </a:spcBef>
                <a:spcAft>
                  <a:spcPts val="0"/>
                </a:spcAft>
                <a:defRPr/>
              </a:pPr>
              <a:endParaRPr lang="en-US" sz="6424">
                <a:solidFill>
                  <a:srgbClr val="FFFFFF"/>
                </a:solidFill>
                <a:latin typeface="Calibri" panose="020F0502020204030204"/>
              </a:endParaRPr>
            </a:p>
          </p:txBody>
        </p:sp>
        <p:sp>
          <p:nvSpPr>
            <p:cNvPr id="32"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326565" tIns="163285" rIns="326565" bIns="163285" numCol="1" anchor="t" anchorCtr="0" compatLnSpc="1">
              <a:prstTxWarp prst="textNoShape">
                <a:avLst/>
              </a:prstTxWarp>
            </a:bodyPr>
            <a:lstStyle/>
            <a:p>
              <a:pPr defTabSz="3265966" fontAlgn="auto">
                <a:spcBef>
                  <a:spcPts val="0"/>
                </a:spcBef>
                <a:spcAft>
                  <a:spcPts val="0"/>
                </a:spcAft>
                <a:defRPr/>
              </a:pPr>
              <a:endParaRPr lang="en-US" sz="6424">
                <a:solidFill>
                  <a:srgbClr val="282F39"/>
                </a:solidFill>
                <a:latin typeface="Calibri" panose="020F0502020204030204"/>
                <a:cs typeface="+mn-cs"/>
              </a:endParaRPr>
            </a:p>
          </p:txBody>
        </p:sp>
      </p:grpSp>
      <p:grpSp>
        <p:nvGrpSpPr>
          <p:cNvPr id="33" name="Group 2">
            <a:extLst>
              <a:ext uri="{FF2B5EF4-FFF2-40B4-BE49-F238E27FC236}">
                <a16:creationId xmlns="" xmlns:a16="http://schemas.microsoft.com/office/drawing/2014/main" id="{6007EDD3-4203-4219-B6AB-9D8C6509FDDC}"/>
              </a:ext>
            </a:extLst>
          </p:cNvPr>
          <p:cNvGrpSpPr/>
          <p:nvPr/>
        </p:nvGrpSpPr>
        <p:grpSpPr>
          <a:xfrm>
            <a:off x="9294469" y="5775326"/>
            <a:ext cx="905519" cy="1129333"/>
            <a:chOff x="7478257" y="3367955"/>
            <a:chExt cx="452893" cy="722595"/>
          </a:xfrm>
        </p:grpSpPr>
        <p:sp>
          <p:nvSpPr>
            <p:cNvPr id="34"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966" fontAlgn="auto">
                <a:spcBef>
                  <a:spcPts val="0"/>
                </a:spcBef>
                <a:spcAft>
                  <a:spcPts val="0"/>
                </a:spcAft>
                <a:defRPr/>
              </a:pPr>
              <a:endParaRPr lang="en-US" sz="6424">
                <a:solidFill>
                  <a:srgbClr val="FFFFFF"/>
                </a:solidFill>
                <a:latin typeface="Calibri" panose="020F0502020204030204"/>
              </a:endParaRPr>
            </a:p>
          </p:txBody>
        </p:sp>
        <p:sp>
          <p:nvSpPr>
            <p:cNvPr id="35"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326565" tIns="163285" rIns="326565" bIns="163285" numCol="1" anchor="t" anchorCtr="0" compatLnSpc="1">
              <a:prstTxWarp prst="textNoShape">
                <a:avLst/>
              </a:prstTxWarp>
            </a:bodyPr>
            <a:lstStyle/>
            <a:p>
              <a:pPr defTabSz="3265966" fontAlgn="auto">
                <a:spcBef>
                  <a:spcPts val="0"/>
                </a:spcBef>
                <a:spcAft>
                  <a:spcPts val="0"/>
                </a:spcAft>
                <a:defRPr/>
              </a:pPr>
              <a:endParaRPr lang="en-US" sz="6424">
                <a:solidFill>
                  <a:srgbClr val="282F39"/>
                </a:solidFill>
                <a:latin typeface="Calibri" panose="020F0502020204030204"/>
                <a:cs typeface="+mn-cs"/>
              </a:endParaRPr>
            </a:p>
          </p:txBody>
        </p:sp>
      </p:grpSp>
      <p:sp>
        <p:nvSpPr>
          <p:cNvPr id="36" name="8 Dikdörtgen"/>
          <p:cNvSpPr/>
          <p:nvPr/>
        </p:nvSpPr>
        <p:spPr>
          <a:xfrm>
            <a:off x="971005" y="210940"/>
            <a:ext cx="20154428" cy="1754326"/>
          </a:xfrm>
          <a:prstGeom prst="rect">
            <a:avLst/>
          </a:prstGeom>
        </p:spPr>
        <p:txBody>
          <a:bodyPr wrap="square">
            <a:spAutoFit/>
          </a:bodyPr>
          <a:lstStyle/>
          <a:p>
            <a:endParaRPr lang="tr-TR" sz="3600" b="1" dirty="0" smtClean="0"/>
          </a:p>
          <a:p>
            <a:pPr algn="just"/>
            <a:r>
              <a:rPr lang="tr-TR" sz="3600" b="1" dirty="0" smtClean="0"/>
              <a:t>Aplikasyon krokisi: </a:t>
            </a:r>
            <a:r>
              <a:rPr lang="tr-TR" sz="3600" dirty="0" smtClean="0"/>
              <a:t>Aplikasyon işlemi sonucunda belirlenen sınırları ve sınır noktalarını, bunların ölçülerini, varsa zeminden alınan </a:t>
            </a:r>
            <a:r>
              <a:rPr lang="tr-TR" sz="3600" dirty="0" err="1" smtClean="0"/>
              <a:t>röper</a:t>
            </a:r>
            <a:r>
              <a:rPr lang="tr-TR" sz="3600" dirty="0" smtClean="0"/>
              <a:t> ölçüleri ile taşkın kullanım durumlarını gösteren kroki.</a:t>
            </a:r>
            <a:endParaRPr lang="tr-TR" sz="3600" dirty="0"/>
          </a:p>
        </p:txBody>
      </p:sp>
    </p:spTree>
    <p:extLst>
      <p:ext uri="{BB962C8B-B14F-4D97-AF65-F5344CB8AC3E}">
        <p14:creationId xmlns:p14="http://schemas.microsoft.com/office/powerpoint/2010/main" val="129337603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5">
            <a:extLst>
              <a:ext uri="{FF2B5EF4-FFF2-40B4-BE49-F238E27FC236}">
                <a16:creationId xmlns="" xmlns:a16="http://schemas.microsoft.com/office/drawing/2014/main" id="{768FB9FD-508C-45FB-B9A4-5A199142D858}"/>
              </a:ext>
            </a:extLst>
          </p:cNvPr>
          <p:cNvSpPr>
            <a:spLocks/>
          </p:cNvSpPr>
          <p:nvPr/>
        </p:nvSpPr>
        <p:spPr bwMode="auto">
          <a:xfrm rot="16200000">
            <a:off x="-828484" y="6192272"/>
            <a:ext cx="7920000" cy="2880000"/>
          </a:xfrm>
          <a:custGeom>
            <a:avLst/>
            <a:gdLst>
              <a:gd name="T0" fmla="*/ 2969 w 3735"/>
              <a:gd name="T1" fmla="*/ 207 h 1395"/>
              <a:gd name="T2" fmla="*/ 2969 w 3735"/>
              <a:gd name="T3" fmla="*/ 206 h 1395"/>
              <a:gd name="T4" fmla="*/ 2969 w 3735"/>
              <a:gd name="T5" fmla="*/ 206 h 1395"/>
              <a:gd name="T6" fmla="*/ 3317 w 3735"/>
              <a:gd name="T7" fmla="*/ 350 h 1395"/>
              <a:gd name="T8" fmla="*/ 3317 w 3735"/>
              <a:gd name="T9" fmla="*/ 1045 h 1395"/>
              <a:gd name="T10" fmla="*/ 2969 w 3735"/>
              <a:gd name="T11" fmla="*/ 1189 h 1395"/>
              <a:gd name="T12" fmla="*/ 2622 w 3735"/>
              <a:gd name="T13" fmla="*/ 1045 h 1395"/>
              <a:gd name="T14" fmla="*/ 2476 w 3735"/>
              <a:gd name="T15" fmla="*/ 1191 h 1395"/>
              <a:gd name="T16" fmla="*/ 2969 w 3735"/>
              <a:gd name="T17" fmla="*/ 1395 h 1395"/>
              <a:gd name="T18" fmla="*/ 3462 w 3735"/>
              <a:gd name="T19" fmla="*/ 1191 h 1395"/>
              <a:gd name="T20" fmla="*/ 3462 w 3735"/>
              <a:gd name="T21" fmla="*/ 204 h 1395"/>
              <a:gd name="T22" fmla="*/ 2969 w 3735"/>
              <a:gd name="T23" fmla="*/ 0 h 1395"/>
              <a:gd name="T24" fmla="*/ 2969 w 3735"/>
              <a:gd name="T25" fmla="*/ 0 h 1395"/>
              <a:gd name="T26" fmla="*/ 2969 w 3735"/>
              <a:gd name="T27" fmla="*/ 0 h 1395"/>
              <a:gd name="T28" fmla="*/ 0 w 3735"/>
              <a:gd name="T29" fmla="*/ 0 h 1395"/>
              <a:gd name="T30" fmla="*/ 0 w 3735"/>
              <a:gd name="T31" fmla="*/ 207 h 1395"/>
              <a:gd name="T32" fmla="*/ 2969 w 3735"/>
              <a:gd name="T33" fmla="*/ 207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35" h="1395">
                <a:moveTo>
                  <a:pt x="2969" y="207"/>
                </a:moveTo>
                <a:cubicBezTo>
                  <a:pt x="2969" y="206"/>
                  <a:pt x="2969" y="206"/>
                  <a:pt x="2969" y="206"/>
                </a:cubicBezTo>
                <a:cubicBezTo>
                  <a:pt x="2969" y="206"/>
                  <a:pt x="2969" y="206"/>
                  <a:pt x="2969" y="206"/>
                </a:cubicBezTo>
                <a:cubicBezTo>
                  <a:pt x="3095" y="206"/>
                  <a:pt x="3221" y="254"/>
                  <a:pt x="3317" y="350"/>
                </a:cubicBezTo>
                <a:cubicBezTo>
                  <a:pt x="3508" y="542"/>
                  <a:pt x="3508" y="853"/>
                  <a:pt x="3317" y="1045"/>
                </a:cubicBezTo>
                <a:cubicBezTo>
                  <a:pt x="3221" y="1141"/>
                  <a:pt x="3095" y="1188"/>
                  <a:pt x="2969" y="1189"/>
                </a:cubicBezTo>
                <a:cubicBezTo>
                  <a:pt x="2844" y="1189"/>
                  <a:pt x="2718" y="1141"/>
                  <a:pt x="2622" y="1045"/>
                </a:cubicBezTo>
                <a:cubicBezTo>
                  <a:pt x="2476" y="1191"/>
                  <a:pt x="2476" y="1191"/>
                  <a:pt x="2476" y="1191"/>
                </a:cubicBezTo>
                <a:cubicBezTo>
                  <a:pt x="2612" y="1327"/>
                  <a:pt x="2791" y="1395"/>
                  <a:pt x="2969" y="1395"/>
                </a:cubicBezTo>
                <a:cubicBezTo>
                  <a:pt x="3148" y="1395"/>
                  <a:pt x="3326" y="1327"/>
                  <a:pt x="3462" y="1191"/>
                </a:cubicBezTo>
                <a:cubicBezTo>
                  <a:pt x="3735" y="918"/>
                  <a:pt x="3735" y="477"/>
                  <a:pt x="3462" y="204"/>
                </a:cubicBezTo>
                <a:cubicBezTo>
                  <a:pt x="3326" y="68"/>
                  <a:pt x="3148" y="0"/>
                  <a:pt x="2969" y="0"/>
                </a:cubicBezTo>
                <a:cubicBezTo>
                  <a:pt x="2969" y="0"/>
                  <a:pt x="2969" y="0"/>
                  <a:pt x="2969" y="0"/>
                </a:cubicBezTo>
                <a:cubicBezTo>
                  <a:pt x="2969" y="0"/>
                  <a:pt x="2969" y="0"/>
                  <a:pt x="2969" y="0"/>
                </a:cubicBezTo>
                <a:cubicBezTo>
                  <a:pt x="0" y="0"/>
                  <a:pt x="0" y="0"/>
                  <a:pt x="0" y="0"/>
                </a:cubicBezTo>
                <a:cubicBezTo>
                  <a:pt x="0" y="207"/>
                  <a:pt x="0" y="207"/>
                  <a:pt x="0" y="207"/>
                </a:cubicBezTo>
                <a:lnTo>
                  <a:pt x="2969" y="20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4" name="Oval 68">
            <a:extLst>
              <a:ext uri="{FF2B5EF4-FFF2-40B4-BE49-F238E27FC236}">
                <a16:creationId xmlns="" xmlns:a16="http://schemas.microsoft.com/office/drawing/2014/main" id="{B234739F-137F-4F62-9B52-DCFB13D83C1C}"/>
              </a:ext>
            </a:extLst>
          </p:cNvPr>
          <p:cNvSpPr/>
          <p:nvPr/>
        </p:nvSpPr>
        <p:spPr>
          <a:xfrm>
            <a:off x="5807437" y="4553161"/>
            <a:ext cx="1440000" cy="1440000"/>
          </a:xfrm>
          <a:prstGeom prst="ellipse">
            <a:avLst/>
          </a:prstGeom>
          <a:solidFill>
            <a:srgbClr val="6E1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3</a:t>
            </a:r>
          </a:p>
        </p:txBody>
      </p:sp>
      <p:sp>
        <p:nvSpPr>
          <p:cNvPr id="35" name="Oval 70">
            <a:extLst>
              <a:ext uri="{FF2B5EF4-FFF2-40B4-BE49-F238E27FC236}">
                <a16:creationId xmlns="" xmlns:a16="http://schemas.microsoft.com/office/drawing/2014/main" id="{D104A93C-8179-48EB-AABC-80CB03EBE7B2}"/>
              </a:ext>
            </a:extLst>
          </p:cNvPr>
          <p:cNvSpPr/>
          <p:nvPr/>
        </p:nvSpPr>
        <p:spPr>
          <a:xfrm>
            <a:off x="12432173" y="4545446"/>
            <a:ext cx="1440000" cy="14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7</a:t>
            </a:r>
          </a:p>
        </p:txBody>
      </p:sp>
      <p:sp>
        <p:nvSpPr>
          <p:cNvPr id="36" name="Oval 71">
            <a:extLst>
              <a:ext uri="{FF2B5EF4-FFF2-40B4-BE49-F238E27FC236}">
                <a16:creationId xmlns="" xmlns:a16="http://schemas.microsoft.com/office/drawing/2014/main" id="{A9A48D46-CBA8-4B56-91FF-07438AF0E3FF}"/>
              </a:ext>
            </a:extLst>
          </p:cNvPr>
          <p:cNvSpPr/>
          <p:nvPr/>
        </p:nvSpPr>
        <p:spPr>
          <a:xfrm>
            <a:off x="9046561" y="4592884"/>
            <a:ext cx="1440000" cy="1440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5</a:t>
            </a:r>
          </a:p>
        </p:txBody>
      </p:sp>
      <p:sp>
        <p:nvSpPr>
          <p:cNvPr id="37" name="Oval 72">
            <a:extLst>
              <a:ext uri="{FF2B5EF4-FFF2-40B4-BE49-F238E27FC236}">
                <a16:creationId xmlns="" xmlns:a16="http://schemas.microsoft.com/office/drawing/2014/main" id="{811A07DF-A3C0-42E0-90E8-C6F5026DD306}"/>
              </a:ext>
            </a:extLst>
          </p:cNvPr>
          <p:cNvSpPr/>
          <p:nvPr/>
        </p:nvSpPr>
        <p:spPr>
          <a:xfrm>
            <a:off x="4132138" y="6345806"/>
            <a:ext cx="1440000" cy="144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2</a:t>
            </a:r>
          </a:p>
        </p:txBody>
      </p:sp>
      <p:sp>
        <p:nvSpPr>
          <p:cNvPr id="38" name="Oval 73">
            <a:extLst>
              <a:ext uri="{FF2B5EF4-FFF2-40B4-BE49-F238E27FC236}">
                <a16:creationId xmlns="" xmlns:a16="http://schemas.microsoft.com/office/drawing/2014/main" id="{0B0341B7-8D48-478C-B9E3-628E56FFD7F9}"/>
              </a:ext>
            </a:extLst>
          </p:cNvPr>
          <p:cNvSpPr/>
          <p:nvPr/>
        </p:nvSpPr>
        <p:spPr>
          <a:xfrm>
            <a:off x="7463621" y="6345806"/>
            <a:ext cx="1440000" cy="1440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4</a:t>
            </a:r>
          </a:p>
        </p:txBody>
      </p:sp>
      <p:sp>
        <p:nvSpPr>
          <p:cNvPr id="39" name="Oval 74">
            <a:extLst>
              <a:ext uri="{FF2B5EF4-FFF2-40B4-BE49-F238E27FC236}">
                <a16:creationId xmlns="" xmlns:a16="http://schemas.microsoft.com/office/drawing/2014/main" id="{DE87EE82-E6FC-4E13-8748-4212CE5C8594}"/>
              </a:ext>
            </a:extLst>
          </p:cNvPr>
          <p:cNvSpPr/>
          <p:nvPr/>
        </p:nvSpPr>
        <p:spPr>
          <a:xfrm>
            <a:off x="10703981" y="6327753"/>
            <a:ext cx="1440000" cy="14400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smtClean="0">
                <a:latin typeface="Noto Sans" panose="020B0502040504020204" pitchFamily="34"/>
                <a:ea typeface="Noto Sans" panose="020B0502040504020204" pitchFamily="34"/>
                <a:cs typeface="Noto Sans" panose="020B0502040504020204" pitchFamily="34"/>
              </a:rPr>
              <a:t>6</a:t>
            </a:r>
            <a:endParaRPr lang="en-GB" sz="5400" b="1">
              <a:latin typeface="Noto Sans" panose="020B0502040504020204" pitchFamily="34"/>
              <a:ea typeface="Noto Sans" panose="020B0502040504020204" pitchFamily="34"/>
              <a:cs typeface="Noto Sans" panose="020B0502040504020204" pitchFamily="34"/>
            </a:endParaRPr>
          </a:p>
        </p:txBody>
      </p:sp>
      <p:sp>
        <p:nvSpPr>
          <p:cNvPr id="40" name="Oval 75">
            <a:extLst>
              <a:ext uri="{FF2B5EF4-FFF2-40B4-BE49-F238E27FC236}">
                <a16:creationId xmlns="" xmlns:a16="http://schemas.microsoft.com/office/drawing/2014/main" id="{00A0E844-2ADE-4280-A67B-DEFE37A04949}"/>
              </a:ext>
            </a:extLst>
          </p:cNvPr>
          <p:cNvSpPr/>
          <p:nvPr/>
        </p:nvSpPr>
        <p:spPr>
          <a:xfrm>
            <a:off x="13970206" y="6327753"/>
            <a:ext cx="1440000" cy="14400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a:latin typeface="Noto Sans" panose="020B0502040504020204" pitchFamily="34"/>
                <a:ea typeface="Noto Sans" panose="020B0502040504020204" pitchFamily="34"/>
                <a:cs typeface="Noto Sans" panose="020B0502040504020204" pitchFamily="34"/>
              </a:rPr>
              <a:t>8</a:t>
            </a:r>
          </a:p>
        </p:txBody>
      </p:sp>
      <p:sp>
        <p:nvSpPr>
          <p:cNvPr id="41" name="Oval 71">
            <a:extLst>
              <a:ext uri="{FF2B5EF4-FFF2-40B4-BE49-F238E27FC236}">
                <a16:creationId xmlns="" xmlns:a16="http://schemas.microsoft.com/office/drawing/2014/main" id="{A9A48D46-CBA8-4B56-91FF-07438AF0E3FF}"/>
              </a:ext>
            </a:extLst>
          </p:cNvPr>
          <p:cNvSpPr/>
          <p:nvPr/>
        </p:nvSpPr>
        <p:spPr>
          <a:xfrm>
            <a:off x="15636613" y="4592884"/>
            <a:ext cx="1440000" cy="1440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400" b="1" smtClean="0">
                <a:latin typeface="Noto Sans" panose="020B0502040504020204" pitchFamily="34"/>
                <a:ea typeface="Noto Sans" panose="020B0502040504020204" pitchFamily="34"/>
                <a:cs typeface="Noto Sans" panose="020B0502040504020204" pitchFamily="34"/>
              </a:rPr>
              <a:t>9</a:t>
            </a:r>
            <a:endParaRPr lang="en-GB" sz="5400" b="1">
              <a:latin typeface="Noto Sans" panose="020B0502040504020204" pitchFamily="34"/>
              <a:ea typeface="Noto Sans" panose="020B0502040504020204" pitchFamily="34"/>
              <a:cs typeface="Noto Sans" panose="020B0502040504020204" pitchFamily="34"/>
            </a:endParaRPr>
          </a:p>
        </p:txBody>
      </p:sp>
      <p:sp>
        <p:nvSpPr>
          <p:cNvPr id="42" name="Oval 72">
            <a:extLst>
              <a:ext uri="{FF2B5EF4-FFF2-40B4-BE49-F238E27FC236}">
                <a16:creationId xmlns="" xmlns:a16="http://schemas.microsoft.com/office/drawing/2014/main" id="{811A07DF-A3C0-42E0-90E8-C6F5026DD306}"/>
              </a:ext>
            </a:extLst>
          </p:cNvPr>
          <p:cNvSpPr/>
          <p:nvPr/>
        </p:nvSpPr>
        <p:spPr>
          <a:xfrm>
            <a:off x="2411516" y="4577990"/>
            <a:ext cx="1440000" cy="144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5400" b="1" smtClean="0">
                <a:latin typeface="Noto Sans" panose="020B0502040504020204" pitchFamily="34"/>
                <a:ea typeface="Noto Sans" panose="020B0502040504020204" pitchFamily="34"/>
                <a:cs typeface="Noto Sans" panose="020B0502040504020204" pitchFamily="34"/>
              </a:rPr>
              <a:t> 1</a:t>
            </a:r>
            <a:endParaRPr lang="en-GB" sz="5400" b="1">
              <a:latin typeface="Noto Sans" panose="020B0502040504020204" pitchFamily="34"/>
              <a:ea typeface="Noto Sans" panose="020B0502040504020204" pitchFamily="34"/>
              <a:cs typeface="Noto Sans" panose="020B0502040504020204" pitchFamily="34"/>
            </a:endParaRPr>
          </a:p>
        </p:txBody>
      </p:sp>
      <p:sp>
        <p:nvSpPr>
          <p:cNvPr id="43" name="Freeform 9">
            <a:extLst>
              <a:ext uri="{FF2B5EF4-FFF2-40B4-BE49-F238E27FC236}">
                <a16:creationId xmlns="" xmlns:a16="http://schemas.microsoft.com/office/drawing/2014/main" id="{C3A22756-C715-4C00-916F-5C1529273802}"/>
              </a:ext>
            </a:extLst>
          </p:cNvPr>
          <p:cNvSpPr>
            <a:spLocks/>
          </p:cNvSpPr>
          <p:nvPr/>
        </p:nvSpPr>
        <p:spPr bwMode="auto">
          <a:xfrm rot="5400000">
            <a:off x="15084877" y="3555622"/>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44" name="Freeform 9">
            <a:extLst>
              <a:ext uri="{FF2B5EF4-FFF2-40B4-BE49-F238E27FC236}">
                <a16:creationId xmlns="" xmlns:a16="http://schemas.microsoft.com/office/drawing/2014/main" id="{AD7D17C0-A22A-4CE5-84C6-BED275614EBE}"/>
              </a:ext>
            </a:extLst>
          </p:cNvPr>
          <p:cNvSpPr>
            <a:spLocks/>
          </p:cNvSpPr>
          <p:nvPr/>
        </p:nvSpPr>
        <p:spPr bwMode="auto">
          <a:xfrm rot="16200000">
            <a:off x="3606074" y="5777160"/>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en-GB"/>
          </a:p>
        </p:txBody>
      </p:sp>
      <p:sp>
        <p:nvSpPr>
          <p:cNvPr id="45" name="Freeform 9">
            <a:extLst>
              <a:ext uri="{FF2B5EF4-FFF2-40B4-BE49-F238E27FC236}">
                <a16:creationId xmlns="" xmlns:a16="http://schemas.microsoft.com/office/drawing/2014/main" id="{3B8477D8-C61C-4124-90F8-8E57DF85ABA7}"/>
              </a:ext>
            </a:extLst>
          </p:cNvPr>
          <p:cNvSpPr>
            <a:spLocks/>
          </p:cNvSpPr>
          <p:nvPr/>
        </p:nvSpPr>
        <p:spPr bwMode="auto">
          <a:xfrm rot="5400000">
            <a:off x="5279804" y="3562881"/>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rgbClr val="6E1AEA"/>
          </a:solid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9">
            <a:extLst>
              <a:ext uri="{FF2B5EF4-FFF2-40B4-BE49-F238E27FC236}">
                <a16:creationId xmlns="" xmlns:a16="http://schemas.microsoft.com/office/drawing/2014/main" id="{320A28BC-AE81-4C0B-AB73-E7F89498D279}"/>
              </a:ext>
            </a:extLst>
          </p:cNvPr>
          <p:cNvSpPr>
            <a:spLocks/>
          </p:cNvSpPr>
          <p:nvPr/>
        </p:nvSpPr>
        <p:spPr bwMode="auto">
          <a:xfrm rot="16200000">
            <a:off x="6930807" y="5801990"/>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chemeClr val="tx2">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9">
            <a:extLst>
              <a:ext uri="{FF2B5EF4-FFF2-40B4-BE49-F238E27FC236}">
                <a16:creationId xmlns="" xmlns:a16="http://schemas.microsoft.com/office/drawing/2014/main" id="{C3A22756-C715-4C00-916F-5C1529273802}"/>
              </a:ext>
            </a:extLst>
          </p:cNvPr>
          <p:cNvSpPr>
            <a:spLocks/>
          </p:cNvSpPr>
          <p:nvPr/>
        </p:nvSpPr>
        <p:spPr bwMode="auto">
          <a:xfrm rot="5400000">
            <a:off x="8560505" y="3562881"/>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9">
            <a:extLst>
              <a:ext uri="{FF2B5EF4-FFF2-40B4-BE49-F238E27FC236}">
                <a16:creationId xmlns="" xmlns:a16="http://schemas.microsoft.com/office/drawing/2014/main" id="{A29FB220-28A5-4D27-ADA3-21E1B897EF58}"/>
              </a:ext>
            </a:extLst>
          </p:cNvPr>
          <p:cNvSpPr>
            <a:spLocks/>
          </p:cNvSpPr>
          <p:nvPr/>
        </p:nvSpPr>
        <p:spPr bwMode="auto">
          <a:xfrm rot="16200000">
            <a:off x="10163428" y="5777161"/>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a:extLst>
              <a:ext uri="{FF2B5EF4-FFF2-40B4-BE49-F238E27FC236}">
                <a16:creationId xmlns="" xmlns:a16="http://schemas.microsoft.com/office/drawing/2014/main" id="{BC83BD00-A1EF-4D37-AAC7-5990B201595C}"/>
              </a:ext>
            </a:extLst>
          </p:cNvPr>
          <p:cNvSpPr>
            <a:spLocks/>
          </p:cNvSpPr>
          <p:nvPr/>
        </p:nvSpPr>
        <p:spPr bwMode="auto">
          <a:xfrm rot="5400000">
            <a:off x="11818571" y="3537638"/>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9">
            <a:extLst>
              <a:ext uri="{FF2B5EF4-FFF2-40B4-BE49-F238E27FC236}">
                <a16:creationId xmlns="" xmlns:a16="http://schemas.microsoft.com/office/drawing/2014/main" id="{A29FB220-28A5-4D27-ADA3-21E1B897EF58}"/>
              </a:ext>
            </a:extLst>
          </p:cNvPr>
          <p:cNvSpPr>
            <a:spLocks/>
          </p:cNvSpPr>
          <p:nvPr/>
        </p:nvSpPr>
        <p:spPr bwMode="auto">
          <a:xfrm rot="16200000">
            <a:off x="13440429" y="5841615"/>
            <a:ext cx="2520000" cy="2952000"/>
          </a:xfrm>
          <a:custGeom>
            <a:avLst/>
            <a:gdLst>
              <a:gd name="T0" fmla="*/ 1113 w 1258"/>
              <a:gd name="T1" fmla="*/ 1112 h 1530"/>
              <a:gd name="T2" fmla="*/ 418 w 1258"/>
              <a:gd name="T3" fmla="*/ 1112 h 1530"/>
              <a:gd name="T4" fmla="*/ 418 w 1258"/>
              <a:gd name="T5" fmla="*/ 418 h 1530"/>
              <a:gd name="T6" fmla="*/ 1113 w 1258"/>
              <a:gd name="T7" fmla="*/ 418 h 1530"/>
              <a:gd name="T8" fmla="*/ 1258 w 1258"/>
              <a:gd name="T9" fmla="*/ 272 h 1530"/>
              <a:gd name="T10" fmla="*/ 272 w 1258"/>
              <a:gd name="T11" fmla="*/ 272 h 1530"/>
              <a:gd name="T12" fmla="*/ 272 w 1258"/>
              <a:gd name="T13" fmla="*/ 1258 h 1530"/>
              <a:gd name="T14" fmla="*/ 1258 w 1258"/>
              <a:gd name="T15" fmla="*/ 1258 h 1530"/>
              <a:gd name="T16" fmla="*/ 1258 w 1258"/>
              <a:gd name="T17" fmla="*/ 1258 h 1530"/>
              <a:gd name="T18" fmla="*/ 1113 w 1258"/>
              <a:gd name="T19" fmla="*/ 1112 h 1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8" h="1530">
                <a:moveTo>
                  <a:pt x="1113" y="1112"/>
                </a:moveTo>
                <a:cubicBezTo>
                  <a:pt x="921" y="1304"/>
                  <a:pt x="610" y="1304"/>
                  <a:pt x="418" y="1112"/>
                </a:cubicBezTo>
                <a:cubicBezTo>
                  <a:pt x="226" y="920"/>
                  <a:pt x="226" y="609"/>
                  <a:pt x="418" y="418"/>
                </a:cubicBezTo>
                <a:cubicBezTo>
                  <a:pt x="610" y="226"/>
                  <a:pt x="921" y="226"/>
                  <a:pt x="1113" y="418"/>
                </a:cubicBezTo>
                <a:cubicBezTo>
                  <a:pt x="1258" y="272"/>
                  <a:pt x="1258" y="272"/>
                  <a:pt x="1258" y="272"/>
                </a:cubicBezTo>
                <a:cubicBezTo>
                  <a:pt x="986" y="0"/>
                  <a:pt x="545" y="0"/>
                  <a:pt x="272" y="272"/>
                </a:cubicBezTo>
                <a:cubicBezTo>
                  <a:pt x="0" y="544"/>
                  <a:pt x="0" y="986"/>
                  <a:pt x="272" y="1258"/>
                </a:cubicBezTo>
                <a:cubicBezTo>
                  <a:pt x="545" y="1530"/>
                  <a:pt x="986" y="1530"/>
                  <a:pt x="1258" y="1258"/>
                </a:cubicBezTo>
                <a:cubicBezTo>
                  <a:pt x="1258" y="1258"/>
                  <a:pt x="1258" y="1258"/>
                  <a:pt x="1258" y="1258"/>
                </a:cubicBezTo>
                <a:cubicBezTo>
                  <a:pt x="1113" y="1112"/>
                  <a:pt x="1113" y="1112"/>
                  <a:pt x="1113" y="111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GB"/>
          </a:p>
        </p:txBody>
      </p:sp>
      <p:sp>
        <p:nvSpPr>
          <p:cNvPr id="51" name="TextBox 79">
            <a:extLst>
              <a:ext uri="{FF2B5EF4-FFF2-40B4-BE49-F238E27FC236}">
                <a16:creationId xmlns="" xmlns:a16="http://schemas.microsoft.com/office/drawing/2014/main" id="{D15115CF-F0E3-449F-88AB-FE290723C434}"/>
              </a:ext>
            </a:extLst>
          </p:cNvPr>
          <p:cNvSpPr txBox="1"/>
          <p:nvPr/>
        </p:nvSpPr>
        <p:spPr>
          <a:xfrm>
            <a:off x="908729" y="1917066"/>
            <a:ext cx="3878700" cy="1754326"/>
          </a:xfrm>
          <a:prstGeom prst="rect">
            <a:avLst/>
          </a:prstGeom>
          <a:noFill/>
        </p:spPr>
        <p:txBody>
          <a:bodyPr wrap="square" rtlCol="0">
            <a:spAutoFit/>
          </a:bodyPr>
          <a:lstStyle/>
          <a:p>
            <a:pPr algn="ctr"/>
            <a:r>
              <a:rPr lang="tr-TR" sz="3600" dirty="0" smtClean="0"/>
              <a:t>Tapu alanı ile hesaplanan alan ve yanılma sınırı</a:t>
            </a:r>
            <a:endParaRPr lang="tr-TR" sz="3600" dirty="0"/>
          </a:p>
        </p:txBody>
      </p:sp>
      <p:sp>
        <p:nvSpPr>
          <p:cNvPr id="52" name="TextBox 84">
            <a:extLst>
              <a:ext uri="{FF2B5EF4-FFF2-40B4-BE49-F238E27FC236}">
                <a16:creationId xmlns="" xmlns:a16="http://schemas.microsoft.com/office/drawing/2014/main" id="{E5E54607-3BEC-458E-B4FE-7DB065A67E2C}"/>
              </a:ext>
            </a:extLst>
          </p:cNvPr>
          <p:cNvSpPr txBox="1"/>
          <p:nvPr/>
        </p:nvSpPr>
        <p:spPr>
          <a:xfrm>
            <a:off x="5225131" y="1977630"/>
            <a:ext cx="2690825" cy="1754326"/>
          </a:xfrm>
          <a:prstGeom prst="rect">
            <a:avLst/>
          </a:prstGeom>
          <a:noFill/>
        </p:spPr>
        <p:txBody>
          <a:bodyPr wrap="square" rtlCol="0">
            <a:spAutoFit/>
          </a:bodyPr>
          <a:lstStyle/>
          <a:p>
            <a:pPr algn="ctr"/>
            <a:r>
              <a:rPr lang="tr-TR" sz="3600" dirty="0" smtClean="0"/>
              <a:t>Kontrol ölçüleri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53" name="TextBox 85">
            <a:extLst>
              <a:ext uri="{FF2B5EF4-FFF2-40B4-BE49-F238E27FC236}">
                <a16:creationId xmlns="" xmlns:a16="http://schemas.microsoft.com/office/drawing/2014/main" id="{BCA5FBD4-D95A-432E-AEEB-614C3B9DA45B}"/>
              </a:ext>
            </a:extLst>
          </p:cNvPr>
          <p:cNvSpPr txBox="1"/>
          <p:nvPr/>
        </p:nvSpPr>
        <p:spPr>
          <a:xfrm>
            <a:off x="7807794" y="1972158"/>
            <a:ext cx="4040717" cy="1323439"/>
          </a:xfrm>
          <a:prstGeom prst="rect">
            <a:avLst/>
          </a:prstGeom>
          <a:noFill/>
        </p:spPr>
        <p:txBody>
          <a:bodyPr wrap="square" rtlCol="0">
            <a:spAutoFit/>
          </a:bodyPr>
          <a:lstStyle/>
          <a:p>
            <a:pPr algn="ctr"/>
            <a:r>
              <a:rPr lang="tr-TR" sz="4000" smtClean="0"/>
              <a:t>Aplikasyon ölçüleri</a:t>
            </a:r>
            <a:endParaRPr lang="tr-TR" sz="4000"/>
          </a:p>
        </p:txBody>
      </p:sp>
      <p:sp>
        <p:nvSpPr>
          <p:cNvPr id="54" name="TextBox 86">
            <a:extLst>
              <a:ext uri="{FF2B5EF4-FFF2-40B4-BE49-F238E27FC236}">
                <a16:creationId xmlns="" xmlns:a16="http://schemas.microsoft.com/office/drawing/2014/main" id="{EEC460DC-FAB8-413E-B445-7D5FEAAA4BE3}"/>
              </a:ext>
            </a:extLst>
          </p:cNvPr>
          <p:cNvSpPr txBox="1"/>
          <p:nvPr/>
        </p:nvSpPr>
        <p:spPr>
          <a:xfrm>
            <a:off x="11602571" y="1926087"/>
            <a:ext cx="2897335" cy="1200329"/>
          </a:xfrm>
          <a:prstGeom prst="rect">
            <a:avLst/>
          </a:prstGeom>
          <a:noFill/>
        </p:spPr>
        <p:txBody>
          <a:bodyPr wrap="square" rtlCol="0">
            <a:spAutoFit/>
          </a:bodyPr>
          <a:lstStyle/>
          <a:p>
            <a:pPr algn="ctr"/>
            <a:r>
              <a:rPr lang="tr-TR" sz="3600" smtClean="0"/>
              <a:t>Tescilli yapılar</a:t>
            </a:r>
            <a:endParaRPr lang="tr-TR" sz="3600"/>
          </a:p>
        </p:txBody>
      </p:sp>
      <p:sp>
        <p:nvSpPr>
          <p:cNvPr id="55" name="TextBox 85">
            <a:extLst>
              <a:ext uri="{FF2B5EF4-FFF2-40B4-BE49-F238E27FC236}">
                <a16:creationId xmlns="" xmlns:a16="http://schemas.microsoft.com/office/drawing/2014/main" id="{BCA5FBD4-D95A-432E-AEEB-614C3B9DA45B}"/>
              </a:ext>
            </a:extLst>
          </p:cNvPr>
          <p:cNvSpPr txBox="1"/>
          <p:nvPr/>
        </p:nvSpPr>
        <p:spPr>
          <a:xfrm>
            <a:off x="14868877" y="1982139"/>
            <a:ext cx="3797438" cy="1754326"/>
          </a:xfrm>
          <a:prstGeom prst="rect">
            <a:avLst/>
          </a:prstGeom>
          <a:noFill/>
        </p:spPr>
        <p:txBody>
          <a:bodyPr wrap="square" rtlCol="0">
            <a:spAutoFit/>
          </a:bodyPr>
          <a:lstStyle/>
          <a:p>
            <a:pPr algn="ctr"/>
            <a:r>
              <a:rPr lang="tr-TR" sz="3600" dirty="0" smtClean="0"/>
              <a:t>Tescilsiz yapıların </a:t>
            </a:r>
            <a:r>
              <a:rPr lang="tr-TR" sz="3600" dirty="0" err="1" smtClean="0"/>
              <a:t>röper</a:t>
            </a:r>
            <a:r>
              <a:rPr lang="tr-TR" sz="3600" dirty="0" smtClean="0"/>
              <a:t> alınan köşesi</a:t>
            </a:r>
            <a:endParaRPr lang="tr-TR" sz="3600" dirty="0"/>
          </a:p>
        </p:txBody>
      </p:sp>
      <p:sp>
        <p:nvSpPr>
          <p:cNvPr id="56" name="TextBox 87">
            <a:extLst>
              <a:ext uri="{FF2B5EF4-FFF2-40B4-BE49-F238E27FC236}">
                <a16:creationId xmlns="" xmlns:a16="http://schemas.microsoft.com/office/drawing/2014/main" id="{BF88C297-16B0-4D4B-8967-03E94E623EA4}"/>
              </a:ext>
            </a:extLst>
          </p:cNvPr>
          <p:cNvSpPr txBox="1"/>
          <p:nvPr/>
        </p:nvSpPr>
        <p:spPr>
          <a:xfrm>
            <a:off x="3098664" y="9071992"/>
            <a:ext cx="3560493" cy="1200329"/>
          </a:xfrm>
          <a:prstGeom prst="rect">
            <a:avLst/>
          </a:prstGeom>
          <a:noFill/>
        </p:spPr>
        <p:txBody>
          <a:bodyPr wrap="square" rtlCol="0">
            <a:spAutoFit/>
          </a:bodyPr>
          <a:lstStyle/>
          <a:p>
            <a:pPr algn="ctr"/>
            <a:r>
              <a:rPr lang="tr-TR" sz="3600" dirty="0" smtClean="0"/>
              <a:t>Yer kontrol noktaları</a:t>
            </a:r>
            <a:endParaRPr lang="tr-TR" sz="3600" dirty="0"/>
          </a:p>
        </p:txBody>
      </p:sp>
      <p:sp>
        <p:nvSpPr>
          <p:cNvPr id="57" name="37 Dikdörtgen"/>
          <p:cNvSpPr/>
          <p:nvPr/>
        </p:nvSpPr>
        <p:spPr>
          <a:xfrm>
            <a:off x="6032031" y="12028678"/>
            <a:ext cx="11838842" cy="1200329"/>
          </a:xfrm>
          <a:prstGeom prst="rect">
            <a:avLst/>
          </a:prstGeom>
        </p:spPr>
        <p:txBody>
          <a:bodyPr wrap="square">
            <a:spAutoFit/>
          </a:bodyPr>
          <a:lstStyle/>
          <a:p>
            <a:r>
              <a:rPr lang="tr-TR" sz="3600" dirty="0" err="1" smtClean="0"/>
              <a:t>RÖPER</a:t>
            </a:r>
            <a:r>
              <a:rPr lang="tr-TR" sz="3600" dirty="0" smtClean="0"/>
              <a:t> ALINACAK DETAY OLMAMASI HALİNDE BU DURUM APLİKASYON KROKİSİNDE BELİRTİLİR. </a:t>
            </a:r>
            <a:endParaRPr lang="tr-TR" sz="3600" dirty="0"/>
          </a:p>
        </p:txBody>
      </p:sp>
      <p:grpSp>
        <p:nvGrpSpPr>
          <p:cNvPr id="58" name="Group 3">
            <a:extLst>
              <a:ext uri="{FF2B5EF4-FFF2-40B4-BE49-F238E27FC236}">
                <a16:creationId xmlns="" xmlns:a16="http://schemas.microsoft.com/office/drawing/2014/main" id="{E9F6AD69-6CAA-4117-9481-B14C2FBABAAC}"/>
              </a:ext>
            </a:extLst>
          </p:cNvPr>
          <p:cNvGrpSpPr/>
          <p:nvPr/>
        </p:nvGrpSpPr>
        <p:grpSpPr>
          <a:xfrm>
            <a:off x="10907881" y="10590922"/>
            <a:ext cx="1056049" cy="1737839"/>
            <a:chOff x="7478257" y="2193205"/>
            <a:chExt cx="452893" cy="700189"/>
          </a:xfrm>
        </p:grpSpPr>
        <p:sp>
          <p:nvSpPr>
            <p:cNvPr id="59" name="Oval 13">
              <a:extLst>
                <a:ext uri="{FF2B5EF4-FFF2-40B4-BE49-F238E27FC236}">
                  <a16:creationId xmlns="" xmlns:a16="http://schemas.microsoft.com/office/drawing/2014/main" id="{2E703CE8-F8AC-4DEB-B12A-CE02F5376CA6}"/>
                </a:ext>
              </a:extLst>
            </p:cNvPr>
            <p:cNvSpPr/>
            <p:nvPr/>
          </p:nvSpPr>
          <p:spPr>
            <a:xfrm>
              <a:off x="7478257" y="2786413"/>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Freeform 17">
              <a:extLst>
                <a:ext uri="{FF2B5EF4-FFF2-40B4-BE49-F238E27FC236}">
                  <a16:creationId xmlns="" xmlns:a16="http://schemas.microsoft.com/office/drawing/2014/main" id="{1B09AF1B-ACC8-4293-9936-EF40CA876D99}"/>
                </a:ext>
              </a:extLst>
            </p:cNvPr>
            <p:cNvSpPr>
              <a:spLocks noEditPoints="1"/>
            </p:cNvSpPr>
            <p:nvPr/>
          </p:nvSpPr>
          <p:spPr bwMode="auto">
            <a:xfrm>
              <a:off x="7478257" y="219320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sp>
        <p:nvSpPr>
          <p:cNvPr id="61" name="TextBox 88">
            <a:extLst>
              <a:ext uri="{FF2B5EF4-FFF2-40B4-BE49-F238E27FC236}">
                <a16:creationId xmlns="" xmlns:a16="http://schemas.microsoft.com/office/drawing/2014/main" id="{103E2CD6-3F36-4312-8299-A62A8CECD383}"/>
              </a:ext>
            </a:extLst>
          </p:cNvPr>
          <p:cNvSpPr txBox="1"/>
          <p:nvPr/>
        </p:nvSpPr>
        <p:spPr>
          <a:xfrm>
            <a:off x="6502404" y="9136678"/>
            <a:ext cx="3684202" cy="1754326"/>
          </a:xfrm>
          <a:prstGeom prst="rect">
            <a:avLst/>
          </a:prstGeom>
          <a:noFill/>
        </p:spPr>
        <p:txBody>
          <a:bodyPr wrap="square" rtlCol="0">
            <a:spAutoFit/>
          </a:bodyPr>
          <a:lstStyle/>
          <a:p>
            <a:pPr algn="ctr"/>
            <a:r>
              <a:rPr lang="tr-TR" sz="3600" smtClean="0"/>
              <a:t>Parsel köşe noktaları ve koordinatları</a:t>
            </a:r>
            <a:endParaRPr lang="tr-TR" sz="3600"/>
          </a:p>
        </p:txBody>
      </p:sp>
      <p:sp>
        <p:nvSpPr>
          <p:cNvPr id="62" name="TextBox 89">
            <a:extLst>
              <a:ext uri="{FF2B5EF4-FFF2-40B4-BE49-F238E27FC236}">
                <a16:creationId xmlns="" xmlns:a16="http://schemas.microsoft.com/office/drawing/2014/main" id="{57B49B69-B9A3-40BA-8CA5-3E250C770847}"/>
              </a:ext>
            </a:extLst>
          </p:cNvPr>
          <p:cNvSpPr txBox="1"/>
          <p:nvPr/>
        </p:nvSpPr>
        <p:spPr>
          <a:xfrm>
            <a:off x="10345635" y="9070590"/>
            <a:ext cx="2180542" cy="1200329"/>
          </a:xfrm>
          <a:prstGeom prst="rect">
            <a:avLst/>
          </a:prstGeom>
          <a:noFill/>
        </p:spPr>
        <p:txBody>
          <a:bodyPr wrap="square" rtlCol="0">
            <a:spAutoFit/>
          </a:bodyPr>
          <a:lstStyle/>
          <a:p>
            <a:pPr algn="ctr"/>
            <a:r>
              <a:rPr lang="tr-TR" sz="3600" dirty="0" err="1" smtClean="0"/>
              <a:t>Röper</a:t>
            </a:r>
            <a:r>
              <a:rPr lang="tr-TR" sz="3600" dirty="0" smtClean="0"/>
              <a:t> ölçüleri</a:t>
            </a:r>
            <a:endParaRPr lang="tr-TR" sz="3600" dirty="0"/>
          </a:p>
        </p:txBody>
      </p:sp>
      <p:sp>
        <p:nvSpPr>
          <p:cNvPr id="63" name="TextBox 90">
            <a:extLst>
              <a:ext uri="{FF2B5EF4-FFF2-40B4-BE49-F238E27FC236}">
                <a16:creationId xmlns="" xmlns:a16="http://schemas.microsoft.com/office/drawing/2014/main" id="{8C5DCBA2-575B-4A72-881F-2E187D3FF7CA}"/>
              </a:ext>
            </a:extLst>
          </p:cNvPr>
          <p:cNvSpPr txBox="1"/>
          <p:nvPr/>
        </p:nvSpPr>
        <p:spPr>
          <a:xfrm>
            <a:off x="13247452" y="9110305"/>
            <a:ext cx="3382117" cy="2308324"/>
          </a:xfrm>
          <a:prstGeom prst="rect">
            <a:avLst/>
          </a:prstGeom>
          <a:noFill/>
        </p:spPr>
        <p:txBody>
          <a:bodyPr wrap="square" rtlCol="0">
            <a:spAutoFit/>
          </a:bodyPr>
          <a:lstStyle/>
          <a:p>
            <a:pPr algn="ctr"/>
            <a:r>
              <a:rPr lang="tr-TR" sz="3600" dirty="0" smtClean="0"/>
              <a:t>Taşkın kullanım şekli, ölçüleri ve miktarı (</a:t>
            </a:r>
            <a:r>
              <a:rPr lang="tr-TR" sz="3600" i="1" dirty="0" smtClean="0"/>
              <a:t>varsa</a:t>
            </a:r>
            <a:r>
              <a:rPr lang="tr-TR" sz="3600" dirty="0" smtClean="0"/>
              <a:t>)</a:t>
            </a:r>
            <a:endParaRPr lang="tr-TR" sz="3600" dirty="0"/>
          </a:p>
        </p:txBody>
      </p:sp>
    </p:spTree>
    <p:extLst>
      <p:ext uri="{BB962C8B-B14F-4D97-AF65-F5344CB8AC3E}">
        <p14:creationId xmlns:p14="http://schemas.microsoft.com/office/powerpoint/2010/main" val="50025794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001" t="7556" r="15917" b="11104"/>
          <a:stretch/>
        </p:blipFill>
        <p:spPr bwMode="auto">
          <a:xfrm>
            <a:off x="1087171" y="220017"/>
            <a:ext cx="9275502" cy="574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20 Metin kutusu"/>
          <p:cNvSpPr txBox="1"/>
          <p:nvPr/>
        </p:nvSpPr>
        <p:spPr>
          <a:xfrm>
            <a:off x="10908109" y="575048"/>
            <a:ext cx="8059881" cy="1333226"/>
          </a:xfrm>
          <a:prstGeom prst="rect">
            <a:avLst/>
          </a:prstGeom>
          <a:noFill/>
        </p:spPr>
        <p:txBody>
          <a:bodyPr wrap="square" lIns="101133" tIns="50566" rIns="101133" bIns="50566" rtlCol="0">
            <a:spAutoFit/>
          </a:bodyPr>
          <a:lstStyle/>
          <a:p>
            <a:pPr algn="ctr"/>
            <a:r>
              <a:rPr lang="tr-TR" sz="4000" b="1" dirty="0" smtClean="0"/>
              <a:t>  Tapu Alanı  = 10000,00 </a:t>
            </a:r>
            <a:r>
              <a:rPr lang="tr-TR" sz="4000" b="1" dirty="0" err="1" smtClean="0"/>
              <a:t>m</a:t>
            </a:r>
            <a:r>
              <a:rPr lang="tr-TR" sz="4000" dirty="0" err="1" smtClean="0"/>
              <a:t>²</a:t>
            </a:r>
            <a:endParaRPr lang="tr-TR" sz="4000" dirty="0" smtClean="0"/>
          </a:p>
          <a:p>
            <a:pPr algn="ctr"/>
            <a:r>
              <a:rPr lang="tr-TR" sz="4000" b="1" dirty="0" smtClean="0">
                <a:solidFill>
                  <a:srgbClr val="C00000"/>
                </a:solidFill>
              </a:rPr>
              <a:t>Hesaplanan Alan = </a:t>
            </a:r>
            <a:r>
              <a:rPr lang="tr-TR" sz="4000" b="1" dirty="0" err="1" smtClean="0">
                <a:solidFill>
                  <a:srgbClr val="C00000"/>
                </a:solidFill>
              </a:rPr>
              <a:t>9500,00m²</a:t>
            </a:r>
            <a:endParaRPr lang="tr-TR" sz="4000" b="1" dirty="0">
              <a:solidFill>
                <a:srgbClr val="C00000"/>
              </a:solidFill>
            </a:endParaRPr>
          </a:p>
        </p:txBody>
      </p:sp>
      <p:pic>
        <p:nvPicPr>
          <p:cNvPr id="9" name="Picture 2" descr="E:\PPT_Charts_and_Diagrams\cloud\images\11.png"/>
          <p:cNvPicPr>
            <a:picLocks noChangeAspect="1" noChangeArrowheads="1"/>
          </p:cNvPicPr>
          <p:nvPr/>
        </p:nvPicPr>
        <p:blipFill>
          <a:blip r:embed="rId3">
            <a:extLst>
              <a:ext uri="{BEBA8EAE-BF5A-486C-A8C5-ECC9F3942E4B}">
                <a14:imgProps xmlns:a14="http://schemas.microsoft.com/office/drawing/2010/main">
                  <a14:imgLayer>
                    <a14:imgEffect>
                      <a14:brightnessContrast bright="26000" contrast="22000"/>
                    </a14:imgEffect>
                  </a14:imgLayer>
                </a14:imgProps>
              </a:ext>
              <a:ext uri="{28A0092B-C50C-407E-A947-70E740481C1C}">
                <a14:useLocalDpi xmlns:a14="http://schemas.microsoft.com/office/drawing/2010/main" val="0"/>
              </a:ext>
            </a:extLst>
          </a:blip>
          <a:srcRect/>
          <a:stretch>
            <a:fillRect/>
          </a:stretch>
        </p:blipFill>
        <p:spPr bwMode="auto">
          <a:xfrm>
            <a:off x="10661126" y="1985621"/>
            <a:ext cx="5793286" cy="4093186"/>
          </a:xfrm>
          <a:prstGeom prst="rect">
            <a:avLst/>
          </a:prstGeom>
          <a:noFill/>
          <a:effectLst>
            <a:outerShdw blurRad="76200" dir="13500000" sy="23000" kx="1200000" algn="br" rotWithShape="0">
              <a:prstClr val="black">
                <a:alpha val="32000"/>
              </a:prstClr>
            </a:outerShdw>
          </a:effectLst>
          <a:extLst>
            <a:ext uri="{909E8E84-426E-40DD-AFC4-6F175D3DCCD1}">
              <a14:hiddenFill xmlns:a14="http://schemas.microsoft.com/office/drawing/2010/main">
                <a:solidFill>
                  <a:srgbClr val="FFFFFF"/>
                </a:solidFill>
              </a14:hiddenFill>
            </a:ext>
          </a:extLst>
        </p:spPr>
      </p:pic>
      <p:sp>
        <p:nvSpPr>
          <p:cNvPr id="10" name="Rectangle 66"/>
          <p:cNvSpPr/>
          <p:nvPr/>
        </p:nvSpPr>
        <p:spPr>
          <a:xfrm>
            <a:off x="11372803" y="3121482"/>
            <a:ext cx="4097704" cy="1938992"/>
          </a:xfrm>
          <a:prstGeom prst="rect">
            <a:avLst/>
          </a:prstGeom>
        </p:spPr>
        <p:txBody>
          <a:bodyPr wrap="square">
            <a:spAutoFit/>
          </a:bodyPr>
          <a:lstStyle/>
          <a:p>
            <a:pPr algn="ctr"/>
            <a:r>
              <a:rPr lang="tr-TR" sz="4000" i="1" dirty="0" smtClean="0">
                <a:latin typeface="+mj-lt"/>
              </a:rPr>
              <a:t>BU DURUMDA APLİKASYON YAPILIR MI?</a:t>
            </a:r>
            <a:endParaRPr lang="en-US" sz="4000" i="1" dirty="0">
              <a:latin typeface="+mn-lt"/>
            </a:endParaRPr>
          </a:p>
        </p:txBody>
      </p:sp>
      <p:grpSp>
        <p:nvGrpSpPr>
          <p:cNvPr id="11" name="Group 120"/>
          <p:cNvGrpSpPr/>
          <p:nvPr/>
        </p:nvGrpSpPr>
        <p:grpSpPr>
          <a:xfrm>
            <a:off x="16450092" y="2402770"/>
            <a:ext cx="1435018" cy="4267376"/>
            <a:chOff x="-1603376" y="2886075"/>
            <a:chExt cx="701676" cy="2174875"/>
          </a:xfrm>
        </p:grpSpPr>
        <p:sp>
          <p:nvSpPr>
            <p:cNvPr id="12" name="Freeform 22"/>
            <p:cNvSpPr>
              <a:spLocks/>
            </p:cNvSpPr>
            <p:nvPr/>
          </p:nvSpPr>
          <p:spPr bwMode="auto">
            <a:xfrm>
              <a:off x="-1603376" y="2886075"/>
              <a:ext cx="701676" cy="2174875"/>
            </a:xfrm>
            <a:custGeom>
              <a:avLst/>
              <a:gdLst/>
              <a:ahLst/>
              <a:cxnLst>
                <a:cxn ang="0">
                  <a:pos x="130" y="557"/>
                </a:cxn>
                <a:cxn ang="0">
                  <a:pos x="128" y="567"/>
                </a:cxn>
                <a:cxn ang="0">
                  <a:pos x="108" y="580"/>
                </a:cxn>
                <a:cxn ang="0">
                  <a:pos x="94" y="569"/>
                </a:cxn>
                <a:cxn ang="0">
                  <a:pos x="99" y="551"/>
                </a:cxn>
                <a:cxn ang="0">
                  <a:pos x="96" y="551"/>
                </a:cxn>
                <a:cxn ang="0">
                  <a:pos x="72" y="554"/>
                </a:cxn>
                <a:cxn ang="0">
                  <a:pos x="56" y="554"/>
                </a:cxn>
                <a:cxn ang="0">
                  <a:pos x="10" y="553"/>
                </a:cxn>
                <a:cxn ang="0">
                  <a:pos x="29" y="543"/>
                </a:cxn>
                <a:cxn ang="0">
                  <a:pos x="48" y="531"/>
                </a:cxn>
                <a:cxn ang="0">
                  <a:pos x="54" y="525"/>
                </a:cxn>
                <a:cxn ang="0">
                  <a:pos x="49" y="511"/>
                </a:cxn>
                <a:cxn ang="0">
                  <a:pos x="51" y="465"/>
                </a:cxn>
                <a:cxn ang="0">
                  <a:pos x="47" y="389"/>
                </a:cxn>
                <a:cxn ang="0">
                  <a:pos x="38" y="327"/>
                </a:cxn>
                <a:cxn ang="0">
                  <a:pos x="25" y="321"/>
                </a:cxn>
                <a:cxn ang="0">
                  <a:pos x="33" y="275"/>
                </a:cxn>
                <a:cxn ang="0">
                  <a:pos x="34" y="258"/>
                </a:cxn>
                <a:cxn ang="0">
                  <a:pos x="37" y="242"/>
                </a:cxn>
                <a:cxn ang="0">
                  <a:pos x="40" y="201"/>
                </a:cxn>
                <a:cxn ang="0">
                  <a:pos x="14" y="211"/>
                </a:cxn>
                <a:cxn ang="0">
                  <a:pos x="2" y="181"/>
                </a:cxn>
                <a:cxn ang="0">
                  <a:pos x="8" y="169"/>
                </a:cxn>
                <a:cxn ang="0">
                  <a:pos x="11" y="162"/>
                </a:cxn>
                <a:cxn ang="0">
                  <a:pos x="18" y="153"/>
                </a:cxn>
                <a:cxn ang="0">
                  <a:pos x="18" y="141"/>
                </a:cxn>
                <a:cxn ang="0">
                  <a:pos x="22" y="123"/>
                </a:cxn>
                <a:cxn ang="0">
                  <a:pos x="27" y="104"/>
                </a:cxn>
                <a:cxn ang="0">
                  <a:pos x="42" y="96"/>
                </a:cxn>
                <a:cxn ang="0">
                  <a:pos x="73" y="84"/>
                </a:cxn>
                <a:cxn ang="0">
                  <a:pos x="76" y="77"/>
                </a:cxn>
                <a:cxn ang="0">
                  <a:pos x="68" y="60"/>
                </a:cxn>
                <a:cxn ang="0">
                  <a:pos x="64" y="52"/>
                </a:cxn>
                <a:cxn ang="0">
                  <a:pos x="63" y="38"/>
                </a:cxn>
                <a:cxn ang="0">
                  <a:pos x="59" y="27"/>
                </a:cxn>
                <a:cxn ang="0">
                  <a:pos x="92" y="0"/>
                </a:cxn>
                <a:cxn ang="0">
                  <a:pos x="110" y="7"/>
                </a:cxn>
                <a:cxn ang="0">
                  <a:pos x="119" y="32"/>
                </a:cxn>
                <a:cxn ang="0">
                  <a:pos x="119" y="36"/>
                </a:cxn>
                <a:cxn ang="0">
                  <a:pos x="117" y="54"/>
                </a:cxn>
                <a:cxn ang="0">
                  <a:pos x="113" y="69"/>
                </a:cxn>
                <a:cxn ang="0">
                  <a:pos x="125" y="80"/>
                </a:cxn>
                <a:cxn ang="0">
                  <a:pos x="165" y="93"/>
                </a:cxn>
                <a:cxn ang="0">
                  <a:pos x="175" y="110"/>
                </a:cxn>
                <a:cxn ang="0">
                  <a:pos x="184" y="167"/>
                </a:cxn>
                <a:cxn ang="0">
                  <a:pos x="186" y="212"/>
                </a:cxn>
                <a:cxn ang="0">
                  <a:pos x="165" y="263"/>
                </a:cxn>
                <a:cxn ang="0">
                  <a:pos x="164" y="301"/>
                </a:cxn>
                <a:cxn ang="0">
                  <a:pos x="149" y="327"/>
                </a:cxn>
                <a:cxn ang="0">
                  <a:pos x="145" y="400"/>
                </a:cxn>
                <a:cxn ang="0">
                  <a:pos x="144" y="490"/>
                </a:cxn>
                <a:cxn ang="0">
                  <a:pos x="133" y="542"/>
                </a:cxn>
                <a:cxn ang="0">
                  <a:pos x="132" y="550"/>
                </a:cxn>
              </a:cxnLst>
              <a:rect l="0" t="0" r="r" b="b"/>
              <a:pathLst>
                <a:path w="187" h="580">
                  <a:moveTo>
                    <a:pt x="131" y="552"/>
                  </a:moveTo>
                  <a:cubicBezTo>
                    <a:pt x="131" y="552"/>
                    <a:pt x="130" y="555"/>
                    <a:pt x="130" y="557"/>
                  </a:cubicBezTo>
                  <a:cubicBezTo>
                    <a:pt x="130" y="559"/>
                    <a:pt x="130" y="562"/>
                    <a:pt x="130" y="564"/>
                  </a:cubicBezTo>
                  <a:cubicBezTo>
                    <a:pt x="129" y="566"/>
                    <a:pt x="128" y="566"/>
                    <a:pt x="128" y="567"/>
                  </a:cubicBezTo>
                  <a:cubicBezTo>
                    <a:pt x="128" y="568"/>
                    <a:pt x="128" y="572"/>
                    <a:pt x="126" y="574"/>
                  </a:cubicBezTo>
                  <a:cubicBezTo>
                    <a:pt x="123" y="576"/>
                    <a:pt x="114" y="580"/>
                    <a:pt x="108" y="580"/>
                  </a:cubicBezTo>
                  <a:cubicBezTo>
                    <a:pt x="102" y="580"/>
                    <a:pt x="97" y="580"/>
                    <a:pt x="95" y="578"/>
                  </a:cubicBezTo>
                  <a:cubicBezTo>
                    <a:pt x="92" y="575"/>
                    <a:pt x="94" y="571"/>
                    <a:pt x="94" y="569"/>
                  </a:cubicBezTo>
                  <a:cubicBezTo>
                    <a:pt x="95" y="567"/>
                    <a:pt x="96" y="561"/>
                    <a:pt x="97" y="559"/>
                  </a:cubicBezTo>
                  <a:cubicBezTo>
                    <a:pt x="98" y="557"/>
                    <a:pt x="100" y="553"/>
                    <a:pt x="99" y="551"/>
                  </a:cubicBezTo>
                  <a:cubicBezTo>
                    <a:pt x="99" y="548"/>
                    <a:pt x="96" y="543"/>
                    <a:pt x="96" y="543"/>
                  </a:cubicBezTo>
                  <a:cubicBezTo>
                    <a:pt x="96" y="551"/>
                    <a:pt x="96" y="551"/>
                    <a:pt x="96" y="551"/>
                  </a:cubicBezTo>
                  <a:cubicBezTo>
                    <a:pt x="96" y="551"/>
                    <a:pt x="93" y="554"/>
                    <a:pt x="87" y="554"/>
                  </a:cubicBezTo>
                  <a:cubicBezTo>
                    <a:pt x="81" y="554"/>
                    <a:pt x="72" y="554"/>
                    <a:pt x="72" y="554"/>
                  </a:cubicBezTo>
                  <a:cubicBezTo>
                    <a:pt x="72" y="550"/>
                    <a:pt x="72" y="550"/>
                    <a:pt x="72" y="550"/>
                  </a:cubicBezTo>
                  <a:cubicBezTo>
                    <a:pt x="72" y="550"/>
                    <a:pt x="63" y="551"/>
                    <a:pt x="56" y="554"/>
                  </a:cubicBezTo>
                  <a:cubicBezTo>
                    <a:pt x="49" y="556"/>
                    <a:pt x="43" y="558"/>
                    <a:pt x="27" y="558"/>
                  </a:cubicBezTo>
                  <a:cubicBezTo>
                    <a:pt x="11" y="558"/>
                    <a:pt x="10" y="553"/>
                    <a:pt x="10" y="553"/>
                  </a:cubicBezTo>
                  <a:cubicBezTo>
                    <a:pt x="10" y="553"/>
                    <a:pt x="10" y="549"/>
                    <a:pt x="13" y="547"/>
                  </a:cubicBezTo>
                  <a:cubicBezTo>
                    <a:pt x="17" y="545"/>
                    <a:pt x="25" y="543"/>
                    <a:pt x="29" y="543"/>
                  </a:cubicBezTo>
                  <a:cubicBezTo>
                    <a:pt x="34" y="542"/>
                    <a:pt x="39" y="538"/>
                    <a:pt x="41" y="537"/>
                  </a:cubicBezTo>
                  <a:cubicBezTo>
                    <a:pt x="44" y="536"/>
                    <a:pt x="48" y="531"/>
                    <a:pt x="48" y="531"/>
                  </a:cubicBezTo>
                  <a:cubicBezTo>
                    <a:pt x="50" y="531"/>
                    <a:pt x="50" y="531"/>
                    <a:pt x="50" y="531"/>
                  </a:cubicBezTo>
                  <a:cubicBezTo>
                    <a:pt x="50" y="531"/>
                    <a:pt x="54" y="527"/>
                    <a:pt x="54" y="525"/>
                  </a:cubicBezTo>
                  <a:cubicBezTo>
                    <a:pt x="54" y="523"/>
                    <a:pt x="54" y="521"/>
                    <a:pt x="53" y="519"/>
                  </a:cubicBezTo>
                  <a:cubicBezTo>
                    <a:pt x="52" y="518"/>
                    <a:pt x="49" y="516"/>
                    <a:pt x="49" y="511"/>
                  </a:cubicBezTo>
                  <a:cubicBezTo>
                    <a:pt x="48" y="507"/>
                    <a:pt x="49" y="494"/>
                    <a:pt x="50" y="487"/>
                  </a:cubicBezTo>
                  <a:cubicBezTo>
                    <a:pt x="51" y="481"/>
                    <a:pt x="52" y="472"/>
                    <a:pt x="51" y="465"/>
                  </a:cubicBezTo>
                  <a:cubicBezTo>
                    <a:pt x="50" y="458"/>
                    <a:pt x="49" y="437"/>
                    <a:pt x="50" y="428"/>
                  </a:cubicBezTo>
                  <a:cubicBezTo>
                    <a:pt x="50" y="419"/>
                    <a:pt x="49" y="402"/>
                    <a:pt x="47" y="389"/>
                  </a:cubicBezTo>
                  <a:cubicBezTo>
                    <a:pt x="46" y="376"/>
                    <a:pt x="43" y="353"/>
                    <a:pt x="41" y="344"/>
                  </a:cubicBezTo>
                  <a:cubicBezTo>
                    <a:pt x="40" y="335"/>
                    <a:pt x="38" y="327"/>
                    <a:pt x="38" y="327"/>
                  </a:cubicBezTo>
                  <a:cubicBezTo>
                    <a:pt x="38" y="327"/>
                    <a:pt x="35" y="326"/>
                    <a:pt x="30" y="324"/>
                  </a:cubicBezTo>
                  <a:cubicBezTo>
                    <a:pt x="26" y="321"/>
                    <a:pt x="25" y="321"/>
                    <a:pt x="25" y="321"/>
                  </a:cubicBezTo>
                  <a:cubicBezTo>
                    <a:pt x="25" y="321"/>
                    <a:pt x="28" y="309"/>
                    <a:pt x="30" y="301"/>
                  </a:cubicBezTo>
                  <a:cubicBezTo>
                    <a:pt x="31" y="293"/>
                    <a:pt x="32" y="283"/>
                    <a:pt x="33" y="275"/>
                  </a:cubicBezTo>
                  <a:cubicBezTo>
                    <a:pt x="34" y="267"/>
                    <a:pt x="35" y="258"/>
                    <a:pt x="35" y="258"/>
                  </a:cubicBezTo>
                  <a:cubicBezTo>
                    <a:pt x="34" y="258"/>
                    <a:pt x="34" y="258"/>
                    <a:pt x="34" y="258"/>
                  </a:cubicBezTo>
                  <a:cubicBezTo>
                    <a:pt x="34" y="258"/>
                    <a:pt x="35" y="249"/>
                    <a:pt x="35" y="246"/>
                  </a:cubicBezTo>
                  <a:cubicBezTo>
                    <a:pt x="35" y="244"/>
                    <a:pt x="37" y="242"/>
                    <a:pt x="37" y="242"/>
                  </a:cubicBezTo>
                  <a:cubicBezTo>
                    <a:pt x="37" y="242"/>
                    <a:pt x="38" y="234"/>
                    <a:pt x="39" y="225"/>
                  </a:cubicBezTo>
                  <a:cubicBezTo>
                    <a:pt x="40" y="215"/>
                    <a:pt x="40" y="201"/>
                    <a:pt x="40" y="201"/>
                  </a:cubicBezTo>
                  <a:cubicBezTo>
                    <a:pt x="40" y="201"/>
                    <a:pt x="39" y="205"/>
                    <a:pt x="33" y="208"/>
                  </a:cubicBezTo>
                  <a:cubicBezTo>
                    <a:pt x="27" y="212"/>
                    <a:pt x="19" y="213"/>
                    <a:pt x="14" y="211"/>
                  </a:cubicBezTo>
                  <a:cubicBezTo>
                    <a:pt x="9" y="209"/>
                    <a:pt x="2" y="199"/>
                    <a:pt x="1" y="195"/>
                  </a:cubicBezTo>
                  <a:cubicBezTo>
                    <a:pt x="0" y="191"/>
                    <a:pt x="1" y="184"/>
                    <a:pt x="2" y="181"/>
                  </a:cubicBezTo>
                  <a:cubicBezTo>
                    <a:pt x="3" y="177"/>
                    <a:pt x="4" y="174"/>
                    <a:pt x="5" y="172"/>
                  </a:cubicBezTo>
                  <a:cubicBezTo>
                    <a:pt x="6" y="171"/>
                    <a:pt x="8" y="169"/>
                    <a:pt x="8" y="169"/>
                  </a:cubicBezTo>
                  <a:cubicBezTo>
                    <a:pt x="8" y="169"/>
                    <a:pt x="8" y="166"/>
                    <a:pt x="9" y="164"/>
                  </a:cubicBezTo>
                  <a:cubicBezTo>
                    <a:pt x="10" y="163"/>
                    <a:pt x="11" y="162"/>
                    <a:pt x="11" y="162"/>
                  </a:cubicBezTo>
                  <a:cubicBezTo>
                    <a:pt x="11" y="162"/>
                    <a:pt x="11" y="158"/>
                    <a:pt x="12" y="157"/>
                  </a:cubicBezTo>
                  <a:cubicBezTo>
                    <a:pt x="14" y="155"/>
                    <a:pt x="18" y="153"/>
                    <a:pt x="18" y="153"/>
                  </a:cubicBezTo>
                  <a:cubicBezTo>
                    <a:pt x="18" y="153"/>
                    <a:pt x="18" y="149"/>
                    <a:pt x="19" y="148"/>
                  </a:cubicBezTo>
                  <a:cubicBezTo>
                    <a:pt x="19" y="146"/>
                    <a:pt x="18" y="143"/>
                    <a:pt x="18" y="141"/>
                  </a:cubicBezTo>
                  <a:cubicBezTo>
                    <a:pt x="18" y="139"/>
                    <a:pt x="21" y="138"/>
                    <a:pt x="21" y="134"/>
                  </a:cubicBezTo>
                  <a:cubicBezTo>
                    <a:pt x="21" y="130"/>
                    <a:pt x="21" y="125"/>
                    <a:pt x="22" y="123"/>
                  </a:cubicBezTo>
                  <a:cubicBezTo>
                    <a:pt x="22" y="121"/>
                    <a:pt x="25" y="116"/>
                    <a:pt x="25" y="114"/>
                  </a:cubicBezTo>
                  <a:cubicBezTo>
                    <a:pt x="25" y="112"/>
                    <a:pt x="26" y="107"/>
                    <a:pt x="27" y="104"/>
                  </a:cubicBezTo>
                  <a:cubicBezTo>
                    <a:pt x="28" y="102"/>
                    <a:pt x="32" y="101"/>
                    <a:pt x="32" y="101"/>
                  </a:cubicBezTo>
                  <a:cubicBezTo>
                    <a:pt x="32" y="101"/>
                    <a:pt x="35" y="99"/>
                    <a:pt x="42" y="96"/>
                  </a:cubicBezTo>
                  <a:cubicBezTo>
                    <a:pt x="48" y="94"/>
                    <a:pt x="54" y="93"/>
                    <a:pt x="61" y="90"/>
                  </a:cubicBezTo>
                  <a:cubicBezTo>
                    <a:pt x="67" y="88"/>
                    <a:pt x="72" y="85"/>
                    <a:pt x="73" y="84"/>
                  </a:cubicBezTo>
                  <a:cubicBezTo>
                    <a:pt x="75" y="83"/>
                    <a:pt x="76" y="81"/>
                    <a:pt x="76" y="81"/>
                  </a:cubicBezTo>
                  <a:cubicBezTo>
                    <a:pt x="76" y="77"/>
                    <a:pt x="76" y="77"/>
                    <a:pt x="76" y="77"/>
                  </a:cubicBezTo>
                  <a:cubicBezTo>
                    <a:pt x="76" y="77"/>
                    <a:pt x="76" y="75"/>
                    <a:pt x="75" y="74"/>
                  </a:cubicBezTo>
                  <a:cubicBezTo>
                    <a:pt x="75" y="74"/>
                    <a:pt x="70" y="70"/>
                    <a:pt x="68" y="60"/>
                  </a:cubicBezTo>
                  <a:cubicBezTo>
                    <a:pt x="68" y="60"/>
                    <a:pt x="66" y="60"/>
                    <a:pt x="64" y="58"/>
                  </a:cubicBezTo>
                  <a:cubicBezTo>
                    <a:pt x="63" y="56"/>
                    <a:pt x="65" y="54"/>
                    <a:pt x="64" y="52"/>
                  </a:cubicBezTo>
                  <a:cubicBezTo>
                    <a:pt x="63" y="50"/>
                    <a:pt x="61" y="45"/>
                    <a:pt x="61" y="41"/>
                  </a:cubicBezTo>
                  <a:cubicBezTo>
                    <a:pt x="61" y="38"/>
                    <a:pt x="63" y="38"/>
                    <a:pt x="63" y="38"/>
                  </a:cubicBezTo>
                  <a:cubicBezTo>
                    <a:pt x="63" y="36"/>
                    <a:pt x="63" y="36"/>
                    <a:pt x="63" y="36"/>
                  </a:cubicBezTo>
                  <a:cubicBezTo>
                    <a:pt x="63" y="36"/>
                    <a:pt x="59" y="33"/>
                    <a:pt x="59" y="27"/>
                  </a:cubicBezTo>
                  <a:cubicBezTo>
                    <a:pt x="60" y="21"/>
                    <a:pt x="63" y="13"/>
                    <a:pt x="70" y="7"/>
                  </a:cubicBezTo>
                  <a:cubicBezTo>
                    <a:pt x="77" y="1"/>
                    <a:pt x="86" y="1"/>
                    <a:pt x="92" y="0"/>
                  </a:cubicBezTo>
                  <a:cubicBezTo>
                    <a:pt x="97" y="0"/>
                    <a:pt x="104" y="5"/>
                    <a:pt x="104" y="5"/>
                  </a:cubicBezTo>
                  <a:cubicBezTo>
                    <a:pt x="104" y="5"/>
                    <a:pt x="106" y="3"/>
                    <a:pt x="110" y="7"/>
                  </a:cubicBezTo>
                  <a:cubicBezTo>
                    <a:pt x="114" y="11"/>
                    <a:pt x="118" y="17"/>
                    <a:pt x="119" y="21"/>
                  </a:cubicBezTo>
                  <a:cubicBezTo>
                    <a:pt x="120" y="26"/>
                    <a:pt x="120" y="31"/>
                    <a:pt x="119" y="32"/>
                  </a:cubicBezTo>
                  <a:cubicBezTo>
                    <a:pt x="118" y="33"/>
                    <a:pt x="117" y="34"/>
                    <a:pt x="117" y="34"/>
                  </a:cubicBezTo>
                  <a:cubicBezTo>
                    <a:pt x="117" y="34"/>
                    <a:pt x="119" y="34"/>
                    <a:pt x="119" y="36"/>
                  </a:cubicBezTo>
                  <a:cubicBezTo>
                    <a:pt x="120" y="38"/>
                    <a:pt x="118" y="43"/>
                    <a:pt x="118" y="45"/>
                  </a:cubicBezTo>
                  <a:cubicBezTo>
                    <a:pt x="118" y="48"/>
                    <a:pt x="119" y="52"/>
                    <a:pt x="117" y="54"/>
                  </a:cubicBezTo>
                  <a:cubicBezTo>
                    <a:pt x="116" y="57"/>
                    <a:pt x="114" y="56"/>
                    <a:pt x="114" y="56"/>
                  </a:cubicBezTo>
                  <a:cubicBezTo>
                    <a:pt x="113" y="69"/>
                    <a:pt x="113" y="69"/>
                    <a:pt x="113" y="69"/>
                  </a:cubicBezTo>
                  <a:cubicBezTo>
                    <a:pt x="113" y="69"/>
                    <a:pt x="116" y="72"/>
                    <a:pt x="118" y="74"/>
                  </a:cubicBezTo>
                  <a:cubicBezTo>
                    <a:pt x="120" y="76"/>
                    <a:pt x="122" y="79"/>
                    <a:pt x="125" y="80"/>
                  </a:cubicBezTo>
                  <a:cubicBezTo>
                    <a:pt x="128" y="81"/>
                    <a:pt x="149" y="86"/>
                    <a:pt x="155" y="88"/>
                  </a:cubicBezTo>
                  <a:cubicBezTo>
                    <a:pt x="161" y="90"/>
                    <a:pt x="165" y="93"/>
                    <a:pt x="165" y="93"/>
                  </a:cubicBezTo>
                  <a:cubicBezTo>
                    <a:pt x="165" y="93"/>
                    <a:pt x="168" y="94"/>
                    <a:pt x="170" y="96"/>
                  </a:cubicBezTo>
                  <a:cubicBezTo>
                    <a:pt x="172" y="99"/>
                    <a:pt x="174" y="103"/>
                    <a:pt x="175" y="110"/>
                  </a:cubicBezTo>
                  <a:cubicBezTo>
                    <a:pt x="175" y="116"/>
                    <a:pt x="177" y="122"/>
                    <a:pt x="179" y="132"/>
                  </a:cubicBezTo>
                  <a:cubicBezTo>
                    <a:pt x="180" y="142"/>
                    <a:pt x="183" y="160"/>
                    <a:pt x="184" y="167"/>
                  </a:cubicBezTo>
                  <a:cubicBezTo>
                    <a:pt x="185" y="173"/>
                    <a:pt x="186" y="180"/>
                    <a:pt x="186" y="190"/>
                  </a:cubicBezTo>
                  <a:cubicBezTo>
                    <a:pt x="187" y="199"/>
                    <a:pt x="187" y="205"/>
                    <a:pt x="186" y="212"/>
                  </a:cubicBezTo>
                  <a:cubicBezTo>
                    <a:pt x="185" y="220"/>
                    <a:pt x="181" y="227"/>
                    <a:pt x="177" y="237"/>
                  </a:cubicBezTo>
                  <a:cubicBezTo>
                    <a:pt x="173" y="248"/>
                    <a:pt x="167" y="257"/>
                    <a:pt x="165" y="263"/>
                  </a:cubicBezTo>
                  <a:cubicBezTo>
                    <a:pt x="163" y="268"/>
                    <a:pt x="160" y="276"/>
                    <a:pt x="160" y="276"/>
                  </a:cubicBezTo>
                  <a:cubicBezTo>
                    <a:pt x="160" y="276"/>
                    <a:pt x="163" y="293"/>
                    <a:pt x="164" y="301"/>
                  </a:cubicBezTo>
                  <a:cubicBezTo>
                    <a:pt x="165" y="308"/>
                    <a:pt x="167" y="320"/>
                    <a:pt x="167" y="320"/>
                  </a:cubicBezTo>
                  <a:cubicBezTo>
                    <a:pt x="167" y="320"/>
                    <a:pt x="164" y="324"/>
                    <a:pt x="149" y="327"/>
                  </a:cubicBezTo>
                  <a:cubicBezTo>
                    <a:pt x="149" y="327"/>
                    <a:pt x="146" y="349"/>
                    <a:pt x="146" y="357"/>
                  </a:cubicBezTo>
                  <a:cubicBezTo>
                    <a:pt x="145" y="366"/>
                    <a:pt x="145" y="390"/>
                    <a:pt x="145" y="400"/>
                  </a:cubicBezTo>
                  <a:cubicBezTo>
                    <a:pt x="145" y="411"/>
                    <a:pt x="144" y="441"/>
                    <a:pt x="145" y="452"/>
                  </a:cubicBezTo>
                  <a:cubicBezTo>
                    <a:pt x="145" y="463"/>
                    <a:pt x="145" y="481"/>
                    <a:pt x="144" y="490"/>
                  </a:cubicBezTo>
                  <a:cubicBezTo>
                    <a:pt x="143" y="498"/>
                    <a:pt x="141" y="510"/>
                    <a:pt x="139" y="522"/>
                  </a:cubicBezTo>
                  <a:cubicBezTo>
                    <a:pt x="137" y="534"/>
                    <a:pt x="133" y="542"/>
                    <a:pt x="133" y="542"/>
                  </a:cubicBezTo>
                  <a:cubicBezTo>
                    <a:pt x="134" y="543"/>
                    <a:pt x="134" y="543"/>
                    <a:pt x="134" y="543"/>
                  </a:cubicBezTo>
                  <a:cubicBezTo>
                    <a:pt x="134" y="543"/>
                    <a:pt x="133" y="548"/>
                    <a:pt x="132" y="550"/>
                  </a:cubicBezTo>
                  <a:cubicBezTo>
                    <a:pt x="131" y="552"/>
                    <a:pt x="131" y="552"/>
                    <a:pt x="131" y="552"/>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3"/>
            <p:cNvSpPr>
              <a:spLocks/>
            </p:cNvSpPr>
            <p:nvPr/>
          </p:nvSpPr>
          <p:spPr bwMode="auto">
            <a:xfrm>
              <a:off x="-1322388" y="3152775"/>
              <a:ext cx="153988" cy="296863"/>
            </a:xfrm>
            <a:custGeom>
              <a:avLst/>
              <a:gdLst/>
              <a:ahLst/>
              <a:cxnLst>
                <a:cxn ang="0">
                  <a:pos x="1" y="11"/>
                </a:cxn>
                <a:cxn ang="0">
                  <a:pos x="1" y="8"/>
                </a:cxn>
                <a:cxn ang="0">
                  <a:pos x="15" y="17"/>
                </a:cxn>
                <a:cxn ang="0">
                  <a:pos x="19" y="18"/>
                </a:cxn>
                <a:cxn ang="0">
                  <a:pos x="39" y="0"/>
                </a:cxn>
                <a:cxn ang="0">
                  <a:pos x="39" y="0"/>
                </a:cxn>
                <a:cxn ang="0">
                  <a:pos x="40" y="10"/>
                </a:cxn>
                <a:cxn ang="0">
                  <a:pos x="30" y="49"/>
                </a:cxn>
                <a:cxn ang="0">
                  <a:pos x="22" y="79"/>
                </a:cxn>
                <a:cxn ang="0">
                  <a:pos x="23" y="48"/>
                </a:cxn>
                <a:cxn ang="0">
                  <a:pos x="21" y="34"/>
                </a:cxn>
                <a:cxn ang="0">
                  <a:pos x="19" y="32"/>
                </a:cxn>
                <a:cxn ang="0">
                  <a:pos x="25" y="23"/>
                </a:cxn>
                <a:cxn ang="0">
                  <a:pos x="21" y="20"/>
                </a:cxn>
                <a:cxn ang="0">
                  <a:pos x="16" y="20"/>
                </a:cxn>
                <a:cxn ang="0">
                  <a:pos x="12" y="19"/>
                </a:cxn>
                <a:cxn ang="0">
                  <a:pos x="8" y="24"/>
                </a:cxn>
                <a:cxn ang="0">
                  <a:pos x="11" y="25"/>
                </a:cxn>
                <a:cxn ang="0">
                  <a:pos x="10" y="31"/>
                </a:cxn>
                <a:cxn ang="0">
                  <a:pos x="5" y="54"/>
                </a:cxn>
                <a:cxn ang="0">
                  <a:pos x="2" y="70"/>
                </a:cxn>
                <a:cxn ang="0">
                  <a:pos x="2" y="31"/>
                </a:cxn>
                <a:cxn ang="0">
                  <a:pos x="0" y="15"/>
                </a:cxn>
                <a:cxn ang="0">
                  <a:pos x="1" y="11"/>
                </a:cxn>
              </a:cxnLst>
              <a:rect l="0" t="0" r="r" b="b"/>
              <a:pathLst>
                <a:path w="41" h="79">
                  <a:moveTo>
                    <a:pt x="1" y="11"/>
                  </a:moveTo>
                  <a:cubicBezTo>
                    <a:pt x="1" y="11"/>
                    <a:pt x="1" y="9"/>
                    <a:pt x="1" y="8"/>
                  </a:cubicBezTo>
                  <a:cubicBezTo>
                    <a:pt x="1" y="8"/>
                    <a:pt x="3" y="14"/>
                    <a:pt x="15" y="17"/>
                  </a:cubicBezTo>
                  <a:cubicBezTo>
                    <a:pt x="19" y="18"/>
                    <a:pt x="19" y="18"/>
                    <a:pt x="19" y="18"/>
                  </a:cubicBezTo>
                  <a:cubicBezTo>
                    <a:pt x="19" y="18"/>
                    <a:pt x="39" y="7"/>
                    <a:pt x="39" y="0"/>
                  </a:cubicBezTo>
                  <a:cubicBezTo>
                    <a:pt x="39" y="0"/>
                    <a:pt x="39" y="0"/>
                    <a:pt x="39" y="0"/>
                  </a:cubicBezTo>
                  <a:cubicBezTo>
                    <a:pt x="39" y="0"/>
                    <a:pt x="41" y="5"/>
                    <a:pt x="40" y="10"/>
                  </a:cubicBezTo>
                  <a:cubicBezTo>
                    <a:pt x="39" y="15"/>
                    <a:pt x="34" y="30"/>
                    <a:pt x="30" y="49"/>
                  </a:cubicBezTo>
                  <a:cubicBezTo>
                    <a:pt x="25" y="67"/>
                    <a:pt x="22" y="79"/>
                    <a:pt x="22" y="79"/>
                  </a:cubicBezTo>
                  <a:cubicBezTo>
                    <a:pt x="22" y="79"/>
                    <a:pt x="23" y="57"/>
                    <a:pt x="23" y="48"/>
                  </a:cubicBezTo>
                  <a:cubicBezTo>
                    <a:pt x="23" y="39"/>
                    <a:pt x="22" y="36"/>
                    <a:pt x="21" y="34"/>
                  </a:cubicBezTo>
                  <a:cubicBezTo>
                    <a:pt x="20" y="33"/>
                    <a:pt x="19" y="32"/>
                    <a:pt x="19" y="32"/>
                  </a:cubicBezTo>
                  <a:cubicBezTo>
                    <a:pt x="19" y="32"/>
                    <a:pt x="21" y="26"/>
                    <a:pt x="25" y="23"/>
                  </a:cubicBezTo>
                  <a:cubicBezTo>
                    <a:pt x="25" y="23"/>
                    <a:pt x="23" y="21"/>
                    <a:pt x="21" y="20"/>
                  </a:cubicBezTo>
                  <a:cubicBezTo>
                    <a:pt x="21" y="20"/>
                    <a:pt x="19" y="20"/>
                    <a:pt x="16" y="20"/>
                  </a:cubicBezTo>
                  <a:cubicBezTo>
                    <a:pt x="13" y="21"/>
                    <a:pt x="12" y="19"/>
                    <a:pt x="12" y="19"/>
                  </a:cubicBezTo>
                  <a:cubicBezTo>
                    <a:pt x="12" y="19"/>
                    <a:pt x="9" y="21"/>
                    <a:pt x="8" y="24"/>
                  </a:cubicBezTo>
                  <a:cubicBezTo>
                    <a:pt x="11" y="25"/>
                    <a:pt x="11" y="25"/>
                    <a:pt x="11" y="25"/>
                  </a:cubicBezTo>
                  <a:cubicBezTo>
                    <a:pt x="11" y="25"/>
                    <a:pt x="11" y="29"/>
                    <a:pt x="10" y="31"/>
                  </a:cubicBezTo>
                  <a:cubicBezTo>
                    <a:pt x="9" y="33"/>
                    <a:pt x="7" y="40"/>
                    <a:pt x="5" y="54"/>
                  </a:cubicBezTo>
                  <a:cubicBezTo>
                    <a:pt x="2" y="67"/>
                    <a:pt x="2" y="70"/>
                    <a:pt x="2" y="70"/>
                  </a:cubicBezTo>
                  <a:cubicBezTo>
                    <a:pt x="2" y="70"/>
                    <a:pt x="2" y="41"/>
                    <a:pt x="2" y="31"/>
                  </a:cubicBezTo>
                  <a:cubicBezTo>
                    <a:pt x="2" y="21"/>
                    <a:pt x="1" y="16"/>
                    <a:pt x="0" y="15"/>
                  </a:cubicBezTo>
                  <a:cubicBezTo>
                    <a:pt x="0" y="13"/>
                    <a:pt x="1" y="11"/>
                    <a:pt x="1" y="1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3"/>
          <p:cNvGrpSpPr/>
          <p:nvPr/>
        </p:nvGrpSpPr>
        <p:grpSpPr>
          <a:xfrm>
            <a:off x="18229462" y="2419102"/>
            <a:ext cx="2201301" cy="3137708"/>
            <a:chOff x="1390264" y="1218371"/>
            <a:chExt cx="3253744" cy="4943117"/>
          </a:xfrm>
        </p:grpSpPr>
        <p:pic>
          <p:nvPicPr>
            <p:cNvPr id="15" name="Picture 3" descr="E:\PPT_Charts_and_Diagrams\cloud\images\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2488" y="3220016"/>
              <a:ext cx="1259399" cy="89050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6" name="Picture 2" descr="E:\PPT_Charts_and_Diagrams\cloud\images\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0264" y="1873112"/>
              <a:ext cx="937661" cy="704166"/>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7" name="Picture 3" descr="E:\PPT_Charts_and_Diagrams\cloud\images\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9762" y="1218371"/>
              <a:ext cx="1388511" cy="1003096"/>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8" name="Picture 2" descr="E:\PPT_Charts_and_Diagrams\cloud\images\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32528" y="1279741"/>
              <a:ext cx="1222438" cy="82638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9" name="Picture 4" descr="E:\PPT_Charts_and_Diagrams\cloud\images\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80600" y="1678161"/>
              <a:ext cx="1125989" cy="848182"/>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0" name="Picture 2" descr="C:\PPT_charts\cloud\images\1.png"/>
            <p:cNvPicPr>
              <a:picLocks noChangeAspect="1" noChangeArrowheads="1"/>
            </p:cNvPicPr>
            <p:nvPr/>
          </p:nvPicPr>
          <p:blipFill>
            <a:blip r:embed="rId9" cstate="print"/>
            <a:srcRect/>
            <a:stretch>
              <a:fillRect/>
            </a:stretch>
          </p:blipFill>
          <p:spPr bwMode="auto">
            <a:xfrm>
              <a:off x="2922142" y="2742367"/>
              <a:ext cx="1301997" cy="918594"/>
            </a:xfrm>
            <a:prstGeom prst="rect">
              <a:avLst/>
            </a:prstGeom>
            <a:noFill/>
            <a:effectLst>
              <a:outerShdw blurRad="50800" dist="38100" dir="8100000" algn="tr" rotWithShape="0">
                <a:prstClr val="black">
                  <a:alpha val="46000"/>
                </a:prstClr>
              </a:outerShdw>
            </a:effectLst>
          </p:spPr>
        </p:pic>
        <p:pic>
          <p:nvPicPr>
            <p:cNvPr id="21" name="Picture 3" descr="E:\PPT_Charts_and_Diagrams\cloud\images\6.png"/>
            <p:cNvPicPr>
              <a:picLocks noChangeAspect="1" noChangeArrowheads="1"/>
            </p:cNvPicPr>
            <p:nvPr/>
          </p:nvPicPr>
          <p:blipFill>
            <a:blip r:embed="rId10" cstate="print">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val="0"/>
                </a:ext>
              </a:extLst>
            </a:blip>
            <a:srcRect/>
            <a:stretch>
              <a:fillRect/>
            </a:stretch>
          </p:blipFill>
          <p:spPr bwMode="auto">
            <a:xfrm>
              <a:off x="3380600" y="2204864"/>
              <a:ext cx="1263408" cy="981705"/>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2" name="Picture 4" descr="E:\PPT_Charts_and_Diagrams\cloud\images\4.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63039" y="4184810"/>
              <a:ext cx="1061195" cy="68875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3" name="Picture 4" descr="E:\PPT_Charts_and_Diagrams\cloud\images\9.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03022" y="3759653"/>
              <a:ext cx="927567" cy="565332"/>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4" name="Picture 3" descr="E:\PPT_Charts_and_Diagrams\cloud\images\2.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28472" y="4496376"/>
              <a:ext cx="1060693" cy="766271"/>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sp>
          <p:nvSpPr>
            <p:cNvPr id="25" name="Oval 2"/>
            <p:cNvSpPr/>
            <p:nvPr/>
          </p:nvSpPr>
          <p:spPr>
            <a:xfrm>
              <a:off x="2371559" y="5531654"/>
              <a:ext cx="672322" cy="629834"/>
            </a:xfrm>
            <a:prstGeom prst="ellipse">
              <a:avLst/>
            </a:prstGeom>
            <a:solidFill>
              <a:schemeClr val="accent6"/>
            </a:solidFill>
            <a:ln>
              <a:solidFill>
                <a:schemeClr val="bg1"/>
              </a:solidFill>
            </a:ln>
            <a:effectLst>
              <a:outerShdw blurRad="50800" dist="38100" dir="8100000" algn="tr"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2" name="Resim 51"/>
          <p:cNvPicPr>
            <a:picLocks noChangeAspect="1"/>
          </p:cNvPicPr>
          <p:nvPr/>
        </p:nvPicPr>
        <p:blipFill>
          <a:blip r:embed="rId14"/>
          <a:stretch>
            <a:fillRect/>
          </a:stretch>
        </p:blipFill>
        <p:spPr>
          <a:xfrm>
            <a:off x="7304205" y="7196113"/>
            <a:ext cx="3316746" cy="5592056"/>
          </a:xfrm>
          <a:prstGeom prst="rect">
            <a:avLst/>
          </a:prstGeom>
        </p:spPr>
      </p:pic>
      <p:sp>
        <p:nvSpPr>
          <p:cNvPr id="54" name="AutoShape 64"/>
          <p:cNvSpPr>
            <a:spLocks noChangeArrowheads="1"/>
          </p:cNvSpPr>
          <p:nvPr/>
        </p:nvSpPr>
        <p:spPr bwMode="gray">
          <a:xfrm>
            <a:off x="758482" y="8350914"/>
            <a:ext cx="4610449" cy="2287645"/>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mtClean="0">
              <a:solidFill>
                <a:schemeClr val="tx1">
                  <a:lumMod val="50000"/>
                </a:schemeClr>
              </a:solidFill>
              <a:latin typeface="+mj-lt"/>
            </a:endParaRPr>
          </a:p>
        </p:txBody>
      </p:sp>
      <p:sp>
        <p:nvSpPr>
          <p:cNvPr id="56" name="AutoShape 64"/>
          <p:cNvSpPr>
            <a:spLocks noChangeArrowheads="1"/>
          </p:cNvSpPr>
          <p:nvPr/>
        </p:nvSpPr>
        <p:spPr bwMode="gray">
          <a:xfrm>
            <a:off x="758482" y="9017279"/>
            <a:ext cx="4610449" cy="2287645"/>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mtClean="0">
              <a:solidFill>
                <a:schemeClr val="tx1">
                  <a:lumMod val="50000"/>
                </a:schemeClr>
              </a:solidFill>
              <a:latin typeface="+mj-lt"/>
            </a:endParaRPr>
          </a:p>
        </p:txBody>
      </p:sp>
      <p:sp>
        <p:nvSpPr>
          <p:cNvPr id="57" name="AutoShape 64"/>
          <p:cNvSpPr>
            <a:spLocks noChangeArrowheads="1"/>
          </p:cNvSpPr>
          <p:nvPr/>
        </p:nvSpPr>
        <p:spPr bwMode="gray">
          <a:xfrm>
            <a:off x="394941" y="9391470"/>
            <a:ext cx="6336703" cy="1048674"/>
          </a:xfrm>
          <a:prstGeom prst="roundRect">
            <a:avLst>
              <a:gd name="adj" fmla="val 0"/>
            </a:avLst>
          </a:prstGeom>
          <a:solidFill>
            <a:srgbClr val="FF0000"/>
          </a:solidFill>
          <a:ln w="38100">
            <a:noFill/>
            <a:round/>
            <a:headEnd/>
            <a:tailEnd/>
          </a:ln>
          <a:effectLst/>
        </p:spPr>
        <p:txBody>
          <a:bodyPr wrap="none" anchor="ctr"/>
          <a:lstStyle/>
          <a:p>
            <a:pPr algn="ctr" fontAlgn="auto">
              <a:spcBef>
                <a:spcPts val="0"/>
              </a:spcBef>
              <a:spcAft>
                <a:spcPts val="0"/>
              </a:spcAft>
              <a:defRPr/>
            </a:pPr>
            <a:r>
              <a:rPr lang="tr-TR" sz="3600" dirty="0"/>
              <a:t>Ölçü Hatası varsa</a:t>
            </a:r>
            <a:endParaRPr lang="en-US" sz="3600" dirty="0">
              <a:solidFill>
                <a:schemeClr val="tx1">
                  <a:lumMod val="50000"/>
                </a:schemeClr>
              </a:solidFill>
            </a:endParaRPr>
          </a:p>
        </p:txBody>
      </p:sp>
      <p:sp>
        <p:nvSpPr>
          <p:cNvPr id="58" name="AutoShape 64"/>
          <p:cNvSpPr>
            <a:spLocks noChangeArrowheads="1"/>
          </p:cNvSpPr>
          <p:nvPr/>
        </p:nvSpPr>
        <p:spPr bwMode="gray">
          <a:xfrm>
            <a:off x="394942" y="7807294"/>
            <a:ext cx="6336703" cy="1048674"/>
          </a:xfrm>
          <a:prstGeom prst="roundRect">
            <a:avLst>
              <a:gd name="adj" fmla="val 0"/>
            </a:avLst>
          </a:prstGeom>
          <a:solidFill>
            <a:srgbClr val="FF0000"/>
          </a:solidFill>
          <a:ln w="38100">
            <a:noFill/>
            <a:round/>
            <a:headEnd/>
            <a:tailEnd/>
          </a:ln>
          <a:effectLst/>
        </p:spPr>
        <p:txBody>
          <a:bodyPr wrap="none" anchor="ctr"/>
          <a:lstStyle/>
          <a:p>
            <a:pPr algn="ctr" fontAlgn="auto">
              <a:spcBef>
                <a:spcPts val="0"/>
              </a:spcBef>
              <a:spcAft>
                <a:spcPts val="0"/>
              </a:spcAft>
              <a:defRPr/>
            </a:pPr>
            <a:r>
              <a:rPr lang="tr-TR" sz="3600" dirty="0" err="1"/>
              <a:t>Tersimat</a:t>
            </a:r>
            <a:r>
              <a:rPr lang="tr-TR" sz="3600" dirty="0"/>
              <a:t> Hatası varsa</a:t>
            </a:r>
            <a:endParaRPr lang="en-US" sz="3600" dirty="0">
              <a:solidFill>
                <a:schemeClr val="tx1">
                  <a:lumMod val="50000"/>
                </a:schemeClr>
              </a:solidFill>
            </a:endParaRPr>
          </a:p>
        </p:txBody>
      </p:sp>
      <p:sp>
        <p:nvSpPr>
          <p:cNvPr id="59" name="AutoShape 64"/>
          <p:cNvSpPr>
            <a:spLocks noChangeArrowheads="1"/>
          </p:cNvSpPr>
          <p:nvPr/>
        </p:nvSpPr>
        <p:spPr bwMode="gray">
          <a:xfrm>
            <a:off x="397001" y="10903638"/>
            <a:ext cx="6336703" cy="1048674"/>
          </a:xfrm>
          <a:prstGeom prst="roundRect">
            <a:avLst>
              <a:gd name="adj" fmla="val 0"/>
            </a:avLst>
          </a:prstGeom>
          <a:solidFill>
            <a:srgbClr val="FF0000"/>
          </a:solidFill>
          <a:ln w="38100">
            <a:noFill/>
            <a:round/>
            <a:headEnd/>
            <a:tailEnd/>
          </a:ln>
          <a:effectLst/>
        </p:spPr>
        <p:txBody>
          <a:bodyPr wrap="none" anchor="ctr"/>
          <a:lstStyle/>
          <a:p>
            <a:pPr algn="ctr" fontAlgn="auto">
              <a:spcBef>
                <a:spcPts val="0"/>
              </a:spcBef>
              <a:spcAft>
                <a:spcPts val="0"/>
              </a:spcAft>
              <a:defRPr/>
            </a:pPr>
            <a:r>
              <a:rPr lang="tr-TR" sz="3600" dirty="0" smtClean="0">
                <a:latin typeface="+mj-lt"/>
              </a:rPr>
              <a:t>Sınırlandırma Hatası varsa</a:t>
            </a:r>
            <a:endParaRPr lang="en-US" sz="3600" dirty="0" smtClean="0">
              <a:solidFill>
                <a:schemeClr val="tx1">
                  <a:lumMod val="50000"/>
                </a:schemeClr>
              </a:solidFill>
              <a:latin typeface="+mj-lt"/>
            </a:endParaRPr>
          </a:p>
        </p:txBody>
      </p:sp>
      <p:sp>
        <p:nvSpPr>
          <p:cNvPr id="60" name="Oval 20"/>
          <p:cNvSpPr>
            <a:spLocks noChangeArrowheads="1"/>
          </p:cNvSpPr>
          <p:nvPr/>
        </p:nvSpPr>
        <p:spPr bwMode="auto">
          <a:xfrm>
            <a:off x="8412438" y="7926093"/>
            <a:ext cx="1100279" cy="1053238"/>
          </a:xfrm>
          <a:prstGeom prst="ellipse">
            <a:avLst/>
          </a:prstGeom>
          <a:solidFill>
            <a:srgbClr val="FF0000"/>
          </a:solidFill>
          <a:ln w="9525">
            <a:noFill/>
            <a:round/>
            <a:headEnd/>
            <a:tailEnd/>
          </a:ln>
          <a:effectLst>
            <a:glow rad="228600">
              <a:schemeClr val="accent5">
                <a:satMod val="175000"/>
                <a:alpha val="40000"/>
              </a:schemeClr>
            </a:glow>
          </a:effectLst>
        </p:spPr>
        <p:txBody>
          <a:bodyPr vert="horz" wrap="square" lIns="91440" tIns="45720" rIns="91440" bIns="45720" numCol="1" anchor="t" anchorCtr="0" compatLnSpc="1">
            <a:prstTxWarp prst="textNoShape">
              <a:avLst/>
            </a:prstTxWarp>
          </a:bodyPr>
          <a:lstStyle/>
          <a:p>
            <a:endParaRPr lang="en-US"/>
          </a:p>
        </p:txBody>
      </p:sp>
      <p:sp>
        <p:nvSpPr>
          <p:cNvPr id="61" name="188 Metin kutusu"/>
          <p:cNvSpPr txBox="1"/>
          <p:nvPr/>
        </p:nvSpPr>
        <p:spPr>
          <a:xfrm>
            <a:off x="10766246" y="8022855"/>
            <a:ext cx="7463216" cy="656117"/>
          </a:xfrm>
          <a:prstGeom prst="rect">
            <a:avLst/>
          </a:prstGeom>
          <a:noFill/>
        </p:spPr>
        <p:txBody>
          <a:bodyPr wrap="none" lIns="101133" tIns="50566" rIns="101133" bIns="50566" rtlCol="0">
            <a:spAutoFit/>
          </a:bodyPr>
          <a:lstStyle/>
          <a:p>
            <a:r>
              <a:rPr lang="tr-TR" sz="3600" b="1" dirty="0" smtClean="0">
                <a:solidFill>
                  <a:srgbClr val="FF0000"/>
                </a:solidFill>
              </a:rPr>
              <a:t>APLİKASYON İŞLEMİ YAPILMAZ.</a:t>
            </a:r>
            <a:endParaRPr lang="tr-TR" sz="3600" b="1" dirty="0">
              <a:solidFill>
                <a:srgbClr val="FF0000"/>
              </a:solidFill>
            </a:endParaRPr>
          </a:p>
        </p:txBody>
      </p:sp>
    </p:spTree>
    <p:extLst>
      <p:ext uri="{BB962C8B-B14F-4D97-AF65-F5344CB8AC3E}">
        <p14:creationId xmlns:p14="http://schemas.microsoft.com/office/powerpoint/2010/main" val="306800125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0 Metin kutusu"/>
          <p:cNvSpPr txBox="1"/>
          <p:nvPr/>
        </p:nvSpPr>
        <p:spPr>
          <a:xfrm>
            <a:off x="10908109" y="575048"/>
            <a:ext cx="8059881" cy="1333226"/>
          </a:xfrm>
          <a:prstGeom prst="rect">
            <a:avLst/>
          </a:prstGeom>
          <a:noFill/>
        </p:spPr>
        <p:txBody>
          <a:bodyPr wrap="square" lIns="101133" tIns="50566" rIns="101133" bIns="50566" rtlCol="0">
            <a:spAutoFit/>
          </a:bodyPr>
          <a:lstStyle/>
          <a:p>
            <a:pPr algn="ctr"/>
            <a:r>
              <a:rPr lang="tr-TR" sz="4000" b="1" dirty="0" smtClean="0"/>
              <a:t>  Tapu Alanı  = 10000,00 </a:t>
            </a:r>
            <a:r>
              <a:rPr lang="tr-TR" sz="4000" b="1" dirty="0" err="1" smtClean="0"/>
              <a:t>m</a:t>
            </a:r>
            <a:r>
              <a:rPr lang="tr-TR" sz="4000" dirty="0" err="1" smtClean="0"/>
              <a:t>²</a:t>
            </a:r>
            <a:endParaRPr lang="tr-TR" sz="4000" dirty="0" smtClean="0"/>
          </a:p>
          <a:p>
            <a:pPr algn="ctr"/>
            <a:r>
              <a:rPr lang="tr-TR" sz="4000" b="1" dirty="0" smtClean="0">
                <a:solidFill>
                  <a:srgbClr val="C00000"/>
                </a:solidFill>
              </a:rPr>
              <a:t>Hesaplanan Alan = </a:t>
            </a:r>
            <a:r>
              <a:rPr lang="tr-TR" sz="4000" b="1" dirty="0" err="1" smtClean="0">
                <a:solidFill>
                  <a:srgbClr val="C00000"/>
                </a:solidFill>
              </a:rPr>
              <a:t>9500,00m²</a:t>
            </a:r>
            <a:endParaRPr lang="tr-TR" sz="4000" b="1" dirty="0">
              <a:solidFill>
                <a:srgbClr val="C00000"/>
              </a:solidFill>
            </a:endParaRPr>
          </a:p>
        </p:txBody>
      </p:sp>
      <p:pic>
        <p:nvPicPr>
          <p:cNvPr id="9" name="Picture 2" descr="E:\PPT_Charts_and_Diagrams\cloud\images\11.png"/>
          <p:cNvPicPr>
            <a:picLocks noChangeAspect="1" noChangeArrowheads="1"/>
          </p:cNvPicPr>
          <p:nvPr/>
        </p:nvPicPr>
        <p:blipFill>
          <a:blip r:embed="rId2">
            <a:extLst>
              <a:ext uri="{BEBA8EAE-BF5A-486C-A8C5-ECC9F3942E4B}">
                <a14:imgProps xmlns:a14="http://schemas.microsoft.com/office/drawing/2010/main">
                  <a14:imgLayer>
                    <a14:imgEffect>
                      <a14:brightnessContrast bright="26000" contrast="22000"/>
                    </a14:imgEffect>
                  </a14:imgLayer>
                </a14:imgProps>
              </a:ext>
              <a:ext uri="{28A0092B-C50C-407E-A947-70E740481C1C}">
                <a14:useLocalDpi xmlns:a14="http://schemas.microsoft.com/office/drawing/2010/main" val="0"/>
              </a:ext>
            </a:extLst>
          </a:blip>
          <a:srcRect/>
          <a:stretch>
            <a:fillRect/>
          </a:stretch>
        </p:blipFill>
        <p:spPr bwMode="auto">
          <a:xfrm>
            <a:off x="10661126" y="1985621"/>
            <a:ext cx="5793286" cy="4093186"/>
          </a:xfrm>
          <a:prstGeom prst="rect">
            <a:avLst/>
          </a:prstGeom>
          <a:noFill/>
          <a:effectLst>
            <a:outerShdw blurRad="76200" dir="13500000" sy="23000" kx="1200000" algn="br" rotWithShape="0">
              <a:prstClr val="black">
                <a:alpha val="32000"/>
              </a:prstClr>
            </a:outerShdw>
          </a:effectLst>
          <a:extLst>
            <a:ext uri="{909E8E84-426E-40DD-AFC4-6F175D3DCCD1}">
              <a14:hiddenFill xmlns:a14="http://schemas.microsoft.com/office/drawing/2010/main">
                <a:solidFill>
                  <a:srgbClr val="FFFFFF"/>
                </a:solidFill>
              </a14:hiddenFill>
            </a:ext>
          </a:extLst>
        </p:spPr>
      </p:pic>
      <p:sp>
        <p:nvSpPr>
          <p:cNvPr id="10" name="Rectangle 66"/>
          <p:cNvSpPr/>
          <p:nvPr/>
        </p:nvSpPr>
        <p:spPr>
          <a:xfrm>
            <a:off x="11372803" y="3121482"/>
            <a:ext cx="4097704" cy="1938992"/>
          </a:xfrm>
          <a:prstGeom prst="rect">
            <a:avLst/>
          </a:prstGeom>
        </p:spPr>
        <p:txBody>
          <a:bodyPr wrap="square">
            <a:spAutoFit/>
          </a:bodyPr>
          <a:lstStyle/>
          <a:p>
            <a:pPr algn="ctr"/>
            <a:r>
              <a:rPr lang="tr-TR" sz="4000" i="1" dirty="0" smtClean="0">
                <a:latin typeface="+mj-lt"/>
              </a:rPr>
              <a:t>BU DURUMDA APLİKASYON YAPILIR MI?</a:t>
            </a:r>
            <a:endParaRPr lang="en-US" sz="4000" i="1" dirty="0">
              <a:latin typeface="+mn-lt"/>
            </a:endParaRPr>
          </a:p>
        </p:txBody>
      </p:sp>
      <p:grpSp>
        <p:nvGrpSpPr>
          <p:cNvPr id="11" name="Group 120"/>
          <p:cNvGrpSpPr/>
          <p:nvPr/>
        </p:nvGrpSpPr>
        <p:grpSpPr>
          <a:xfrm>
            <a:off x="16450092" y="2402770"/>
            <a:ext cx="1435018" cy="4267376"/>
            <a:chOff x="-1603376" y="2886075"/>
            <a:chExt cx="701676" cy="2174875"/>
          </a:xfrm>
        </p:grpSpPr>
        <p:sp>
          <p:nvSpPr>
            <p:cNvPr id="12" name="Freeform 22"/>
            <p:cNvSpPr>
              <a:spLocks/>
            </p:cNvSpPr>
            <p:nvPr/>
          </p:nvSpPr>
          <p:spPr bwMode="auto">
            <a:xfrm>
              <a:off x="-1603376" y="2886075"/>
              <a:ext cx="701676" cy="2174875"/>
            </a:xfrm>
            <a:custGeom>
              <a:avLst/>
              <a:gdLst/>
              <a:ahLst/>
              <a:cxnLst>
                <a:cxn ang="0">
                  <a:pos x="130" y="557"/>
                </a:cxn>
                <a:cxn ang="0">
                  <a:pos x="128" y="567"/>
                </a:cxn>
                <a:cxn ang="0">
                  <a:pos x="108" y="580"/>
                </a:cxn>
                <a:cxn ang="0">
                  <a:pos x="94" y="569"/>
                </a:cxn>
                <a:cxn ang="0">
                  <a:pos x="99" y="551"/>
                </a:cxn>
                <a:cxn ang="0">
                  <a:pos x="96" y="551"/>
                </a:cxn>
                <a:cxn ang="0">
                  <a:pos x="72" y="554"/>
                </a:cxn>
                <a:cxn ang="0">
                  <a:pos x="56" y="554"/>
                </a:cxn>
                <a:cxn ang="0">
                  <a:pos x="10" y="553"/>
                </a:cxn>
                <a:cxn ang="0">
                  <a:pos x="29" y="543"/>
                </a:cxn>
                <a:cxn ang="0">
                  <a:pos x="48" y="531"/>
                </a:cxn>
                <a:cxn ang="0">
                  <a:pos x="54" y="525"/>
                </a:cxn>
                <a:cxn ang="0">
                  <a:pos x="49" y="511"/>
                </a:cxn>
                <a:cxn ang="0">
                  <a:pos x="51" y="465"/>
                </a:cxn>
                <a:cxn ang="0">
                  <a:pos x="47" y="389"/>
                </a:cxn>
                <a:cxn ang="0">
                  <a:pos x="38" y="327"/>
                </a:cxn>
                <a:cxn ang="0">
                  <a:pos x="25" y="321"/>
                </a:cxn>
                <a:cxn ang="0">
                  <a:pos x="33" y="275"/>
                </a:cxn>
                <a:cxn ang="0">
                  <a:pos x="34" y="258"/>
                </a:cxn>
                <a:cxn ang="0">
                  <a:pos x="37" y="242"/>
                </a:cxn>
                <a:cxn ang="0">
                  <a:pos x="40" y="201"/>
                </a:cxn>
                <a:cxn ang="0">
                  <a:pos x="14" y="211"/>
                </a:cxn>
                <a:cxn ang="0">
                  <a:pos x="2" y="181"/>
                </a:cxn>
                <a:cxn ang="0">
                  <a:pos x="8" y="169"/>
                </a:cxn>
                <a:cxn ang="0">
                  <a:pos x="11" y="162"/>
                </a:cxn>
                <a:cxn ang="0">
                  <a:pos x="18" y="153"/>
                </a:cxn>
                <a:cxn ang="0">
                  <a:pos x="18" y="141"/>
                </a:cxn>
                <a:cxn ang="0">
                  <a:pos x="22" y="123"/>
                </a:cxn>
                <a:cxn ang="0">
                  <a:pos x="27" y="104"/>
                </a:cxn>
                <a:cxn ang="0">
                  <a:pos x="42" y="96"/>
                </a:cxn>
                <a:cxn ang="0">
                  <a:pos x="73" y="84"/>
                </a:cxn>
                <a:cxn ang="0">
                  <a:pos x="76" y="77"/>
                </a:cxn>
                <a:cxn ang="0">
                  <a:pos x="68" y="60"/>
                </a:cxn>
                <a:cxn ang="0">
                  <a:pos x="64" y="52"/>
                </a:cxn>
                <a:cxn ang="0">
                  <a:pos x="63" y="38"/>
                </a:cxn>
                <a:cxn ang="0">
                  <a:pos x="59" y="27"/>
                </a:cxn>
                <a:cxn ang="0">
                  <a:pos x="92" y="0"/>
                </a:cxn>
                <a:cxn ang="0">
                  <a:pos x="110" y="7"/>
                </a:cxn>
                <a:cxn ang="0">
                  <a:pos x="119" y="32"/>
                </a:cxn>
                <a:cxn ang="0">
                  <a:pos x="119" y="36"/>
                </a:cxn>
                <a:cxn ang="0">
                  <a:pos x="117" y="54"/>
                </a:cxn>
                <a:cxn ang="0">
                  <a:pos x="113" y="69"/>
                </a:cxn>
                <a:cxn ang="0">
                  <a:pos x="125" y="80"/>
                </a:cxn>
                <a:cxn ang="0">
                  <a:pos x="165" y="93"/>
                </a:cxn>
                <a:cxn ang="0">
                  <a:pos x="175" y="110"/>
                </a:cxn>
                <a:cxn ang="0">
                  <a:pos x="184" y="167"/>
                </a:cxn>
                <a:cxn ang="0">
                  <a:pos x="186" y="212"/>
                </a:cxn>
                <a:cxn ang="0">
                  <a:pos x="165" y="263"/>
                </a:cxn>
                <a:cxn ang="0">
                  <a:pos x="164" y="301"/>
                </a:cxn>
                <a:cxn ang="0">
                  <a:pos x="149" y="327"/>
                </a:cxn>
                <a:cxn ang="0">
                  <a:pos x="145" y="400"/>
                </a:cxn>
                <a:cxn ang="0">
                  <a:pos x="144" y="490"/>
                </a:cxn>
                <a:cxn ang="0">
                  <a:pos x="133" y="542"/>
                </a:cxn>
                <a:cxn ang="0">
                  <a:pos x="132" y="550"/>
                </a:cxn>
              </a:cxnLst>
              <a:rect l="0" t="0" r="r" b="b"/>
              <a:pathLst>
                <a:path w="187" h="580">
                  <a:moveTo>
                    <a:pt x="131" y="552"/>
                  </a:moveTo>
                  <a:cubicBezTo>
                    <a:pt x="131" y="552"/>
                    <a:pt x="130" y="555"/>
                    <a:pt x="130" y="557"/>
                  </a:cubicBezTo>
                  <a:cubicBezTo>
                    <a:pt x="130" y="559"/>
                    <a:pt x="130" y="562"/>
                    <a:pt x="130" y="564"/>
                  </a:cubicBezTo>
                  <a:cubicBezTo>
                    <a:pt x="129" y="566"/>
                    <a:pt x="128" y="566"/>
                    <a:pt x="128" y="567"/>
                  </a:cubicBezTo>
                  <a:cubicBezTo>
                    <a:pt x="128" y="568"/>
                    <a:pt x="128" y="572"/>
                    <a:pt x="126" y="574"/>
                  </a:cubicBezTo>
                  <a:cubicBezTo>
                    <a:pt x="123" y="576"/>
                    <a:pt x="114" y="580"/>
                    <a:pt x="108" y="580"/>
                  </a:cubicBezTo>
                  <a:cubicBezTo>
                    <a:pt x="102" y="580"/>
                    <a:pt x="97" y="580"/>
                    <a:pt x="95" y="578"/>
                  </a:cubicBezTo>
                  <a:cubicBezTo>
                    <a:pt x="92" y="575"/>
                    <a:pt x="94" y="571"/>
                    <a:pt x="94" y="569"/>
                  </a:cubicBezTo>
                  <a:cubicBezTo>
                    <a:pt x="95" y="567"/>
                    <a:pt x="96" y="561"/>
                    <a:pt x="97" y="559"/>
                  </a:cubicBezTo>
                  <a:cubicBezTo>
                    <a:pt x="98" y="557"/>
                    <a:pt x="100" y="553"/>
                    <a:pt x="99" y="551"/>
                  </a:cubicBezTo>
                  <a:cubicBezTo>
                    <a:pt x="99" y="548"/>
                    <a:pt x="96" y="543"/>
                    <a:pt x="96" y="543"/>
                  </a:cubicBezTo>
                  <a:cubicBezTo>
                    <a:pt x="96" y="551"/>
                    <a:pt x="96" y="551"/>
                    <a:pt x="96" y="551"/>
                  </a:cubicBezTo>
                  <a:cubicBezTo>
                    <a:pt x="96" y="551"/>
                    <a:pt x="93" y="554"/>
                    <a:pt x="87" y="554"/>
                  </a:cubicBezTo>
                  <a:cubicBezTo>
                    <a:pt x="81" y="554"/>
                    <a:pt x="72" y="554"/>
                    <a:pt x="72" y="554"/>
                  </a:cubicBezTo>
                  <a:cubicBezTo>
                    <a:pt x="72" y="550"/>
                    <a:pt x="72" y="550"/>
                    <a:pt x="72" y="550"/>
                  </a:cubicBezTo>
                  <a:cubicBezTo>
                    <a:pt x="72" y="550"/>
                    <a:pt x="63" y="551"/>
                    <a:pt x="56" y="554"/>
                  </a:cubicBezTo>
                  <a:cubicBezTo>
                    <a:pt x="49" y="556"/>
                    <a:pt x="43" y="558"/>
                    <a:pt x="27" y="558"/>
                  </a:cubicBezTo>
                  <a:cubicBezTo>
                    <a:pt x="11" y="558"/>
                    <a:pt x="10" y="553"/>
                    <a:pt x="10" y="553"/>
                  </a:cubicBezTo>
                  <a:cubicBezTo>
                    <a:pt x="10" y="553"/>
                    <a:pt x="10" y="549"/>
                    <a:pt x="13" y="547"/>
                  </a:cubicBezTo>
                  <a:cubicBezTo>
                    <a:pt x="17" y="545"/>
                    <a:pt x="25" y="543"/>
                    <a:pt x="29" y="543"/>
                  </a:cubicBezTo>
                  <a:cubicBezTo>
                    <a:pt x="34" y="542"/>
                    <a:pt x="39" y="538"/>
                    <a:pt x="41" y="537"/>
                  </a:cubicBezTo>
                  <a:cubicBezTo>
                    <a:pt x="44" y="536"/>
                    <a:pt x="48" y="531"/>
                    <a:pt x="48" y="531"/>
                  </a:cubicBezTo>
                  <a:cubicBezTo>
                    <a:pt x="50" y="531"/>
                    <a:pt x="50" y="531"/>
                    <a:pt x="50" y="531"/>
                  </a:cubicBezTo>
                  <a:cubicBezTo>
                    <a:pt x="50" y="531"/>
                    <a:pt x="54" y="527"/>
                    <a:pt x="54" y="525"/>
                  </a:cubicBezTo>
                  <a:cubicBezTo>
                    <a:pt x="54" y="523"/>
                    <a:pt x="54" y="521"/>
                    <a:pt x="53" y="519"/>
                  </a:cubicBezTo>
                  <a:cubicBezTo>
                    <a:pt x="52" y="518"/>
                    <a:pt x="49" y="516"/>
                    <a:pt x="49" y="511"/>
                  </a:cubicBezTo>
                  <a:cubicBezTo>
                    <a:pt x="48" y="507"/>
                    <a:pt x="49" y="494"/>
                    <a:pt x="50" y="487"/>
                  </a:cubicBezTo>
                  <a:cubicBezTo>
                    <a:pt x="51" y="481"/>
                    <a:pt x="52" y="472"/>
                    <a:pt x="51" y="465"/>
                  </a:cubicBezTo>
                  <a:cubicBezTo>
                    <a:pt x="50" y="458"/>
                    <a:pt x="49" y="437"/>
                    <a:pt x="50" y="428"/>
                  </a:cubicBezTo>
                  <a:cubicBezTo>
                    <a:pt x="50" y="419"/>
                    <a:pt x="49" y="402"/>
                    <a:pt x="47" y="389"/>
                  </a:cubicBezTo>
                  <a:cubicBezTo>
                    <a:pt x="46" y="376"/>
                    <a:pt x="43" y="353"/>
                    <a:pt x="41" y="344"/>
                  </a:cubicBezTo>
                  <a:cubicBezTo>
                    <a:pt x="40" y="335"/>
                    <a:pt x="38" y="327"/>
                    <a:pt x="38" y="327"/>
                  </a:cubicBezTo>
                  <a:cubicBezTo>
                    <a:pt x="38" y="327"/>
                    <a:pt x="35" y="326"/>
                    <a:pt x="30" y="324"/>
                  </a:cubicBezTo>
                  <a:cubicBezTo>
                    <a:pt x="26" y="321"/>
                    <a:pt x="25" y="321"/>
                    <a:pt x="25" y="321"/>
                  </a:cubicBezTo>
                  <a:cubicBezTo>
                    <a:pt x="25" y="321"/>
                    <a:pt x="28" y="309"/>
                    <a:pt x="30" y="301"/>
                  </a:cubicBezTo>
                  <a:cubicBezTo>
                    <a:pt x="31" y="293"/>
                    <a:pt x="32" y="283"/>
                    <a:pt x="33" y="275"/>
                  </a:cubicBezTo>
                  <a:cubicBezTo>
                    <a:pt x="34" y="267"/>
                    <a:pt x="35" y="258"/>
                    <a:pt x="35" y="258"/>
                  </a:cubicBezTo>
                  <a:cubicBezTo>
                    <a:pt x="34" y="258"/>
                    <a:pt x="34" y="258"/>
                    <a:pt x="34" y="258"/>
                  </a:cubicBezTo>
                  <a:cubicBezTo>
                    <a:pt x="34" y="258"/>
                    <a:pt x="35" y="249"/>
                    <a:pt x="35" y="246"/>
                  </a:cubicBezTo>
                  <a:cubicBezTo>
                    <a:pt x="35" y="244"/>
                    <a:pt x="37" y="242"/>
                    <a:pt x="37" y="242"/>
                  </a:cubicBezTo>
                  <a:cubicBezTo>
                    <a:pt x="37" y="242"/>
                    <a:pt x="38" y="234"/>
                    <a:pt x="39" y="225"/>
                  </a:cubicBezTo>
                  <a:cubicBezTo>
                    <a:pt x="40" y="215"/>
                    <a:pt x="40" y="201"/>
                    <a:pt x="40" y="201"/>
                  </a:cubicBezTo>
                  <a:cubicBezTo>
                    <a:pt x="40" y="201"/>
                    <a:pt x="39" y="205"/>
                    <a:pt x="33" y="208"/>
                  </a:cubicBezTo>
                  <a:cubicBezTo>
                    <a:pt x="27" y="212"/>
                    <a:pt x="19" y="213"/>
                    <a:pt x="14" y="211"/>
                  </a:cubicBezTo>
                  <a:cubicBezTo>
                    <a:pt x="9" y="209"/>
                    <a:pt x="2" y="199"/>
                    <a:pt x="1" y="195"/>
                  </a:cubicBezTo>
                  <a:cubicBezTo>
                    <a:pt x="0" y="191"/>
                    <a:pt x="1" y="184"/>
                    <a:pt x="2" y="181"/>
                  </a:cubicBezTo>
                  <a:cubicBezTo>
                    <a:pt x="3" y="177"/>
                    <a:pt x="4" y="174"/>
                    <a:pt x="5" y="172"/>
                  </a:cubicBezTo>
                  <a:cubicBezTo>
                    <a:pt x="6" y="171"/>
                    <a:pt x="8" y="169"/>
                    <a:pt x="8" y="169"/>
                  </a:cubicBezTo>
                  <a:cubicBezTo>
                    <a:pt x="8" y="169"/>
                    <a:pt x="8" y="166"/>
                    <a:pt x="9" y="164"/>
                  </a:cubicBezTo>
                  <a:cubicBezTo>
                    <a:pt x="10" y="163"/>
                    <a:pt x="11" y="162"/>
                    <a:pt x="11" y="162"/>
                  </a:cubicBezTo>
                  <a:cubicBezTo>
                    <a:pt x="11" y="162"/>
                    <a:pt x="11" y="158"/>
                    <a:pt x="12" y="157"/>
                  </a:cubicBezTo>
                  <a:cubicBezTo>
                    <a:pt x="14" y="155"/>
                    <a:pt x="18" y="153"/>
                    <a:pt x="18" y="153"/>
                  </a:cubicBezTo>
                  <a:cubicBezTo>
                    <a:pt x="18" y="153"/>
                    <a:pt x="18" y="149"/>
                    <a:pt x="19" y="148"/>
                  </a:cubicBezTo>
                  <a:cubicBezTo>
                    <a:pt x="19" y="146"/>
                    <a:pt x="18" y="143"/>
                    <a:pt x="18" y="141"/>
                  </a:cubicBezTo>
                  <a:cubicBezTo>
                    <a:pt x="18" y="139"/>
                    <a:pt x="21" y="138"/>
                    <a:pt x="21" y="134"/>
                  </a:cubicBezTo>
                  <a:cubicBezTo>
                    <a:pt x="21" y="130"/>
                    <a:pt x="21" y="125"/>
                    <a:pt x="22" y="123"/>
                  </a:cubicBezTo>
                  <a:cubicBezTo>
                    <a:pt x="22" y="121"/>
                    <a:pt x="25" y="116"/>
                    <a:pt x="25" y="114"/>
                  </a:cubicBezTo>
                  <a:cubicBezTo>
                    <a:pt x="25" y="112"/>
                    <a:pt x="26" y="107"/>
                    <a:pt x="27" y="104"/>
                  </a:cubicBezTo>
                  <a:cubicBezTo>
                    <a:pt x="28" y="102"/>
                    <a:pt x="32" y="101"/>
                    <a:pt x="32" y="101"/>
                  </a:cubicBezTo>
                  <a:cubicBezTo>
                    <a:pt x="32" y="101"/>
                    <a:pt x="35" y="99"/>
                    <a:pt x="42" y="96"/>
                  </a:cubicBezTo>
                  <a:cubicBezTo>
                    <a:pt x="48" y="94"/>
                    <a:pt x="54" y="93"/>
                    <a:pt x="61" y="90"/>
                  </a:cubicBezTo>
                  <a:cubicBezTo>
                    <a:pt x="67" y="88"/>
                    <a:pt x="72" y="85"/>
                    <a:pt x="73" y="84"/>
                  </a:cubicBezTo>
                  <a:cubicBezTo>
                    <a:pt x="75" y="83"/>
                    <a:pt x="76" y="81"/>
                    <a:pt x="76" y="81"/>
                  </a:cubicBezTo>
                  <a:cubicBezTo>
                    <a:pt x="76" y="77"/>
                    <a:pt x="76" y="77"/>
                    <a:pt x="76" y="77"/>
                  </a:cubicBezTo>
                  <a:cubicBezTo>
                    <a:pt x="76" y="77"/>
                    <a:pt x="76" y="75"/>
                    <a:pt x="75" y="74"/>
                  </a:cubicBezTo>
                  <a:cubicBezTo>
                    <a:pt x="75" y="74"/>
                    <a:pt x="70" y="70"/>
                    <a:pt x="68" y="60"/>
                  </a:cubicBezTo>
                  <a:cubicBezTo>
                    <a:pt x="68" y="60"/>
                    <a:pt x="66" y="60"/>
                    <a:pt x="64" y="58"/>
                  </a:cubicBezTo>
                  <a:cubicBezTo>
                    <a:pt x="63" y="56"/>
                    <a:pt x="65" y="54"/>
                    <a:pt x="64" y="52"/>
                  </a:cubicBezTo>
                  <a:cubicBezTo>
                    <a:pt x="63" y="50"/>
                    <a:pt x="61" y="45"/>
                    <a:pt x="61" y="41"/>
                  </a:cubicBezTo>
                  <a:cubicBezTo>
                    <a:pt x="61" y="38"/>
                    <a:pt x="63" y="38"/>
                    <a:pt x="63" y="38"/>
                  </a:cubicBezTo>
                  <a:cubicBezTo>
                    <a:pt x="63" y="36"/>
                    <a:pt x="63" y="36"/>
                    <a:pt x="63" y="36"/>
                  </a:cubicBezTo>
                  <a:cubicBezTo>
                    <a:pt x="63" y="36"/>
                    <a:pt x="59" y="33"/>
                    <a:pt x="59" y="27"/>
                  </a:cubicBezTo>
                  <a:cubicBezTo>
                    <a:pt x="60" y="21"/>
                    <a:pt x="63" y="13"/>
                    <a:pt x="70" y="7"/>
                  </a:cubicBezTo>
                  <a:cubicBezTo>
                    <a:pt x="77" y="1"/>
                    <a:pt x="86" y="1"/>
                    <a:pt x="92" y="0"/>
                  </a:cubicBezTo>
                  <a:cubicBezTo>
                    <a:pt x="97" y="0"/>
                    <a:pt x="104" y="5"/>
                    <a:pt x="104" y="5"/>
                  </a:cubicBezTo>
                  <a:cubicBezTo>
                    <a:pt x="104" y="5"/>
                    <a:pt x="106" y="3"/>
                    <a:pt x="110" y="7"/>
                  </a:cubicBezTo>
                  <a:cubicBezTo>
                    <a:pt x="114" y="11"/>
                    <a:pt x="118" y="17"/>
                    <a:pt x="119" y="21"/>
                  </a:cubicBezTo>
                  <a:cubicBezTo>
                    <a:pt x="120" y="26"/>
                    <a:pt x="120" y="31"/>
                    <a:pt x="119" y="32"/>
                  </a:cubicBezTo>
                  <a:cubicBezTo>
                    <a:pt x="118" y="33"/>
                    <a:pt x="117" y="34"/>
                    <a:pt x="117" y="34"/>
                  </a:cubicBezTo>
                  <a:cubicBezTo>
                    <a:pt x="117" y="34"/>
                    <a:pt x="119" y="34"/>
                    <a:pt x="119" y="36"/>
                  </a:cubicBezTo>
                  <a:cubicBezTo>
                    <a:pt x="120" y="38"/>
                    <a:pt x="118" y="43"/>
                    <a:pt x="118" y="45"/>
                  </a:cubicBezTo>
                  <a:cubicBezTo>
                    <a:pt x="118" y="48"/>
                    <a:pt x="119" y="52"/>
                    <a:pt x="117" y="54"/>
                  </a:cubicBezTo>
                  <a:cubicBezTo>
                    <a:pt x="116" y="57"/>
                    <a:pt x="114" y="56"/>
                    <a:pt x="114" y="56"/>
                  </a:cubicBezTo>
                  <a:cubicBezTo>
                    <a:pt x="113" y="69"/>
                    <a:pt x="113" y="69"/>
                    <a:pt x="113" y="69"/>
                  </a:cubicBezTo>
                  <a:cubicBezTo>
                    <a:pt x="113" y="69"/>
                    <a:pt x="116" y="72"/>
                    <a:pt x="118" y="74"/>
                  </a:cubicBezTo>
                  <a:cubicBezTo>
                    <a:pt x="120" y="76"/>
                    <a:pt x="122" y="79"/>
                    <a:pt x="125" y="80"/>
                  </a:cubicBezTo>
                  <a:cubicBezTo>
                    <a:pt x="128" y="81"/>
                    <a:pt x="149" y="86"/>
                    <a:pt x="155" y="88"/>
                  </a:cubicBezTo>
                  <a:cubicBezTo>
                    <a:pt x="161" y="90"/>
                    <a:pt x="165" y="93"/>
                    <a:pt x="165" y="93"/>
                  </a:cubicBezTo>
                  <a:cubicBezTo>
                    <a:pt x="165" y="93"/>
                    <a:pt x="168" y="94"/>
                    <a:pt x="170" y="96"/>
                  </a:cubicBezTo>
                  <a:cubicBezTo>
                    <a:pt x="172" y="99"/>
                    <a:pt x="174" y="103"/>
                    <a:pt x="175" y="110"/>
                  </a:cubicBezTo>
                  <a:cubicBezTo>
                    <a:pt x="175" y="116"/>
                    <a:pt x="177" y="122"/>
                    <a:pt x="179" y="132"/>
                  </a:cubicBezTo>
                  <a:cubicBezTo>
                    <a:pt x="180" y="142"/>
                    <a:pt x="183" y="160"/>
                    <a:pt x="184" y="167"/>
                  </a:cubicBezTo>
                  <a:cubicBezTo>
                    <a:pt x="185" y="173"/>
                    <a:pt x="186" y="180"/>
                    <a:pt x="186" y="190"/>
                  </a:cubicBezTo>
                  <a:cubicBezTo>
                    <a:pt x="187" y="199"/>
                    <a:pt x="187" y="205"/>
                    <a:pt x="186" y="212"/>
                  </a:cubicBezTo>
                  <a:cubicBezTo>
                    <a:pt x="185" y="220"/>
                    <a:pt x="181" y="227"/>
                    <a:pt x="177" y="237"/>
                  </a:cubicBezTo>
                  <a:cubicBezTo>
                    <a:pt x="173" y="248"/>
                    <a:pt x="167" y="257"/>
                    <a:pt x="165" y="263"/>
                  </a:cubicBezTo>
                  <a:cubicBezTo>
                    <a:pt x="163" y="268"/>
                    <a:pt x="160" y="276"/>
                    <a:pt x="160" y="276"/>
                  </a:cubicBezTo>
                  <a:cubicBezTo>
                    <a:pt x="160" y="276"/>
                    <a:pt x="163" y="293"/>
                    <a:pt x="164" y="301"/>
                  </a:cubicBezTo>
                  <a:cubicBezTo>
                    <a:pt x="165" y="308"/>
                    <a:pt x="167" y="320"/>
                    <a:pt x="167" y="320"/>
                  </a:cubicBezTo>
                  <a:cubicBezTo>
                    <a:pt x="167" y="320"/>
                    <a:pt x="164" y="324"/>
                    <a:pt x="149" y="327"/>
                  </a:cubicBezTo>
                  <a:cubicBezTo>
                    <a:pt x="149" y="327"/>
                    <a:pt x="146" y="349"/>
                    <a:pt x="146" y="357"/>
                  </a:cubicBezTo>
                  <a:cubicBezTo>
                    <a:pt x="145" y="366"/>
                    <a:pt x="145" y="390"/>
                    <a:pt x="145" y="400"/>
                  </a:cubicBezTo>
                  <a:cubicBezTo>
                    <a:pt x="145" y="411"/>
                    <a:pt x="144" y="441"/>
                    <a:pt x="145" y="452"/>
                  </a:cubicBezTo>
                  <a:cubicBezTo>
                    <a:pt x="145" y="463"/>
                    <a:pt x="145" y="481"/>
                    <a:pt x="144" y="490"/>
                  </a:cubicBezTo>
                  <a:cubicBezTo>
                    <a:pt x="143" y="498"/>
                    <a:pt x="141" y="510"/>
                    <a:pt x="139" y="522"/>
                  </a:cubicBezTo>
                  <a:cubicBezTo>
                    <a:pt x="137" y="534"/>
                    <a:pt x="133" y="542"/>
                    <a:pt x="133" y="542"/>
                  </a:cubicBezTo>
                  <a:cubicBezTo>
                    <a:pt x="134" y="543"/>
                    <a:pt x="134" y="543"/>
                    <a:pt x="134" y="543"/>
                  </a:cubicBezTo>
                  <a:cubicBezTo>
                    <a:pt x="134" y="543"/>
                    <a:pt x="133" y="548"/>
                    <a:pt x="132" y="550"/>
                  </a:cubicBezTo>
                  <a:cubicBezTo>
                    <a:pt x="131" y="552"/>
                    <a:pt x="131" y="552"/>
                    <a:pt x="131" y="552"/>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3"/>
            <p:cNvSpPr>
              <a:spLocks/>
            </p:cNvSpPr>
            <p:nvPr/>
          </p:nvSpPr>
          <p:spPr bwMode="auto">
            <a:xfrm>
              <a:off x="-1322388" y="3152775"/>
              <a:ext cx="153988" cy="296863"/>
            </a:xfrm>
            <a:custGeom>
              <a:avLst/>
              <a:gdLst/>
              <a:ahLst/>
              <a:cxnLst>
                <a:cxn ang="0">
                  <a:pos x="1" y="11"/>
                </a:cxn>
                <a:cxn ang="0">
                  <a:pos x="1" y="8"/>
                </a:cxn>
                <a:cxn ang="0">
                  <a:pos x="15" y="17"/>
                </a:cxn>
                <a:cxn ang="0">
                  <a:pos x="19" y="18"/>
                </a:cxn>
                <a:cxn ang="0">
                  <a:pos x="39" y="0"/>
                </a:cxn>
                <a:cxn ang="0">
                  <a:pos x="39" y="0"/>
                </a:cxn>
                <a:cxn ang="0">
                  <a:pos x="40" y="10"/>
                </a:cxn>
                <a:cxn ang="0">
                  <a:pos x="30" y="49"/>
                </a:cxn>
                <a:cxn ang="0">
                  <a:pos x="22" y="79"/>
                </a:cxn>
                <a:cxn ang="0">
                  <a:pos x="23" y="48"/>
                </a:cxn>
                <a:cxn ang="0">
                  <a:pos x="21" y="34"/>
                </a:cxn>
                <a:cxn ang="0">
                  <a:pos x="19" y="32"/>
                </a:cxn>
                <a:cxn ang="0">
                  <a:pos x="25" y="23"/>
                </a:cxn>
                <a:cxn ang="0">
                  <a:pos x="21" y="20"/>
                </a:cxn>
                <a:cxn ang="0">
                  <a:pos x="16" y="20"/>
                </a:cxn>
                <a:cxn ang="0">
                  <a:pos x="12" y="19"/>
                </a:cxn>
                <a:cxn ang="0">
                  <a:pos x="8" y="24"/>
                </a:cxn>
                <a:cxn ang="0">
                  <a:pos x="11" y="25"/>
                </a:cxn>
                <a:cxn ang="0">
                  <a:pos x="10" y="31"/>
                </a:cxn>
                <a:cxn ang="0">
                  <a:pos x="5" y="54"/>
                </a:cxn>
                <a:cxn ang="0">
                  <a:pos x="2" y="70"/>
                </a:cxn>
                <a:cxn ang="0">
                  <a:pos x="2" y="31"/>
                </a:cxn>
                <a:cxn ang="0">
                  <a:pos x="0" y="15"/>
                </a:cxn>
                <a:cxn ang="0">
                  <a:pos x="1" y="11"/>
                </a:cxn>
              </a:cxnLst>
              <a:rect l="0" t="0" r="r" b="b"/>
              <a:pathLst>
                <a:path w="41" h="79">
                  <a:moveTo>
                    <a:pt x="1" y="11"/>
                  </a:moveTo>
                  <a:cubicBezTo>
                    <a:pt x="1" y="11"/>
                    <a:pt x="1" y="9"/>
                    <a:pt x="1" y="8"/>
                  </a:cubicBezTo>
                  <a:cubicBezTo>
                    <a:pt x="1" y="8"/>
                    <a:pt x="3" y="14"/>
                    <a:pt x="15" y="17"/>
                  </a:cubicBezTo>
                  <a:cubicBezTo>
                    <a:pt x="19" y="18"/>
                    <a:pt x="19" y="18"/>
                    <a:pt x="19" y="18"/>
                  </a:cubicBezTo>
                  <a:cubicBezTo>
                    <a:pt x="19" y="18"/>
                    <a:pt x="39" y="7"/>
                    <a:pt x="39" y="0"/>
                  </a:cubicBezTo>
                  <a:cubicBezTo>
                    <a:pt x="39" y="0"/>
                    <a:pt x="39" y="0"/>
                    <a:pt x="39" y="0"/>
                  </a:cubicBezTo>
                  <a:cubicBezTo>
                    <a:pt x="39" y="0"/>
                    <a:pt x="41" y="5"/>
                    <a:pt x="40" y="10"/>
                  </a:cubicBezTo>
                  <a:cubicBezTo>
                    <a:pt x="39" y="15"/>
                    <a:pt x="34" y="30"/>
                    <a:pt x="30" y="49"/>
                  </a:cubicBezTo>
                  <a:cubicBezTo>
                    <a:pt x="25" y="67"/>
                    <a:pt x="22" y="79"/>
                    <a:pt x="22" y="79"/>
                  </a:cubicBezTo>
                  <a:cubicBezTo>
                    <a:pt x="22" y="79"/>
                    <a:pt x="23" y="57"/>
                    <a:pt x="23" y="48"/>
                  </a:cubicBezTo>
                  <a:cubicBezTo>
                    <a:pt x="23" y="39"/>
                    <a:pt x="22" y="36"/>
                    <a:pt x="21" y="34"/>
                  </a:cubicBezTo>
                  <a:cubicBezTo>
                    <a:pt x="20" y="33"/>
                    <a:pt x="19" y="32"/>
                    <a:pt x="19" y="32"/>
                  </a:cubicBezTo>
                  <a:cubicBezTo>
                    <a:pt x="19" y="32"/>
                    <a:pt x="21" y="26"/>
                    <a:pt x="25" y="23"/>
                  </a:cubicBezTo>
                  <a:cubicBezTo>
                    <a:pt x="25" y="23"/>
                    <a:pt x="23" y="21"/>
                    <a:pt x="21" y="20"/>
                  </a:cubicBezTo>
                  <a:cubicBezTo>
                    <a:pt x="21" y="20"/>
                    <a:pt x="19" y="20"/>
                    <a:pt x="16" y="20"/>
                  </a:cubicBezTo>
                  <a:cubicBezTo>
                    <a:pt x="13" y="21"/>
                    <a:pt x="12" y="19"/>
                    <a:pt x="12" y="19"/>
                  </a:cubicBezTo>
                  <a:cubicBezTo>
                    <a:pt x="12" y="19"/>
                    <a:pt x="9" y="21"/>
                    <a:pt x="8" y="24"/>
                  </a:cubicBezTo>
                  <a:cubicBezTo>
                    <a:pt x="11" y="25"/>
                    <a:pt x="11" y="25"/>
                    <a:pt x="11" y="25"/>
                  </a:cubicBezTo>
                  <a:cubicBezTo>
                    <a:pt x="11" y="25"/>
                    <a:pt x="11" y="29"/>
                    <a:pt x="10" y="31"/>
                  </a:cubicBezTo>
                  <a:cubicBezTo>
                    <a:pt x="9" y="33"/>
                    <a:pt x="7" y="40"/>
                    <a:pt x="5" y="54"/>
                  </a:cubicBezTo>
                  <a:cubicBezTo>
                    <a:pt x="2" y="67"/>
                    <a:pt x="2" y="70"/>
                    <a:pt x="2" y="70"/>
                  </a:cubicBezTo>
                  <a:cubicBezTo>
                    <a:pt x="2" y="70"/>
                    <a:pt x="2" y="41"/>
                    <a:pt x="2" y="31"/>
                  </a:cubicBezTo>
                  <a:cubicBezTo>
                    <a:pt x="2" y="21"/>
                    <a:pt x="1" y="16"/>
                    <a:pt x="0" y="15"/>
                  </a:cubicBezTo>
                  <a:cubicBezTo>
                    <a:pt x="0" y="13"/>
                    <a:pt x="1" y="11"/>
                    <a:pt x="1" y="1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3"/>
          <p:cNvGrpSpPr/>
          <p:nvPr/>
        </p:nvGrpSpPr>
        <p:grpSpPr>
          <a:xfrm>
            <a:off x="18229462" y="2419102"/>
            <a:ext cx="2201301" cy="3137708"/>
            <a:chOff x="1390264" y="1218371"/>
            <a:chExt cx="3253744" cy="4943117"/>
          </a:xfrm>
        </p:grpSpPr>
        <p:pic>
          <p:nvPicPr>
            <p:cNvPr id="15" name="Picture 3" descr="E:\PPT_Charts_and_Diagrams\cloud\images\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2488" y="3220016"/>
              <a:ext cx="1259399" cy="89050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6" name="Picture 2" descr="E:\PPT_Charts_and_Diagrams\cloud\images\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0264" y="1873112"/>
              <a:ext cx="937661" cy="704166"/>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7" name="Picture 3" descr="E:\PPT_Charts_and_Diagrams\cloud\images\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9762" y="1218371"/>
              <a:ext cx="1388511" cy="1003096"/>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8" name="Picture 2" descr="E:\PPT_Charts_and_Diagrams\cloud\images\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32528" y="1279741"/>
              <a:ext cx="1222438" cy="82638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19" name="Picture 4" descr="E:\PPT_Charts_and_Diagrams\cloud\images\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0600" y="1678161"/>
              <a:ext cx="1125989" cy="848182"/>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0" name="Picture 2" descr="C:\PPT_charts\cloud\images\1.png"/>
            <p:cNvPicPr>
              <a:picLocks noChangeAspect="1" noChangeArrowheads="1"/>
            </p:cNvPicPr>
            <p:nvPr/>
          </p:nvPicPr>
          <p:blipFill>
            <a:blip r:embed="rId8" cstate="print"/>
            <a:srcRect/>
            <a:stretch>
              <a:fillRect/>
            </a:stretch>
          </p:blipFill>
          <p:spPr bwMode="auto">
            <a:xfrm>
              <a:off x="2922142" y="2742367"/>
              <a:ext cx="1301997" cy="918594"/>
            </a:xfrm>
            <a:prstGeom prst="rect">
              <a:avLst/>
            </a:prstGeom>
            <a:noFill/>
            <a:effectLst>
              <a:outerShdw blurRad="50800" dist="38100" dir="8100000" algn="tr" rotWithShape="0">
                <a:prstClr val="black">
                  <a:alpha val="46000"/>
                </a:prstClr>
              </a:outerShdw>
            </a:effectLst>
          </p:spPr>
        </p:pic>
        <p:pic>
          <p:nvPicPr>
            <p:cNvPr id="21" name="Picture 3" descr="E:\PPT_Charts_and_Diagrams\cloud\images\6.png"/>
            <p:cNvPicPr>
              <a:picLocks noChangeAspect="1" noChangeArrowheads="1"/>
            </p:cNvPicPr>
            <p:nvPr/>
          </p:nvPicPr>
          <p:blipFill>
            <a:blip r:embed="rId9" cstate="print">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val="0"/>
                </a:ext>
              </a:extLst>
            </a:blip>
            <a:srcRect/>
            <a:stretch>
              <a:fillRect/>
            </a:stretch>
          </p:blipFill>
          <p:spPr bwMode="auto">
            <a:xfrm>
              <a:off x="3380600" y="2204864"/>
              <a:ext cx="1263408" cy="981705"/>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2" name="Picture 4" descr="E:\PPT_Charts_and_Diagrams\cloud\images\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63039" y="4184810"/>
              <a:ext cx="1061195" cy="688753"/>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3" name="Picture 4" descr="E:\PPT_Charts_and_Diagrams\cloud\images\9.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03022" y="3759653"/>
              <a:ext cx="927567" cy="565332"/>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pic>
          <p:nvPicPr>
            <p:cNvPr id="24" name="Picture 3" descr="E:\PPT_Charts_and_Diagrams\cloud\images\2.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228472" y="4496376"/>
              <a:ext cx="1060693" cy="766271"/>
            </a:xfrm>
            <a:prstGeom prst="rect">
              <a:avLst/>
            </a:prstGeom>
            <a:noFill/>
            <a:effectLst>
              <a:outerShdw blurRad="50800" dist="38100" dir="8100000" algn="tr" rotWithShape="0">
                <a:prstClr val="black">
                  <a:alpha val="46000"/>
                </a:prstClr>
              </a:outerShdw>
            </a:effectLst>
            <a:extLst>
              <a:ext uri="{909E8E84-426E-40DD-AFC4-6F175D3DCCD1}">
                <a14:hiddenFill xmlns:a14="http://schemas.microsoft.com/office/drawing/2010/main">
                  <a:solidFill>
                    <a:srgbClr val="FFFFFF"/>
                  </a:solidFill>
                </a14:hiddenFill>
              </a:ext>
            </a:extLst>
          </p:spPr>
        </p:pic>
        <p:sp>
          <p:nvSpPr>
            <p:cNvPr id="25" name="Oval 2"/>
            <p:cNvSpPr/>
            <p:nvPr/>
          </p:nvSpPr>
          <p:spPr>
            <a:xfrm>
              <a:off x="2371559" y="5531654"/>
              <a:ext cx="672322" cy="629834"/>
            </a:xfrm>
            <a:prstGeom prst="ellipse">
              <a:avLst/>
            </a:prstGeom>
            <a:solidFill>
              <a:schemeClr val="accent6"/>
            </a:solidFill>
            <a:ln>
              <a:solidFill>
                <a:schemeClr val="bg1"/>
              </a:solidFill>
            </a:ln>
            <a:effectLst>
              <a:outerShdw blurRad="50800" dist="38100" dir="8100000" algn="tr"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2" name="Resim 51"/>
          <p:cNvPicPr>
            <a:picLocks noChangeAspect="1"/>
          </p:cNvPicPr>
          <p:nvPr/>
        </p:nvPicPr>
        <p:blipFill>
          <a:blip r:embed="rId13"/>
          <a:stretch>
            <a:fillRect/>
          </a:stretch>
        </p:blipFill>
        <p:spPr>
          <a:xfrm>
            <a:off x="7304205" y="7196113"/>
            <a:ext cx="3316746" cy="5592056"/>
          </a:xfrm>
          <a:prstGeom prst="rect">
            <a:avLst/>
          </a:prstGeom>
        </p:spPr>
      </p:pic>
      <p:sp>
        <p:nvSpPr>
          <p:cNvPr id="54" name="AutoShape 64"/>
          <p:cNvSpPr>
            <a:spLocks noChangeArrowheads="1"/>
          </p:cNvSpPr>
          <p:nvPr/>
        </p:nvSpPr>
        <p:spPr bwMode="gray">
          <a:xfrm>
            <a:off x="758482" y="8350914"/>
            <a:ext cx="4610449" cy="2287645"/>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mtClean="0">
              <a:solidFill>
                <a:schemeClr val="tx1">
                  <a:lumMod val="50000"/>
                </a:schemeClr>
              </a:solidFill>
              <a:latin typeface="+mj-lt"/>
            </a:endParaRPr>
          </a:p>
        </p:txBody>
      </p:sp>
      <p:sp>
        <p:nvSpPr>
          <p:cNvPr id="56" name="AutoShape 64"/>
          <p:cNvSpPr>
            <a:spLocks noChangeArrowheads="1"/>
          </p:cNvSpPr>
          <p:nvPr/>
        </p:nvSpPr>
        <p:spPr bwMode="gray">
          <a:xfrm>
            <a:off x="758482" y="9017279"/>
            <a:ext cx="4610449" cy="2287645"/>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mtClean="0">
              <a:solidFill>
                <a:schemeClr val="tx1">
                  <a:lumMod val="50000"/>
                </a:schemeClr>
              </a:solidFill>
              <a:latin typeface="+mj-lt"/>
            </a:endParaRPr>
          </a:p>
        </p:txBody>
      </p:sp>
      <p:sp>
        <p:nvSpPr>
          <p:cNvPr id="61" name="188 Metin kutusu"/>
          <p:cNvSpPr txBox="1"/>
          <p:nvPr/>
        </p:nvSpPr>
        <p:spPr>
          <a:xfrm>
            <a:off x="11040286" y="11448256"/>
            <a:ext cx="6924607" cy="656117"/>
          </a:xfrm>
          <a:prstGeom prst="rect">
            <a:avLst/>
          </a:prstGeom>
          <a:solidFill>
            <a:srgbClr val="00B050"/>
          </a:solidFill>
        </p:spPr>
        <p:txBody>
          <a:bodyPr wrap="none" lIns="101133" tIns="50566" rIns="101133" bIns="50566" rtlCol="0">
            <a:spAutoFit/>
          </a:bodyPr>
          <a:lstStyle/>
          <a:p>
            <a:r>
              <a:rPr lang="tr-TR" sz="3600" b="1" dirty="0" smtClean="0"/>
              <a:t>APLİKASYON İŞLEMİ YAPILIR.</a:t>
            </a:r>
            <a:endParaRPr lang="tr-TR" sz="3600" b="1" dirty="0"/>
          </a:p>
        </p:txBody>
      </p:sp>
      <p:sp>
        <p:nvSpPr>
          <p:cNvPr id="29" name="179 Dikdörtgen"/>
          <p:cNvSpPr/>
          <p:nvPr/>
        </p:nvSpPr>
        <p:spPr>
          <a:xfrm>
            <a:off x="1259037" y="7847856"/>
            <a:ext cx="5184576" cy="3970318"/>
          </a:xfrm>
          <a:prstGeom prst="rect">
            <a:avLst/>
          </a:prstGeom>
          <a:solidFill>
            <a:srgbClr val="00B050"/>
          </a:solidFill>
        </p:spPr>
        <p:txBody>
          <a:bodyPr wrap="square">
            <a:spAutoFit/>
          </a:bodyPr>
          <a:lstStyle/>
          <a:p>
            <a:pPr algn="ctr"/>
            <a:r>
              <a:rPr lang="tr-TR" sz="3600" dirty="0" smtClean="0"/>
              <a:t>Yanılma dışındaki </a:t>
            </a:r>
            <a:r>
              <a:rPr lang="tr-TR" sz="3600" dirty="0" err="1" smtClean="0"/>
              <a:t>yüzölçüm</a:t>
            </a:r>
            <a:r>
              <a:rPr lang="tr-TR" sz="3600" dirty="0" smtClean="0"/>
              <a:t> hataları bulunan taşınmazın Maliki düzeltme yapılmadan aplikasyon işlemi yapılmasını talep ederse;</a:t>
            </a:r>
            <a:endParaRPr lang="tr-TR" sz="3600" dirty="0"/>
          </a:p>
        </p:txBody>
      </p:sp>
      <p:sp>
        <p:nvSpPr>
          <p:cNvPr id="30" name="Oval 20"/>
          <p:cNvSpPr>
            <a:spLocks noChangeArrowheads="1"/>
          </p:cNvSpPr>
          <p:nvPr/>
        </p:nvSpPr>
        <p:spPr bwMode="auto">
          <a:xfrm>
            <a:off x="8508919" y="11224187"/>
            <a:ext cx="1031038" cy="944149"/>
          </a:xfrm>
          <a:prstGeom prst="ellipse">
            <a:avLst/>
          </a:prstGeom>
          <a:solidFill>
            <a:srgbClr val="00B050"/>
          </a:solidFill>
          <a:ln w="9525">
            <a:noFill/>
            <a:round/>
            <a:headEnd/>
            <a:tailEnd/>
          </a:ln>
          <a:effectLst>
            <a:glow rad="228600">
              <a:schemeClr val="accent5">
                <a:satMod val="175000"/>
                <a:alpha val="40000"/>
              </a:schemeClr>
            </a:glow>
          </a:effectLst>
        </p:spPr>
        <p:txBody>
          <a:bodyPr vert="horz" wrap="square" lIns="91440" tIns="45720" rIns="91440" bIns="45720" numCol="1" anchor="t" anchorCtr="0" compatLnSpc="1">
            <a:prstTxWarp prst="textNoShape">
              <a:avLst/>
            </a:prstTxWarp>
          </a:bodyPr>
          <a:lstStyle/>
          <a:p>
            <a:endParaRPr lang="en-US"/>
          </a:p>
        </p:txBody>
      </p:sp>
      <p:sp>
        <p:nvSpPr>
          <p:cNvPr id="32" name="Oval 20"/>
          <p:cNvSpPr>
            <a:spLocks noChangeArrowheads="1"/>
          </p:cNvSpPr>
          <p:nvPr/>
        </p:nvSpPr>
        <p:spPr bwMode="auto">
          <a:xfrm>
            <a:off x="8348418" y="7847856"/>
            <a:ext cx="1245934" cy="1169423"/>
          </a:xfrm>
          <a:prstGeom prst="ellipse">
            <a:avLst/>
          </a:prstGeom>
          <a:solidFill>
            <a:schemeClr val="accent4"/>
          </a:solidFill>
          <a:ln w="9525">
            <a:noFill/>
            <a:round/>
            <a:headEnd/>
            <a:tailEnd/>
          </a:ln>
          <a:effectLst>
            <a:glow rad="228600">
              <a:schemeClr val="accent5">
                <a:satMod val="175000"/>
                <a:alpha val="40000"/>
              </a:schemeClr>
            </a:glow>
          </a:effectLst>
        </p:spPr>
        <p:txBody>
          <a:bodyPr vert="horz" wrap="square" lIns="91440" tIns="45720" rIns="91440" bIns="45720" numCol="1" anchor="t" anchorCtr="0" compatLnSpc="1">
            <a:prstTxWarp prst="textNoShape">
              <a:avLst/>
            </a:prstTxWarp>
          </a:bodyPr>
          <a:lstStyle/>
          <a:p>
            <a:endParaRPr lang="en-US"/>
          </a:p>
        </p:txBody>
      </p:sp>
      <p:sp>
        <p:nvSpPr>
          <p:cNvPr id="34" name="189 Metin kutusu"/>
          <p:cNvSpPr txBox="1"/>
          <p:nvPr/>
        </p:nvSpPr>
        <p:spPr>
          <a:xfrm>
            <a:off x="11268149" y="7640043"/>
            <a:ext cx="6423032" cy="2872109"/>
          </a:xfrm>
          <a:prstGeom prst="rect">
            <a:avLst/>
          </a:prstGeom>
          <a:noFill/>
        </p:spPr>
        <p:txBody>
          <a:bodyPr wrap="square" lIns="101133" tIns="50566" rIns="101133" bIns="50566" rtlCol="0">
            <a:spAutoFit/>
          </a:bodyPr>
          <a:lstStyle/>
          <a:p>
            <a:r>
              <a:rPr lang="tr-TR" sz="3600" dirty="0" smtClean="0"/>
              <a:t>TAPU  KÜTÜĞÜNÜN BEYANLAR HANESİNE  VE HAZIRLANAN APLİKASYON BELGESİNE  </a:t>
            </a:r>
            <a:r>
              <a:rPr lang="tr-TR" sz="3600" dirty="0" err="1" smtClean="0"/>
              <a:t>YÜZÖLÇÜM</a:t>
            </a:r>
            <a:r>
              <a:rPr lang="tr-TR" sz="3600" dirty="0" smtClean="0"/>
              <a:t> HATASI BELİRTME YAPILIR.</a:t>
            </a:r>
            <a:endParaRPr lang="tr-TR" sz="3600" dirty="0"/>
          </a:p>
        </p:txBody>
      </p:sp>
      <p:pic>
        <p:nvPicPr>
          <p:cNvPr id="36" name="Picture 5"/>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2001" t="7556" r="15917" b="11104"/>
          <a:stretch/>
        </p:blipFill>
        <p:spPr bwMode="auto">
          <a:xfrm>
            <a:off x="1087171" y="220017"/>
            <a:ext cx="9275502" cy="574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438140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40"/>
          <p:cNvSpPr/>
          <p:nvPr/>
        </p:nvSpPr>
        <p:spPr bwMode="auto">
          <a:xfrm>
            <a:off x="6811601" y="647056"/>
            <a:ext cx="10230341" cy="1146438"/>
          </a:xfrm>
          <a:prstGeom prst="roundRect">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z="3600" b="1"/>
          </a:p>
        </p:txBody>
      </p:sp>
      <p:pic>
        <p:nvPicPr>
          <p:cNvPr id="5" name="Picture 2"/>
          <p:cNvPicPr>
            <a:picLocks noChangeAspect="1" noChangeArrowheads="1"/>
          </p:cNvPicPr>
          <p:nvPr/>
        </p:nvPicPr>
        <p:blipFill>
          <a:blip r:embed="rId3" cstate="print"/>
          <a:srcRect l="15834" t="6944" r="61041" b="16666"/>
          <a:stretch>
            <a:fillRect/>
          </a:stretch>
        </p:blipFill>
        <p:spPr bwMode="auto">
          <a:xfrm>
            <a:off x="826989" y="2998071"/>
            <a:ext cx="9299412" cy="7738527"/>
          </a:xfrm>
          <a:prstGeom prst="rect">
            <a:avLst/>
          </a:prstGeom>
          <a:noFill/>
          <a:ln w="9525">
            <a:noFill/>
            <a:miter lim="800000"/>
            <a:headEnd/>
            <a:tailEnd/>
          </a:ln>
          <a:effectLst/>
        </p:spPr>
      </p:pic>
      <p:sp>
        <p:nvSpPr>
          <p:cNvPr id="6" name="19 Halka"/>
          <p:cNvSpPr/>
          <p:nvPr/>
        </p:nvSpPr>
        <p:spPr>
          <a:xfrm>
            <a:off x="1763094" y="4907217"/>
            <a:ext cx="6648524" cy="3372687"/>
          </a:xfrm>
          <a:prstGeom prst="donut">
            <a:avLst>
              <a:gd name="adj" fmla="val 5613"/>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lIns="101133" tIns="50566" rIns="101133" bIns="50566" rtlCol="0" anchor="ctr"/>
          <a:lstStyle/>
          <a:p>
            <a:pPr algn="ctr"/>
            <a:endParaRPr lang="tr-TR">
              <a:solidFill>
                <a:schemeClr val="tx1"/>
              </a:solidFill>
            </a:endParaRPr>
          </a:p>
        </p:txBody>
      </p:sp>
      <p:grpSp>
        <p:nvGrpSpPr>
          <p:cNvPr id="7" name="Group 55"/>
          <p:cNvGrpSpPr/>
          <p:nvPr/>
        </p:nvGrpSpPr>
        <p:grpSpPr>
          <a:xfrm rot="569026">
            <a:off x="7222537" y="5894246"/>
            <a:ext cx="4235867" cy="1398625"/>
            <a:chOff x="2401888" y="2851150"/>
            <a:chExt cx="4156075" cy="2497137"/>
          </a:xfrm>
          <a:solidFill>
            <a:srgbClr val="FFC000"/>
          </a:solidFill>
          <a:effectLst/>
        </p:grpSpPr>
        <p:sp>
          <p:nvSpPr>
            <p:cNvPr id="8" name="Freeform 22"/>
            <p:cNvSpPr>
              <a:spLocks/>
            </p:cNvSpPr>
            <p:nvPr/>
          </p:nvSpPr>
          <p:spPr bwMode="auto">
            <a:xfrm>
              <a:off x="2401888" y="2851150"/>
              <a:ext cx="4156075" cy="2497137"/>
            </a:xfrm>
            <a:custGeom>
              <a:avLst/>
              <a:gdLst/>
              <a:ahLst/>
              <a:cxnLst>
                <a:cxn ang="0">
                  <a:pos x="2308" y="725"/>
                </a:cxn>
                <a:cxn ang="0">
                  <a:pos x="2261" y="727"/>
                </a:cxn>
                <a:cxn ang="0">
                  <a:pos x="2115" y="567"/>
                </a:cxn>
                <a:cxn ang="0">
                  <a:pos x="848" y="1561"/>
                </a:cxn>
                <a:cxn ang="0">
                  <a:pos x="797" y="1573"/>
                </a:cxn>
                <a:cxn ang="0">
                  <a:pos x="593" y="1162"/>
                </a:cxn>
                <a:cxn ang="0">
                  <a:pos x="383" y="1358"/>
                </a:cxn>
                <a:cxn ang="0">
                  <a:pos x="324" y="1372"/>
                </a:cxn>
                <a:cxn ang="0">
                  <a:pos x="251" y="1231"/>
                </a:cxn>
                <a:cxn ang="0">
                  <a:pos x="48" y="1455"/>
                </a:cxn>
                <a:cxn ang="0">
                  <a:pos x="0" y="1462"/>
                </a:cxn>
                <a:cxn ang="0">
                  <a:pos x="0" y="1353"/>
                </a:cxn>
                <a:cxn ang="0">
                  <a:pos x="293" y="1089"/>
                </a:cxn>
                <a:cxn ang="0">
                  <a:pos x="296" y="1136"/>
                </a:cxn>
                <a:cxn ang="0">
                  <a:pos x="357" y="1233"/>
                </a:cxn>
                <a:cxn ang="0">
                  <a:pos x="574" y="1018"/>
                </a:cxn>
                <a:cxn ang="0">
                  <a:pos x="603" y="1009"/>
                </a:cxn>
                <a:cxn ang="0">
                  <a:pos x="841" y="1441"/>
                </a:cxn>
                <a:cxn ang="0">
                  <a:pos x="2122" y="442"/>
                </a:cxn>
                <a:cxn ang="0">
                  <a:pos x="2582" y="0"/>
                </a:cxn>
                <a:cxn ang="0">
                  <a:pos x="2618" y="31"/>
                </a:cxn>
                <a:cxn ang="0">
                  <a:pos x="2308" y="725"/>
                </a:cxn>
              </a:cxnLst>
              <a:rect l="0" t="0" r="r" b="b"/>
              <a:pathLst>
                <a:path w="2618" h="1573">
                  <a:moveTo>
                    <a:pt x="2308" y="725"/>
                  </a:moveTo>
                  <a:lnTo>
                    <a:pt x="2261" y="727"/>
                  </a:lnTo>
                  <a:lnTo>
                    <a:pt x="2115" y="567"/>
                  </a:lnTo>
                  <a:lnTo>
                    <a:pt x="848" y="1561"/>
                  </a:lnTo>
                  <a:lnTo>
                    <a:pt x="797" y="1573"/>
                  </a:lnTo>
                  <a:lnTo>
                    <a:pt x="593" y="1162"/>
                  </a:lnTo>
                  <a:lnTo>
                    <a:pt x="383" y="1358"/>
                  </a:lnTo>
                  <a:lnTo>
                    <a:pt x="324" y="1372"/>
                  </a:lnTo>
                  <a:lnTo>
                    <a:pt x="251" y="1231"/>
                  </a:lnTo>
                  <a:lnTo>
                    <a:pt x="48" y="1455"/>
                  </a:lnTo>
                  <a:lnTo>
                    <a:pt x="0" y="1462"/>
                  </a:lnTo>
                  <a:lnTo>
                    <a:pt x="0" y="1353"/>
                  </a:lnTo>
                  <a:lnTo>
                    <a:pt x="293" y="1089"/>
                  </a:lnTo>
                  <a:lnTo>
                    <a:pt x="296" y="1136"/>
                  </a:lnTo>
                  <a:lnTo>
                    <a:pt x="357" y="1233"/>
                  </a:lnTo>
                  <a:lnTo>
                    <a:pt x="574" y="1018"/>
                  </a:lnTo>
                  <a:lnTo>
                    <a:pt x="603" y="1009"/>
                  </a:lnTo>
                  <a:lnTo>
                    <a:pt x="841" y="1441"/>
                  </a:lnTo>
                  <a:lnTo>
                    <a:pt x="2122" y="442"/>
                  </a:lnTo>
                  <a:lnTo>
                    <a:pt x="2582" y="0"/>
                  </a:lnTo>
                  <a:lnTo>
                    <a:pt x="2618" y="31"/>
                  </a:lnTo>
                  <a:lnTo>
                    <a:pt x="2308" y="725"/>
                  </a:lnTo>
                  <a:close/>
                </a:path>
              </a:pathLst>
            </a:custGeom>
            <a:grpFill/>
            <a:ln w="9" cap="flat">
              <a:solidFill>
                <a:schemeClr val="accent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3"/>
            <p:cNvSpPr>
              <a:spLocks/>
            </p:cNvSpPr>
            <p:nvPr/>
          </p:nvSpPr>
          <p:spPr bwMode="auto">
            <a:xfrm>
              <a:off x="2401888" y="2859088"/>
              <a:ext cx="4095750" cy="2486025"/>
            </a:xfrm>
            <a:custGeom>
              <a:avLst/>
              <a:gdLst/>
              <a:ahLst/>
              <a:cxnLst>
                <a:cxn ang="0">
                  <a:pos x="2261" y="715"/>
                </a:cxn>
                <a:cxn ang="0">
                  <a:pos x="2100" y="538"/>
                </a:cxn>
                <a:cxn ang="0">
                  <a:pos x="797" y="1566"/>
                </a:cxn>
                <a:cxn ang="0">
                  <a:pos x="572" y="1126"/>
                </a:cxn>
                <a:cxn ang="0">
                  <a:pos x="322" y="1362"/>
                </a:cxn>
                <a:cxn ang="0">
                  <a:pos x="232" y="1190"/>
                </a:cxn>
                <a:cxn ang="0">
                  <a:pos x="0" y="1450"/>
                </a:cxn>
                <a:cxn ang="0">
                  <a:pos x="0" y="1334"/>
                </a:cxn>
                <a:cxn ang="0">
                  <a:pos x="256" y="1055"/>
                </a:cxn>
                <a:cxn ang="0">
                  <a:pos x="317" y="1055"/>
                </a:cxn>
                <a:cxn ang="0">
                  <a:pos x="371" y="1174"/>
                </a:cxn>
                <a:cxn ang="0">
                  <a:pos x="589" y="966"/>
                </a:cxn>
                <a:cxn ang="0">
                  <a:pos x="641" y="963"/>
                </a:cxn>
                <a:cxn ang="0">
                  <a:pos x="858" y="1360"/>
                </a:cxn>
                <a:cxn ang="0">
                  <a:pos x="1985" y="406"/>
                </a:cxn>
                <a:cxn ang="0">
                  <a:pos x="1862" y="234"/>
                </a:cxn>
                <a:cxn ang="0">
                  <a:pos x="2580" y="0"/>
                </a:cxn>
                <a:cxn ang="0">
                  <a:pos x="2261" y="715"/>
                </a:cxn>
              </a:cxnLst>
              <a:rect l="0" t="0" r="r" b="b"/>
              <a:pathLst>
                <a:path w="2580" h="1566">
                  <a:moveTo>
                    <a:pt x="2261" y="715"/>
                  </a:moveTo>
                  <a:lnTo>
                    <a:pt x="2100" y="538"/>
                  </a:lnTo>
                  <a:lnTo>
                    <a:pt x="797" y="1566"/>
                  </a:lnTo>
                  <a:lnTo>
                    <a:pt x="572" y="1126"/>
                  </a:lnTo>
                  <a:lnTo>
                    <a:pt x="322" y="1362"/>
                  </a:lnTo>
                  <a:lnTo>
                    <a:pt x="232" y="1190"/>
                  </a:lnTo>
                  <a:lnTo>
                    <a:pt x="0" y="1450"/>
                  </a:lnTo>
                  <a:lnTo>
                    <a:pt x="0" y="1334"/>
                  </a:lnTo>
                  <a:lnTo>
                    <a:pt x="256" y="1055"/>
                  </a:lnTo>
                  <a:lnTo>
                    <a:pt x="317" y="1055"/>
                  </a:lnTo>
                  <a:lnTo>
                    <a:pt x="371" y="1174"/>
                  </a:lnTo>
                  <a:lnTo>
                    <a:pt x="589" y="966"/>
                  </a:lnTo>
                  <a:lnTo>
                    <a:pt x="641" y="963"/>
                  </a:lnTo>
                  <a:lnTo>
                    <a:pt x="858" y="1360"/>
                  </a:lnTo>
                  <a:lnTo>
                    <a:pt x="1985" y="406"/>
                  </a:lnTo>
                  <a:lnTo>
                    <a:pt x="1862" y="234"/>
                  </a:lnTo>
                  <a:lnTo>
                    <a:pt x="2580" y="0"/>
                  </a:lnTo>
                  <a:lnTo>
                    <a:pt x="2261" y="715"/>
                  </a:lnTo>
                  <a:close/>
                </a:path>
              </a:pathLst>
            </a:custGeom>
            <a:solidFill>
              <a:srgbClr val="FF9933"/>
            </a:solidFill>
            <a:ln w="9" cap="flat">
              <a:solidFill>
                <a:schemeClr val="accent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4"/>
            <p:cNvSpPr>
              <a:spLocks/>
            </p:cNvSpPr>
            <p:nvPr/>
          </p:nvSpPr>
          <p:spPr bwMode="auto">
            <a:xfrm>
              <a:off x="3351213" y="4392613"/>
              <a:ext cx="409575" cy="666750"/>
            </a:xfrm>
            <a:custGeom>
              <a:avLst/>
              <a:gdLst/>
              <a:ahLst/>
              <a:cxnLst>
                <a:cxn ang="0">
                  <a:pos x="258" y="389"/>
                </a:cxn>
                <a:cxn ang="0">
                  <a:pos x="232" y="420"/>
                </a:cxn>
                <a:cxn ang="0">
                  <a:pos x="0" y="2"/>
                </a:cxn>
                <a:cxn ang="0">
                  <a:pos x="43" y="0"/>
                </a:cxn>
                <a:cxn ang="0">
                  <a:pos x="258" y="389"/>
                </a:cxn>
              </a:cxnLst>
              <a:rect l="0" t="0" r="r" b="b"/>
              <a:pathLst>
                <a:path w="258" h="420">
                  <a:moveTo>
                    <a:pt x="258" y="389"/>
                  </a:moveTo>
                  <a:lnTo>
                    <a:pt x="232" y="420"/>
                  </a:lnTo>
                  <a:lnTo>
                    <a:pt x="0" y="2"/>
                  </a:lnTo>
                  <a:lnTo>
                    <a:pt x="43" y="0"/>
                  </a:lnTo>
                  <a:lnTo>
                    <a:pt x="258" y="389"/>
                  </a:lnTo>
                  <a:close/>
                </a:path>
              </a:pathLst>
            </a:custGeom>
            <a:grpFill/>
            <a:ln w="9" cap="flat">
              <a:solidFill>
                <a:schemeClr val="accent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5"/>
            <p:cNvSpPr>
              <a:spLocks/>
            </p:cNvSpPr>
            <p:nvPr/>
          </p:nvSpPr>
          <p:spPr bwMode="auto">
            <a:xfrm>
              <a:off x="2814638" y="4533900"/>
              <a:ext cx="176213" cy="247650"/>
            </a:xfrm>
            <a:custGeom>
              <a:avLst/>
              <a:gdLst/>
              <a:ahLst/>
              <a:cxnLst>
                <a:cxn ang="0">
                  <a:pos x="111" y="119"/>
                </a:cxn>
                <a:cxn ang="0">
                  <a:pos x="74" y="156"/>
                </a:cxn>
                <a:cxn ang="0">
                  <a:pos x="0" y="0"/>
                </a:cxn>
                <a:cxn ang="0">
                  <a:pos x="55" y="0"/>
                </a:cxn>
                <a:cxn ang="0">
                  <a:pos x="111" y="119"/>
                </a:cxn>
              </a:cxnLst>
              <a:rect l="0" t="0" r="r" b="b"/>
              <a:pathLst>
                <a:path w="111" h="156">
                  <a:moveTo>
                    <a:pt x="111" y="119"/>
                  </a:moveTo>
                  <a:lnTo>
                    <a:pt x="74" y="156"/>
                  </a:lnTo>
                  <a:lnTo>
                    <a:pt x="0" y="0"/>
                  </a:lnTo>
                  <a:lnTo>
                    <a:pt x="55" y="0"/>
                  </a:lnTo>
                  <a:lnTo>
                    <a:pt x="111" y="119"/>
                  </a:lnTo>
                  <a:close/>
                </a:path>
              </a:pathLst>
            </a:custGeom>
            <a:grpFill/>
            <a:ln w="9" cap="flat">
              <a:solidFill>
                <a:schemeClr val="accent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2" name="TextBox 27">
            <a:extLst>
              <a:ext uri="{FF2B5EF4-FFF2-40B4-BE49-F238E27FC236}">
                <a16:creationId xmlns="" xmlns:a16="http://schemas.microsoft.com/office/drawing/2014/main" id="{0B58BACC-0CEB-4D05-8571-F51C408879B6}"/>
              </a:ext>
            </a:extLst>
          </p:cNvPr>
          <p:cNvSpPr txBox="1"/>
          <p:nvPr/>
        </p:nvSpPr>
        <p:spPr>
          <a:xfrm>
            <a:off x="12979657" y="3088493"/>
            <a:ext cx="6840760"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3600" b="1" dirty="0" smtClean="0">
                <a:latin typeface="Noto Sans" panose="020B0502040504020204" pitchFamily="34"/>
                <a:ea typeface="Noto Sans" panose="020B0502040504020204" pitchFamily="34"/>
                <a:cs typeface="+mn-cs"/>
              </a:rPr>
              <a:t>Parsel maliki ile komşu parsel malikleri ilgilisi sayılır</a:t>
            </a:r>
            <a:r>
              <a:rPr kumimoji="0" lang="tr-TR" sz="3600" b="1" i="0" u="none" strike="noStrike" kern="1200" cap="none" spc="0" normalizeH="0" noProof="0" dirty="0" smtClean="0">
                <a:ln>
                  <a:noFill/>
                </a:ln>
                <a:effectLst/>
                <a:uLnTx/>
                <a:uFillTx/>
                <a:latin typeface="Noto Sans" panose="020B0502040504020204" pitchFamily="34"/>
                <a:ea typeface="Noto Sans" panose="020B0502040504020204" pitchFamily="34"/>
                <a:cs typeface="+mn-cs"/>
              </a:rPr>
              <a:t>.</a:t>
            </a:r>
            <a:endParaRPr kumimoji="0" lang="en-GB" sz="36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3" name="12 Dikdörtgen"/>
          <p:cNvSpPr/>
          <p:nvPr/>
        </p:nvSpPr>
        <p:spPr>
          <a:xfrm>
            <a:off x="3851325" y="952248"/>
            <a:ext cx="16150891" cy="646331"/>
          </a:xfrm>
          <a:prstGeom prst="rect">
            <a:avLst/>
          </a:prstGeom>
        </p:spPr>
        <p:txBody>
          <a:bodyPr wrap="square">
            <a:spAutoFit/>
          </a:bodyPr>
          <a:lstStyle/>
          <a:p>
            <a:pPr algn="ctr"/>
            <a:r>
              <a:rPr lang="tr-TR" sz="3600" b="1" smtClean="0"/>
              <a:t>YAPILAN APLİKASYONA İTİRAZ DURUMUNDA </a:t>
            </a:r>
            <a:endParaRPr lang="tr-TR" sz="3600" b="1"/>
          </a:p>
        </p:txBody>
      </p:sp>
      <p:sp>
        <p:nvSpPr>
          <p:cNvPr id="15" name="Oval 33"/>
          <p:cNvSpPr/>
          <p:nvPr/>
        </p:nvSpPr>
        <p:spPr bwMode="auto">
          <a:xfrm>
            <a:off x="12045309" y="3398198"/>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6" name="TextBox 27">
            <a:extLst>
              <a:ext uri="{FF2B5EF4-FFF2-40B4-BE49-F238E27FC236}">
                <a16:creationId xmlns="" xmlns:a16="http://schemas.microsoft.com/office/drawing/2014/main" id="{0B58BACC-0CEB-4D05-8571-F51C408879B6}"/>
              </a:ext>
            </a:extLst>
          </p:cNvPr>
          <p:cNvSpPr txBox="1"/>
          <p:nvPr/>
        </p:nvSpPr>
        <p:spPr>
          <a:xfrm>
            <a:off x="12979657" y="4919335"/>
            <a:ext cx="6449486"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3600" b="1" noProof="0" dirty="0" smtClean="0">
                <a:latin typeface="Noto Sans" panose="020B0502040504020204" pitchFamily="34"/>
                <a:ea typeface="Noto Sans" panose="020B0502040504020204" pitchFamily="34"/>
                <a:cs typeface="+mn-cs"/>
              </a:rPr>
              <a:t>İ</a:t>
            </a:r>
            <a:r>
              <a:rPr kumimoji="0" lang="tr-TR" sz="3600" b="1" i="0" u="none" strike="noStrike" kern="1200" cap="none" spc="0" normalizeH="0" baseline="0" noProof="0" dirty="0" smtClean="0">
                <a:ln>
                  <a:noFill/>
                </a:ln>
                <a:effectLst/>
                <a:uLnTx/>
                <a:uFillTx/>
                <a:latin typeface="Noto Sans" panose="020B0502040504020204" pitchFamily="34"/>
                <a:ea typeface="Noto Sans" panose="020B0502040504020204" pitchFamily="34"/>
                <a:cs typeface="+mn-cs"/>
              </a:rPr>
              <a:t>şlem</a:t>
            </a:r>
            <a:r>
              <a:rPr kumimoji="0" lang="tr-TR" sz="3600" b="1" i="0" u="none" strike="noStrike" kern="1200" cap="none" spc="0" normalizeH="0" noProof="0" dirty="0" smtClean="0">
                <a:ln>
                  <a:noFill/>
                </a:ln>
                <a:effectLst/>
                <a:uLnTx/>
                <a:uFillTx/>
                <a:latin typeface="Noto Sans" panose="020B0502040504020204" pitchFamily="34"/>
                <a:ea typeface="Noto Sans" panose="020B0502040504020204" pitchFamily="34"/>
                <a:cs typeface="+mn-cs"/>
              </a:rPr>
              <a:t> başka ekip tarafından yapılır.</a:t>
            </a:r>
            <a:endParaRPr kumimoji="0" lang="en-GB" sz="36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7" name="Oval 33"/>
          <p:cNvSpPr/>
          <p:nvPr/>
        </p:nvSpPr>
        <p:spPr bwMode="auto">
          <a:xfrm>
            <a:off x="12060237" y="5158782"/>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8" name="TextBox 27">
            <a:extLst>
              <a:ext uri="{FF2B5EF4-FFF2-40B4-BE49-F238E27FC236}">
                <a16:creationId xmlns="" xmlns:a16="http://schemas.microsoft.com/office/drawing/2014/main" id="{0B58BACC-0CEB-4D05-8571-F51C408879B6}"/>
              </a:ext>
            </a:extLst>
          </p:cNvPr>
          <p:cNvSpPr txBox="1"/>
          <p:nvPr/>
        </p:nvSpPr>
        <p:spPr>
          <a:xfrm>
            <a:off x="12979657" y="6589809"/>
            <a:ext cx="5817721"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3600" b="1" dirty="0" smtClean="0">
                <a:latin typeface="Noto Sans" panose="020B0502040504020204" pitchFamily="34"/>
                <a:ea typeface="Noto Sans" panose="020B0502040504020204" pitchFamily="34"/>
                <a:cs typeface="+mn-cs"/>
              </a:rPr>
              <a:t>İki aplikasyon işlemi arasında fark yanılma sınırı dışında ise; Mühendis veya Kontrol Memuru Gözetiminde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smtClean="0">
                <a:ln>
                  <a:noFill/>
                </a:ln>
                <a:effectLst/>
                <a:uLnTx/>
                <a:uFillTx/>
                <a:latin typeface="Noto Sans" panose="020B0502040504020204" pitchFamily="34"/>
                <a:ea typeface="Noto Sans" panose="020B0502040504020204" pitchFamily="34"/>
                <a:cs typeface="+mn-cs"/>
              </a:rPr>
              <a:t>Tekrarlanır.</a:t>
            </a:r>
            <a:endParaRPr kumimoji="0" lang="en-GB" sz="36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9" name="Oval 33"/>
          <p:cNvSpPr/>
          <p:nvPr/>
        </p:nvSpPr>
        <p:spPr bwMode="auto">
          <a:xfrm>
            <a:off x="12096500" y="6589809"/>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20" name="TextBox 27">
            <a:extLst>
              <a:ext uri="{FF2B5EF4-FFF2-40B4-BE49-F238E27FC236}">
                <a16:creationId xmlns="" xmlns:a16="http://schemas.microsoft.com/office/drawing/2014/main" id="{0B58BACC-0CEB-4D05-8571-F51C408879B6}"/>
              </a:ext>
            </a:extLst>
          </p:cNvPr>
          <p:cNvSpPr txBox="1"/>
          <p:nvPr/>
        </p:nvSpPr>
        <p:spPr>
          <a:xfrm>
            <a:off x="2435119" y="11726215"/>
            <a:ext cx="16362700"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3600" b="1" dirty="0" err="1" smtClean="0">
                <a:latin typeface="Noto Sans" panose="020B0502040504020204" pitchFamily="34"/>
                <a:ea typeface="Noto Sans" panose="020B0502040504020204" pitchFamily="34"/>
                <a:cs typeface="+mn-cs"/>
              </a:rPr>
              <a:t>LİHKAB</a:t>
            </a:r>
            <a:r>
              <a:rPr lang="tr-TR" sz="3600" b="1" dirty="0" smtClean="0">
                <a:latin typeface="Noto Sans" panose="020B0502040504020204" pitchFamily="34"/>
                <a:ea typeface="Noto Sans" panose="020B0502040504020204" pitchFamily="34"/>
                <a:cs typeface="+mn-cs"/>
              </a:rPr>
              <a:t> tarafından yapılan işleme itiraz durumunda; Döner Sermaye Ücreti tahsili ile işlem Kadastro Müdürlüğünce yapılır.</a:t>
            </a:r>
            <a:endParaRPr kumimoji="0" lang="en-GB" sz="36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1" name="Oval 33"/>
          <p:cNvSpPr/>
          <p:nvPr/>
        </p:nvSpPr>
        <p:spPr bwMode="auto">
          <a:xfrm>
            <a:off x="1143963" y="11794666"/>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Tree>
    <p:extLst>
      <p:ext uri="{BB962C8B-B14F-4D97-AF65-F5344CB8AC3E}">
        <p14:creationId xmlns:p14="http://schemas.microsoft.com/office/powerpoint/2010/main" val="9663756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p:nvPr/>
        </p:nvSpPr>
        <p:spPr>
          <a:xfrm>
            <a:off x="546063" y="913586"/>
            <a:ext cx="8705862" cy="8446438"/>
          </a:xfrm>
          <a:prstGeom prst="ellipse">
            <a:avLst/>
          </a:prstGeom>
          <a:noFill/>
          <a:ln w="57150">
            <a:solidFill>
              <a:srgbClr val="F0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7"/>
          <p:cNvSpPr/>
          <p:nvPr/>
        </p:nvSpPr>
        <p:spPr>
          <a:xfrm>
            <a:off x="1029458" y="1472823"/>
            <a:ext cx="7539616" cy="7314944"/>
          </a:xfrm>
          <a:prstGeom prst="ellipse">
            <a:avLst/>
          </a:prstGeom>
          <a:noFill/>
          <a:ln w="57150">
            <a:solidFill>
              <a:srgbClr val="F0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15 Resim" descr="cephe-696x390.png"/>
          <p:cNvPicPr>
            <a:picLocks noChangeAspect="1"/>
          </p:cNvPicPr>
          <p:nvPr/>
        </p:nvPicPr>
        <p:blipFill>
          <a:blip r:embed="rId2"/>
          <a:stretch>
            <a:fillRect/>
          </a:stretch>
        </p:blipFill>
        <p:spPr>
          <a:xfrm>
            <a:off x="1650160" y="2000377"/>
            <a:ext cx="6497668" cy="6153270"/>
          </a:xfrm>
          <a:prstGeom prst="ellipse">
            <a:avLst/>
          </a:prstGeom>
          <a:ln w="381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Arc 3"/>
          <p:cNvSpPr/>
          <p:nvPr/>
        </p:nvSpPr>
        <p:spPr>
          <a:xfrm rot="3079657">
            <a:off x="1926988" y="458453"/>
            <a:ext cx="9263194" cy="9373385"/>
          </a:xfrm>
          <a:prstGeom prst="arc">
            <a:avLst>
              <a:gd name="adj1" fmla="val 15831248"/>
              <a:gd name="adj2" fmla="val 20074825"/>
            </a:avLst>
          </a:prstGeom>
          <a:ln w="76200">
            <a:solidFill>
              <a:srgbClr val="F0851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 name="27 Resim" descr="cephe-696x390.png"/>
          <p:cNvPicPr>
            <a:picLocks noChangeAspect="1"/>
          </p:cNvPicPr>
          <p:nvPr/>
        </p:nvPicPr>
        <p:blipFill>
          <a:blip r:embed="rId3" cstate="print"/>
          <a:stretch>
            <a:fillRect/>
          </a:stretch>
        </p:blipFill>
        <p:spPr>
          <a:xfrm>
            <a:off x="9956544" y="2203750"/>
            <a:ext cx="1225300" cy="11827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ound Same Side Corner Rectangle 19"/>
          <p:cNvSpPr/>
          <p:nvPr/>
        </p:nvSpPr>
        <p:spPr>
          <a:xfrm>
            <a:off x="12348269" y="2261909"/>
            <a:ext cx="6264696" cy="512334"/>
          </a:xfrm>
          <a:prstGeom prst="round2SameRect">
            <a:avLst>
              <a:gd name="adj1" fmla="val 50000"/>
              <a:gd name="adj2"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000" dirty="0" smtClean="0">
                <a:solidFill>
                  <a:srgbClr val="0033CC"/>
                </a:solidFill>
              </a:rPr>
              <a:t>Mülkiyet İlişkisi Aranmaz.</a:t>
            </a:r>
            <a:endParaRPr lang="en-US" sz="4000" dirty="0">
              <a:solidFill>
                <a:srgbClr val="0033CC"/>
              </a:solidFill>
            </a:endParaRPr>
          </a:p>
        </p:txBody>
      </p:sp>
      <p:sp>
        <p:nvSpPr>
          <p:cNvPr id="10" name="Round Same Side Corner Rectangle 19"/>
          <p:cNvSpPr/>
          <p:nvPr/>
        </p:nvSpPr>
        <p:spPr>
          <a:xfrm>
            <a:off x="12346358" y="3907288"/>
            <a:ext cx="8893768" cy="1420288"/>
          </a:xfrm>
          <a:prstGeom prst="round2SameRect">
            <a:avLst>
              <a:gd name="adj1" fmla="val 38667"/>
              <a:gd name="adj2"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000" dirty="0" smtClean="0">
                <a:solidFill>
                  <a:srgbClr val="0033CC"/>
                </a:solidFill>
              </a:rPr>
              <a:t>3091 Sayılı Kanun Kapsamında olmayacak</a:t>
            </a:r>
            <a:endParaRPr lang="en-US" sz="4000" dirty="0">
              <a:solidFill>
                <a:srgbClr val="0033CC"/>
              </a:solidFill>
            </a:endParaRPr>
          </a:p>
        </p:txBody>
      </p:sp>
      <p:pic>
        <p:nvPicPr>
          <p:cNvPr id="12" name="27 Resim" descr="cephe-696x390.png"/>
          <p:cNvPicPr>
            <a:picLocks noChangeAspect="1"/>
          </p:cNvPicPr>
          <p:nvPr/>
        </p:nvPicPr>
        <p:blipFill>
          <a:blip r:embed="rId3" cstate="print"/>
          <a:stretch>
            <a:fillRect/>
          </a:stretch>
        </p:blipFill>
        <p:spPr>
          <a:xfrm>
            <a:off x="10656142" y="4120536"/>
            <a:ext cx="1225300" cy="11827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27 Resim" descr="cephe-696x390.png"/>
          <p:cNvPicPr>
            <a:picLocks noChangeAspect="1"/>
          </p:cNvPicPr>
          <p:nvPr/>
        </p:nvPicPr>
        <p:blipFill>
          <a:blip r:embed="rId3" cstate="print"/>
          <a:stretch>
            <a:fillRect/>
          </a:stretch>
        </p:blipFill>
        <p:spPr>
          <a:xfrm>
            <a:off x="10295459" y="6305070"/>
            <a:ext cx="1225300" cy="11827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40 Dikdörtgen"/>
          <p:cNvSpPr/>
          <p:nvPr/>
        </p:nvSpPr>
        <p:spPr>
          <a:xfrm>
            <a:off x="11186391" y="6461747"/>
            <a:ext cx="7678636" cy="707886"/>
          </a:xfrm>
          <a:prstGeom prst="rect">
            <a:avLst/>
          </a:prstGeom>
        </p:spPr>
        <p:txBody>
          <a:bodyPr wrap="square">
            <a:spAutoFit/>
          </a:bodyPr>
          <a:lstStyle/>
          <a:p>
            <a:pPr algn="ctr"/>
            <a:r>
              <a:rPr lang="tr-TR" sz="4000" smtClean="0">
                <a:solidFill>
                  <a:srgbClr val="0033CC"/>
                </a:solidFill>
              </a:rPr>
              <a:t>Paftasında mevcut olması </a:t>
            </a:r>
            <a:endParaRPr lang="tr-TR" sz="4000">
              <a:solidFill>
                <a:srgbClr val="0033CC"/>
              </a:solidFill>
            </a:endParaRPr>
          </a:p>
        </p:txBody>
      </p:sp>
      <p:sp>
        <p:nvSpPr>
          <p:cNvPr id="16" name="TextBox 27">
            <a:extLst>
              <a:ext uri="{FF2B5EF4-FFF2-40B4-BE49-F238E27FC236}">
                <a16:creationId xmlns="" xmlns:a16="http://schemas.microsoft.com/office/drawing/2014/main" id="{0B58BACC-0CEB-4D05-8571-F51C408879B6}"/>
              </a:ext>
            </a:extLst>
          </p:cNvPr>
          <p:cNvSpPr txBox="1"/>
          <p:nvPr/>
        </p:nvSpPr>
        <p:spPr>
          <a:xfrm>
            <a:off x="9684113" y="8735759"/>
            <a:ext cx="8730377"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3600" b="0" i="0" u="none" strike="noStrike" kern="1200" cap="none" spc="0" normalizeH="0" baseline="0" noProof="0" dirty="0" smtClean="0">
                <a:ln>
                  <a:noFill/>
                </a:ln>
                <a:effectLst/>
                <a:uLnTx/>
                <a:uFillTx/>
                <a:latin typeface="Noto Sans" panose="020B0502040504020204" pitchFamily="34"/>
                <a:ea typeface="Noto Sans" panose="020B0502040504020204" pitchFamily="34"/>
                <a:cs typeface="+mn-cs"/>
              </a:rPr>
              <a:t>Yol</a:t>
            </a:r>
            <a:r>
              <a:rPr kumimoji="0" lang="tr-TR" sz="3600" b="0" i="0" u="none" strike="noStrike" kern="1200" cap="none" spc="0" normalizeH="0" noProof="0" dirty="0" smtClean="0">
                <a:ln>
                  <a:noFill/>
                </a:ln>
                <a:effectLst/>
                <a:uLnTx/>
                <a:uFillTx/>
                <a:latin typeface="Noto Sans" panose="020B0502040504020204" pitchFamily="34"/>
                <a:ea typeface="Noto Sans" panose="020B0502040504020204" pitchFamily="34"/>
                <a:cs typeface="+mn-cs"/>
              </a:rPr>
              <a:t> sınırı oluşturan parsel</a:t>
            </a:r>
            <a:r>
              <a:rPr lang="tr-TR" sz="3600" dirty="0" smtClean="0">
                <a:latin typeface="Noto Sans" panose="020B0502040504020204" pitchFamily="34"/>
                <a:ea typeface="Noto Sans" panose="020B0502040504020204" pitchFamily="34"/>
                <a:cs typeface="+mn-cs"/>
              </a:rPr>
              <a:t>  sınırları zemine kontrollü aplike edilir. </a:t>
            </a:r>
          </a:p>
        </p:txBody>
      </p:sp>
      <p:grpSp>
        <p:nvGrpSpPr>
          <p:cNvPr id="17" name="Group 2">
            <a:extLst>
              <a:ext uri="{FF2B5EF4-FFF2-40B4-BE49-F238E27FC236}">
                <a16:creationId xmlns="" xmlns:a16="http://schemas.microsoft.com/office/drawing/2014/main" id="{6007EDD3-4203-4219-B6AB-9D8C6509FDDC}"/>
              </a:ext>
            </a:extLst>
          </p:cNvPr>
          <p:cNvGrpSpPr/>
          <p:nvPr/>
        </p:nvGrpSpPr>
        <p:grpSpPr>
          <a:xfrm>
            <a:off x="3713390" y="9879092"/>
            <a:ext cx="1114257" cy="1347956"/>
            <a:chOff x="7478257" y="3367955"/>
            <a:chExt cx="452893" cy="722595"/>
          </a:xfrm>
        </p:grpSpPr>
        <p:sp>
          <p:nvSpPr>
            <p:cNvPr id="18"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sp>
        <p:nvSpPr>
          <p:cNvPr id="22" name="TextBox 27">
            <a:extLst>
              <a:ext uri="{FF2B5EF4-FFF2-40B4-BE49-F238E27FC236}">
                <a16:creationId xmlns="" xmlns:a16="http://schemas.microsoft.com/office/drawing/2014/main" id="{0B58BACC-0CEB-4D05-8571-F51C408879B6}"/>
              </a:ext>
            </a:extLst>
          </p:cNvPr>
          <p:cNvSpPr txBox="1"/>
          <p:nvPr/>
        </p:nvSpPr>
        <p:spPr>
          <a:xfrm>
            <a:off x="5003453" y="10585901"/>
            <a:ext cx="13249472"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3600" b="0" i="0" u="none" strike="noStrike" kern="1200" cap="none" spc="0" normalizeH="0" baseline="0" noProof="0" smtClean="0">
                <a:ln>
                  <a:noFill/>
                </a:ln>
                <a:effectLst/>
                <a:uLnTx/>
                <a:uFillTx/>
                <a:latin typeface="Noto Sans" panose="020B0502040504020204" pitchFamily="34"/>
                <a:ea typeface="Noto Sans" panose="020B0502040504020204" pitchFamily="34"/>
                <a:cs typeface="+mn-cs"/>
              </a:rPr>
              <a:t>Düzenlenen Aplikasyon Belgesine yola</a:t>
            </a:r>
            <a:r>
              <a:rPr kumimoji="0" lang="tr-TR" sz="3600" b="0" i="0" u="none" strike="noStrike" kern="1200" cap="none" spc="0" normalizeH="0" noProof="0" smtClean="0">
                <a:ln>
                  <a:noFill/>
                </a:ln>
                <a:effectLst/>
                <a:uLnTx/>
                <a:uFillTx/>
                <a:latin typeface="Noto Sans" panose="020B0502040504020204" pitchFamily="34"/>
                <a:ea typeface="Noto Sans" panose="020B0502040504020204" pitchFamily="34"/>
                <a:cs typeface="+mn-cs"/>
              </a:rPr>
              <a:t> gelen sınırlar gösterilir.</a:t>
            </a:r>
            <a:endParaRPr lang="tr-TR" sz="3600" smtClean="0">
              <a:latin typeface="Noto Sans" panose="020B0502040504020204" pitchFamily="34"/>
              <a:ea typeface="Noto Sans" panose="020B0502040504020204" pitchFamily="34"/>
              <a:cs typeface="+mn-cs"/>
            </a:endParaRPr>
          </a:p>
        </p:txBody>
      </p:sp>
      <p:sp>
        <p:nvSpPr>
          <p:cNvPr id="23" name="TextBox 27">
            <a:extLst>
              <a:ext uri="{FF2B5EF4-FFF2-40B4-BE49-F238E27FC236}">
                <a16:creationId xmlns="" xmlns:a16="http://schemas.microsoft.com/office/drawing/2014/main" id="{0B58BACC-0CEB-4D05-8571-F51C408879B6}"/>
              </a:ext>
            </a:extLst>
          </p:cNvPr>
          <p:cNvSpPr txBox="1"/>
          <p:nvPr/>
        </p:nvSpPr>
        <p:spPr>
          <a:xfrm>
            <a:off x="2541626" y="11920467"/>
            <a:ext cx="14919211"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3600" b="0" i="0" u="none" strike="noStrike" kern="1200" cap="none" spc="0" normalizeH="0" baseline="0" noProof="0" smtClean="0">
                <a:ln>
                  <a:noFill/>
                </a:ln>
                <a:effectLst/>
                <a:uLnTx/>
                <a:uFillTx/>
                <a:latin typeface="Noto Sans" panose="020B0502040504020204" pitchFamily="34"/>
                <a:ea typeface="Noto Sans" panose="020B0502040504020204" pitchFamily="34"/>
                <a:cs typeface="+mn-cs"/>
              </a:rPr>
              <a:t>Sabit tesislerden alınan </a:t>
            </a:r>
            <a:r>
              <a:rPr kumimoji="0" lang="tr-TR" sz="3600" b="0" i="0" u="none" strike="noStrike" kern="1200" cap="none" spc="0" normalizeH="0" baseline="0" noProof="0" err="1" smtClean="0">
                <a:ln>
                  <a:noFill/>
                </a:ln>
                <a:effectLst/>
                <a:uLnTx/>
                <a:uFillTx/>
                <a:latin typeface="Noto Sans" panose="020B0502040504020204" pitchFamily="34"/>
                <a:ea typeface="Noto Sans" panose="020B0502040504020204" pitchFamily="34"/>
                <a:cs typeface="+mn-cs"/>
              </a:rPr>
              <a:t>röper</a:t>
            </a:r>
            <a:r>
              <a:rPr kumimoji="0" lang="tr-TR" sz="3600" b="0" i="0" u="none" strike="noStrike" kern="1200" cap="none" spc="0" normalizeH="0" baseline="0" noProof="0" smtClean="0">
                <a:ln>
                  <a:noFill/>
                </a:ln>
                <a:effectLst/>
                <a:uLnTx/>
                <a:uFillTx/>
                <a:latin typeface="Noto Sans" panose="020B0502040504020204" pitchFamily="34"/>
                <a:ea typeface="Noto Sans" panose="020B0502040504020204" pitchFamily="34"/>
                <a:cs typeface="+mn-cs"/>
              </a:rPr>
              <a:t> ölçüleri ve</a:t>
            </a:r>
            <a:r>
              <a:rPr kumimoji="0" lang="tr-TR" sz="3600" b="0" i="0" u="none" strike="noStrike" kern="1200" cap="none" spc="0" normalizeH="0" noProof="0" smtClean="0">
                <a:ln>
                  <a:noFill/>
                </a:ln>
                <a:effectLst/>
                <a:uLnTx/>
                <a:uFillTx/>
                <a:latin typeface="Noto Sans" panose="020B0502040504020204" pitchFamily="34"/>
                <a:ea typeface="Noto Sans" panose="020B0502040504020204" pitchFamily="34"/>
                <a:cs typeface="+mn-cs"/>
              </a:rPr>
              <a:t> taşkın durum gösterilir.</a:t>
            </a:r>
            <a:endParaRPr lang="tr-TR" sz="3600" smtClean="0">
              <a:latin typeface="Noto Sans" panose="020B0502040504020204" pitchFamily="34"/>
              <a:ea typeface="Noto Sans" panose="020B0502040504020204" pitchFamily="34"/>
              <a:cs typeface="+mn-cs"/>
            </a:endParaRPr>
          </a:p>
        </p:txBody>
      </p:sp>
      <p:grpSp>
        <p:nvGrpSpPr>
          <p:cNvPr id="24" name="Group 2">
            <a:extLst>
              <a:ext uri="{FF2B5EF4-FFF2-40B4-BE49-F238E27FC236}">
                <a16:creationId xmlns="" xmlns:a16="http://schemas.microsoft.com/office/drawing/2014/main" id="{6007EDD3-4203-4219-B6AB-9D8C6509FDDC}"/>
              </a:ext>
            </a:extLst>
          </p:cNvPr>
          <p:cNvGrpSpPr/>
          <p:nvPr/>
        </p:nvGrpSpPr>
        <p:grpSpPr>
          <a:xfrm>
            <a:off x="8282648" y="8439215"/>
            <a:ext cx="1114257" cy="1347956"/>
            <a:chOff x="7478257" y="3367955"/>
            <a:chExt cx="452893" cy="722595"/>
          </a:xfrm>
        </p:grpSpPr>
        <p:sp>
          <p:nvSpPr>
            <p:cNvPr id="25"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grpSp>
        <p:nvGrpSpPr>
          <p:cNvPr id="27" name="Group 2">
            <a:extLst>
              <a:ext uri="{FF2B5EF4-FFF2-40B4-BE49-F238E27FC236}">
                <a16:creationId xmlns="" xmlns:a16="http://schemas.microsoft.com/office/drawing/2014/main" id="{6007EDD3-4203-4219-B6AB-9D8C6509FDDC}"/>
              </a:ext>
            </a:extLst>
          </p:cNvPr>
          <p:cNvGrpSpPr/>
          <p:nvPr/>
        </p:nvGrpSpPr>
        <p:grpSpPr>
          <a:xfrm>
            <a:off x="1029458" y="11127265"/>
            <a:ext cx="1114257" cy="1347956"/>
            <a:chOff x="7478257" y="3367955"/>
            <a:chExt cx="452893" cy="722595"/>
          </a:xfrm>
        </p:grpSpPr>
        <p:sp>
          <p:nvSpPr>
            <p:cNvPr id="28" name="Oval 14">
              <a:extLst>
                <a:ext uri="{FF2B5EF4-FFF2-40B4-BE49-F238E27FC236}">
                  <a16:creationId xmlns="" xmlns:a16="http://schemas.microsoft.com/office/drawing/2014/main" id="{E5CFB7B8-D75E-4DD0-B001-D75203183192}"/>
                </a:ext>
              </a:extLst>
            </p:cNvPr>
            <p:cNvSpPr/>
            <p:nvPr/>
          </p:nvSpPr>
          <p:spPr>
            <a:xfrm>
              <a:off x="7478257" y="3983569"/>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Freeform 17">
              <a:extLst>
                <a:ext uri="{FF2B5EF4-FFF2-40B4-BE49-F238E27FC236}">
                  <a16:creationId xmlns="" xmlns:a16="http://schemas.microsoft.com/office/drawing/2014/main" id="{FA830564-2032-4EBF-80C2-9C5BFCB6E128}"/>
                </a:ext>
              </a:extLst>
            </p:cNvPr>
            <p:cNvSpPr>
              <a:spLocks noEditPoints="1"/>
            </p:cNvSpPr>
            <p:nvPr/>
          </p:nvSpPr>
          <p:spPr bwMode="auto">
            <a:xfrm>
              <a:off x="7478257" y="336795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sp>
        <p:nvSpPr>
          <p:cNvPr id="30" name="Round Same Side Corner Rectangle 19"/>
          <p:cNvSpPr/>
          <p:nvPr/>
        </p:nvSpPr>
        <p:spPr>
          <a:xfrm>
            <a:off x="9597669" y="232129"/>
            <a:ext cx="6264696" cy="512334"/>
          </a:xfrm>
          <a:prstGeom prst="round2SameRect">
            <a:avLst>
              <a:gd name="adj1" fmla="val 50000"/>
              <a:gd name="adj2"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000" smtClean="0">
                <a:solidFill>
                  <a:srgbClr val="0033CC"/>
                </a:solidFill>
              </a:rPr>
              <a:t>YOL APLİKASYONU</a:t>
            </a:r>
            <a:endParaRPr lang="en-US" sz="4000">
              <a:solidFill>
                <a:srgbClr val="0033CC"/>
              </a:solidFill>
            </a:endParaRPr>
          </a:p>
        </p:txBody>
      </p:sp>
    </p:spTree>
    <p:extLst>
      <p:ext uri="{BB962C8B-B14F-4D97-AF65-F5344CB8AC3E}">
        <p14:creationId xmlns:p14="http://schemas.microsoft.com/office/powerpoint/2010/main" val="153061115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Metin kutusu"/>
          <p:cNvSpPr txBox="1"/>
          <p:nvPr/>
        </p:nvSpPr>
        <p:spPr>
          <a:xfrm>
            <a:off x="1115021" y="350979"/>
            <a:ext cx="8397471" cy="656117"/>
          </a:xfrm>
          <a:prstGeom prst="rect">
            <a:avLst/>
          </a:prstGeom>
          <a:solidFill>
            <a:srgbClr val="FFC000"/>
          </a:solidFill>
        </p:spPr>
        <p:txBody>
          <a:bodyPr wrap="square" lIns="101133" tIns="50566" rIns="101133" bIns="50566" rtlCol="0">
            <a:spAutoFit/>
          </a:bodyPr>
          <a:lstStyle/>
          <a:p>
            <a:r>
              <a:rPr lang="tr-TR" sz="3600" b="1" smtClean="0">
                <a:sym typeface="Wingdings" pitchFamily="2" charset="2"/>
              </a:rPr>
              <a:t>GRAFİK PAFTALARDA APLİKASYON</a:t>
            </a:r>
            <a:endParaRPr lang="tr-TR" sz="3600"/>
          </a:p>
        </p:txBody>
      </p:sp>
      <p:pic>
        <p:nvPicPr>
          <p:cNvPr id="5" name="Picture 2" descr="grafik kadastro paftası ile ilgili görsel sonucu&quot;"/>
          <p:cNvPicPr>
            <a:picLocks noChangeAspect="1" noChangeArrowheads="1"/>
          </p:cNvPicPr>
          <p:nvPr/>
        </p:nvPicPr>
        <p:blipFill>
          <a:blip r:embed="rId2" cstate="print"/>
          <a:srcRect/>
          <a:stretch>
            <a:fillRect/>
          </a:stretch>
        </p:blipFill>
        <p:spPr bwMode="auto">
          <a:xfrm>
            <a:off x="106909" y="1367136"/>
            <a:ext cx="10358852" cy="5924316"/>
          </a:xfrm>
          <a:prstGeom prst="rect">
            <a:avLst/>
          </a:prstGeom>
          <a:ln>
            <a:noFill/>
          </a:ln>
          <a:effectLst>
            <a:softEdge rad="112500"/>
          </a:effectLst>
        </p:spPr>
      </p:pic>
      <p:sp>
        <p:nvSpPr>
          <p:cNvPr id="8" name="5 Metin kutusu"/>
          <p:cNvSpPr txBox="1"/>
          <p:nvPr/>
        </p:nvSpPr>
        <p:spPr>
          <a:xfrm>
            <a:off x="11845188" y="1727176"/>
            <a:ext cx="9457772" cy="1210115"/>
          </a:xfrm>
          <a:prstGeom prst="rect">
            <a:avLst/>
          </a:prstGeom>
          <a:noFill/>
        </p:spPr>
        <p:txBody>
          <a:bodyPr wrap="square" lIns="101133" tIns="50566" rIns="101133" bIns="50566" rtlCol="0">
            <a:spAutoFit/>
          </a:bodyPr>
          <a:lstStyle/>
          <a:p>
            <a:r>
              <a:rPr lang="tr-TR" sz="3600" dirty="0" smtClean="0"/>
              <a:t>Öncelikle haritanın yapımında kullanılan yer kontrol noktalarının kullanılması esastır. </a:t>
            </a:r>
          </a:p>
        </p:txBody>
      </p:sp>
      <p:sp>
        <p:nvSpPr>
          <p:cNvPr id="9" name="Oval 33"/>
          <p:cNvSpPr/>
          <p:nvPr/>
        </p:nvSpPr>
        <p:spPr bwMode="auto">
          <a:xfrm>
            <a:off x="10791358" y="1893051"/>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0" name="5 Metin kutusu"/>
          <p:cNvSpPr txBox="1"/>
          <p:nvPr/>
        </p:nvSpPr>
        <p:spPr>
          <a:xfrm>
            <a:off x="11810258" y="3491289"/>
            <a:ext cx="6802708" cy="3426106"/>
          </a:xfrm>
          <a:prstGeom prst="rect">
            <a:avLst/>
          </a:prstGeom>
          <a:noFill/>
        </p:spPr>
        <p:txBody>
          <a:bodyPr wrap="square" lIns="101133" tIns="50566" rIns="101133" bIns="50566" rtlCol="0">
            <a:spAutoFit/>
          </a:bodyPr>
          <a:lstStyle/>
          <a:p>
            <a:pPr algn="just"/>
            <a:r>
              <a:rPr lang="tr-TR" sz="3600" dirty="0" smtClean="0"/>
              <a:t>Zeminde bu yer kontrol noktaları mevcut değil ise, zeminde ve paftada bulunan sabit noktalar arası işlem doğrusu alınır. Paftadan alınan değerlere göre aplikasyon krokisi hazırlanır.  </a:t>
            </a:r>
          </a:p>
        </p:txBody>
      </p:sp>
      <p:sp>
        <p:nvSpPr>
          <p:cNvPr id="11" name="Oval 33"/>
          <p:cNvSpPr/>
          <p:nvPr/>
        </p:nvSpPr>
        <p:spPr bwMode="auto">
          <a:xfrm>
            <a:off x="10787970" y="3599734"/>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2" name="5 Metin kutusu"/>
          <p:cNvSpPr txBox="1"/>
          <p:nvPr/>
        </p:nvSpPr>
        <p:spPr>
          <a:xfrm>
            <a:off x="1835101" y="7845450"/>
            <a:ext cx="16561840" cy="1210115"/>
          </a:xfrm>
          <a:prstGeom prst="rect">
            <a:avLst/>
          </a:prstGeom>
          <a:noFill/>
        </p:spPr>
        <p:txBody>
          <a:bodyPr wrap="square" lIns="101133" tIns="50566" rIns="101133" bIns="50566" rtlCol="0">
            <a:spAutoFit/>
          </a:bodyPr>
          <a:lstStyle/>
          <a:p>
            <a:r>
              <a:rPr lang="tr-TR" sz="3600" dirty="0" smtClean="0"/>
              <a:t>Bu şekilde hazırlanan aplikasyon krokisinde parsel cephe uzunlukları mevcut ise ölçü krokisinden aynen, değilse tescilli haritasından alınır. 	</a:t>
            </a:r>
          </a:p>
        </p:txBody>
      </p:sp>
      <p:sp>
        <p:nvSpPr>
          <p:cNvPr id="13" name="Oval 33"/>
          <p:cNvSpPr/>
          <p:nvPr/>
        </p:nvSpPr>
        <p:spPr bwMode="auto">
          <a:xfrm>
            <a:off x="747517" y="7895455"/>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4" name="Dikdörtgen 13"/>
          <p:cNvSpPr/>
          <p:nvPr/>
        </p:nvSpPr>
        <p:spPr>
          <a:xfrm>
            <a:off x="1835101" y="9577789"/>
            <a:ext cx="5639301" cy="646331"/>
          </a:xfrm>
          <a:prstGeom prst="rect">
            <a:avLst/>
          </a:prstGeom>
        </p:spPr>
        <p:txBody>
          <a:bodyPr wrap="square">
            <a:spAutoFit/>
          </a:bodyPr>
          <a:lstStyle/>
          <a:p>
            <a:r>
              <a:rPr lang="tr-TR" sz="3600" dirty="0"/>
              <a:t>Yapılan işlem kontrol edilir.</a:t>
            </a:r>
          </a:p>
        </p:txBody>
      </p:sp>
      <p:sp>
        <p:nvSpPr>
          <p:cNvPr id="15" name="Oval 33"/>
          <p:cNvSpPr/>
          <p:nvPr/>
        </p:nvSpPr>
        <p:spPr bwMode="auto">
          <a:xfrm>
            <a:off x="747517" y="9504040"/>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6" name="Dikdörtgen 15"/>
          <p:cNvSpPr/>
          <p:nvPr/>
        </p:nvSpPr>
        <p:spPr>
          <a:xfrm>
            <a:off x="1907120" y="10945941"/>
            <a:ext cx="15553717" cy="1200329"/>
          </a:xfrm>
          <a:prstGeom prst="rect">
            <a:avLst/>
          </a:prstGeom>
        </p:spPr>
        <p:txBody>
          <a:bodyPr wrap="square">
            <a:spAutoFit/>
          </a:bodyPr>
          <a:lstStyle/>
          <a:p>
            <a:r>
              <a:rPr lang="tr-TR" sz="3600" dirty="0"/>
              <a:t>Aplikasyon yapılacak parselin yakınında işlem doğrusu alınabilecek sabit nokta bulunamaması halinde;</a:t>
            </a:r>
          </a:p>
        </p:txBody>
      </p:sp>
      <p:sp>
        <p:nvSpPr>
          <p:cNvPr id="17" name="Oval 33"/>
          <p:cNvSpPr/>
          <p:nvPr/>
        </p:nvSpPr>
        <p:spPr bwMode="auto">
          <a:xfrm>
            <a:off x="747517" y="11268579"/>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Tree>
    <p:extLst>
      <p:ext uri="{BB962C8B-B14F-4D97-AF65-F5344CB8AC3E}">
        <p14:creationId xmlns:p14="http://schemas.microsoft.com/office/powerpoint/2010/main" val="379022078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grafik kadastro paftası ile ilgili görsel sonucu&quot;"/>
          <p:cNvPicPr>
            <a:picLocks noChangeAspect="1" noChangeArrowheads="1"/>
          </p:cNvPicPr>
          <p:nvPr/>
        </p:nvPicPr>
        <p:blipFill>
          <a:blip r:embed="rId2" cstate="print"/>
          <a:srcRect/>
          <a:stretch>
            <a:fillRect/>
          </a:stretch>
        </p:blipFill>
        <p:spPr bwMode="auto">
          <a:xfrm>
            <a:off x="106909" y="1367136"/>
            <a:ext cx="10358852" cy="5924316"/>
          </a:xfrm>
          <a:prstGeom prst="rect">
            <a:avLst/>
          </a:prstGeom>
          <a:ln>
            <a:noFill/>
          </a:ln>
          <a:effectLst>
            <a:softEdge rad="112500"/>
          </a:effectLst>
        </p:spPr>
      </p:pic>
      <p:sp>
        <p:nvSpPr>
          <p:cNvPr id="10" name="Oval 33"/>
          <p:cNvSpPr/>
          <p:nvPr/>
        </p:nvSpPr>
        <p:spPr bwMode="auto">
          <a:xfrm>
            <a:off x="10791358" y="1893051"/>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1" name="Dikdörtgen 10"/>
          <p:cNvSpPr/>
          <p:nvPr/>
        </p:nvSpPr>
        <p:spPr>
          <a:xfrm>
            <a:off x="11742390" y="1801772"/>
            <a:ext cx="9462863" cy="1200329"/>
          </a:xfrm>
          <a:prstGeom prst="rect">
            <a:avLst/>
          </a:prstGeom>
        </p:spPr>
        <p:txBody>
          <a:bodyPr wrap="square">
            <a:spAutoFit/>
          </a:bodyPr>
          <a:lstStyle/>
          <a:p>
            <a:pPr algn="just"/>
            <a:r>
              <a:rPr lang="tr-TR" sz="3600"/>
              <a:t>Aplikasyonu yapılacak parsel zeminde çevresi ile birlikte </a:t>
            </a:r>
            <a:r>
              <a:rPr lang="tr-TR" sz="3600" smtClean="0"/>
              <a:t>ölçülür.</a:t>
            </a:r>
            <a:endParaRPr lang="tr-TR" sz="3600"/>
          </a:p>
        </p:txBody>
      </p:sp>
      <p:sp>
        <p:nvSpPr>
          <p:cNvPr id="12" name="Dikdörtgen 11"/>
          <p:cNvSpPr/>
          <p:nvPr/>
        </p:nvSpPr>
        <p:spPr>
          <a:xfrm>
            <a:off x="11742390" y="3838128"/>
            <a:ext cx="7806679" cy="5078313"/>
          </a:xfrm>
          <a:prstGeom prst="rect">
            <a:avLst/>
          </a:prstGeom>
        </p:spPr>
        <p:txBody>
          <a:bodyPr wrap="square">
            <a:spAutoFit/>
          </a:bodyPr>
          <a:lstStyle/>
          <a:p>
            <a:r>
              <a:rPr lang="tr-TR" sz="3600" dirty="0"/>
              <a:t>Ölçü değerleri bilgisayar ortamına girilerek tescilli paftanın </a:t>
            </a:r>
            <a:r>
              <a:rPr lang="tr-TR" sz="3600" dirty="0" err="1"/>
              <a:t>raster</a:t>
            </a:r>
            <a:r>
              <a:rPr lang="tr-TR" sz="3600" dirty="0"/>
              <a:t> görüntüsü ve varsa </a:t>
            </a:r>
            <a:r>
              <a:rPr lang="tr-TR" sz="3600" dirty="0" err="1"/>
              <a:t>ortofoto</a:t>
            </a:r>
            <a:r>
              <a:rPr lang="tr-TR" sz="3600" dirty="0"/>
              <a:t> haritaları ile birlikte değerlendirilerek çakıştırma işlemi neticesinde bulunan ve uyum sağlayan noktalar sabit nokta kabul edilir ve parselin aplikasyonu bu noktalara göre hazırlanacak değerlerle yapılır. </a:t>
            </a:r>
          </a:p>
        </p:txBody>
      </p:sp>
      <p:sp>
        <p:nvSpPr>
          <p:cNvPr id="13" name="Oval 33"/>
          <p:cNvSpPr/>
          <p:nvPr/>
        </p:nvSpPr>
        <p:spPr bwMode="auto">
          <a:xfrm>
            <a:off x="10827130" y="3838128"/>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4" name="Dikdörtgen 13"/>
          <p:cNvSpPr/>
          <p:nvPr/>
        </p:nvSpPr>
        <p:spPr>
          <a:xfrm>
            <a:off x="1763093" y="9432032"/>
            <a:ext cx="15625736" cy="2308324"/>
          </a:xfrm>
          <a:prstGeom prst="rect">
            <a:avLst/>
          </a:prstGeom>
        </p:spPr>
        <p:txBody>
          <a:bodyPr wrap="square">
            <a:spAutoFit/>
          </a:bodyPr>
          <a:lstStyle/>
          <a:p>
            <a:pPr algn="just"/>
            <a:r>
              <a:rPr lang="tr-TR" sz="3600" dirty="0"/>
              <a:t>Ölçü değerleri bilgisayar ortamına girilerek tescilli paftanın </a:t>
            </a:r>
            <a:r>
              <a:rPr lang="tr-TR" sz="3600" dirty="0" err="1"/>
              <a:t>raster</a:t>
            </a:r>
            <a:r>
              <a:rPr lang="tr-TR" sz="3600" dirty="0"/>
              <a:t> görüntüsü ve varsa </a:t>
            </a:r>
            <a:r>
              <a:rPr lang="tr-TR" sz="3600" dirty="0" err="1"/>
              <a:t>ortofoto</a:t>
            </a:r>
            <a:r>
              <a:rPr lang="tr-TR" sz="3600" dirty="0"/>
              <a:t> haritaları ile birlikte değerlendirilerek çakıştırma işlemi neticesinde bulunan ve uyum sağlayan noktalar sabit nokta kabul edilir ve parselin aplikasyonu bu noktalara göre hazırlanacak değerlerle yapılır. </a:t>
            </a:r>
          </a:p>
        </p:txBody>
      </p:sp>
      <p:sp>
        <p:nvSpPr>
          <p:cNvPr id="15" name="Oval 33"/>
          <p:cNvSpPr/>
          <p:nvPr/>
        </p:nvSpPr>
        <p:spPr bwMode="auto">
          <a:xfrm>
            <a:off x="682973" y="9432032"/>
            <a:ext cx="735008" cy="555052"/>
          </a:xfrm>
          <a:prstGeom prst="ellipse">
            <a:avLst/>
          </a:prstGeom>
          <a:solidFill>
            <a:srgbClr val="FF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a:p>
        </p:txBody>
      </p:sp>
      <p:sp>
        <p:nvSpPr>
          <p:cNvPr id="16" name="5 Metin kutusu"/>
          <p:cNvSpPr txBox="1"/>
          <p:nvPr/>
        </p:nvSpPr>
        <p:spPr>
          <a:xfrm>
            <a:off x="1115021" y="350979"/>
            <a:ext cx="8397471" cy="656117"/>
          </a:xfrm>
          <a:prstGeom prst="rect">
            <a:avLst/>
          </a:prstGeom>
          <a:solidFill>
            <a:srgbClr val="FFC000"/>
          </a:solidFill>
        </p:spPr>
        <p:txBody>
          <a:bodyPr wrap="square" lIns="101133" tIns="50566" rIns="101133" bIns="50566" rtlCol="0">
            <a:spAutoFit/>
          </a:bodyPr>
          <a:lstStyle/>
          <a:p>
            <a:r>
              <a:rPr lang="tr-TR" sz="3600" b="1" smtClean="0">
                <a:sym typeface="Wingdings" pitchFamily="2" charset="2"/>
              </a:rPr>
              <a:t>GRAFİK PAFTALARDA APLİKASYON</a:t>
            </a:r>
            <a:endParaRPr lang="tr-TR" sz="3600"/>
          </a:p>
        </p:txBody>
      </p:sp>
    </p:spTree>
    <p:extLst>
      <p:ext uri="{BB962C8B-B14F-4D97-AF65-F5344CB8AC3E}">
        <p14:creationId xmlns:p14="http://schemas.microsoft.com/office/powerpoint/2010/main" val="186080075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Metin kutusu"/>
          <p:cNvSpPr txBox="1"/>
          <p:nvPr/>
        </p:nvSpPr>
        <p:spPr>
          <a:xfrm>
            <a:off x="1691085" y="2591272"/>
            <a:ext cx="8385840" cy="656117"/>
          </a:xfrm>
          <a:prstGeom prst="rect">
            <a:avLst/>
          </a:prstGeom>
          <a:solidFill>
            <a:srgbClr val="FFC000"/>
          </a:solidFill>
        </p:spPr>
        <p:txBody>
          <a:bodyPr wrap="none" lIns="101133" tIns="50566" rIns="101133" bIns="50566" rtlCol="0">
            <a:spAutoFit/>
          </a:bodyPr>
          <a:lstStyle/>
          <a:p>
            <a:r>
              <a:rPr lang="tr-TR" sz="3600" b="1" dirty="0" smtClean="0">
                <a:sym typeface="Wingdings" pitchFamily="2" charset="2"/>
              </a:rPr>
              <a:t>KLASİK PAFTALARDA  APLİKASYON</a:t>
            </a:r>
            <a:endParaRPr lang="tr-TR" sz="3600" dirty="0"/>
          </a:p>
        </p:txBody>
      </p:sp>
      <p:sp>
        <p:nvSpPr>
          <p:cNvPr id="5" name="Dikdörtgen 4"/>
          <p:cNvSpPr/>
          <p:nvPr/>
        </p:nvSpPr>
        <p:spPr>
          <a:xfrm>
            <a:off x="466949" y="4992261"/>
            <a:ext cx="12058650" cy="2554545"/>
          </a:xfrm>
          <a:prstGeom prst="rect">
            <a:avLst/>
          </a:prstGeom>
        </p:spPr>
        <p:txBody>
          <a:bodyPr>
            <a:spAutoFit/>
          </a:bodyPr>
          <a:lstStyle/>
          <a:p>
            <a:pPr algn="just">
              <a:buFont typeface="Wingdings" pitchFamily="2" charset="2"/>
              <a:buChar char="v"/>
            </a:pPr>
            <a:r>
              <a:rPr lang="tr-TR" sz="3200" dirty="0" smtClean="0"/>
              <a:t>Haritanın yapımında kullanılan yer kontrol noktalarına dayanılarak yapılması esastır. Kontrol noktaları zeminde mevcut ve ilk tesis ölçüsünde kullanılmışsa harita yapımında düzenlenen ölçü krokilerinde yazılı zemin ölçü değerleri ile zemine aplike edilir. </a:t>
            </a:r>
            <a:endParaRPr lang="tr-TR" sz="3200" dirty="0"/>
          </a:p>
        </p:txBody>
      </p:sp>
      <p:sp>
        <p:nvSpPr>
          <p:cNvPr id="6" name="Dikdörtgen 5"/>
          <p:cNvSpPr/>
          <p:nvPr/>
        </p:nvSpPr>
        <p:spPr>
          <a:xfrm>
            <a:off x="466949" y="8522057"/>
            <a:ext cx="12058650" cy="2062103"/>
          </a:xfrm>
          <a:prstGeom prst="rect">
            <a:avLst/>
          </a:prstGeom>
        </p:spPr>
        <p:txBody>
          <a:bodyPr>
            <a:spAutoFit/>
          </a:bodyPr>
          <a:lstStyle/>
          <a:p>
            <a:pPr algn="just">
              <a:buFont typeface="Wingdings" pitchFamily="2" charset="2"/>
              <a:buChar char="v"/>
            </a:pPr>
            <a:r>
              <a:rPr lang="tr-TR" sz="3200" dirty="0"/>
              <a:t>Haritanın yapımında kullanılan kontrol noktaları zeminde mevcut değil ise; aplike edilecek parselin köşe koordinatları kadastro ölçü krokileri ve değerlerinden faydalanarak ada bazında hesaplanır ve aplikasyon yapılır. </a:t>
            </a:r>
          </a:p>
        </p:txBody>
      </p:sp>
      <p:pic>
        <p:nvPicPr>
          <p:cNvPr id="7" name="Picture 1"/>
          <p:cNvPicPr>
            <a:picLocks noChangeAspect="1" noChangeArrowheads="1"/>
          </p:cNvPicPr>
          <p:nvPr/>
        </p:nvPicPr>
        <p:blipFill>
          <a:blip r:embed="rId2" cstate="print"/>
          <a:srcRect/>
          <a:stretch>
            <a:fillRect/>
          </a:stretch>
        </p:blipFill>
        <p:spPr bwMode="auto">
          <a:xfrm>
            <a:off x="13068349" y="1250843"/>
            <a:ext cx="6386307" cy="5314139"/>
          </a:xfrm>
          <a:prstGeom prst="rect">
            <a:avLst/>
          </a:prstGeom>
          <a:noFill/>
          <a:ln w="9525">
            <a:noFill/>
            <a:miter lim="800000"/>
            <a:headEnd/>
            <a:tailEnd/>
          </a:ln>
          <a:effectLst/>
        </p:spPr>
      </p:pic>
    </p:spTree>
    <p:extLst>
      <p:ext uri="{BB962C8B-B14F-4D97-AF65-F5344CB8AC3E}">
        <p14:creationId xmlns:p14="http://schemas.microsoft.com/office/powerpoint/2010/main" val="219563823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830" t="3755" r="8781" b="12530"/>
          <a:stretch/>
        </p:blipFill>
        <p:spPr bwMode="auto">
          <a:xfrm>
            <a:off x="3275261" y="1375570"/>
            <a:ext cx="12457384" cy="642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8 Metin kutusu"/>
          <p:cNvSpPr txBox="1"/>
          <p:nvPr/>
        </p:nvSpPr>
        <p:spPr>
          <a:xfrm>
            <a:off x="4931445" y="425060"/>
            <a:ext cx="9721080" cy="594562"/>
          </a:xfrm>
          <a:prstGeom prst="rect">
            <a:avLst/>
          </a:prstGeom>
          <a:solidFill>
            <a:srgbClr val="FFC000"/>
          </a:solidFill>
        </p:spPr>
        <p:txBody>
          <a:bodyPr wrap="square" lIns="101133" tIns="50566" rIns="101133" bIns="50566" rtlCol="0">
            <a:spAutoFit/>
          </a:bodyPr>
          <a:lstStyle/>
          <a:p>
            <a:r>
              <a:rPr lang="tr-TR" sz="3200" b="1" smtClean="0">
                <a:sym typeface="Wingdings" pitchFamily="2" charset="2"/>
              </a:rPr>
              <a:t>FOTOGRAMETRİK  PAFTALARDA  APLİKASYON</a:t>
            </a:r>
            <a:endParaRPr lang="tr-TR" sz="3200"/>
          </a:p>
        </p:txBody>
      </p:sp>
      <p:sp>
        <p:nvSpPr>
          <p:cNvPr id="6" name="Dikdörtgen 5"/>
          <p:cNvSpPr/>
          <p:nvPr/>
        </p:nvSpPr>
        <p:spPr>
          <a:xfrm>
            <a:off x="394941" y="8422284"/>
            <a:ext cx="15769752" cy="1077218"/>
          </a:xfrm>
          <a:prstGeom prst="rect">
            <a:avLst/>
          </a:prstGeom>
        </p:spPr>
        <p:txBody>
          <a:bodyPr wrap="square">
            <a:spAutoFit/>
          </a:bodyPr>
          <a:lstStyle/>
          <a:p>
            <a:pPr algn="just">
              <a:buFont typeface="Wingdings" pitchFamily="2" charset="2"/>
              <a:buChar char="q"/>
            </a:pPr>
            <a:r>
              <a:rPr lang="tr-TR" sz="3200"/>
              <a:t>Pafta en az 400 </a:t>
            </a:r>
            <a:r>
              <a:rPr lang="tr-TR" sz="3200" err="1"/>
              <a:t>dpi</a:t>
            </a:r>
            <a:r>
              <a:rPr lang="tr-TR" sz="3200"/>
              <a:t> çözünürlükte taranır ve bu görüntü 2012/15 </a:t>
            </a:r>
            <a:r>
              <a:rPr lang="tr-TR" sz="3200" err="1"/>
              <a:t>nolu</a:t>
            </a:r>
            <a:r>
              <a:rPr lang="tr-TR" sz="3200"/>
              <a:t> Genelgede anlatıldığı şekilde sayısallaştırılarak geçici koordinatlar elde edilir.</a:t>
            </a:r>
          </a:p>
        </p:txBody>
      </p:sp>
      <p:sp>
        <p:nvSpPr>
          <p:cNvPr id="7" name="Dikdörtgen 6"/>
          <p:cNvSpPr/>
          <p:nvPr/>
        </p:nvSpPr>
        <p:spPr>
          <a:xfrm>
            <a:off x="369887" y="9565390"/>
            <a:ext cx="15913768" cy="1077218"/>
          </a:xfrm>
          <a:prstGeom prst="rect">
            <a:avLst/>
          </a:prstGeom>
        </p:spPr>
        <p:txBody>
          <a:bodyPr wrap="square">
            <a:spAutoFit/>
          </a:bodyPr>
          <a:lstStyle/>
          <a:p>
            <a:pPr algn="just">
              <a:buFont typeface="Wingdings" pitchFamily="2" charset="2"/>
              <a:buChar char="q"/>
            </a:pPr>
            <a:r>
              <a:rPr lang="tr-TR" sz="3200" smtClean="0"/>
              <a:t> </a:t>
            </a:r>
            <a:r>
              <a:rPr lang="tr-TR" sz="3200"/>
              <a:t>Aplikasyon yapılacak parsel ve civarındaki parsellerin zemin kontrolleri yapılarak değişmemiş sabit sınır köşeleri zeminde belirlenir. </a:t>
            </a:r>
          </a:p>
        </p:txBody>
      </p:sp>
      <p:sp>
        <p:nvSpPr>
          <p:cNvPr id="8" name="Dikdörtgen 7"/>
          <p:cNvSpPr/>
          <p:nvPr/>
        </p:nvSpPr>
        <p:spPr>
          <a:xfrm>
            <a:off x="398164" y="10738621"/>
            <a:ext cx="15934406" cy="584775"/>
          </a:xfrm>
          <a:prstGeom prst="rect">
            <a:avLst/>
          </a:prstGeom>
        </p:spPr>
        <p:txBody>
          <a:bodyPr wrap="square">
            <a:spAutoFit/>
          </a:bodyPr>
          <a:lstStyle/>
          <a:p>
            <a:pPr algn="just">
              <a:buFont typeface="Wingdings" pitchFamily="2" charset="2"/>
              <a:buChar char="q"/>
            </a:pPr>
            <a:r>
              <a:rPr lang="tr-TR" sz="3200" smtClean="0"/>
              <a:t>Belirlenen </a:t>
            </a:r>
            <a:r>
              <a:rPr lang="tr-TR" sz="3200"/>
              <a:t>bu sınır köşelerine göre geçici koordinatların aplikasyonu yapılır. </a:t>
            </a:r>
          </a:p>
        </p:txBody>
      </p:sp>
      <p:sp>
        <p:nvSpPr>
          <p:cNvPr id="9" name="Dikdörtgen 8"/>
          <p:cNvSpPr/>
          <p:nvPr/>
        </p:nvSpPr>
        <p:spPr>
          <a:xfrm>
            <a:off x="394941" y="11613366"/>
            <a:ext cx="16586894" cy="1077218"/>
          </a:xfrm>
          <a:prstGeom prst="rect">
            <a:avLst/>
          </a:prstGeom>
        </p:spPr>
        <p:txBody>
          <a:bodyPr wrap="square">
            <a:spAutoFit/>
          </a:bodyPr>
          <a:lstStyle/>
          <a:p>
            <a:pPr algn="just">
              <a:buFont typeface="Wingdings" pitchFamily="2" charset="2"/>
              <a:buChar char="q"/>
            </a:pPr>
            <a:r>
              <a:rPr lang="tr-TR" sz="3200"/>
              <a:t>Eğer arazide sabit sınır köşeleri bulunmuyorsa koordinatlar kontrol edilmek suretiyle yersel/uydu teknikleri kullanılarak aplikasyon işlemi yapılır. </a:t>
            </a:r>
          </a:p>
        </p:txBody>
      </p:sp>
    </p:spTree>
    <p:extLst>
      <p:ext uri="{BB962C8B-B14F-4D97-AF65-F5344CB8AC3E}">
        <p14:creationId xmlns:p14="http://schemas.microsoft.com/office/powerpoint/2010/main" val="132378770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Köşeleri Yuvarlatılmış 2">
            <a:extLst>
              <a:ext uri="{FF2B5EF4-FFF2-40B4-BE49-F238E27FC236}">
                <a16:creationId xmlns:a16="http://schemas.microsoft.com/office/drawing/2014/main" xmlns="" id="{9248B41D-02FC-4BBC-AB00-0D83A5A947C2}"/>
              </a:ext>
            </a:extLst>
          </p:cNvPr>
          <p:cNvSpPr/>
          <p:nvPr/>
        </p:nvSpPr>
        <p:spPr>
          <a:xfrm>
            <a:off x="8819876" y="360879"/>
            <a:ext cx="5616625" cy="1150274"/>
          </a:xfrm>
          <a:prstGeom prst="roundRect">
            <a:avLst>
              <a:gd name="adj" fmla="val 50000"/>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400" smtClean="0">
                <a:solidFill>
                  <a:schemeClr val="tx1"/>
                </a:solidFill>
              </a:rPr>
              <a:t>CİNS DEĞİŞİKLİĞİ</a:t>
            </a:r>
            <a:endParaRPr lang="tr-TR" sz="4400">
              <a:solidFill>
                <a:schemeClr val="tx1"/>
              </a:solidFill>
            </a:endParaRPr>
          </a:p>
        </p:txBody>
      </p:sp>
      <p:sp>
        <p:nvSpPr>
          <p:cNvPr id="6" name="Dikdörtgen: Köşeleri Yuvarlatılmış 3">
            <a:extLst>
              <a:ext uri="{FF2B5EF4-FFF2-40B4-BE49-F238E27FC236}">
                <a16:creationId xmlns:a16="http://schemas.microsoft.com/office/drawing/2014/main" xmlns="" id="{9322E007-1EA6-4B81-88C6-92BC8DF93023}"/>
              </a:ext>
            </a:extLst>
          </p:cNvPr>
          <p:cNvSpPr/>
          <p:nvPr/>
        </p:nvSpPr>
        <p:spPr>
          <a:xfrm>
            <a:off x="1923102" y="2375248"/>
            <a:ext cx="4376495" cy="818259"/>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a:solidFill>
                  <a:schemeClr val="tx1"/>
                </a:solidFill>
              </a:rPr>
              <a:t>Yapılı Hale Gelme</a:t>
            </a:r>
          </a:p>
        </p:txBody>
      </p:sp>
      <p:sp>
        <p:nvSpPr>
          <p:cNvPr id="7" name="Dikdörtgen: Köşeleri Yuvarlatılmış 5">
            <a:extLst>
              <a:ext uri="{FF2B5EF4-FFF2-40B4-BE49-F238E27FC236}">
                <a16:creationId xmlns:a16="http://schemas.microsoft.com/office/drawing/2014/main" xmlns="" id="{676EF282-81DB-4958-B797-8F68CD8D5AE0}"/>
              </a:ext>
            </a:extLst>
          </p:cNvPr>
          <p:cNvSpPr/>
          <p:nvPr/>
        </p:nvSpPr>
        <p:spPr>
          <a:xfrm>
            <a:off x="1941912" y="5327576"/>
            <a:ext cx="4376495" cy="691699"/>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dirty="0">
                <a:solidFill>
                  <a:schemeClr val="tx1"/>
                </a:solidFill>
              </a:rPr>
              <a:t>Vasıf Değişikliği</a:t>
            </a:r>
          </a:p>
        </p:txBody>
      </p:sp>
      <p:sp>
        <p:nvSpPr>
          <p:cNvPr id="8" name="Dikdörtgen: Köşeleri Yuvarlatılmış 9">
            <a:extLst>
              <a:ext uri="{FF2B5EF4-FFF2-40B4-BE49-F238E27FC236}">
                <a16:creationId xmlns:a16="http://schemas.microsoft.com/office/drawing/2014/main" xmlns="" id="{62D91852-37B5-49AE-92E2-4C468A3FAE95}"/>
              </a:ext>
            </a:extLst>
          </p:cNvPr>
          <p:cNvSpPr/>
          <p:nvPr/>
        </p:nvSpPr>
        <p:spPr>
          <a:xfrm>
            <a:off x="1938936" y="8024670"/>
            <a:ext cx="4360661" cy="759290"/>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a:solidFill>
                  <a:schemeClr val="tx1"/>
                </a:solidFill>
              </a:rPr>
              <a:t>Kat İrtifakı Tesisi</a:t>
            </a:r>
          </a:p>
        </p:txBody>
      </p:sp>
      <p:sp>
        <p:nvSpPr>
          <p:cNvPr id="9" name="Dikdörtgen: Köşeleri Yuvarlatılmış 16">
            <a:extLst>
              <a:ext uri="{FF2B5EF4-FFF2-40B4-BE49-F238E27FC236}">
                <a16:creationId xmlns:a16="http://schemas.microsoft.com/office/drawing/2014/main" xmlns="" id="{3E2C3E43-266E-4D3D-80A5-59ECAA06D32D}"/>
              </a:ext>
            </a:extLst>
          </p:cNvPr>
          <p:cNvSpPr/>
          <p:nvPr/>
        </p:nvSpPr>
        <p:spPr>
          <a:xfrm>
            <a:off x="1923101" y="10916112"/>
            <a:ext cx="4373519" cy="842556"/>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err="1">
                <a:solidFill>
                  <a:schemeClr val="tx1"/>
                </a:solidFill>
              </a:rPr>
              <a:t>Muhdesat</a:t>
            </a:r>
            <a:endParaRPr lang="tr-TR" sz="3200" b="1">
              <a:solidFill>
                <a:schemeClr val="tx1"/>
              </a:solidFill>
            </a:endParaRPr>
          </a:p>
        </p:txBody>
      </p:sp>
      <p:sp>
        <p:nvSpPr>
          <p:cNvPr id="10" name="Dikdörtgen: Köşeleri Yuvarlatılmış 26">
            <a:extLst>
              <a:ext uri="{FF2B5EF4-FFF2-40B4-BE49-F238E27FC236}">
                <a16:creationId xmlns:a16="http://schemas.microsoft.com/office/drawing/2014/main" xmlns="" id="{4B07F60B-0987-4457-B4DC-915A10ECA921}"/>
              </a:ext>
            </a:extLst>
          </p:cNvPr>
          <p:cNvSpPr/>
          <p:nvPr/>
        </p:nvSpPr>
        <p:spPr>
          <a:xfrm>
            <a:off x="1923101" y="9460863"/>
            <a:ext cx="4376495" cy="775237"/>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a:solidFill>
                  <a:schemeClr val="tx1"/>
                </a:solidFill>
              </a:rPr>
              <a:t>GES Alanları</a:t>
            </a:r>
          </a:p>
        </p:txBody>
      </p:sp>
      <p:sp>
        <p:nvSpPr>
          <p:cNvPr id="11" name="Dikdörtgen: Köşeleri Yuvarlatılmış 31">
            <a:extLst>
              <a:ext uri="{FF2B5EF4-FFF2-40B4-BE49-F238E27FC236}">
                <a16:creationId xmlns:a16="http://schemas.microsoft.com/office/drawing/2014/main" xmlns="" id="{6C0E4B7F-5E62-47F8-9B66-7CE9106ABE98}"/>
              </a:ext>
            </a:extLst>
          </p:cNvPr>
          <p:cNvSpPr/>
          <p:nvPr/>
        </p:nvSpPr>
        <p:spPr>
          <a:xfrm>
            <a:off x="1923101" y="6636102"/>
            <a:ext cx="4376496" cy="707698"/>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a:solidFill>
                  <a:schemeClr val="tx1"/>
                </a:solidFill>
              </a:rPr>
              <a:t>Yapısız Hale Gelme</a:t>
            </a:r>
          </a:p>
        </p:txBody>
      </p:sp>
      <p:sp>
        <p:nvSpPr>
          <p:cNvPr id="12" name="Dikdörtgen: Köşeleri Yuvarlatılmış 6">
            <a:extLst>
              <a:ext uri="{FF2B5EF4-FFF2-40B4-BE49-F238E27FC236}">
                <a16:creationId xmlns:a16="http://schemas.microsoft.com/office/drawing/2014/main" xmlns="" id="{2DD56647-DF51-4503-85B1-D7EA6677700C}"/>
              </a:ext>
            </a:extLst>
          </p:cNvPr>
          <p:cNvSpPr/>
          <p:nvPr/>
        </p:nvSpPr>
        <p:spPr>
          <a:xfrm>
            <a:off x="10260037" y="2407350"/>
            <a:ext cx="6460519" cy="754053"/>
          </a:xfrm>
          <a:prstGeom prst="roundRect">
            <a:avLst/>
          </a:prstGeom>
          <a:solidFill>
            <a:schemeClr val="accent6">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dirty="0"/>
              <a:t>Yapı Kullanma İzin Belgesine Tabi</a:t>
            </a:r>
          </a:p>
        </p:txBody>
      </p:sp>
      <p:sp>
        <p:nvSpPr>
          <p:cNvPr id="13" name="Dikdörtgen: Köşeleri Yuvarlatılmış 7">
            <a:extLst>
              <a:ext uri="{FF2B5EF4-FFF2-40B4-BE49-F238E27FC236}">
                <a16:creationId xmlns:a16="http://schemas.microsoft.com/office/drawing/2014/main" xmlns="" id="{A49AC626-B20B-4421-AAD6-86601F8D135D}"/>
              </a:ext>
            </a:extLst>
          </p:cNvPr>
          <p:cNvSpPr/>
          <p:nvPr/>
        </p:nvSpPr>
        <p:spPr>
          <a:xfrm>
            <a:off x="10260037" y="3680573"/>
            <a:ext cx="8260719" cy="754053"/>
          </a:xfrm>
          <a:prstGeom prst="roundRect">
            <a:avLst/>
          </a:prstGeom>
          <a:solidFill>
            <a:schemeClr val="accent6">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a:t>Yapı Kullanma İzin Belgesine Tabi Olmayan</a:t>
            </a:r>
          </a:p>
        </p:txBody>
      </p:sp>
      <p:sp>
        <p:nvSpPr>
          <p:cNvPr id="14" name="Dikdörtgen: Köşeleri Yuvarlatılmış 28">
            <a:extLst>
              <a:ext uri="{FF2B5EF4-FFF2-40B4-BE49-F238E27FC236}">
                <a16:creationId xmlns:a16="http://schemas.microsoft.com/office/drawing/2014/main" xmlns="" id="{455B78A8-34C4-4CAD-80A3-60FD3C861B3E}"/>
              </a:ext>
            </a:extLst>
          </p:cNvPr>
          <p:cNvSpPr/>
          <p:nvPr/>
        </p:nvSpPr>
        <p:spPr>
          <a:xfrm>
            <a:off x="10254778" y="5350885"/>
            <a:ext cx="4616022" cy="691699"/>
          </a:xfrm>
          <a:prstGeom prst="roundRect">
            <a:avLst/>
          </a:prstGeom>
          <a:solidFill>
            <a:schemeClr val="accent2">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a:t>Sera</a:t>
            </a:r>
          </a:p>
        </p:txBody>
      </p:sp>
      <p:sp>
        <p:nvSpPr>
          <p:cNvPr id="15" name="Dikdörtgen: Köşeleri Yuvarlatılmış 20">
            <a:extLst>
              <a:ext uri="{FF2B5EF4-FFF2-40B4-BE49-F238E27FC236}">
                <a16:creationId xmlns:a16="http://schemas.microsoft.com/office/drawing/2014/main" xmlns="" id="{5D9EC0FE-5E2B-4654-B6F7-32D5A6D1BD42}"/>
              </a:ext>
            </a:extLst>
          </p:cNvPr>
          <p:cNvSpPr/>
          <p:nvPr/>
        </p:nvSpPr>
        <p:spPr>
          <a:xfrm>
            <a:off x="10260037" y="11004615"/>
            <a:ext cx="4962328" cy="754053"/>
          </a:xfrm>
          <a:prstGeom prst="roundRect">
            <a:avLst/>
          </a:prstGeom>
          <a:solidFill>
            <a:schemeClr val="accent2">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err="1">
                <a:solidFill>
                  <a:schemeClr val="bg1"/>
                </a:solidFill>
              </a:rPr>
              <a:t>Muhdesatın</a:t>
            </a:r>
            <a:r>
              <a:rPr lang="tr-TR" sz="3200" b="1">
                <a:solidFill>
                  <a:schemeClr val="bg1"/>
                </a:solidFill>
              </a:rPr>
              <a:t> Terkini</a:t>
            </a:r>
          </a:p>
        </p:txBody>
      </p:sp>
      <p:sp>
        <p:nvSpPr>
          <p:cNvPr id="16" name="Dikdörtgen: Köşeleri Yuvarlatılmış 21">
            <a:extLst>
              <a:ext uri="{FF2B5EF4-FFF2-40B4-BE49-F238E27FC236}">
                <a16:creationId xmlns:a16="http://schemas.microsoft.com/office/drawing/2014/main" xmlns="" id="{53EB2D01-F1FB-4129-9DB1-781D9493E8CE}"/>
              </a:ext>
            </a:extLst>
          </p:cNvPr>
          <p:cNvSpPr/>
          <p:nvPr/>
        </p:nvSpPr>
        <p:spPr>
          <a:xfrm>
            <a:off x="10260037" y="12119618"/>
            <a:ext cx="6791128" cy="754053"/>
          </a:xfrm>
          <a:prstGeom prst="roundRect">
            <a:avLst/>
          </a:prstGeom>
          <a:solidFill>
            <a:schemeClr val="accent2">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err="1">
                <a:solidFill>
                  <a:schemeClr val="bg1"/>
                </a:solidFill>
              </a:rPr>
              <a:t>Muhdesatın</a:t>
            </a:r>
            <a:r>
              <a:rPr lang="tr-TR" sz="3200" b="1">
                <a:solidFill>
                  <a:schemeClr val="bg1"/>
                </a:solidFill>
              </a:rPr>
              <a:t> Cinse Taşınması</a:t>
            </a:r>
          </a:p>
        </p:txBody>
      </p:sp>
    </p:spTree>
    <p:extLst>
      <p:ext uri="{BB962C8B-B14F-4D97-AF65-F5344CB8AC3E}">
        <p14:creationId xmlns:p14="http://schemas.microsoft.com/office/powerpoint/2010/main" val="328367832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Köşeleri Yuvarlatılmış 3">
            <a:extLst>
              <a:ext uri="{FF2B5EF4-FFF2-40B4-BE49-F238E27FC236}">
                <a16:creationId xmlns:a16="http://schemas.microsoft.com/office/drawing/2014/main" xmlns="" id="{9322E007-1EA6-4B81-88C6-92BC8DF93023}"/>
              </a:ext>
            </a:extLst>
          </p:cNvPr>
          <p:cNvSpPr/>
          <p:nvPr/>
        </p:nvSpPr>
        <p:spPr>
          <a:xfrm>
            <a:off x="7778451" y="343907"/>
            <a:ext cx="4641826" cy="818259"/>
          </a:xfrm>
          <a:prstGeom prst="roundRect">
            <a:avLst/>
          </a:prstGeom>
          <a:solidFill>
            <a:srgbClr val="FF9933"/>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b="1" dirty="0">
                <a:solidFill>
                  <a:schemeClr val="tx1"/>
                </a:solidFill>
              </a:rPr>
              <a:t>Yapılı Hale Gelme</a:t>
            </a:r>
          </a:p>
        </p:txBody>
      </p:sp>
      <p:sp>
        <p:nvSpPr>
          <p:cNvPr id="5" name="Dikdörtgen: Köşeleri Yuvarlatılmış 6">
            <a:extLst>
              <a:ext uri="{FF2B5EF4-FFF2-40B4-BE49-F238E27FC236}">
                <a16:creationId xmlns:a16="http://schemas.microsoft.com/office/drawing/2014/main" xmlns="" id="{2DD56647-DF51-4503-85B1-D7EA6677700C}"/>
              </a:ext>
            </a:extLst>
          </p:cNvPr>
          <p:cNvSpPr/>
          <p:nvPr/>
        </p:nvSpPr>
        <p:spPr>
          <a:xfrm>
            <a:off x="6736438" y="1410697"/>
            <a:ext cx="6460519" cy="754053"/>
          </a:xfrm>
          <a:prstGeom prst="roundRect">
            <a:avLst/>
          </a:prstGeom>
          <a:solidFill>
            <a:schemeClr val="accent6">
              <a:lumMod val="75000"/>
            </a:schemeClr>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dirty="0"/>
              <a:t>Yapı Kullanma İzin Belgesine Tabi</a:t>
            </a:r>
          </a:p>
        </p:txBody>
      </p:sp>
      <p:sp>
        <p:nvSpPr>
          <p:cNvPr id="7" name="Dikdörtgen 6"/>
          <p:cNvSpPr/>
          <p:nvPr/>
        </p:nvSpPr>
        <p:spPr>
          <a:xfrm>
            <a:off x="4466083" y="2735288"/>
            <a:ext cx="12058650" cy="1569660"/>
          </a:xfrm>
          <a:prstGeom prst="rect">
            <a:avLst/>
          </a:prstGeom>
        </p:spPr>
        <p:txBody>
          <a:bodyPr>
            <a:spAutoFit/>
          </a:bodyPr>
          <a:lstStyle/>
          <a:p>
            <a:pPr algn="ctr"/>
            <a:r>
              <a:rPr lang="tr-TR" sz="3200" dirty="0"/>
              <a:t>634 sayılı Kat Mülkiyeti Kanununda yapılan değişiklik sonucu </a:t>
            </a:r>
            <a:r>
              <a:rPr lang="tr-TR" sz="3200" b="1" dirty="0"/>
              <a:t>YAPI KULLANMA İZİN BELGESİNE</a:t>
            </a:r>
            <a:r>
              <a:rPr lang="tr-TR" sz="3200" dirty="0"/>
              <a:t> tabi tüm yapıların cins değişikliği </a:t>
            </a:r>
            <a:r>
              <a:rPr lang="tr-TR" sz="3200" b="1" dirty="0"/>
              <a:t>RESEN</a:t>
            </a:r>
            <a:r>
              <a:rPr lang="tr-TR" sz="3200" dirty="0"/>
              <a:t> yapılacaktır.</a:t>
            </a:r>
          </a:p>
        </p:txBody>
      </p:sp>
      <p:pic>
        <p:nvPicPr>
          <p:cNvPr id="45" name="Resim 44"/>
          <p:cNvPicPr>
            <a:picLocks noChangeAspect="1"/>
          </p:cNvPicPr>
          <p:nvPr/>
        </p:nvPicPr>
        <p:blipFill>
          <a:blip r:embed="rId2"/>
          <a:stretch>
            <a:fillRect/>
          </a:stretch>
        </p:blipFill>
        <p:spPr>
          <a:xfrm>
            <a:off x="2531607" y="4895752"/>
            <a:ext cx="14602504" cy="8440725"/>
          </a:xfrm>
          <a:prstGeom prst="rect">
            <a:avLst/>
          </a:prstGeom>
        </p:spPr>
      </p:pic>
      <p:sp>
        <p:nvSpPr>
          <p:cNvPr id="2" name="Akış Çizelgesi: Öteki İşlem 1"/>
          <p:cNvSpPr/>
          <p:nvPr/>
        </p:nvSpPr>
        <p:spPr>
          <a:xfrm>
            <a:off x="8603853" y="8567936"/>
            <a:ext cx="2880320" cy="64807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9272203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549FD1D2-6411-4723-9124-128D45C6B83B}"/>
              </a:ext>
            </a:extLst>
          </p:cNvPr>
          <p:cNvPicPr>
            <a:picLocks noChangeAspect="1"/>
          </p:cNvPicPr>
          <p:nvPr/>
        </p:nvPicPr>
        <p:blipFill rotWithShape="1">
          <a:blip r:embed="rId2"/>
          <a:srcRect r="3103" b="4546"/>
          <a:stretch/>
        </p:blipFill>
        <p:spPr>
          <a:xfrm rot="16200000">
            <a:off x="2327017" y="-1751620"/>
            <a:ext cx="10091289" cy="14024546"/>
          </a:xfrm>
          <a:prstGeom prst="rect">
            <a:avLst/>
          </a:prstGeom>
        </p:spPr>
      </p:pic>
      <p:sp>
        <p:nvSpPr>
          <p:cNvPr id="3" name="Dikdörtgen 2"/>
          <p:cNvSpPr/>
          <p:nvPr/>
        </p:nvSpPr>
        <p:spPr>
          <a:xfrm>
            <a:off x="1547069" y="11016208"/>
            <a:ext cx="12058650" cy="1200329"/>
          </a:xfrm>
          <a:prstGeom prst="rect">
            <a:avLst/>
          </a:prstGeom>
        </p:spPr>
        <p:txBody>
          <a:bodyPr>
            <a:spAutoFit/>
          </a:bodyPr>
          <a:lstStyle/>
          <a:p>
            <a:pPr lvl="0" defTabSz="1087438" eaLnBrk="0" hangingPunct="0"/>
            <a:r>
              <a:rPr lang="tr-TR" sz="3600">
                <a:solidFill>
                  <a:srgbClr val="0033CC"/>
                </a:solidFill>
                <a:latin typeface="Calibri" panose="020F0502020204030204" pitchFamily="34" charset="0"/>
                <a:ea typeface="ＭＳ Ｐゴシック" panose="020B0600070205080204" pitchFamily="34" charset="-128"/>
              </a:rPr>
              <a:t>İdaremizin sorumluluğu </a:t>
            </a:r>
            <a:r>
              <a:rPr lang="tr-TR" sz="3600" b="1">
                <a:solidFill>
                  <a:srgbClr val="0033CC"/>
                </a:solidFill>
                <a:latin typeface="Calibri" panose="020F0502020204030204" pitchFamily="34" charset="0"/>
                <a:ea typeface="ＭＳ Ｐゴシック" panose="020B0600070205080204" pitchFamily="34" charset="-128"/>
              </a:rPr>
              <a:t>yapı kullanma izin belgesi</a:t>
            </a:r>
            <a:r>
              <a:rPr lang="tr-TR" sz="3600">
                <a:solidFill>
                  <a:srgbClr val="0033CC"/>
                </a:solidFill>
                <a:latin typeface="Calibri" panose="020F0502020204030204" pitchFamily="34" charset="0"/>
                <a:ea typeface="ＭＳ Ｐゴシック" panose="020B0600070205080204" pitchFamily="34" charset="-128"/>
              </a:rPr>
              <a:t>ne ve </a:t>
            </a:r>
            <a:r>
              <a:rPr lang="tr-TR" sz="3600" b="1">
                <a:solidFill>
                  <a:srgbClr val="0033CC"/>
                </a:solidFill>
                <a:latin typeface="Calibri" panose="020F0502020204030204" pitchFamily="34" charset="0"/>
                <a:ea typeface="ＭＳ Ｐゴシック" panose="020B0600070205080204" pitchFamily="34" charset="-128"/>
              </a:rPr>
              <a:t>yapı aplikasyon projesi</a:t>
            </a:r>
            <a:r>
              <a:rPr lang="tr-TR" sz="3600">
                <a:solidFill>
                  <a:srgbClr val="0033CC"/>
                </a:solidFill>
                <a:latin typeface="Calibri" panose="020F0502020204030204" pitchFamily="34" charset="0"/>
                <a:ea typeface="ＭＳ Ｐゴシック" panose="020B0600070205080204" pitchFamily="34" charset="-128"/>
              </a:rPr>
              <a:t>ne uygun tescil yapılmasıdır.</a:t>
            </a:r>
          </a:p>
        </p:txBody>
      </p:sp>
    </p:spTree>
    <p:extLst>
      <p:ext uri="{BB962C8B-B14F-4D97-AF65-F5344CB8AC3E}">
        <p14:creationId xmlns:p14="http://schemas.microsoft.com/office/powerpoint/2010/main" val="20719918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4139357" y="575048"/>
            <a:ext cx="12673408" cy="7934010"/>
          </a:xfrm>
          <a:prstGeom prst="rect">
            <a:avLst/>
          </a:prstGeom>
        </p:spPr>
      </p:pic>
      <p:pic>
        <p:nvPicPr>
          <p:cNvPr id="10" name="Resim 9"/>
          <p:cNvPicPr>
            <a:picLocks noChangeAspect="1"/>
          </p:cNvPicPr>
          <p:nvPr/>
        </p:nvPicPr>
        <p:blipFill>
          <a:blip r:embed="rId3"/>
          <a:stretch>
            <a:fillRect/>
          </a:stretch>
        </p:blipFill>
        <p:spPr>
          <a:xfrm>
            <a:off x="10116021" y="5660792"/>
            <a:ext cx="8271906" cy="8033976"/>
          </a:xfrm>
          <a:prstGeom prst="rect">
            <a:avLst/>
          </a:prstGeom>
        </p:spPr>
      </p:pic>
      <p:sp>
        <p:nvSpPr>
          <p:cNvPr id="11" name="Dikdörtgen 10"/>
          <p:cNvSpPr/>
          <p:nvPr/>
        </p:nvSpPr>
        <p:spPr>
          <a:xfrm>
            <a:off x="754981" y="10008096"/>
            <a:ext cx="8837636" cy="3046988"/>
          </a:xfrm>
          <a:prstGeom prst="rect">
            <a:avLst/>
          </a:prstGeom>
        </p:spPr>
        <p:txBody>
          <a:bodyPr wrap="square">
            <a:spAutoFit/>
          </a:bodyPr>
          <a:lstStyle/>
          <a:p>
            <a:pPr marL="571500" indent="-571500">
              <a:buFont typeface="Wingdings" panose="05000000000000000000" pitchFamily="2" charset="2"/>
              <a:buChar char="Ø"/>
            </a:pPr>
            <a:r>
              <a:rPr lang="tr-TR" sz="3200" dirty="0"/>
              <a:t>Hazine dahil, kamu kurum ve kuruluşlarının mülkiyetindeki taşınmazlarda yapı aplikasyon projesi idaresinde yoksa; yapı kullanma izin belgesi düzenlenen yapı </a:t>
            </a:r>
            <a:r>
              <a:rPr lang="tr-TR" sz="3200" dirty="0">
                <a:highlight>
                  <a:srgbClr val="FFFF00"/>
                </a:highlight>
              </a:rPr>
              <a:t>kadastro müdürlüğünce</a:t>
            </a:r>
            <a:r>
              <a:rPr lang="tr-TR" sz="3200" dirty="0"/>
              <a:t> zeminde ölçülerek resen cins değişikliği yapılır. </a:t>
            </a:r>
          </a:p>
        </p:txBody>
      </p:sp>
    </p:spTree>
    <p:extLst>
      <p:ext uri="{BB962C8B-B14F-4D97-AF65-F5344CB8AC3E}">
        <p14:creationId xmlns:p14="http://schemas.microsoft.com/office/powerpoint/2010/main" val="69124052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18102" t="3472" r="63958" b="13889"/>
          <a:stretch>
            <a:fillRect/>
          </a:stretch>
        </p:blipFill>
        <p:spPr bwMode="auto">
          <a:xfrm>
            <a:off x="333004" y="3453648"/>
            <a:ext cx="5328592" cy="73637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noChangeArrowheads="1"/>
          </p:cNvPicPr>
          <p:nvPr/>
        </p:nvPicPr>
        <p:blipFill>
          <a:blip r:embed="rId3" cstate="print"/>
          <a:srcRect l="1875" t="23033" r="75209" b="20216"/>
          <a:stretch>
            <a:fillRect/>
          </a:stretch>
        </p:blipFill>
        <p:spPr bwMode="auto">
          <a:xfrm>
            <a:off x="13723712" y="1249409"/>
            <a:ext cx="4155155" cy="30869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noChangeArrowheads="1"/>
          </p:cNvPicPr>
          <p:nvPr/>
        </p:nvPicPr>
        <p:blipFill>
          <a:blip r:embed="rId4" cstate="print"/>
          <a:srcRect l="6481" t="16872" r="47500" b="16667"/>
          <a:stretch>
            <a:fillRect/>
          </a:stretch>
        </p:blipFill>
        <p:spPr bwMode="auto">
          <a:xfrm>
            <a:off x="9053217" y="7343800"/>
            <a:ext cx="8914974" cy="3862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noChangeArrowheads="1"/>
          </p:cNvPicPr>
          <p:nvPr/>
        </p:nvPicPr>
        <p:blipFill>
          <a:blip r:embed="rId5"/>
          <a:srcRect l="25208" t="12500" r="47291" b="56944"/>
          <a:stretch>
            <a:fillRect/>
          </a:stretch>
        </p:blipFill>
        <p:spPr bwMode="auto">
          <a:xfrm>
            <a:off x="11965165" y="4791408"/>
            <a:ext cx="5913702" cy="1971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83" t="10666" b="57292"/>
          <a:stretch/>
        </p:blipFill>
        <p:spPr bwMode="auto">
          <a:xfrm>
            <a:off x="322933" y="359024"/>
            <a:ext cx="8347587" cy="155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Resim 11"/>
          <p:cNvPicPr>
            <a:picLocks noChangeAspect="1"/>
          </p:cNvPicPr>
          <p:nvPr/>
        </p:nvPicPr>
        <p:blipFill>
          <a:blip r:embed="rId7"/>
          <a:stretch>
            <a:fillRect/>
          </a:stretch>
        </p:blipFill>
        <p:spPr>
          <a:xfrm>
            <a:off x="5703601" y="8370484"/>
            <a:ext cx="3349616" cy="1127124"/>
          </a:xfrm>
          <a:prstGeom prst="rect">
            <a:avLst/>
          </a:prstGeom>
        </p:spPr>
      </p:pic>
      <p:pic>
        <p:nvPicPr>
          <p:cNvPr id="14" name="Resim 13"/>
          <p:cNvPicPr>
            <a:picLocks noChangeAspect="1"/>
          </p:cNvPicPr>
          <p:nvPr/>
        </p:nvPicPr>
        <p:blipFill>
          <a:blip r:embed="rId8"/>
          <a:stretch>
            <a:fillRect/>
          </a:stretch>
        </p:blipFill>
        <p:spPr>
          <a:xfrm>
            <a:off x="7121892" y="5390407"/>
            <a:ext cx="3820596" cy="1043318"/>
          </a:xfrm>
          <a:prstGeom prst="rect">
            <a:avLst/>
          </a:prstGeom>
        </p:spPr>
      </p:pic>
      <p:pic>
        <p:nvPicPr>
          <p:cNvPr id="16" name="Resim 15"/>
          <p:cNvPicPr>
            <a:picLocks noChangeAspect="1"/>
          </p:cNvPicPr>
          <p:nvPr/>
        </p:nvPicPr>
        <p:blipFill>
          <a:blip r:embed="rId9"/>
          <a:stretch>
            <a:fillRect/>
          </a:stretch>
        </p:blipFill>
        <p:spPr>
          <a:xfrm>
            <a:off x="8360169" y="2330691"/>
            <a:ext cx="5061211" cy="1122957"/>
          </a:xfrm>
          <a:prstGeom prst="rect">
            <a:avLst/>
          </a:prstGeom>
        </p:spPr>
      </p:pic>
    </p:spTree>
    <p:extLst>
      <p:ext uri="{BB962C8B-B14F-4D97-AF65-F5344CB8AC3E}">
        <p14:creationId xmlns:p14="http://schemas.microsoft.com/office/powerpoint/2010/main" val="255941564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27435" y="2231232"/>
            <a:ext cx="19037318" cy="10435372"/>
          </a:xfrm>
          <a:prstGeom prst="rect">
            <a:avLst/>
          </a:prstGeom>
        </p:spPr>
      </p:pic>
      <p:sp>
        <p:nvSpPr>
          <p:cNvPr id="2" name="Dikdörtgen 1"/>
          <p:cNvSpPr/>
          <p:nvPr/>
        </p:nvSpPr>
        <p:spPr>
          <a:xfrm>
            <a:off x="5759971" y="10985276"/>
            <a:ext cx="4104456"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smtClean="0">
                <a:solidFill>
                  <a:schemeClr val="tx1"/>
                </a:solidFill>
              </a:rPr>
              <a:t>KULLANIŞ AMACI</a:t>
            </a:r>
            <a:endParaRPr lang="tr-TR" sz="3600" dirty="0">
              <a:solidFill>
                <a:schemeClr val="tx1"/>
              </a:solidFill>
            </a:endParaRPr>
          </a:p>
        </p:txBody>
      </p:sp>
    </p:spTree>
    <p:extLst>
      <p:ext uri="{BB962C8B-B14F-4D97-AF65-F5344CB8AC3E}">
        <p14:creationId xmlns:p14="http://schemas.microsoft.com/office/powerpoint/2010/main" val="218983231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Resim 17"/>
          <p:cNvPicPr>
            <a:picLocks noChangeAspect="1"/>
          </p:cNvPicPr>
          <p:nvPr/>
        </p:nvPicPr>
        <p:blipFill>
          <a:blip r:embed="rId2"/>
          <a:stretch>
            <a:fillRect/>
          </a:stretch>
        </p:blipFill>
        <p:spPr>
          <a:xfrm>
            <a:off x="322933" y="935088"/>
            <a:ext cx="18469900" cy="8856984"/>
          </a:xfrm>
          <a:prstGeom prst="rect">
            <a:avLst/>
          </a:prstGeom>
        </p:spPr>
      </p:pic>
    </p:spTree>
    <p:extLst>
      <p:ext uri="{BB962C8B-B14F-4D97-AF65-F5344CB8AC3E}">
        <p14:creationId xmlns:p14="http://schemas.microsoft.com/office/powerpoint/2010/main" val="385360618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Resim 29"/>
          <p:cNvPicPr>
            <a:picLocks noChangeAspect="1"/>
          </p:cNvPicPr>
          <p:nvPr/>
        </p:nvPicPr>
        <p:blipFill>
          <a:blip r:embed="rId2"/>
          <a:stretch>
            <a:fillRect/>
          </a:stretch>
        </p:blipFill>
        <p:spPr>
          <a:xfrm>
            <a:off x="250925" y="2159224"/>
            <a:ext cx="17888906" cy="8686742"/>
          </a:xfrm>
          <a:prstGeom prst="rect">
            <a:avLst/>
          </a:prstGeom>
        </p:spPr>
      </p:pic>
      <p:pic>
        <p:nvPicPr>
          <p:cNvPr id="31" name="Resim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05332" y="9504040"/>
            <a:ext cx="3350510" cy="3350510"/>
          </a:xfrm>
          <a:prstGeom prst="rect">
            <a:avLst/>
          </a:prstGeom>
        </p:spPr>
      </p:pic>
    </p:spTree>
    <p:extLst>
      <p:ext uri="{BB962C8B-B14F-4D97-AF65-F5344CB8AC3E}">
        <p14:creationId xmlns:p14="http://schemas.microsoft.com/office/powerpoint/2010/main" val="125937378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50925" y="2519264"/>
            <a:ext cx="18513838" cy="7968779"/>
          </a:xfrm>
          <a:prstGeom prst="rect">
            <a:avLst/>
          </a:prstGeom>
        </p:spPr>
      </p:pic>
    </p:spTree>
    <p:extLst>
      <p:ext uri="{BB962C8B-B14F-4D97-AF65-F5344CB8AC3E}">
        <p14:creationId xmlns:p14="http://schemas.microsoft.com/office/powerpoint/2010/main" val="134780030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66949" y="2375248"/>
            <a:ext cx="17542042" cy="7920880"/>
          </a:xfrm>
          <a:prstGeom prst="rect">
            <a:avLst/>
          </a:prstGeom>
        </p:spPr>
      </p:pic>
    </p:spTree>
    <p:extLst>
      <p:ext uri="{BB962C8B-B14F-4D97-AF65-F5344CB8AC3E}">
        <p14:creationId xmlns:p14="http://schemas.microsoft.com/office/powerpoint/2010/main" val="345413054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466949" y="2607145"/>
            <a:ext cx="18040198" cy="6882459"/>
          </a:xfrm>
          <a:prstGeom prst="rect">
            <a:avLst/>
          </a:prstGeom>
        </p:spPr>
      </p:pic>
    </p:spTree>
    <p:extLst>
      <p:ext uri="{BB962C8B-B14F-4D97-AF65-F5344CB8AC3E}">
        <p14:creationId xmlns:p14="http://schemas.microsoft.com/office/powerpoint/2010/main" val="186823625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a:stretch>
            <a:fillRect/>
          </a:stretch>
        </p:blipFill>
        <p:spPr>
          <a:xfrm>
            <a:off x="754981" y="1367136"/>
            <a:ext cx="18392654" cy="10747368"/>
          </a:xfrm>
          <a:prstGeom prst="rect">
            <a:avLst/>
          </a:prstGeom>
        </p:spPr>
      </p:pic>
    </p:spTree>
    <p:extLst>
      <p:ext uri="{BB962C8B-B14F-4D97-AF65-F5344CB8AC3E}">
        <p14:creationId xmlns:p14="http://schemas.microsoft.com/office/powerpoint/2010/main" val="65555537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178917" y="1871192"/>
            <a:ext cx="17957392" cy="10081120"/>
          </a:xfrm>
          <a:prstGeom prst="rect">
            <a:avLst/>
          </a:prstGeom>
        </p:spPr>
      </p:pic>
    </p:spTree>
    <p:extLst>
      <p:ext uri="{BB962C8B-B14F-4D97-AF65-F5344CB8AC3E}">
        <p14:creationId xmlns:p14="http://schemas.microsoft.com/office/powerpoint/2010/main" val="26585772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178917" y="2015208"/>
            <a:ext cx="19212462" cy="9027543"/>
          </a:xfrm>
          <a:prstGeom prst="rect">
            <a:avLst/>
          </a:prstGeom>
        </p:spPr>
      </p:pic>
    </p:spTree>
    <p:extLst>
      <p:ext uri="{BB962C8B-B14F-4D97-AF65-F5344CB8AC3E}">
        <p14:creationId xmlns:p14="http://schemas.microsoft.com/office/powerpoint/2010/main" val="311136833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547069" y="1397924"/>
            <a:ext cx="15265696" cy="10558774"/>
          </a:xfrm>
          <a:prstGeom prst="rect">
            <a:avLst/>
          </a:prstGeom>
        </p:spPr>
      </p:pic>
    </p:spTree>
    <p:extLst>
      <p:ext uri="{BB962C8B-B14F-4D97-AF65-F5344CB8AC3E}">
        <p14:creationId xmlns:p14="http://schemas.microsoft.com/office/powerpoint/2010/main" val="401445874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Dikdörtgen: Köşeleri Yuvarlatılmış 2">
            <a:extLst>
              <a:ext uri="{FF2B5EF4-FFF2-40B4-BE49-F238E27FC236}">
                <a16:creationId xmlns:a16="http://schemas.microsoft.com/office/drawing/2014/main" xmlns="" id="{04706959-3BF9-42FD-859B-7C2457AD7A51}"/>
              </a:ext>
            </a:extLst>
          </p:cNvPr>
          <p:cNvSpPr/>
          <p:nvPr/>
        </p:nvSpPr>
        <p:spPr>
          <a:xfrm>
            <a:off x="2054248" y="358278"/>
            <a:ext cx="18203227" cy="754053"/>
          </a:xfrm>
          <a:prstGeom prst="roundRect">
            <a:avLst/>
          </a:prstGeom>
          <a:solidFill>
            <a:srgbClr val="FFC000"/>
          </a:solidFill>
          <a:ln w="28575"/>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smtClean="0">
                <a:solidFill>
                  <a:schemeClr val="tx1"/>
                </a:solidFill>
              </a:rPr>
              <a:t>Kat </a:t>
            </a:r>
            <a:r>
              <a:rPr lang="tr-TR" sz="3200">
                <a:solidFill>
                  <a:schemeClr val="tx1"/>
                </a:solidFill>
              </a:rPr>
              <a:t>irtifakı/Kat Mülkiyetine Konu Yapıların 3B Sayısal Modelinin Kontrolü: </a:t>
            </a:r>
          </a:p>
        </p:txBody>
      </p:sp>
      <p:sp>
        <p:nvSpPr>
          <p:cNvPr id="23" name="Dikdörtgen 22">
            <a:extLst>
              <a:ext uri="{FF2B5EF4-FFF2-40B4-BE49-F238E27FC236}">
                <a16:creationId xmlns:a16="http://schemas.microsoft.com/office/drawing/2014/main" xmlns="" id="{A15B8CEB-3C0B-4BA5-93B8-78DB5958D41D}"/>
              </a:ext>
            </a:extLst>
          </p:cNvPr>
          <p:cNvSpPr/>
          <p:nvPr/>
        </p:nvSpPr>
        <p:spPr>
          <a:xfrm>
            <a:off x="3640015" y="2664016"/>
            <a:ext cx="5644661" cy="10023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a:t>3B Mimari Proje</a:t>
            </a:r>
          </a:p>
        </p:txBody>
      </p:sp>
      <p:sp>
        <p:nvSpPr>
          <p:cNvPr id="24" name="Dikdörtgen: Köşeleri Yuvarlatılmış 3">
            <a:extLst>
              <a:ext uri="{FF2B5EF4-FFF2-40B4-BE49-F238E27FC236}">
                <a16:creationId xmlns:a16="http://schemas.microsoft.com/office/drawing/2014/main" xmlns="" id="{C40E0518-C112-4BF4-BEA8-21A82B5307AC}"/>
              </a:ext>
            </a:extLst>
          </p:cNvPr>
          <p:cNvSpPr/>
          <p:nvPr/>
        </p:nvSpPr>
        <p:spPr>
          <a:xfrm>
            <a:off x="10770456" y="1660041"/>
            <a:ext cx="5029200" cy="100232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tr-TR" sz="3200">
                <a:solidFill>
                  <a:schemeClr val="tx1"/>
                </a:solidFill>
              </a:rPr>
              <a:t>Tapu Müdürlüğü</a:t>
            </a:r>
          </a:p>
        </p:txBody>
      </p:sp>
      <p:sp>
        <p:nvSpPr>
          <p:cNvPr id="25" name="Dikdörtgen: Köşeleri Yuvarlatılmış 5">
            <a:extLst>
              <a:ext uri="{FF2B5EF4-FFF2-40B4-BE49-F238E27FC236}">
                <a16:creationId xmlns:a16="http://schemas.microsoft.com/office/drawing/2014/main" xmlns="" id="{26E53671-1397-499B-9301-DCAE47A8953E}"/>
              </a:ext>
            </a:extLst>
          </p:cNvPr>
          <p:cNvSpPr/>
          <p:nvPr/>
        </p:nvSpPr>
        <p:spPr>
          <a:xfrm>
            <a:off x="10088572" y="3952897"/>
            <a:ext cx="6717325" cy="100232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tr-TR" sz="3200">
                <a:solidFill>
                  <a:schemeClr val="tx1"/>
                </a:solidFill>
              </a:rPr>
              <a:t>Kadastro Müdürlüğü</a:t>
            </a:r>
          </a:p>
        </p:txBody>
      </p:sp>
      <p:sp>
        <p:nvSpPr>
          <p:cNvPr id="26" name="Dikdörtgen: Köşeleri Yuvarlatılmış 6">
            <a:extLst>
              <a:ext uri="{FF2B5EF4-FFF2-40B4-BE49-F238E27FC236}">
                <a16:creationId xmlns:a16="http://schemas.microsoft.com/office/drawing/2014/main" xmlns="" id="{4685B149-0A33-42BD-A773-794AF0399A31}"/>
              </a:ext>
            </a:extLst>
          </p:cNvPr>
          <p:cNvSpPr/>
          <p:nvPr/>
        </p:nvSpPr>
        <p:spPr>
          <a:xfrm>
            <a:off x="473458" y="1685095"/>
            <a:ext cx="2344615" cy="100232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tr-TR" sz="3200">
                <a:solidFill>
                  <a:schemeClr val="tx1"/>
                </a:solidFill>
              </a:rPr>
              <a:t>Belediye</a:t>
            </a:r>
          </a:p>
        </p:txBody>
      </p:sp>
      <p:sp>
        <p:nvSpPr>
          <p:cNvPr id="27" name="Ok: Sağ 7">
            <a:extLst>
              <a:ext uri="{FF2B5EF4-FFF2-40B4-BE49-F238E27FC236}">
                <a16:creationId xmlns:a16="http://schemas.microsoft.com/office/drawing/2014/main" xmlns="" id="{E6661F12-E04E-49F3-BCAE-F98B512EAA70}"/>
              </a:ext>
            </a:extLst>
          </p:cNvPr>
          <p:cNvSpPr/>
          <p:nvPr/>
        </p:nvSpPr>
        <p:spPr>
          <a:xfrm>
            <a:off x="2795352" y="2072953"/>
            <a:ext cx="7967415" cy="29092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28" name="Ok: Aşağı 8">
            <a:extLst>
              <a:ext uri="{FF2B5EF4-FFF2-40B4-BE49-F238E27FC236}">
                <a16:creationId xmlns:a16="http://schemas.microsoft.com/office/drawing/2014/main" xmlns="" id="{30712A3E-3FEF-4669-BFD5-0DDC7C0CC3A8}"/>
              </a:ext>
            </a:extLst>
          </p:cNvPr>
          <p:cNvSpPr/>
          <p:nvPr/>
        </p:nvSpPr>
        <p:spPr>
          <a:xfrm>
            <a:off x="12224116" y="2874674"/>
            <a:ext cx="492370" cy="10023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29" name="Metin kutusu 28">
            <a:extLst>
              <a:ext uri="{FF2B5EF4-FFF2-40B4-BE49-F238E27FC236}">
                <a16:creationId xmlns:a16="http://schemas.microsoft.com/office/drawing/2014/main" xmlns="" id="{E8B253D7-C530-4F50-B3FD-729A82A28D5C}"/>
              </a:ext>
            </a:extLst>
          </p:cNvPr>
          <p:cNvSpPr txBox="1"/>
          <p:nvPr/>
        </p:nvSpPr>
        <p:spPr>
          <a:xfrm>
            <a:off x="1761640" y="6172973"/>
            <a:ext cx="12449908" cy="3046988"/>
          </a:xfrm>
          <a:prstGeom prst="rect">
            <a:avLst/>
          </a:prstGeom>
          <a:noFill/>
        </p:spPr>
        <p:txBody>
          <a:bodyPr wrap="square" rtlCol="0">
            <a:spAutoFit/>
          </a:bodyPr>
          <a:lstStyle/>
          <a:p>
            <a:pPr marL="571500" indent="-571500">
              <a:buFont typeface="Wingdings" panose="05000000000000000000" pitchFamily="2" charset="2"/>
              <a:buChar char="q"/>
            </a:pPr>
            <a:r>
              <a:rPr lang="tr-TR" sz="3200" dirty="0"/>
              <a:t>Her katta bağımsız bölüm sayısı</a:t>
            </a:r>
          </a:p>
          <a:p>
            <a:pPr marL="571500" indent="-571500">
              <a:buFont typeface="Wingdings" panose="05000000000000000000" pitchFamily="2" charset="2"/>
              <a:buChar char="q"/>
            </a:pPr>
            <a:r>
              <a:rPr lang="tr-TR" sz="3200" dirty="0"/>
              <a:t>Bağımsız bölümlerin katta konumu ve numaraları</a:t>
            </a:r>
          </a:p>
          <a:p>
            <a:pPr marL="571500" indent="-571500">
              <a:buFont typeface="Wingdings" panose="05000000000000000000" pitchFamily="2" charset="2"/>
              <a:buChar char="q"/>
            </a:pPr>
            <a:r>
              <a:rPr lang="tr-TR" sz="3200" dirty="0"/>
              <a:t>Yapı aplikasyon projesine (geometrisi) ve mimari projesine göre uygunluğu</a:t>
            </a:r>
          </a:p>
          <a:p>
            <a:pPr marL="571500" indent="-571500">
              <a:buFont typeface="Wingdings" panose="05000000000000000000" pitchFamily="2" charset="2"/>
              <a:buChar char="q"/>
            </a:pPr>
            <a:r>
              <a:rPr lang="tr-TR" sz="3200" dirty="0"/>
              <a:t>Yapı aplikasyon projesinin doğru düzenlenerek onaylandığı</a:t>
            </a:r>
          </a:p>
          <a:p>
            <a:pPr marL="571500" indent="-571500">
              <a:buFont typeface="Wingdings" panose="05000000000000000000" pitchFamily="2" charset="2"/>
              <a:buChar char="q"/>
            </a:pPr>
            <a:r>
              <a:rPr lang="tr-TR" sz="3200" dirty="0"/>
              <a:t>Yapının hangi parselde kaldığı ve parsel numarasının doğruluğu </a:t>
            </a:r>
          </a:p>
        </p:txBody>
      </p:sp>
      <p:sp>
        <p:nvSpPr>
          <p:cNvPr id="30" name="Dikdörtgen: Köşeleri Yuvarlatılmış 10">
            <a:extLst>
              <a:ext uri="{FF2B5EF4-FFF2-40B4-BE49-F238E27FC236}">
                <a16:creationId xmlns:a16="http://schemas.microsoft.com/office/drawing/2014/main" xmlns="" id="{251A1585-2B17-4404-8334-AAF85F85C09C}"/>
              </a:ext>
            </a:extLst>
          </p:cNvPr>
          <p:cNvSpPr/>
          <p:nvPr/>
        </p:nvSpPr>
        <p:spPr>
          <a:xfrm rot="16200000">
            <a:off x="27982" y="7157711"/>
            <a:ext cx="2602523" cy="63304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3200">
                <a:solidFill>
                  <a:srgbClr val="FF9933"/>
                </a:solidFill>
              </a:rPr>
              <a:t>Kontrol</a:t>
            </a:r>
          </a:p>
        </p:txBody>
      </p:sp>
      <p:sp>
        <p:nvSpPr>
          <p:cNvPr id="31" name="Ok: Aşağı 11">
            <a:extLst>
              <a:ext uri="{FF2B5EF4-FFF2-40B4-BE49-F238E27FC236}">
                <a16:creationId xmlns:a16="http://schemas.microsoft.com/office/drawing/2014/main" xmlns="" id="{E88D35B8-2E10-4FFB-8438-B9FC190EDA28}"/>
              </a:ext>
            </a:extLst>
          </p:cNvPr>
          <p:cNvSpPr/>
          <p:nvPr/>
        </p:nvSpPr>
        <p:spPr>
          <a:xfrm rot="10800000">
            <a:off x="14311194" y="2853054"/>
            <a:ext cx="492370" cy="10023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32" name="Ok: Aşağı 12">
            <a:extLst>
              <a:ext uri="{FF2B5EF4-FFF2-40B4-BE49-F238E27FC236}">
                <a16:creationId xmlns:a16="http://schemas.microsoft.com/office/drawing/2014/main" xmlns="" id="{FAD3280C-0398-4EDA-8AEB-94E60EFF95AD}"/>
              </a:ext>
            </a:extLst>
          </p:cNvPr>
          <p:cNvSpPr/>
          <p:nvPr/>
        </p:nvSpPr>
        <p:spPr>
          <a:xfrm rot="16200000">
            <a:off x="16072987" y="1761284"/>
            <a:ext cx="492370" cy="10023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33" name="Dikdörtgen: Köşeleri Yuvarlatılmış 13">
            <a:extLst>
              <a:ext uri="{FF2B5EF4-FFF2-40B4-BE49-F238E27FC236}">
                <a16:creationId xmlns:a16="http://schemas.microsoft.com/office/drawing/2014/main" xmlns="" id="{D82FB80B-F167-408C-9DB1-CFAF480E6190}"/>
              </a:ext>
            </a:extLst>
          </p:cNvPr>
          <p:cNvSpPr/>
          <p:nvPr/>
        </p:nvSpPr>
        <p:spPr>
          <a:xfrm>
            <a:off x="16843623" y="1930101"/>
            <a:ext cx="2602523" cy="63304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tr-TR" sz="3200">
                <a:solidFill>
                  <a:schemeClr val="tx1"/>
                </a:solidFill>
              </a:rPr>
              <a:t>Tescil</a:t>
            </a:r>
          </a:p>
        </p:txBody>
      </p:sp>
      <p:sp>
        <p:nvSpPr>
          <p:cNvPr id="35" name="Ok: Aşağı 15">
            <a:extLst>
              <a:ext uri="{FF2B5EF4-FFF2-40B4-BE49-F238E27FC236}">
                <a16:creationId xmlns:a16="http://schemas.microsoft.com/office/drawing/2014/main" xmlns="" id="{06A34C5B-22A0-4ED0-97E0-28FE2837804B}"/>
              </a:ext>
            </a:extLst>
          </p:cNvPr>
          <p:cNvSpPr/>
          <p:nvPr/>
        </p:nvSpPr>
        <p:spPr>
          <a:xfrm rot="2637447">
            <a:off x="9557381" y="4888385"/>
            <a:ext cx="492370" cy="129511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36" name="Metin kutusu 35">
            <a:extLst>
              <a:ext uri="{FF2B5EF4-FFF2-40B4-BE49-F238E27FC236}">
                <a16:creationId xmlns:a16="http://schemas.microsoft.com/office/drawing/2014/main" xmlns="" id="{5A04731B-E802-4868-AB21-B8A434349815}"/>
              </a:ext>
            </a:extLst>
          </p:cNvPr>
          <p:cNvSpPr txBox="1"/>
          <p:nvPr/>
        </p:nvSpPr>
        <p:spPr>
          <a:xfrm>
            <a:off x="6561942" y="9833496"/>
            <a:ext cx="12839452" cy="1569660"/>
          </a:xfrm>
          <a:prstGeom prst="rect">
            <a:avLst/>
          </a:prstGeom>
          <a:noFill/>
        </p:spPr>
        <p:txBody>
          <a:bodyPr wrap="square" rtlCol="0">
            <a:spAutoFit/>
          </a:bodyPr>
          <a:lstStyle/>
          <a:p>
            <a:pPr marL="571500" indent="-571500">
              <a:buFont typeface="Wingdings" panose="05000000000000000000" pitchFamily="2" charset="2"/>
              <a:buChar char="q"/>
            </a:pPr>
            <a:r>
              <a:rPr lang="tr-TR" sz="3200" dirty="0"/>
              <a:t>Yapının paftasına kesik çizgilerle işlenmesi</a:t>
            </a:r>
          </a:p>
          <a:p>
            <a:pPr marL="571500" indent="-571500">
              <a:buFont typeface="Wingdings" panose="05000000000000000000" pitchFamily="2" charset="2"/>
              <a:buChar char="q"/>
            </a:pPr>
            <a:r>
              <a:rPr lang="tr-TR" sz="3200" dirty="0"/>
              <a:t>«</a:t>
            </a:r>
            <a:r>
              <a:rPr lang="tr-TR" sz="3200" dirty="0" err="1"/>
              <a:t>3B</a:t>
            </a:r>
            <a:r>
              <a:rPr lang="tr-TR" sz="3200" dirty="0"/>
              <a:t> Sayısal Kat İrtifaklı Yapı/Kat Mülkiyetli Yapı </a:t>
            </a:r>
            <a:r>
              <a:rPr lang="tr-TR" sz="3200" dirty="0" smtClean="0"/>
              <a:t>Modelinin </a:t>
            </a:r>
            <a:r>
              <a:rPr lang="tr-TR" sz="3200" dirty="0" err="1"/>
              <a:t>MEGSİS’e</a:t>
            </a:r>
            <a:r>
              <a:rPr lang="tr-TR" sz="3200" dirty="0"/>
              <a:t> işlenmesi</a:t>
            </a:r>
          </a:p>
        </p:txBody>
      </p:sp>
      <p:sp>
        <p:nvSpPr>
          <p:cNvPr id="37" name="Ok: Aşağı 17">
            <a:extLst>
              <a:ext uri="{FF2B5EF4-FFF2-40B4-BE49-F238E27FC236}">
                <a16:creationId xmlns:a16="http://schemas.microsoft.com/office/drawing/2014/main" xmlns="" id="{716A34CE-45F4-452B-AEEA-014E4CB5231D}"/>
              </a:ext>
            </a:extLst>
          </p:cNvPr>
          <p:cNvSpPr/>
          <p:nvPr/>
        </p:nvSpPr>
        <p:spPr>
          <a:xfrm>
            <a:off x="14499013" y="5087673"/>
            <a:ext cx="492370" cy="426835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sz="3200"/>
          </a:p>
        </p:txBody>
      </p:sp>
      <p:sp>
        <p:nvSpPr>
          <p:cNvPr id="38" name="Dikdörtgen: Köşeleri Yuvarlatılmış 18">
            <a:extLst>
              <a:ext uri="{FF2B5EF4-FFF2-40B4-BE49-F238E27FC236}">
                <a16:creationId xmlns:a16="http://schemas.microsoft.com/office/drawing/2014/main" xmlns="" id="{B1921F94-8DB7-4C88-B2F9-0E5CF6755D78}"/>
              </a:ext>
            </a:extLst>
          </p:cNvPr>
          <p:cNvSpPr/>
          <p:nvPr/>
        </p:nvSpPr>
        <p:spPr>
          <a:xfrm>
            <a:off x="473458" y="11886126"/>
            <a:ext cx="15542119" cy="10668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200">
                <a:solidFill>
                  <a:schemeClr val="tx1"/>
                </a:solidFill>
              </a:rPr>
              <a:t>Not: Bağımsız bölümlerin net ve brüt yüzölçümleri kontrol edilmez.</a:t>
            </a:r>
          </a:p>
        </p:txBody>
      </p:sp>
    </p:spTree>
    <p:extLst>
      <p:ext uri="{BB962C8B-B14F-4D97-AF65-F5344CB8AC3E}">
        <p14:creationId xmlns:p14="http://schemas.microsoft.com/office/powerpoint/2010/main" val="136247811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Resim 17"/>
          <p:cNvPicPr>
            <a:picLocks noChangeAspect="1"/>
          </p:cNvPicPr>
          <p:nvPr/>
        </p:nvPicPr>
        <p:blipFill>
          <a:blip r:embed="rId2"/>
          <a:stretch>
            <a:fillRect/>
          </a:stretch>
        </p:blipFill>
        <p:spPr>
          <a:xfrm>
            <a:off x="-4043" y="2149935"/>
            <a:ext cx="17507965" cy="7796880"/>
          </a:xfrm>
          <a:prstGeom prst="rect">
            <a:avLst/>
          </a:prstGeom>
        </p:spPr>
      </p:pic>
    </p:spTree>
    <p:extLst>
      <p:ext uri="{BB962C8B-B14F-4D97-AF65-F5344CB8AC3E}">
        <p14:creationId xmlns:p14="http://schemas.microsoft.com/office/powerpoint/2010/main" val="378056704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Resim 15"/>
          <p:cNvPicPr>
            <a:picLocks noChangeAspect="1"/>
          </p:cNvPicPr>
          <p:nvPr/>
        </p:nvPicPr>
        <p:blipFill>
          <a:blip r:embed="rId3"/>
          <a:stretch>
            <a:fillRect/>
          </a:stretch>
        </p:blipFill>
        <p:spPr>
          <a:xfrm>
            <a:off x="178917" y="898996"/>
            <a:ext cx="19544073" cy="10298758"/>
          </a:xfrm>
          <a:prstGeom prst="rect">
            <a:avLst/>
          </a:prstGeom>
        </p:spPr>
      </p:pic>
      <p:sp>
        <p:nvSpPr>
          <p:cNvPr id="2" name="Dikdörtgen 1"/>
          <p:cNvSpPr/>
          <p:nvPr/>
        </p:nvSpPr>
        <p:spPr>
          <a:xfrm>
            <a:off x="2483173" y="9864080"/>
            <a:ext cx="3240360" cy="5040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sz="3600" smtClean="0">
                <a:solidFill>
                  <a:schemeClr val="tx1"/>
                </a:solidFill>
              </a:rPr>
              <a:t>YAPILMAMIŞ</a:t>
            </a:r>
            <a:endParaRPr lang="tr-TR" sz="3600">
              <a:solidFill>
                <a:schemeClr val="tx1"/>
              </a:solidFill>
            </a:endParaRPr>
          </a:p>
        </p:txBody>
      </p:sp>
    </p:spTree>
    <p:extLst>
      <p:ext uri="{BB962C8B-B14F-4D97-AF65-F5344CB8AC3E}">
        <p14:creationId xmlns:p14="http://schemas.microsoft.com/office/powerpoint/2010/main" val="85618791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1209126" y="1151112"/>
            <a:ext cx="18447808" cy="9721080"/>
          </a:xfrm>
          <a:prstGeom prst="rect">
            <a:avLst/>
          </a:prstGeom>
        </p:spPr>
      </p:pic>
    </p:spTree>
    <p:extLst>
      <p:ext uri="{BB962C8B-B14F-4D97-AF65-F5344CB8AC3E}">
        <p14:creationId xmlns:p14="http://schemas.microsoft.com/office/powerpoint/2010/main" val="380515726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610965" y="1151112"/>
            <a:ext cx="19292352" cy="9865096"/>
          </a:xfrm>
          <a:prstGeom prst="rect">
            <a:avLst/>
          </a:prstGeom>
        </p:spPr>
      </p:pic>
    </p:spTree>
    <p:extLst>
      <p:ext uri="{BB962C8B-B14F-4D97-AF65-F5344CB8AC3E}">
        <p14:creationId xmlns:p14="http://schemas.microsoft.com/office/powerpoint/2010/main" val="332786179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8917" y="2087216"/>
            <a:ext cx="17817664" cy="8136733"/>
          </a:xfrm>
          <a:prstGeom prst="rect">
            <a:avLst/>
          </a:prstGeom>
        </p:spPr>
      </p:pic>
    </p:spTree>
    <p:extLst>
      <p:ext uri="{BB962C8B-B14F-4D97-AF65-F5344CB8AC3E}">
        <p14:creationId xmlns:p14="http://schemas.microsoft.com/office/powerpoint/2010/main" val="420769343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2267149" y="3167336"/>
            <a:ext cx="15182334" cy="4752528"/>
          </a:xfrm>
          <a:prstGeom prst="rect">
            <a:avLst/>
          </a:prstGeom>
        </p:spPr>
      </p:pic>
    </p:spTree>
    <p:extLst>
      <p:ext uri="{BB962C8B-B14F-4D97-AF65-F5344CB8AC3E}">
        <p14:creationId xmlns:p14="http://schemas.microsoft.com/office/powerpoint/2010/main" val="40497869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42533" y="1223120"/>
            <a:ext cx="18061959" cy="10477223"/>
          </a:xfrm>
          <a:prstGeom prst="rect">
            <a:avLst/>
          </a:prstGeom>
        </p:spPr>
      </p:pic>
    </p:spTree>
    <p:extLst>
      <p:ext uri="{BB962C8B-B14F-4D97-AF65-F5344CB8AC3E}">
        <p14:creationId xmlns:p14="http://schemas.microsoft.com/office/powerpoint/2010/main" val="223907929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0" y="1727176"/>
            <a:ext cx="18369343" cy="11367258"/>
          </a:xfrm>
          <a:prstGeom prst="rect">
            <a:avLst/>
          </a:prstGeom>
        </p:spPr>
      </p:pic>
    </p:spTree>
    <p:extLst>
      <p:ext uri="{BB962C8B-B14F-4D97-AF65-F5344CB8AC3E}">
        <p14:creationId xmlns:p14="http://schemas.microsoft.com/office/powerpoint/2010/main" val="138576392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20503" y="390416"/>
            <a:ext cx="19574996" cy="11315917"/>
          </a:xfrm>
          <a:prstGeom prst="rect">
            <a:avLst/>
          </a:prstGeom>
        </p:spPr>
      </p:pic>
    </p:spTree>
    <p:extLst>
      <p:ext uri="{BB962C8B-B14F-4D97-AF65-F5344CB8AC3E}">
        <p14:creationId xmlns:p14="http://schemas.microsoft.com/office/powerpoint/2010/main" val="87150110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898997" y="1204914"/>
            <a:ext cx="16410098" cy="11122247"/>
          </a:xfrm>
          <a:prstGeom prst="rect">
            <a:avLst/>
          </a:prstGeom>
        </p:spPr>
      </p:pic>
    </p:spTree>
    <p:extLst>
      <p:ext uri="{BB962C8B-B14F-4D97-AF65-F5344CB8AC3E}">
        <p14:creationId xmlns:p14="http://schemas.microsoft.com/office/powerpoint/2010/main" val="359753044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Resim 32"/>
          <p:cNvPicPr>
            <a:picLocks noChangeAspect="1"/>
          </p:cNvPicPr>
          <p:nvPr/>
        </p:nvPicPr>
        <p:blipFill>
          <a:blip r:embed="rId2"/>
          <a:stretch>
            <a:fillRect/>
          </a:stretch>
        </p:blipFill>
        <p:spPr>
          <a:xfrm>
            <a:off x="898997" y="863080"/>
            <a:ext cx="17907854" cy="11089232"/>
          </a:xfrm>
          <a:prstGeom prst="rect">
            <a:avLst/>
          </a:prstGeom>
        </p:spPr>
      </p:pic>
    </p:spTree>
    <p:extLst>
      <p:ext uri="{BB962C8B-B14F-4D97-AF65-F5344CB8AC3E}">
        <p14:creationId xmlns:p14="http://schemas.microsoft.com/office/powerpoint/2010/main" val="192529313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655" t="9620" r="32690" b="5324"/>
          <a:stretch/>
        </p:blipFill>
        <p:spPr bwMode="auto">
          <a:xfrm>
            <a:off x="394941" y="1511152"/>
            <a:ext cx="7170855" cy="10194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9126" y="1511152"/>
            <a:ext cx="2603103" cy="2603103"/>
          </a:xfrm>
          <a:prstGeom prst="rect">
            <a:avLst/>
          </a:prstGeom>
        </p:spPr>
      </p:pic>
      <p:sp>
        <p:nvSpPr>
          <p:cNvPr id="4" name="Metin kutusu 3"/>
          <p:cNvSpPr txBox="1"/>
          <p:nvPr/>
        </p:nvSpPr>
        <p:spPr>
          <a:xfrm>
            <a:off x="14580517" y="1570337"/>
            <a:ext cx="6223936"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tr-TR" sz="3200" smtClean="0"/>
              <a:t>BELEDİYE/İL ENCÜMENİNE  OLUMLU ONAY İÇİN GÖNDERİLİR.</a:t>
            </a:r>
            <a:endParaRPr lang="tr-TR" sz="3200"/>
          </a:p>
        </p:txBody>
      </p:sp>
      <p:pic>
        <p:nvPicPr>
          <p:cNvPr id="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4430" t="8608" r="32964" b="4135"/>
          <a:stretch/>
        </p:blipFill>
        <p:spPr bwMode="auto">
          <a:xfrm>
            <a:off x="1259037" y="2003583"/>
            <a:ext cx="8078399" cy="113395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4462" t="13503" r="33829" b="8523"/>
          <a:stretch/>
        </p:blipFill>
        <p:spPr bwMode="auto">
          <a:xfrm>
            <a:off x="11376793" y="1939359"/>
            <a:ext cx="8244284" cy="114037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 name="Resim 7"/>
          <p:cNvPicPr>
            <a:picLocks noChangeAspect="1"/>
          </p:cNvPicPr>
          <p:nvPr/>
        </p:nvPicPr>
        <p:blipFill>
          <a:blip r:embed="rId7"/>
          <a:stretch>
            <a:fillRect/>
          </a:stretch>
        </p:blipFill>
        <p:spPr>
          <a:xfrm>
            <a:off x="7494524" y="3447010"/>
            <a:ext cx="8314754" cy="824603"/>
          </a:xfrm>
          <a:prstGeom prst="rect">
            <a:avLst/>
          </a:prstGeom>
        </p:spPr>
      </p:pic>
    </p:spTree>
    <p:extLst>
      <p:ext uri="{BB962C8B-B14F-4D97-AF65-F5344CB8AC3E}">
        <p14:creationId xmlns:p14="http://schemas.microsoft.com/office/powerpoint/2010/main" val="380341748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4.72222E-6 -2.77521E-7 L 0.10625 -0.00671 " pathEditMode="relative" ptsTypes="AA">
                                      <p:cBhvr>
                                        <p:cTn id="16" dur="2000" fill="hold"/>
                                        <p:tgtEl>
                                          <p:spTgt spid="3"/>
                                        </p:tgtEl>
                                        <p:attrNameLst>
                                          <p:attrName>ppt_x</p:attrName>
                                          <p:attrName>ppt_y</p:attrName>
                                        </p:attrNameLst>
                                      </p:cBhvr>
                                    </p:animMotion>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ppt_x</p:attrName>
                                        </p:attrNameLst>
                                      </p:cBhvr>
                                      <p:tavLst>
                                        <p:tav tm="0">
                                          <p:val>
                                            <p:strVal val="#ppt_x"/>
                                          </p:val>
                                        </p:tav>
                                        <p:tav tm="100000">
                                          <p:val>
                                            <p:strVal val="#ppt_x"/>
                                          </p:val>
                                        </p:tav>
                                      </p:tavLst>
                                    </p:anim>
                                    <p:anim calcmode="lin" valueType="num">
                                      <p:cBhvr>
                                        <p:cTn id="21"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xit" presetSubtype="4" fill="hold" nodeType="clickEffect">
                                  <p:stCondLst>
                                    <p:cond delay="0"/>
                                  </p:stCondLst>
                                  <p:childTnLst>
                                    <p:animEffect transition="out" filter="wipe(down)">
                                      <p:cBhvr>
                                        <p:cTn id="25" dur="2000"/>
                                        <p:tgtEl>
                                          <p:spTgt spid="2"/>
                                        </p:tgtEl>
                                      </p:cBhvr>
                                    </p:animEffect>
                                    <p:set>
                                      <p:cBhvr>
                                        <p:cTn id="26" dur="1" fill="hold">
                                          <p:stCondLst>
                                            <p:cond delay="1999"/>
                                          </p:stCondLst>
                                        </p:cTn>
                                        <p:tgtEl>
                                          <p:spTgt spid="2"/>
                                        </p:tgtEl>
                                        <p:attrNameLst>
                                          <p:attrName>style.visibility</p:attrName>
                                        </p:attrNameLst>
                                      </p:cBhvr>
                                      <p:to>
                                        <p:strVal val="hidden"/>
                                      </p:to>
                                    </p:set>
                                  </p:childTnLst>
                                </p:cTn>
                              </p:par>
                              <p:par>
                                <p:cTn id="27" presetID="22" presetClass="exit" presetSubtype="4" fill="hold" nodeType="withEffect">
                                  <p:stCondLst>
                                    <p:cond delay="0"/>
                                  </p:stCondLst>
                                  <p:childTnLst>
                                    <p:animEffect transition="out" filter="wipe(down)">
                                      <p:cBhvr>
                                        <p:cTn id="28" dur="2000"/>
                                        <p:tgtEl>
                                          <p:spTgt spid="3"/>
                                        </p:tgtEl>
                                      </p:cBhvr>
                                    </p:animEffect>
                                    <p:set>
                                      <p:cBhvr>
                                        <p:cTn id="29" dur="1" fill="hold">
                                          <p:stCondLst>
                                            <p:cond delay="1999"/>
                                          </p:stCondLst>
                                        </p:cTn>
                                        <p:tgtEl>
                                          <p:spTgt spid="3"/>
                                        </p:tgtEl>
                                        <p:attrNameLst>
                                          <p:attrName>style.visibility</p:attrName>
                                        </p:attrNameLst>
                                      </p:cBhvr>
                                      <p:to>
                                        <p:strVal val="hidden"/>
                                      </p:to>
                                    </p:set>
                                  </p:childTnLst>
                                </p:cTn>
                              </p:par>
                              <p:par>
                                <p:cTn id="30" presetID="22" presetClass="exit" presetSubtype="4" fill="hold" grpId="1" nodeType="withEffect">
                                  <p:stCondLst>
                                    <p:cond delay="0"/>
                                  </p:stCondLst>
                                  <p:childTnLst>
                                    <p:animEffect transition="out" filter="wipe(down)">
                                      <p:cBhvr>
                                        <p:cTn id="31" dur="2000"/>
                                        <p:tgtEl>
                                          <p:spTgt spid="4"/>
                                        </p:tgtEl>
                                      </p:cBhvr>
                                    </p:animEffect>
                                    <p:set>
                                      <p:cBhvr>
                                        <p:cTn id="32" dur="1" fill="hold">
                                          <p:stCondLst>
                                            <p:cond delay="1999"/>
                                          </p:stCondLst>
                                        </p:cTn>
                                        <p:tgtEl>
                                          <p:spTgt spid="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heel(1)">
                                      <p:cBhvr>
                                        <p:cTn id="37" dur="2000"/>
                                        <p:tgtEl>
                                          <p:spTgt spid="5"/>
                                        </p:tgtEl>
                                      </p:cBhvr>
                                    </p:animEffect>
                                  </p:childTnLst>
                                </p:cTn>
                              </p:par>
                              <p:par>
                                <p:cTn id="38" presetID="21" presetClass="entr" presetSubtype="1"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2000"/>
                                        <p:tgtEl>
                                          <p:spTgt spid="6"/>
                                        </p:tgtEl>
                                      </p:cBhvr>
                                    </p:animEffect>
                                  </p:childTnLst>
                                </p:cTn>
                              </p:par>
                              <p:par>
                                <p:cTn id="41" presetID="10" presetClass="entr" presetSubtype="0" fill="hold" nodeType="withEffect">
                                  <p:stCondLst>
                                    <p:cond delay="30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Metin kutusu"/>
          <p:cNvSpPr txBox="1"/>
          <p:nvPr/>
        </p:nvSpPr>
        <p:spPr>
          <a:xfrm>
            <a:off x="2699197" y="597573"/>
            <a:ext cx="16273213" cy="584775"/>
          </a:xfrm>
          <a:prstGeom prst="rect">
            <a:avLst/>
          </a:prstGeom>
          <a:noFill/>
        </p:spPr>
        <p:txBody>
          <a:bodyPr wrap="square" rtlCol="0">
            <a:spAutoFit/>
          </a:bodyPr>
          <a:lstStyle/>
          <a:p>
            <a:pPr algn="ctr"/>
            <a:r>
              <a:rPr lang="tr-TR" sz="3200" b="1" smtClean="0">
                <a:solidFill>
                  <a:srgbClr val="00B050"/>
                </a:solidFill>
                <a:latin typeface="+mj-lt"/>
                <a:ea typeface="PMingLiU-ExtB" pitchFamily="18" charset="-120"/>
              </a:rPr>
              <a:t>İL VEYA İLÇE SINIR HUDUT PARSELLERİNDE TEVDİT</a:t>
            </a: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981" y="12303641"/>
            <a:ext cx="3897383" cy="576065"/>
          </a:xfrm>
          <a:prstGeom prst="rect">
            <a:avLst/>
          </a:prstGeom>
        </p:spPr>
      </p:pic>
      <p:sp>
        <p:nvSpPr>
          <p:cNvPr id="9" name="Metin kutusu 8"/>
          <p:cNvSpPr txBox="1"/>
          <p:nvPr/>
        </p:nvSpPr>
        <p:spPr>
          <a:xfrm>
            <a:off x="5002060" y="10157811"/>
            <a:ext cx="1833322" cy="584775"/>
          </a:xfrm>
          <a:prstGeom prst="rect">
            <a:avLst/>
          </a:prstGeom>
          <a:noFill/>
        </p:spPr>
        <p:txBody>
          <a:bodyPr wrap="none" rtlCol="0">
            <a:spAutoFit/>
          </a:bodyPr>
          <a:lstStyle/>
          <a:p>
            <a:r>
              <a:rPr lang="tr-TR" sz="3200" smtClean="0"/>
              <a:t>İL SINIRI</a:t>
            </a:r>
            <a:endParaRPr lang="tr-TR" sz="3200"/>
          </a:p>
        </p:txBody>
      </p:sp>
      <p:sp>
        <p:nvSpPr>
          <p:cNvPr id="10" name="Metin kutusu 9"/>
          <p:cNvSpPr txBox="1"/>
          <p:nvPr/>
        </p:nvSpPr>
        <p:spPr>
          <a:xfrm>
            <a:off x="5002060" y="12303641"/>
            <a:ext cx="2419252" cy="584775"/>
          </a:xfrm>
          <a:prstGeom prst="rect">
            <a:avLst/>
          </a:prstGeom>
          <a:noFill/>
        </p:spPr>
        <p:txBody>
          <a:bodyPr wrap="none" rtlCol="0">
            <a:spAutoFit/>
          </a:bodyPr>
          <a:lstStyle/>
          <a:p>
            <a:r>
              <a:rPr lang="tr-TR" sz="3200" smtClean="0"/>
              <a:t>İLÇE SINIRI</a:t>
            </a:r>
            <a:endParaRPr lang="tr-TR" sz="3200"/>
          </a:p>
        </p:txBody>
      </p:sp>
      <p:pic>
        <p:nvPicPr>
          <p:cNvPr id="11" name="Resim 10"/>
          <p:cNvPicPr>
            <a:picLocks noChangeAspect="1"/>
          </p:cNvPicPr>
          <p:nvPr/>
        </p:nvPicPr>
        <p:blipFill rotWithShape="1">
          <a:blip r:embed="rId4">
            <a:extLst>
              <a:ext uri="{28A0092B-C50C-407E-A947-70E740481C1C}">
                <a14:useLocalDpi xmlns:a14="http://schemas.microsoft.com/office/drawing/2010/main" val="0"/>
              </a:ext>
            </a:extLst>
          </a:blip>
          <a:srcRect t="27978"/>
          <a:stretch/>
        </p:blipFill>
        <p:spPr>
          <a:xfrm>
            <a:off x="754981" y="10055459"/>
            <a:ext cx="3897383" cy="720708"/>
          </a:xfrm>
          <a:prstGeom prst="rect">
            <a:avLst/>
          </a:prstGeom>
        </p:spPr>
      </p:pic>
      <p:sp>
        <p:nvSpPr>
          <p:cNvPr id="16" name="Dikdörtgen 15"/>
          <p:cNvSpPr/>
          <p:nvPr/>
        </p:nvSpPr>
        <p:spPr>
          <a:xfrm rot="5400000">
            <a:off x="12631649" y="5663433"/>
            <a:ext cx="1819387" cy="2098115"/>
          </a:xfrm>
          <a:prstGeom prst="rect">
            <a:avLst/>
          </a:prstGeom>
          <a:solidFill>
            <a:srgbClr val="7030A0"/>
          </a:solidFill>
          <a:ln w="762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7" name="Metin kutusu 16"/>
          <p:cNvSpPr txBox="1"/>
          <p:nvPr/>
        </p:nvSpPr>
        <p:spPr>
          <a:xfrm>
            <a:off x="9617734" y="6382392"/>
            <a:ext cx="2513941" cy="646331"/>
          </a:xfrm>
          <a:prstGeom prst="rect">
            <a:avLst/>
          </a:prstGeom>
          <a:noFill/>
        </p:spPr>
        <p:txBody>
          <a:bodyPr wrap="square" rtlCol="0">
            <a:spAutoFit/>
          </a:bodyPr>
          <a:lstStyle/>
          <a:p>
            <a:r>
              <a:rPr lang="tr-TR" sz="3600" b="1" smtClean="0"/>
              <a:t>GÖLBAŞI</a:t>
            </a:r>
            <a:endParaRPr lang="tr-TR" sz="3600" b="1"/>
          </a:p>
        </p:txBody>
      </p:sp>
      <p:sp>
        <p:nvSpPr>
          <p:cNvPr id="18" name="Metin kutusu 17"/>
          <p:cNvSpPr txBox="1"/>
          <p:nvPr/>
        </p:nvSpPr>
        <p:spPr>
          <a:xfrm>
            <a:off x="15516621" y="6678909"/>
            <a:ext cx="2185214" cy="646331"/>
          </a:xfrm>
          <a:prstGeom prst="rect">
            <a:avLst/>
          </a:prstGeom>
          <a:noFill/>
        </p:spPr>
        <p:txBody>
          <a:bodyPr wrap="none" rtlCol="0">
            <a:spAutoFit/>
          </a:bodyPr>
          <a:lstStyle/>
          <a:p>
            <a:r>
              <a:rPr lang="tr-TR" sz="3600" b="1" smtClean="0"/>
              <a:t>ANKARA</a:t>
            </a:r>
            <a:endParaRPr lang="tr-TR" sz="3600" b="1"/>
          </a:p>
        </p:txBody>
      </p:sp>
      <p:pic>
        <p:nvPicPr>
          <p:cNvPr id="19" name="Resim 18"/>
          <p:cNvPicPr>
            <a:picLocks noChangeAspect="1"/>
          </p:cNvPicPr>
          <p:nvPr/>
        </p:nvPicPr>
        <p:blipFill rotWithShape="1">
          <a:blip r:embed="rId3">
            <a:extLst>
              <a:ext uri="{28A0092B-C50C-407E-A947-70E740481C1C}">
                <a14:useLocalDpi xmlns:a14="http://schemas.microsoft.com/office/drawing/2010/main" val="0"/>
              </a:ext>
            </a:extLst>
          </a:blip>
          <a:srcRect t="37321" b="21211"/>
          <a:stretch/>
        </p:blipFill>
        <p:spPr>
          <a:xfrm>
            <a:off x="7499822" y="7166733"/>
            <a:ext cx="4992463" cy="910902"/>
          </a:xfrm>
          <a:prstGeom prst="rect">
            <a:avLst/>
          </a:prstGeom>
        </p:spPr>
      </p:pic>
      <p:pic>
        <p:nvPicPr>
          <p:cNvPr id="21" name="Resim 20"/>
          <p:cNvPicPr>
            <a:picLocks noChangeAspect="1"/>
          </p:cNvPicPr>
          <p:nvPr/>
        </p:nvPicPr>
        <p:blipFill rotWithShape="1">
          <a:blip r:embed="rId4">
            <a:extLst>
              <a:ext uri="{28A0092B-C50C-407E-A947-70E740481C1C}">
                <a14:useLocalDpi xmlns:a14="http://schemas.microsoft.com/office/drawing/2010/main" val="0"/>
              </a:ext>
            </a:extLst>
          </a:blip>
          <a:srcRect t="27978"/>
          <a:stretch/>
        </p:blipFill>
        <p:spPr>
          <a:xfrm>
            <a:off x="14746261" y="7267430"/>
            <a:ext cx="4154736" cy="910901"/>
          </a:xfrm>
          <a:prstGeom prst="rect">
            <a:avLst/>
          </a:prstGeom>
        </p:spPr>
      </p:pic>
      <p:sp>
        <p:nvSpPr>
          <p:cNvPr id="22" name="Metin kutusu 21"/>
          <p:cNvSpPr txBox="1"/>
          <p:nvPr/>
        </p:nvSpPr>
        <p:spPr>
          <a:xfrm>
            <a:off x="16209119" y="8694814"/>
            <a:ext cx="1492716" cy="646331"/>
          </a:xfrm>
          <a:prstGeom prst="rect">
            <a:avLst/>
          </a:prstGeom>
          <a:noFill/>
        </p:spPr>
        <p:txBody>
          <a:bodyPr wrap="none" rtlCol="0">
            <a:spAutoFit/>
          </a:bodyPr>
          <a:lstStyle/>
          <a:p>
            <a:r>
              <a:rPr lang="tr-TR" sz="3600" b="1" smtClean="0"/>
              <a:t>BOLU</a:t>
            </a:r>
            <a:endParaRPr lang="tr-TR" sz="3600" b="1"/>
          </a:p>
        </p:txBody>
      </p:sp>
      <p:sp>
        <p:nvSpPr>
          <p:cNvPr id="23" name="Metin kutusu 22"/>
          <p:cNvSpPr txBox="1"/>
          <p:nvPr/>
        </p:nvSpPr>
        <p:spPr>
          <a:xfrm>
            <a:off x="9617734" y="8695077"/>
            <a:ext cx="2501903" cy="646331"/>
          </a:xfrm>
          <a:prstGeom prst="rect">
            <a:avLst/>
          </a:prstGeom>
          <a:noFill/>
        </p:spPr>
        <p:txBody>
          <a:bodyPr wrap="none" rtlCol="0">
            <a:spAutoFit/>
          </a:bodyPr>
          <a:lstStyle/>
          <a:p>
            <a:r>
              <a:rPr lang="tr-TR" sz="3600" b="1" smtClean="0"/>
              <a:t>HAYMANA</a:t>
            </a:r>
            <a:endParaRPr lang="tr-TR" sz="3600" b="1"/>
          </a:p>
        </p:txBody>
      </p:sp>
      <p:sp>
        <p:nvSpPr>
          <p:cNvPr id="24" name="Dikdörtgen 23"/>
          <p:cNvSpPr/>
          <p:nvPr/>
        </p:nvSpPr>
        <p:spPr>
          <a:xfrm rot="5400000">
            <a:off x="12357843" y="7822903"/>
            <a:ext cx="2366998" cy="2098115"/>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p:cNvSpPr/>
          <p:nvPr/>
        </p:nvSpPr>
        <p:spPr>
          <a:xfrm>
            <a:off x="12479608" y="5802798"/>
            <a:ext cx="2110792" cy="435501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Dikdörtgen 25"/>
          <p:cNvSpPr/>
          <p:nvPr/>
        </p:nvSpPr>
        <p:spPr>
          <a:xfrm rot="5400000">
            <a:off x="13088678" y="5177188"/>
            <a:ext cx="905327" cy="2098115"/>
          </a:xfrm>
          <a:prstGeom prst="rect">
            <a:avLst/>
          </a:prstGeom>
          <a:solidFill>
            <a:srgbClr val="FF0000"/>
          </a:solidFill>
          <a:ln w="762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27" name="Dikdörtgen 26"/>
          <p:cNvSpPr/>
          <p:nvPr/>
        </p:nvSpPr>
        <p:spPr>
          <a:xfrm rot="5400000">
            <a:off x="11801891" y="7398521"/>
            <a:ext cx="3478902" cy="2098114"/>
          </a:xfrm>
          <a:prstGeom prst="rect">
            <a:avLst/>
          </a:prstGeom>
          <a:solidFill>
            <a:srgbClr val="FFFF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Metin kutusu 27"/>
          <p:cNvSpPr txBox="1"/>
          <p:nvPr/>
        </p:nvSpPr>
        <p:spPr>
          <a:xfrm>
            <a:off x="15511850" y="5903079"/>
            <a:ext cx="2185214" cy="646331"/>
          </a:xfrm>
          <a:prstGeom prst="rect">
            <a:avLst/>
          </a:prstGeom>
          <a:noFill/>
        </p:spPr>
        <p:txBody>
          <a:bodyPr wrap="none" rtlCol="0">
            <a:spAutoFit/>
          </a:bodyPr>
          <a:lstStyle/>
          <a:p>
            <a:r>
              <a:rPr lang="tr-TR" sz="3600" b="1" smtClean="0"/>
              <a:t>ANKARA</a:t>
            </a:r>
            <a:endParaRPr lang="tr-TR" sz="3600" b="1"/>
          </a:p>
        </p:txBody>
      </p:sp>
      <p:sp>
        <p:nvSpPr>
          <p:cNvPr id="29" name="Metin kutusu 28"/>
          <p:cNvSpPr txBox="1"/>
          <p:nvPr/>
        </p:nvSpPr>
        <p:spPr>
          <a:xfrm>
            <a:off x="16209119" y="7980305"/>
            <a:ext cx="1492716" cy="646331"/>
          </a:xfrm>
          <a:prstGeom prst="rect">
            <a:avLst/>
          </a:prstGeom>
          <a:noFill/>
        </p:spPr>
        <p:txBody>
          <a:bodyPr wrap="none" rtlCol="0">
            <a:spAutoFit/>
          </a:bodyPr>
          <a:lstStyle/>
          <a:p>
            <a:r>
              <a:rPr lang="tr-TR" sz="3600" b="1" smtClean="0"/>
              <a:t>BOLU</a:t>
            </a:r>
            <a:endParaRPr lang="tr-TR" sz="3600" b="1"/>
          </a:p>
        </p:txBody>
      </p:sp>
      <p:sp>
        <p:nvSpPr>
          <p:cNvPr id="30" name="Metin kutusu 29"/>
          <p:cNvSpPr txBox="1"/>
          <p:nvPr/>
        </p:nvSpPr>
        <p:spPr>
          <a:xfrm>
            <a:off x="9617733" y="5865373"/>
            <a:ext cx="2287806" cy="646331"/>
          </a:xfrm>
          <a:prstGeom prst="rect">
            <a:avLst/>
          </a:prstGeom>
          <a:noFill/>
        </p:spPr>
        <p:txBody>
          <a:bodyPr wrap="none" rtlCol="0">
            <a:spAutoFit/>
          </a:bodyPr>
          <a:lstStyle/>
          <a:p>
            <a:r>
              <a:rPr lang="tr-TR" sz="3600" b="1" smtClean="0"/>
              <a:t>GÖLBAŞI</a:t>
            </a:r>
            <a:endParaRPr lang="tr-TR" sz="3600" b="1"/>
          </a:p>
        </p:txBody>
      </p:sp>
      <p:sp>
        <p:nvSpPr>
          <p:cNvPr id="31" name="Metin kutusu 30"/>
          <p:cNvSpPr txBox="1"/>
          <p:nvPr/>
        </p:nvSpPr>
        <p:spPr>
          <a:xfrm>
            <a:off x="9629772" y="7980304"/>
            <a:ext cx="2501903" cy="646331"/>
          </a:xfrm>
          <a:prstGeom prst="rect">
            <a:avLst/>
          </a:prstGeom>
          <a:noFill/>
        </p:spPr>
        <p:txBody>
          <a:bodyPr wrap="none" rtlCol="0">
            <a:spAutoFit/>
          </a:bodyPr>
          <a:lstStyle/>
          <a:p>
            <a:r>
              <a:rPr lang="tr-TR" sz="3600" b="1" smtClean="0"/>
              <a:t>HAYMANA</a:t>
            </a:r>
            <a:endParaRPr lang="tr-TR" sz="3600" b="1"/>
          </a:p>
        </p:txBody>
      </p:sp>
      <p:pic>
        <p:nvPicPr>
          <p:cNvPr id="32" name="Resim 31"/>
          <p:cNvPicPr>
            <a:picLocks noChangeAspect="1"/>
          </p:cNvPicPr>
          <p:nvPr/>
        </p:nvPicPr>
        <p:blipFill rotWithShape="1">
          <a:blip r:embed="rId4">
            <a:extLst>
              <a:ext uri="{28A0092B-C50C-407E-A947-70E740481C1C}">
                <a14:useLocalDpi xmlns:a14="http://schemas.microsoft.com/office/drawing/2010/main" val="0"/>
              </a:ext>
            </a:extLst>
          </a:blip>
          <a:srcRect t="27978"/>
          <a:stretch/>
        </p:blipFill>
        <p:spPr>
          <a:xfrm>
            <a:off x="14938333" y="6511704"/>
            <a:ext cx="4549093" cy="506365"/>
          </a:xfrm>
          <a:prstGeom prst="rect">
            <a:avLst/>
          </a:prstGeom>
        </p:spPr>
      </p:pic>
      <p:pic>
        <p:nvPicPr>
          <p:cNvPr id="33" name="Resim 32"/>
          <p:cNvPicPr>
            <a:picLocks noChangeAspect="1"/>
          </p:cNvPicPr>
          <p:nvPr/>
        </p:nvPicPr>
        <p:blipFill rotWithShape="1">
          <a:blip r:embed="rId3">
            <a:extLst>
              <a:ext uri="{28A0092B-C50C-407E-A947-70E740481C1C}">
                <a14:useLocalDpi xmlns:a14="http://schemas.microsoft.com/office/drawing/2010/main" val="0"/>
              </a:ext>
            </a:extLst>
          </a:blip>
          <a:srcRect t="37321" b="21211"/>
          <a:stretch/>
        </p:blipFill>
        <p:spPr>
          <a:xfrm>
            <a:off x="7421312" y="6594408"/>
            <a:ext cx="5032790" cy="423661"/>
          </a:xfrm>
          <a:prstGeom prst="rect">
            <a:avLst/>
          </a:prstGeom>
        </p:spPr>
      </p:pic>
      <p:sp>
        <p:nvSpPr>
          <p:cNvPr id="34" name="Metin kutusu 33"/>
          <p:cNvSpPr txBox="1"/>
          <p:nvPr/>
        </p:nvSpPr>
        <p:spPr>
          <a:xfrm>
            <a:off x="754981" y="1653697"/>
            <a:ext cx="9995621"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smtClean="0"/>
              <a:t>HER İKİ BELEDİYE VE VEYA İL ENCÜMEN  KARARI</a:t>
            </a:r>
            <a:endParaRPr lang="tr-TR" sz="3200"/>
          </a:p>
        </p:txBody>
      </p:sp>
      <p:sp>
        <p:nvSpPr>
          <p:cNvPr id="35" name="Metin kutusu 34"/>
          <p:cNvSpPr txBox="1"/>
          <p:nvPr/>
        </p:nvSpPr>
        <p:spPr>
          <a:xfrm>
            <a:off x="754981" y="2652374"/>
            <a:ext cx="15159471"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smtClean="0"/>
              <a:t>GEREKİRSE TARIM VE ORMAN İL/İLÇE MÜDÜRLÜĞÜNÜN UYGUNLUK YAZISI</a:t>
            </a:r>
            <a:endParaRPr lang="tr-TR" sz="3200"/>
          </a:p>
        </p:txBody>
      </p:sp>
      <p:sp>
        <p:nvSpPr>
          <p:cNvPr id="36" name="Metin kutusu 35"/>
          <p:cNvSpPr txBox="1"/>
          <p:nvPr/>
        </p:nvSpPr>
        <p:spPr>
          <a:xfrm>
            <a:off x="754981" y="3700319"/>
            <a:ext cx="17291016"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smtClean="0"/>
              <a:t>GEREKİRSE KÜLTÜR VE TABİAT VARLIK YÖNÜYLE İLGİLİ İDAREDEN UYGUNLUK YAZISI</a:t>
            </a:r>
            <a:endParaRPr lang="tr-TR" sz="3200"/>
          </a:p>
        </p:txBody>
      </p:sp>
      <p:sp>
        <p:nvSpPr>
          <p:cNvPr id="37" name="Metin kutusu 36"/>
          <p:cNvSpPr txBox="1"/>
          <p:nvPr/>
        </p:nvSpPr>
        <p:spPr>
          <a:xfrm>
            <a:off x="782181" y="1674528"/>
            <a:ext cx="13435281"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smtClean="0"/>
              <a:t>DOSYA KONTROLÜ HER İKİ MÜDÜRLÜK ELEMANLARINCA YAPILIR. </a:t>
            </a:r>
            <a:endParaRPr lang="tr-TR" sz="3200"/>
          </a:p>
        </p:txBody>
      </p:sp>
      <p:sp>
        <p:nvSpPr>
          <p:cNvPr id="38" name="Metin kutusu 37"/>
          <p:cNvSpPr txBox="1"/>
          <p:nvPr/>
        </p:nvSpPr>
        <p:spPr>
          <a:xfrm>
            <a:off x="754981" y="2589379"/>
            <a:ext cx="16067412"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tr-TR" sz="3200" smtClean="0"/>
              <a:t>HANGİ PARSELİN HANGİ KISIMDA KALACAĞI DÜŞENCELER KISMINA BELİRTİLİR.</a:t>
            </a:r>
            <a:endParaRPr lang="tr-TR" sz="3200"/>
          </a:p>
        </p:txBody>
      </p:sp>
      <p:sp>
        <p:nvSpPr>
          <p:cNvPr id="39" name="Metin kutusu 38"/>
          <p:cNvSpPr txBox="1"/>
          <p:nvPr/>
        </p:nvSpPr>
        <p:spPr>
          <a:xfrm>
            <a:off x="771514" y="3776634"/>
            <a:ext cx="19010111"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tr-TR" sz="3200" smtClean="0"/>
              <a:t>TAPU MÜDÜRLÜĞÜNDE YAPILAN TESCİL SONRASI DİĞER TAPU MÜDÜRLÜĞÜ TESCİLİ YAPAR</a:t>
            </a:r>
            <a:endParaRPr lang="tr-TR" sz="3200"/>
          </a:p>
        </p:txBody>
      </p:sp>
    </p:spTree>
    <p:extLst>
      <p:ext uri="{BB962C8B-B14F-4D97-AF65-F5344CB8AC3E}">
        <p14:creationId xmlns:p14="http://schemas.microsoft.com/office/powerpoint/2010/main" val="333613125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par>
                                <p:cTn id="13" presetID="6" presetClass="entr" presetSubtype="16"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in)">
                                      <p:cBhvr>
                                        <p:cTn id="18" dur="2000"/>
                                        <p:tgtEl>
                                          <p:spTgt spid="9"/>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ircle(in)">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2000"/>
                                        <p:tgtEl>
                                          <p:spTgt spid="16"/>
                                        </p:tgtEl>
                                      </p:cBhvr>
                                    </p:animEffect>
                                    <p:anim calcmode="lin" valueType="num">
                                      <p:cBhvr>
                                        <p:cTn id="27" dur="2000" fill="hold"/>
                                        <p:tgtEl>
                                          <p:spTgt spid="16"/>
                                        </p:tgtEl>
                                        <p:attrNameLst>
                                          <p:attrName>ppt_x</p:attrName>
                                        </p:attrNameLst>
                                      </p:cBhvr>
                                      <p:tavLst>
                                        <p:tav tm="0">
                                          <p:val>
                                            <p:strVal val="#ppt_x"/>
                                          </p:val>
                                        </p:tav>
                                        <p:tav tm="100000">
                                          <p:val>
                                            <p:strVal val="#ppt_x"/>
                                          </p:val>
                                        </p:tav>
                                      </p:tavLst>
                                    </p:anim>
                                    <p:anim calcmode="lin" valueType="num">
                                      <p:cBhvr>
                                        <p:cTn id="28" dur="2000" fill="hold"/>
                                        <p:tgtEl>
                                          <p:spTgt spid="16"/>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anim calcmode="lin" valueType="num">
                                      <p:cBhvr>
                                        <p:cTn id="32" dur="2000" fill="hold"/>
                                        <p:tgtEl>
                                          <p:spTgt spid="17"/>
                                        </p:tgtEl>
                                        <p:attrNameLst>
                                          <p:attrName>ppt_x</p:attrName>
                                        </p:attrNameLst>
                                      </p:cBhvr>
                                      <p:tavLst>
                                        <p:tav tm="0">
                                          <p:val>
                                            <p:strVal val="#ppt_x"/>
                                          </p:val>
                                        </p:tav>
                                        <p:tav tm="100000">
                                          <p:val>
                                            <p:strVal val="#ppt_x"/>
                                          </p:val>
                                        </p:tav>
                                      </p:tavLst>
                                    </p:anim>
                                    <p:anim calcmode="lin" valueType="num">
                                      <p:cBhvr>
                                        <p:cTn id="33" dur="2000" fill="hold"/>
                                        <p:tgtEl>
                                          <p:spTgt spid="1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2000"/>
                                        <p:tgtEl>
                                          <p:spTgt spid="18"/>
                                        </p:tgtEl>
                                      </p:cBhvr>
                                    </p:animEffect>
                                    <p:anim calcmode="lin" valueType="num">
                                      <p:cBhvr>
                                        <p:cTn id="37" dur="2000" fill="hold"/>
                                        <p:tgtEl>
                                          <p:spTgt spid="18"/>
                                        </p:tgtEl>
                                        <p:attrNameLst>
                                          <p:attrName>ppt_x</p:attrName>
                                        </p:attrNameLst>
                                      </p:cBhvr>
                                      <p:tavLst>
                                        <p:tav tm="0">
                                          <p:val>
                                            <p:strVal val="#ppt_x"/>
                                          </p:val>
                                        </p:tav>
                                        <p:tav tm="100000">
                                          <p:val>
                                            <p:strVal val="#ppt_x"/>
                                          </p:val>
                                        </p:tav>
                                      </p:tavLst>
                                    </p:anim>
                                    <p:anim calcmode="lin" valueType="num">
                                      <p:cBhvr>
                                        <p:cTn id="38" dur="2000" fill="hold"/>
                                        <p:tgtEl>
                                          <p:spTgt spid="18"/>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000"/>
                                        <p:tgtEl>
                                          <p:spTgt spid="19"/>
                                        </p:tgtEl>
                                      </p:cBhvr>
                                    </p:animEffect>
                                    <p:anim calcmode="lin" valueType="num">
                                      <p:cBhvr>
                                        <p:cTn id="42" dur="2000" fill="hold"/>
                                        <p:tgtEl>
                                          <p:spTgt spid="19"/>
                                        </p:tgtEl>
                                        <p:attrNameLst>
                                          <p:attrName>ppt_x</p:attrName>
                                        </p:attrNameLst>
                                      </p:cBhvr>
                                      <p:tavLst>
                                        <p:tav tm="0">
                                          <p:val>
                                            <p:strVal val="#ppt_x"/>
                                          </p:val>
                                        </p:tav>
                                        <p:tav tm="100000">
                                          <p:val>
                                            <p:strVal val="#ppt_x"/>
                                          </p:val>
                                        </p:tav>
                                      </p:tavLst>
                                    </p:anim>
                                    <p:anim calcmode="lin" valueType="num">
                                      <p:cBhvr>
                                        <p:cTn id="43" dur="2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000"/>
                                        <p:tgtEl>
                                          <p:spTgt spid="23"/>
                                        </p:tgtEl>
                                      </p:cBhvr>
                                    </p:animEffect>
                                    <p:anim calcmode="lin" valueType="num">
                                      <p:cBhvr>
                                        <p:cTn id="49" dur="2000" fill="hold"/>
                                        <p:tgtEl>
                                          <p:spTgt spid="23"/>
                                        </p:tgtEl>
                                        <p:attrNameLst>
                                          <p:attrName>ppt_x</p:attrName>
                                        </p:attrNameLst>
                                      </p:cBhvr>
                                      <p:tavLst>
                                        <p:tav tm="0">
                                          <p:val>
                                            <p:strVal val="#ppt_x"/>
                                          </p:val>
                                        </p:tav>
                                        <p:tav tm="100000">
                                          <p:val>
                                            <p:strVal val="#ppt_x"/>
                                          </p:val>
                                        </p:tav>
                                      </p:tavLst>
                                    </p:anim>
                                    <p:anim calcmode="lin" valueType="num">
                                      <p:cBhvr>
                                        <p:cTn id="50" dur="2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000"/>
                                        <p:tgtEl>
                                          <p:spTgt spid="22"/>
                                        </p:tgtEl>
                                      </p:cBhvr>
                                    </p:animEffect>
                                    <p:anim calcmode="lin" valueType="num">
                                      <p:cBhvr>
                                        <p:cTn id="54" dur="2000" fill="hold"/>
                                        <p:tgtEl>
                                          <p:spTgt spid="22"/>
                                        </p:tgtEl>
                                        <p:attrNameLst>
                                          <p:attrName>ppt_x</p:attrName>
                                        </p:attrNameLst>
                                      </p:cBhvr>
                                      <p:tavLst>
                                        <p:tav tm="0">
                                          <p:val>
                                            <p:strVal val="#ppt_x"/>
                                          </p:val>
                                        </p:tav>
                                        <p:tav tm="100000">
                                          <p:val>
                                            <p:strVal val="#ppt_x"/>
                                          </p:val>
                                        </p:tav>
                                      </p:tavLst>
                                    </p:anim>
                                    <p:anim calcmode="lin" valueType="num">
                                      <p:cBhvr>
                                        <p:cTn id="55" dur="20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2000"/>
                                        <p:tgtEl>
                                          <p:spTgt spid="21"/>
                                        </p:tgtEl>
                                      </p:cBhvr>
                                    </p:animEffect>
                                    <p:anim calcmode="lin" valueType="num">
                                      <p:cBhvr>
                                        <p:cTn id="59" dur="2000" fill="hold"/>
                                        <p:tgtEl>
                                          <p:spTgt spid="21"/>
                                        </p:tgtEl>
                                        <p:attrNameLst>
                                          <p:attrName>ppt_x</p:attrName>
                                        </p:attrNameLst>
                                      </p:cBhvr>
                                      <p:tavLst>
                                        <p:tav tm="0">
                                          <p:val>
                                            <p:strVal val="#ppt_x"/>
                                          </p:val>
                                        </p:tav>
                                        <p:tav tm="100000">
                                          <p:val>
                                            <p:strVal val="#ppt_x"/>
                                          </p:val>
                                        </p:tav>
                                      </p:tavLst>
                                    </p:anim>
                                    <p:anim calcmode="lin" valueType="num">
                                      <p:cBhvr>
                                        <p:cTn id="60" dur="2000" fill="hold"/>
                                        <p:tgtEl>
                                          <p:spTgt spid="2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2000"/>
                                        <p:tgtEl>
                                          <p:spTgt spid="24"/>
                                        </p:tgtEl>
                                      </p:cBhvr>
                                    </p:animEffect>
                                    <p:anim calcmode="lin" valueType="num">
                                      <p:cBhvr>
                                        <p:cTn id="64" dur="2000" fill="hold"/>
                                        <p:tgtEl>
                                          <p:spTgt spid="24"/>
                                        </p:tgtEl>
                                        <p:attrNameLst>
                                          <p:attrName>ppt_x</p:attrName>
                                        </p:attrNameLst>
                                      </p:cBhvr>
                                      <p:tavLst>
                                        <p:tav tm="0">
                                          <p:val>
                                            <p:strVal val="#ppt_x"/>
                                          </p:val>
                                        </p:tav>
                                        <p:tav tm="100000">
                                          <p:val>
                                            <p:strVal val="#ppt_x"/>
                                          </p:val>
                                        </p:tav>
                                      </p:tavLst>
                                    </p:anim>
                                    <p:anim calcmode="lin" valueType="num">
                                      <p:cBhvr>
                                        <p:cTn id="65" dur="2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2000"/>
                                        <p:tgtEl>
                                          <p:spTgt spid="16"/>
                                        </p:tgtEl>
                                      </p:cBhvr>
                                    </p:animEffect>
                                    <p:set>
                                      <p:cBhvr>
                                        <p:cTn id="70" dur="1" fill="hold">
                                          <p:stCondLst>
                                            <p:cond delay="1999"/>
                                          </p:stCondLst>
                                        </p:cTn>
                                        <p:tgtEl>
                                          <p:spTgt spid="16"/>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2000"/>
                                        <p:tgtEl>
                                          <p:spTgt spid="17"/>
                                        </p:tgtEl>
                                      </p:cBhvr>
                                    </p:animEffect>
                                    <p:set>
                                      <p:cBhvr>
                                        <p:cTn id="73" dur="1" fill="hold">
                                          <p:stCondLst>
                                            <p:cond delay="1999"/>
                                          </p:stCondLst>
                                        </p:cTn>
                                        <p:tgtEl>
                                          <p:spTgt spid="17"/>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2000"/>
                                        <p:tgtEl>
                                          <p:spTgt spid="18"/>
                                        </p:tgtEl>
                                      </p:cBhvr>
                                    </p:animEffect>
                                    <p:set>
                                      <p:cBhvr>
                                        <p:cTn id="76" dur="1" fill="hold">
                                          <p:stCondLst>
                                            <p:cond delay="1999"/>
                                          </p:stCondLst>
                                        </p:cTn>
                                        <p:tgtEl>
                                          <p:spTgt spid="1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2000"/>
                                        <p:tgtEl>
                                          <p:spTgt spid="19"/>
                                        </p:tgtEl>
                                      </p:cBhvr>
                                    </p:animEffect>
                                    <p:set>
                                      <p:cBhvr>
                                        <p:cTn id="79" dur="1" fill="hold">
                                          <p:stCondLst>
                                            <p:cond delay="1999"/>
                                          </p:stCondLst>
                                        </p:cTn>
                                        <p:tgtEl>
                                          <p:spTgt spid="19"/>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2000"/>
                                        <p:tgtEl>
                                          <p:spTgt spid="23"/>
                                        </p:tgtEl>
                                      </p:cBhvr>
                                    </p:animEffect>
                                    <p:set>
                                      <p:cBhvr>
                                        <p:cTn id="82" dur="1" fill="hold">
                                          <p:stCondLst>
                                            <p:cond delay="1999"/>
                                          </p:stCondLst>
                                        </p:cTn>
                                        <p:tgtEl>
                                          <p:spTgt spid="23"/>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2000"/>
                                        <p:tgtEl>
                                          <p:spTgt spid="22"/>
                                        </p:tgtEl>
                                      </p:cBhvr>
                                    </p:animEffect>
                                    <p:set>
                                      <p:cBhvr>
                                        <p:cTn id="85" dur="1" fill="hold">
                                          <p:stCondLst>
                                            <p:cond delay="1999"/>
                                          </p:stCondLst>
                                        </p:cTn>
                                        <p:tgtEl>
                                          <p:spTgt spid="2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2000"/>
                                        <p:tgtEl>
                                          <p:spTgt spid="21"/>
                                        </p:tgtEl>
                                      </p:cBhvr>
                                    </p:animEffect>
                                    <p:set>
                                      <p:cBhvr>
                                        <p:cTn id="88" dur="1" fill="hold">
                                          <p:stCondLst>
                                            <p:cond delay="1999"/>
                                          </p:stCondLst>
                                        </p:cTn>
                                        <p:tgtEl>
                                          <p:spTgt spid="21"/>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2000"/>
                                        <p:tgtEl>
                                          <p:spTgt spid="24"/>
                                        </p:tgtEl>
                                      </p:cBhvr>
                                    </p:animEffect>
                                    <p:set>
                                      <p:cBhvr>
                                        <p:cTn id="91" dur="1" fill="hold">
                                          <p:stCondLst>
                                            <p:cond delay="1999"/>
                                          </p:stCondLst>
                                        </p:cTn>
                                        <p:tgtEl>
                                          <p:spTgt spid="24"/>
                                        </p:tgtEl>
                                        <p:attrNameLst>
                                          <p:attrName>style.visibility</p:attrName>
                                        </p:attrNameLst>
                                      </p:cBhvr>
                                      <p:to>
                                        <p:strVal val="hidden"/>
                                      </p:to>
                                    </p:set>
                                  </p:childTnLst>
                                </p:cTn>
                              </p:par>
                              <p:par>
                                <p:cTn id="92" presetID="10" presetClass="entr" presetSubtype="0"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2000"/>
                                        <p:tgtEl>
                                          <p:spTgt spid="25"/>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xit" presetSubtype="21" fill="hold" grpId="1" nodeType="clickEffect">
                                  <p:stCondLst>
                                    <p:cond delay="0"/>
                                  </p:stCondLst>
                                  <p:childTnLst>
                                    <p:animEffect transition="out" filter="barn(inVertical)">
                                      <p:cBhvr>
                                        <p:cTn id="98" dur="2000"/>
                                        <p:tgtEl>
                                          <p:spTgt spid="25"/>
                                        </p:tgtEl>
                                      </p:cBhvr>
                                    </p:animEffect>
                                    <p:set>
                                      <p:cBhvr>
                                        <p:cTn id="99" dur="1" fill="hold">
                                          <p:stCondLst>
                                            <p:cond delay="1999"/>
                                          </p:stCondLst>
                                        </p:cTn>
                                        <p:tgtEl>
                                          <p:spTgt spid="25"/>
                                        </p:tgtEl>
                                        <p:attrNameLst>
                                          <p:attrName>style.visibility</p:attrName>
                                        </p:attrNameLst>
                                      </p:cBhvr>
                                      <p:to>
                                        <p:strVal val="hidden"/>
                                      </p:to>
                                    </p:set>
                                  </p:childTnLst>
                                </p:cTn>
                              </p:par>
                              <p:par>
                                <p:cTn id="100" presetID="6"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circle(in)">
                                      <p:cBhvr>
                                        <p:cTn id="102" dur="2000"/>
                                        <p:tgtEl>
                                          <p:spTgt spid="26"/>
                                        </p:tgtEl>
                                      </p:cBhvr>
                                    </p:animEffect>
                                  </p:childTnLst>
                                </p:cTn>
                              </p:par>
                              <p:par>
                                <p:cTn id="103" presetID="6" presetClass="entr" presetSubtype="16"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circle(in)">
                                      <p:cBhvr>
                                        <p:cTn id="105" dur="2000"/>
                                        <p:tgtEl>
                                          <p:spTgt spid="2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fade">
                                      <p:cBhvr>
                                        <p:cTn id="108" dur="2000"/>
                                        <p:tgtEl>
                                          <p:spTgt spid="3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fade">
                                      <p:cBhvr>
                                        <p:cTn id="111" dur="2000"/>
                                        <p:tgtEl>
                                          <p:spTgt spid="3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fade">
                                      <p:cBhvr>
                                        <p:cTn id="114" dur="2000"/>
                                        <p:tgtEl>
                                          <p:spTgt spid="2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2000"/>
                                        <p:tgtEl>
                                          <p:spTgt spid="28"/>
                                        </p:tgtEl>
                                      </p:cBhvr>
                                    </p:animEffect>
                                  </p:childTnLst>
                                </p:cTn>
                              </p:par>
                              <p:par>
                                <p:cTn id="118" presetID="10" presetClass="entr" presetSubtype="0" fill="hold" nodeType="with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fade">
                                      <p:cBhvr>
                                        <p:cTn id="120" dur="2000"/>
                                        <p:tgtEl>
                                          <p:spTgt spid="33"/>
                                        </p:tgtEl>
                                      </p:cBhvr>
                                    </p:animEffect>
                                  </p:childTnLst>
                                </p:cTn>
                              </p:par>
                              <p:par>
                                <p:cTn id="121" presetID="10" presetClass="entr" presetSubtype="0" fill="hold" nodeType="with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fade">
                                      <p:cBhvr>
                                        <p:cTn id="123" dur="2000"/>
                                        <p:tgtEl>
                                          <p:spTgt spid="32"/>
                                        </p:tgtEl>
                                      </p:cBhvr>
                                    </p:animEffect>
                                  </p:childTnLst>
                                </p:cTn>
                              </p:par>
                            </p:childTnLst>
                          </p:cTn>
                        </p:par>
                      </p:childTnLst>
                    </p:cTn>
                  </p:par>
                  <p:par>
                    <p:cTn id="124" fill="hold">
                      <p:stCondLst>
                        <p:cond delay="indefinite"/>
                      </p:stCondLst>
                      <p:childTnLst>
                        <p:par>
                          <p:cTn id="125" fill="hold">
                            <p:stCondLst>
                              <p:cond delay="0"/>
                            </p:stCondLst>
                            <p:childTnLst>
                              <p:par>
                                <p:cTn id="126" presetID="16" presetClass="entr" presetSubtype="21" fill="hold" grpId="0" nodeType="click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barn(inVertical)">
                                      <p:cBhvr>
                                        <p:cTn id="128" dur="2000"/>
                                        <p:tgtEl>
                                          <p:spTgt spid="34"/>
                                        </p:tgtEl>
                                      </p:cBhvr>
                                    </p:animEffect>
                                  </p:childTnLst>
                                </p:cTn>
                              </p:par>
                            </p:childTnLst>
                          </p:cTn>
                        </p:par>
                      </p:childTnLst>
                    </p:cTn>
                  </p:par>
                  <p:par>
                    <p:cTn id="129" fill="hold">
                      <p:stCondLst>
                        <p:cond delay="indefinite"/>
                      </p:stCondLst>
                      <p:childTnLst>
                        <p:par>
                          <p:cTn id="130" fill="hold">
                            <p:stCondLst>
                              <p:cond delay="0"/>
                            </p:stCondLst>
                            <p:childTnLst>
                              <p:par>
                                <p:cTn id="131" presetID="16" presetClass="entr" presetSubtype="21" fill="hold" grpId="0" nodeType="clickEffect">
                                  <p:stCondLst>
                                    <p:cond delay="0"/>
                                  </p:stCondLst>
                                  <p:childTnLst>
                                    <p:set>
                                      <p:cBhvr>
                                        <p:cTn id="132" dur="1" fill="hold">
                                          <p:stCondLst>
                                            <p:cond delay="0"/>
                                          </p:stCondLst>
                                        </p:cTn>
                                        <p:tgtEl>
                                          <p:spTgt spid="35"/>
                                        </p:tgtEl>
                                        <p:attrNameLst>
                                          <p:attrName>style.visibility</p:attrName>
                                        </p:attrNameLst>
                                      </p:cBhvr>
                                      <p:to>
                                        <p:strVal val="visible"/>
                                      </p:to>
                                    </p:set>
                                    <p:animEffect transition="in" filter="barn(inVertical)">
                                      <p:cBhvr>
                                        <p:cTn id="133" dur="2000"/>
                                        <p:tgtEl>
                                          <p:spTgt spid="35"/>
                                        </p:tgtEl>
                                      </p:cBhvr>
                                    </p:animEffect>
                                  </p:childTnLst>
                                </p:cTn>
                              </p:par>
                            </p:childTnLst>
                          </p:cTn>
                        </p:par>
                      </p:childTnLst>
                    </p:cTn>
                  </p:par>
                  <p:par>
                    <p:cTn id="134" fill="hold">
                      <p:stCondLst>
                        <p:cond delay="indefinite"/>
                      </p:stCondLst>
                      <p:childTnLst>
                        <p:par>
                          <p:cTn id="135" fill="hold">
                            <p:stCondLst>
                              <p:cond delay="0"/>
                            </p:stCondLst>
                            <p:childTnLst>
                              <p:par>
                                <p:cTn id="136" presetID="16" presetClass="entr" presetSubtype="21" fill="hold" grpId="0" nodeType="click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barn(inVertical)">
                                      <p:cBhvr>
                                        <p:cTn id="138" dur="2000"/>
                                        <p:tgtEl>
                                          <p:spTgt spid="36"/>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xit" presetSubtype="0" fill="hold" grpId="1" nodeType="clickEffect">
                                  <p:stCondLst>
                                    <p:cond delay="0"/>
                                  </p:stCondLst>
                                  <p:childTnLst>
                                    <p:animEffect transition="out" filter="fade">
                                      <p:cBhvr>
                                        <p:cTn id="142" dur="2000"/>
                                        <p:tgtEl>
                                          <p:spTgt spid="34"/>
                                        </p:tgtEl>
                                      </p:cBhvr>
                                    </p:animEffect>
                                    <p:set>
                                      <p:cBhvr>
                                        <p:cTn id="143" dur="1" fill="hold">
                                          <p:stCondLst>
                                            <p:cond delay="1999"/>
                                          </p:stCondLst>
                                        </p:cTn>
                                        <p:tgtEl>
                                          <p:spTgt spid="34"/>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2000"/>
                                        <p:tgtEl>
                                          <p:spTgt spid="35"/>
                                        </p:tgtEl>
                                      </p:cBhvr>
                                    </p:animEffect>
                                    <p:set>
                                      <p:cBhvr>
                                        <p:cTn id="146" dur="1" fill="hold">
                                          <p:stCondLst>
                                            <p:cond delay="1999"/>
                                          </p:stCondLst>
                                        </p:cTn>
                                        <p:tgtEl>
                                          <p:spTgt spid="35"/>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2000"/>
                                        <p:tgtEl>
                                          <p:spTgt spid="36"/>
                                        </p:tgtEl>
                                      </p:cBhvr>
                                    </p:animEffect>
                                    <p:set>
                                      <p:cBhvr>
                                        <p:cTn id="149" dur="1" fill="hold">
                                          <p:stCondLst>
                                            <p:cond delay="1999"/>
                                          </p:stCondLst>
                                        </p:cTn>
                                        <p:tgtEl>
                                          <p:spTgt spid="36"/>
                                        </p:tgtEl>
                                        <p:attrNameLst>
                                          <p:attrName>style.visibility</p:attrName>
                                        </p:attrNameLst>
                                      </p:cBhvr>
                                      <p:to>
                                        <p:strVal val="hidden"/>
                                      </p:to>
                                    </p:set>
                                  </p:childTnLst>
                                </p:cTn>
                              </p:par>
                              <p:par>
                                <p:cTn id="150" presetID="22" presetClass="entr" presetSubtype="4" fill="hold" grpId="0" nodeType="withEffect">
                                  <p:stCondLst>
                                    <p:cond delay="0"/>
                                  </p:stCondLst>
                                  <p:childTnLst>
                                    <p:set>
                                      <p:cBhvr>
                                        <p:cTn id="151" dur="1" fill="hold">
                                          <p:stCondLst>
                                            <p:cond delay="0"/>
                                          </p:stCondLst>
                                        </p:cTn>
                                        <p:tgtEl>
                                          <p:spTgt spid="37"/>
                                        </p:tgtEl>
                                        <p:attrNameLst>
                                          <p:attrName>style.visibility</p:attrName>
                                        </p:attrNameLst>
                                      </p:cBhvr>
                                      <p:to>
                                        <p:strVal val="visible"/>
                                      </p:to>
                                    </p:set>
                                    <p:animEffect transition="in" filter="wipe(down)">
                                      <p:cBhvr>
                                        <p:cTn id="152" dur="2000"/>
                                        <p:tgtEl>
                                          <p:spTgt spid="37"/>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38"/>
                                        </p:tgtEl>
                                        <p:attrNameLst>
                                          <p:attrName>style.visibility</p:attrName>
                                        </p:attrNameLst>
                                      </p:cBhvr>
                                      <p:to>
                                        <p:strVal val="visible"/>
                                      </p:to>
                                    </p:set>
                                    <p:animEffect transition="in" filter="wipe(down)">
                                      <p:cBhvr>
                                        <p:cTn id="157" dur="2000"/>
                                        <p:tgtEl>
                                          <p:spTgt spid="38"/>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4" fill="hold" grpId="0" nodeType="clickEffect">
                                  <p:stCondLst>
                                    <p:cond delay="0"/>
                                  </p:stCondLst>
                                  <p:childTnLst>
                                    <p:set>
                                      <p:cBhvr>
                                        <p:cTn id="161" dur="1" fill="hold">
                                          <p:stCondLst>
                                            <p:cond delay="0"/>
                                          </p:stCondLst>
                                        </p:cTn>
                                        <p:tgtEl>
                                          <p:spTgt spid="39"/>
                                        </p:tgtEl>
                                        <p:attrNameLst>
                                          <p:attrName>style.visibility</p:attrName>
                                        </p:attrNameLst>
                                      </p:cBhvr>
                                      <p:to>
                                        <p:strVal val="visible"/>
                                      </p:to>
                                    </p:set>
                                    <p:animEffect transition="in" filter="wipe(down)">
                                      <p:cBhvr>
                                        <p:cTn id="162"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6" grpId="0" animBg="1"/>
      <p:bldP spid="16" grpId="1" animBg="1"/>
      <p:bldP spid="17" grpId="0"/>
      <p:bldP spid="17" grpId="1"/>
      <p:bldP spid="18" grpId="0"/>
      <p:bldP spid="18" grpId="1"/>
      <p:bldP spid="22" grpId="0"/>
      <p:bldP spid="22" grpId="1"/>
      <p:bldP spid="23" grpId="0"/>
      <p:bldP spid="23" grpId="1"/>
      <p:bldP spid="24" grpId="0" animBg="1"/>
      <p:bldP spid="24" grpId="1" animBg="1"/>
      <p:bldP spid="25" grpId="0" animBg="1"/>
      <p:bldP spid="25" grpId="1" animBg="1"/>
      <p:bldP spid="26" grpId="0" animBg="1"/>
      <p:bldP spid="27" grpId="0" animBg="1"/>
      <p:bldP spid="28" grpId="0"/>
      <p:bldP spid="29" grpId="0"/>
      <p:bldP spid="30" grpId="0"/>
      <p:bldP spid="31" grpId="0"/>
      <p:bldP spid="34" grpId="0" animBg="1"/>
      <p:bldP spid="34" grpId="1" animBg="1"/>
      <p:bldP spid="35" grpId="0" animBg="1"/>
      <p:bldP spid="35" grpId="1" animBg="1"/>
      <p:bldP spid="36" grpId="0" animBg="1"/>
      <p:bldP spid="36" grpId="1" animBg="1"/>
      <p:bldP spid="37" grpId="0" animBg="1"/>
      <p:bldP spid="38" grpId="0" animBg="1"/>
      <p:bldP spid="3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322933" y="863080"/>
            <a:ext cx="19496871" cy="4088928"/>
          </a:xfrm>
          <a:prstGeom prst="rect">
            <a:avLst/>
          </a:prstGeom>
        </p:spPr>
      </p:pic>
      <p:pic>
        <p:nvPicPr>
          <p:cNvPr id="14" name="Resim 13"/>
          <p:cNvPicPr>
            <a:picLocks noChangeAspect="1"/>
          </p:cNvPicPr>
          <p:nvPr/>
        </p:nvPicPr>
        <p:blipFill>
          <a:blip r:embed="rId3"/>
          <a:stretch>
            <a:fillRect/>
          </a:stretch>
        </p:blipFill>
        <p:spPr>
          <a:xfrm>
            <a:off x="347842" y="6052979"/>
            <a:ext cx="17857984" cy="2907064"/>
          </a:xfrm>
          <a:prstGeom prst="rect">
            <a:avLst/>
          </a:prstGeom>
        </p:spPr>
      </p:pic>
      <p:pic>
        <p:nvPicPr>
          <p:cNvPr id="17" name="Resim 16"/>
          <p:cNvPicPr>
            <a:picLocks noChangeAspect="1"/>
          </p:cNvPicPr>
          <p:nvPr/>
        </p:nvPicPr>
        <p:blipFill>
          <a:blip r:embed="rId4"/>
          <a:stretch>
            <a:fillRect/>
          </a:stretch>
        </p:blipFill>
        <p:spPr>
          <a:xfrm>
            <a:off x="497026" y="10440144"/>
            <a:ext cx="17708800" cy="2736304"/>
          </a:xfrm>
          <a:prstGeom prst="rect">
            <a:avLst/>
          </a:prstGeom>
        </p:spPr>
      </p:pic>
    </p:spTree>
    <p:extLst>
      <p:ext uri="{BB962C8B-B14F-4D97-AF65-F5344CB8AC3E}">
        <p14:creationId xmlns:p14="http://schemas.microsoft.com/office/powerpoint/2010/main" val="33159495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771205" y="2588085"/>
            <a:ext cx="15647006" cy="6880992"/>
          </a:xfrm>
          <a:prstGeom prst="rect">
            <a:avLst/>
          </a:prstGeom>
        </p:spPr>
      </p:pic>
    </p:spTree>
    <p:extLst>
      <p:ext uri="{BB962C8B-B14F-4D97-AF65-F5344CB8AC3E}">
        <p14:creationId xmlns:p14="http://schemas.microsoft.com/office/powerpoint/2010/main" val="157667767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Resim 43"/>
          <p:cNvPicPr>
            <a:picLocks noChangeAspect="1"/>
          </p:cNvPicPr>
          <p:nvPr/>
        </p:nvPicPr>
        <p:blipFill>
          <a:blip r:embed="rId2"/>
          <a:stretch>
            <a:fillRect/>
          </a:stretch>
        </p:blipFill>
        <p:spPr>
          <a:xfrm>
            <a:off x="155382" y="1327216"/>
            <a:ext cx="18506056" cy="10791366"/>
          </a:xfrm>
          <a:prstGeom prst="rect">
            <a:avLst/>
          </a:prstGeom>
        </p:spPr>
      </p:pic>
    </p:spTree>
    <p:extLst>
      <p:ext uri="{BB962C8B-B14F-4D97-AF65-F5344CB8AC3E}">
        <p14:creationId xmlns:p14="http://schemas.microsoft.com/office/powerpoint/2010/main" val="225943668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1403053" y="647056"/>
            <a:ext cx="17856204" cy="4598332"/>
          </a:xfrm>
          <a:prstGeom prst="rect">
            <a:avLst/>
          </a:prstGeom>
        </p:spPr>
      </p:pic>
      <p:pic>
        <p:nvPicPr>
          <p:cNvPr id="11" name="Resim 10"/>
          <p:cNvPicPr>
            <a:picLocks noChangeAspect="1"/>
          </p:cNvPicPr>
          <p:nvPr/>
        </p:nvPicPr>
        <p:blipFill>
          <a:blip r:embed="rId3"/>
          <a:stretch>
            <a:fillRect/>
          </a:stretch>
        </p:blipFill>
        <p:spPr>
          <a:xfrm>
            <a:off x="521142" y="9792072"/>
            <a:ext cx="17331786" cy="2316565"/>
          </a:xfrm>
          <a:prstGeom prst="rect">
            <a:avLst/>
          </a:prstGeom>
        </p:spPr>
      </p:pic>
      <p:pic>
        <p:nvPicPr>
          <p:cNvPr id="13" name="Resim 12"/>
          <p:cNvPicPr>
            <a:picLocks noChangeAspect="1"/>
          </p:cNvPicPr>
          <p:nvPr/>
        </p:nvPicPr>
        <p:blipFill>
          <a:blip r:embed="rId4"/>
          <a:stretch>
            <a:fillRect/>
          </a:stretch>
        </p:blipFill>
        <p:spPr>
          <a:xfrm>
            <a:off x="538957" y="6291718"/>
            <a:ext cx="17953325" cy="2852282"/>
          </a:xfrm>
          <a:prstGeom prst="rect">
            <a:avLst/>
          </a:prstGeom>
        </p:spPr>
      </p:pic>
    </p:spTree>
    <p:extLst>
      <p:ext uri="{BB962C8B-B14F-4D97-AF65-F5344CB8AC3E}">
        <p14:creationId xmlns:p14="http://schemas.microsoft.com/office/powerpoint/2010/main" val="206307191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Metin kutusu"/>
          <p:cNvSpPr txBox="1"/>
          <p:nvPr/>
        </p:nvSpPr>
        <p:spPr>
          <a:xfrm>
            <a:off x="7608008" y="1348575"/>
            <a:ext cx="5892091" cy="646331"/>
          </a:xfrm>
          <a:prstGeom prst="rect">
            <a:avLst/>
          </a:prstGeom>
          <a:noFill/>
        </p:spPr>
        <p:txBody>
          <a:bodyPr wrap="square" rtlCol="0" anchor="ctr">
            <a:spAutoFit/>
          </a:bodyPr>
          <a:lstStyle/>
          <a:p>
            <a:pPr algn="ctr"/>
            <a:r>
              <a:rPr lang="tr-TR" sz="3600" b="1" smtClean="0">
                <a:solidFill>
                  <a:srgbClr val="FF0000"/>
                </a:solidFill>
                <a:latin typeface="+mj-lt"/>
                <a:ea typeface="PMingLiU-ExtB" pitchFamily="18" charset="-120"/>
              </a:rPr>
              <a:t>KAMULAŞTIRMA</a:t>
            </a:r>
          </a:p>
        </p:txBody>
      </p:sp>
      <p:sp>
        <p:nvSpPr>
          <p:cNvPr id="3" name="Metin kutusu 2"/>
          <p:cNvSpPr txBox="1"/>
          <p:nvPr/>
        </p:nvSpPr>
        <p:spPr>
          <a:xfrm>
            <a:off x="1547069" y="9576048"/>
            <a:ext cx="15841166"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tr-TR" sz="3600" smtClean="0">
                <a:solidFill>
                  <a:schemeClr val="tx1"/>
                </a:solidFill>
              </a:rPr>
              <a:t>KAMULAŞTIRMA HARİTALARI, KAMULAŞTIRMAYI YAPAN İLGİLİ İDARE TARAFINDAN YAPILIR VEYA YAPTIRILIR.</a:t>
            </a:r>
            <a:endParaRPr lang="tr-TR" sz="3600">
              <a:solidFill>
                <a:schemeClr val="tx1"/>
              </a:solidFill>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133" y="2885210"/>
            <a:ext cx="4484245" cy="5556559"/>
          </a:xfrm>
          <a:prstGeom prst="rect">
            <a:avLst/>
          </a:prstGeom>
          <a:ln w="88900" cap="sq" cmpd="thickThin">
            <a:solidFill>
              <a:srgbClr val="000000"/>
            </a:solidFill>
            <a:prstDash val="solid"/>
            <a:miter lim="800000"/>
          </a:ln>
          <a:effectLst>
            <a:innerShdw blurRad="76200">
              <a:srgbClr val="000000"/>
            </a:innerShdw>
          </a:effectLst>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3893" y="2885211"/>
            <a:ext cx="9072413" cy="5556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1736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a:stretch>
            <a:fillRect/>
          </a:stretch>
        </p:blipFill>
        <p:spPr>
          <a:xfrm>
            <a:off x="514241" y="1324347"/>
            <a:ext cx="8754938" cy="10296688"/>
          </a:xfrm>
          <a:prstGeom prst="rect">
            <a:avLst/>
          </a:prstGeom>
        </p:spPr>
      </p:pic>
      <p:sp>
        <p:nvSpPr>
          <p:cNvPr id="6" name="Metin kutusu 5"/>
          <p:cNvSpPr txBox="1"/>
          <p:nvPr/>
        </p:nvSpPr>
        <p:spPr>
          <a:xfrm>
            <a:off x="8099797" y="1158125"/>
            <a:ext cx="10585176"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tr-TR" sz="3200" dirty="0" smtClean="0">
                <a:solidFill>
                  <a:schemeClr val="tx1"/>
                </a:solidFill>
              </a:rPr>
              <a:t>KAMULAŞTIRMA NEDENİYLE YAPILACAK AYIRMA, İDARE LEHİNE İRTİFAK </a:t>
            </a:r>
            <a:r>
              <a:rPr lang="tr-TR" sz="3200" dirty="0" smtClean="0">
                <a:solidFill>
                  <a:schemeClr val="tx1"/>
                </a:solidFill>
              </a:rPr>
              <a:t>HAKKI </a:t>
            </a:r>
            <a:r>
              <a:rPr lang="tr-TR" sz="3200" dirty="0" smtClean="0">
                <a:solidFill>
                  <a:schemeClr val="tx1"/>
                </a:solidFill>
              </a:rPr>
              <a:t>TESİSİ SIRASINDA ENCÜMEN KARARI ARANMAZ</a:t>
            </a:r>
            <a:endParaRPr lang="tr-TR" sz="3200" dirty="0">
              <a:solidFill>
                <a:schemeClr val="tx1"/>
              </a:solidFill>
            </a:endParaRPr>
          </a:p>
        </p:txBody>
      </p:sp>
      <p:sp>
        <p:nvSpPr>
          <p:cNvPr id="7" name="Metin kutusu 6"/>
          <p:cNvSpPr txBox="1"/>
          <p:nvPr/>
        </p:nvSpPr>
        <p:spPr>
          <a:xfrm>
            <a:off x="8104802" y="3815408"/>
            <a:ext cx="10608791"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tr-TR" sz="3200" dirty="0" smtClean="0">
                <a:solidFill>
                  <a:schemeClr val="tx1"/>
                </a:solidFill>
              </a:rPr>
              <a:t>KAMULAŞTIRMAYA TABİ PARSEL ÜZERİNDE TESCİLLİ YAPI  VEYA TECİLLİ </a:t>
            </a:r>
            <a:r>
              <a:rPr lang="tr-TR" sz="3200" dirty="0" err="1" smtClean="0">
                <a:solidFill>
                  <a:schemeClr val="tx1"/>
                </a:solidFill>
              </a:rPr>
              <a:t>MUHDESAT</a:t>
            </a:r>
            <a:r>
              <a:rPr lang="tr-TR" sz="3200" dirty="0" smtClean="0">
                <a:solidFill>
                  <a:schemeClr val="tx1"/>
                </a:solidFill>
              </a:rPr>
              <a:t> BULUNMASI HALİNDE YAPI </a:t>
            </a:r>
            <a:r>
              <a:rPr lang="tr-TR" sz="3200" dirty="0" err="1" smtClean="0">
                <a:solidFill>
                  <a:schemeClr val="tx1"/>
                </a:solidFill>
              </a:rPr>
              <a:t>MUHDESAT</a:t>
            </a:r>
            <a:r>
              <a:rPr lang="tr-TR" sz="3200" dirty="0" smtClean="0">
                <a:solidFill>
                  <a:schemeClr val="tx1"/>
                </a:solidFill>
              </a:rPr>
              <a:t> CETVELİ DÜZENLENİR.  </a:t>
            </a:r>
            <a:endParaRPr lang="tr-TR" sz="3200" dirty="0">
              <a:solidFill>
                <a:schemeClr val="tx1"/>
              </a:solidFill>
            </a:endParaRPr>
          </a:p>
        </p:txBody>
      </p:sp>
      <p:sp>
        <p:nvSpPr>
          <p:cNvPr id="8" name="Metin kutusu 7"/>
          <p:cNvSpPr txBox="1"/>
          <p:nvPr/>
        </p:nvSpPr>
        <p:spPr>
          <a:xfrm>
            <a:off x="8099797" y="6472691"/>
            <a:ext cx="10585176" cy="10772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tr-TR" sz="3200" dirty="0">
                <a:solidFill>
                  <a:schemeClr val="tx1"/>
                </a:solidFill>
              </a:rPr>
              <a:t>KAMULAŞTIRMA HARİTALARI, KADASTRO PAFTASI ÖLÇEĞİNDE DÜZENLENİR.</a:t>
            </a:r>
          </a:p>
        </p:txBody>
      </p:sp>
      <p:pic>
        <p:nvPicPr>
          <p:cNvPr id="12" name="Resim 11"/>
          <p:cNvPicPr>
            <a:picLocks noChangeAspect="1"/>
          </p:cNvPicPr>
          <p:nvPr/>
        </p:nvPicPr>
        <p:blipFill>
          <a:blip r:embed="rId4"/>
          <a:stretch>
            <a:fillRect/>
          </a:stretch>
        </p:blipFill>
        <p:spPr>
          <a:xfrm>
            <a:off x="9683973" y="8279904"/>
            <a:ext cx="8136904" cy="3548425"/>
          </a:xfrm>
          <a:prstGeom prst="rect">
            <a:avLst/>
          </a:prstGeom>
        </p:spPr>
      </p:pic>
    </p:spTree>
    <p:extLst>
      <p:ext uri="{BB962C8B-B14F-4D97-AF65-F5344CB8AC3E}">
        <p14:creationId xmlns:p14="http://schemas.microsoft.com/office/powerpoint/2010/main" val="27915567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610965" y="647056"/>
            <a:ext cx="18959278" cy="9865096"/>
          </a:xfrm>
          <a:prstGeom prst="rect">
            <a:avLst/>
          </a:prstGeom>
        </p:spPr>
      </p:pic>
    </p:spTree>
    <p:extLst>
      <p:ext uri="{BB962C8B-B14F-4D97-AF65-F5344CB8AC3E}">
        <p14:creationId xmlns:p14="http://schemas.microsoft.com/office/powerpoint/2010/main" val="410145809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94941" y="17240"/>
            <a:ext cx="16741058" cy="12367266"/>
          </a:xfrm>
          <a:prstGeom prst="rect">
            <a:avLst/>
          </a:prstGeom>
        </p:spPr>
      </p:pic>
    </p:spTree>
    <p:extLst>
      <p:ext uri="{BB962C8B-B14F-4D97-AF65-F5344CB8AC3E}">
        <p14:creationId xmlns:p14="http://schemas.microsoft.com/office/powerpoint/2010/main" val="300072784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a:stretch>
            <a:fillRect/>
          </a:stretch>
        </p:blipFill>
        <p:spPr>
          <a:xfrm>
            <a:off x="1907109" y="1799184"/>
            <a:ext cx="17425936" cy="15356859"/>
          </a:xfrm>
          <a:prstGeom prst="rect">
            <a:avLst/>
          </a:prstGeom>
        </p:spPr>
      </p:pic>
    </p:spTree>
    <p:extLst>
      <p:ext uri="{BB962C8B-B14F-4D97-AF65-F5344CB8AC3E}">
        <p14:creationId xmlns:p14="http://schemas.microsoft.com/office/powerpoint/2010/main" val="353474933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Resim 29"/>
          <p:cNvPicPr>
            <a:picLocks noChangeAspect="1"/>
          </p:cNvPicPr>
          <p:nvPr/>
        </p:nvPicPr>
        <p:blipFill>
          <a:blip r:embed="rId2"/>
          <a:stretch>
            <a:fillRect/>
          </a:stretch>
        </p:blipFill>
        <p:spPr>
          <a:xfrm>
            <a:off x="682973" y="756772"/>
            <a:ext cx="18336758" cy="12529392"/>
          </a:xfrm>
          <a:prstGeom prst="rect">
            <a:avLst/>
          </a:prstGeom>
        </p:spPr>
      </p:pic>
    </p:spTree>
    <p:extLst>
      <p:ext uri="{BB962C8B-B14F-4D97-AF65-F5344CB8AC3E}">
        <p14:creationId xmlns:p14="http://schemas.microsoft.com/office/powerpoint/2010/main" val="276993370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Resim 25"/>
          <p:cNvPicPr>
            <a:picLocks noChangeAspect="1"/>
          </p:cNvPicPr>
          <p:nvPr/>
        </p:nvPicPr>
        <p:blipFill>
          <a:blip r:embed="rId2"/>
          <a:stretch>
            <a:fillRect/>
          </a:stretch>
        </p:blipFill>
        <p:spPr>
          <a:xfrm>
            <a:off x="682973" y="1079104"/>
            <a:ext cx="19471471" cy="11775668"/>
          </a:xfrm>
          <a:prstGeom prst="rect">
            <a:avLst/>
          </a:prstGeom>
        </p:spPr>
      </p:pic>
    </p:spTree>
    <p:extLst>
      <p:ext uri="{BB962C8B-B14F-4D97-AF65-F5344CB8AC3E}">
        <p14:creationId xmlns:p14="http://schemas.microsoft.com/office/powerpoint/2010/main" val="417086727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Resim 25"/>
          <p:cNvPicPr>
            <a:picLocks noChangeAspect="1"/>
          </p:cNvPicPr>
          <p:nvPr/>
        </p:nvPicPr>
        <p:blipFill>
          <a:blip r:embed="rId2"/>
          <a:stretch>
            <a:fillRect/>
          </a:stretch>
        </p:blipFill>
        <p:spPr>
          <a:xfrm>
            <a:off x="1043013" y="647056"/>
            <a:ext cx="19321279" cy="11684838"/>
          </a:xfrm>
          <a:prstGeom prst="rect">
            <a:avLst/>
          </a:prstGeom>
        </p:spPr>
      </p:pic>
    </p:spTree>
    <p:extLst>
      <p:ext uri="{BB962C8B-B14F-4D97-AF65-F5344CB8AC3E}">
        <p14:creationId xmlns:p14="http://schemas.microsoft.com/office/powerpoint/2010/main" val="57488298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Resim 25"/>
          <p:cNvPicPr>
            <a:picLocks noChangeAspect="1"/>
          </p:cNvPicPr>
          <p:nvPr/>
        </p:nvPicPr>
        <p:blipFill>
          <a:blip r:embed="rId2"/>
          <a:stretch>
            <a:fillRect/>
          </a:stretch>
        </p:blipFill>
        <p:spPr>
          <a:xfrm>
            <a:off x="322933" y="1151112"/>
            <a:ext cx="18862903" cy="11415628"/>
          </a:xfrm>
          <a:prstGeom prst="rect">
            <a:avLst/>
          </a:prstGeom>
        </p:spPr>
      </p:pic>
    </p:spTree>
    <p:extLst>
      <p:ext uri="{BB962C8B-B14F-4D97-AF65-F5344CB8AC3E}">
        <p14:creationId xmlns:p14="http://schemas.microsoft.com/office/powerpoint/2010/main" val="355828333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043013" y="1223120"/>
            <a:ext cx="18958946" cy="11572642"/>
          </a:xfrm>
          <a:prstGeom prst="rect">
            <a:avLst/>
          </a:prstGeom>
        </p:spPr>
      </p:pic>
    </p:spTree>
    <p:extLst>
      <p:ext uri="{BB962C8B-B14F-4D97-AF65-F5344CB8AC3E}">
        <p14:creationId xmlns:p14="http://schemas.microsoft.com/office/powerpoint/2010/main" val="186264829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7437" y="10265"/>
            <a:ext cx="18173480" cy="13669224"/>
          </a:xfrm>
          <a:prstGeom prst="rect">
            <a:avLst/>
          </a:prstGeom>
        </p:spPr>
      </p:pic>
    </p:spTree>
    <p:extLst>
      <p:ext uri="{BB962C8B-B14F-4D97-AF65-F5344CB8AC3E}">
        <p14:creationId xmlns:p14="http://schemas.microsoft.com/office/powerpoint/2010/main" val="24893328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674307" y="359024"/>
            <a:ext cx="18040604" cy="12645024"/>
          </a:xfrm>
          <a:prstGeom prst="rect">
            <a:avLst/>
          </a:prstGeom>
        </p:spPr>
      </p:pic>
    </p:spTree>
    <p:extLst>
      <p:ext uri="{BB962C8B-B14F-4D97-AF65-F5344CB8AC3E}">
        <p14:creationId xmlns:p14="http://schemas.microsoft.com/office/powerpoint/2010/main" val="94829631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Resim 23"/>
          <p:cNvPicPr>
            <a:picLocks noChangeAspect="1"/>
          </p:cNvPicPr>
          <p:nvPr/>
        </p:nvPicPr>
        <p:blipFill>
          <a:blip r:embed="rId2"/>
          <a:stretch>
            <a:fillRect/>
          </a:stretch>
        </p:blipFill>
        <p:spPr>
          <a:xfrm>
            <a:off x="1187029" y="863080"/>
            <a:ext cx="18223211" cy="12206113"/>
          </a:xfrm>
          <a:prstGeom prst="rect">
            <a:avLst/>
          </a:prstGeom>
        </p:spPr>
      </p:pic>
    </p:spTree>
    <p:extLst>
      <p:ext uri="{BB962C8B-B14F-4D97-AF65-F5344CB8AC3E}">
        <p14:creationId xmlns:p14="http://schemas.microsoft.com/office/powerpoint/2010/main" val="418399737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Resim 24"/>
          <p:cNvPicPr>
            <a:picLocks noChangeAspect="1"/>
          </p:cNvPicPr>
          <p:nvPr/>
        </p:nvPicPr>
        <p:blipFill>
          <a:blip r:embed="rId2"/>
          <a:stretch>
            <a:fillRect/>
          </a:stretch>
        </p:blipFill>
        <p:spPr>
          <a:xfrm>
            <a:off x="971005" y="666978"/>
            <a:ext cx="17625568" cy="12000086"/>
          </a:xfrm>
          <a:prstGeom prst="rect">
            <a:avLst/>
          </a:prstGeom>
        </p:spPr>
      </p:pic>
    </p:spTree>
    <p:extLst>
      <p:ext uri="{BB962C8B-B14F-4D97-AF65-F5344CB8AC3E}">
        <p14:creationId xmlns:p14="http://schemas.microsoft.com/office/powerpoint/2010/main" val="235221648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2195141" y="431032"/>
            <a:ext cx="14750542" cy="12489611"/>
          </a:xfrm>
          <a:prstGeom prst="rect">
            <a:avLst/>
          </a:prstGeom>
        </p:spPr>
      </p:pic>
    </p:spTree>
    <p:extLst>
      <p:ext uri="{BB962C8B-B14F-4D97-AF65-F5344CB8AC3E}">
        <p14:creationId xmlns:p14="http://schemas.microsoft.com/office/powerpoint/2010/main" val="81554879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754981" y="1151112"/>
            <a:ext cx="19272372" cy="11408282"/>
          </a:xfrm>
          <a:prstGeom prst="rect">
            <a:avLst/>
          </a:prstGeom>
        </p:spPr>
      </p:pic>
    </p:spTree>
    <p:extLst>
      <p:ext uri="{BB962C8B-B14F-4D97-AF65-F5344CB8AC3E}">
        <p14:creationId xmlns:p14="http://schemas.microsoft.com/office/powerpoint/2010/main" val="123141847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2411165" y="1511152"/>
            <a:ext cx="15335913" cy="11093456"/>
          </a:xfrm>
          <a:prstGeom prst="rect">
            <a:avLst/>
          </a:prstGeom>
        </p:spPr>
      </p:pic>
    </p:spTree>
    <p:extLst>
      <p:ext uri="{BB962C8B-B14F-4D97-AF65-F5344CB8AC3E}">
        <p14:creationId xmlns:p14="http://schemas.microsoft.com/office/powerpoint/2010/main" val="335433410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1547069" y="1511152"/>
            <a:ext cx="16833786" cy="11264926"/>
          </a:xfrm>
          <a:prstGeom prst="rect">
            <a:avLst/>
          </a:prstGeom>
        </p:spPr>
      </p:pic>
    </p:spTree>
    <p:extLst>
      <p:ext uri="{BB962C8B-B14F-4D97-AF65-F5344CB8AC3E}">
        <p14:creationId xmlns:p14="http://schemas.microsoft.com/office/powerpoint/2010/main" val="374203398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38957" y="1439144"/>
            <a:ext cx="19067190" cy="11147783"/>
          </a:xfrm>
          <a:prstGeom prst="rect">
            <a:avLst/>
          </a:prstGeom>
        </p:spPr>
      </p:pic>
    </p:spTree>
    <p:extLst>
      <p:ext uri="{BB962C8B-B14F-4D97-AF65-F5344CB8AC3E}">
        <p14:creationId xmlns:p14="http://schemas.microsoft.com/office/powerpoint/2010/main" val="297977320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754981" y="719064"/>
            <a:ext cx="18232481" cy="11749821"/>
          </a:xfrm>
          <a:prstGeom prst="rect">
            <a:avLst/>
          </a:prstGeom>
        </p:spPr>
      </p:pic>
    </p:spTree>
    <p:extLst>
      <p:ext uri="{BB962C8B-B14F-4D97-AF65-F5344CB8AC3E}">
        <p14:creationId xmlns:p14="http://schemas.microsoft.com/office/powerpoint/2010/main" val="5952048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754981" y="1151112"/>
            <a:ext cx="17656484" cy="12767386"/>
          </a:xfrm>
          <a:prstGeom prst="rect">
            <a:avLst/>
          </a:prstGeom>
        </p:spPr>
      </p:pic>
    </p:spTree>
    <p:extLst>
      <p:ext uri="{BB962C8B-B14F-4D97-AF65-F5344CB8AC3E}">
        <p14:creationId xmlns:p14="http://schemas.microsoft.com/office/powerpoint/2010/main" val="353458403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43013" y="1007097"/>
            <a:ext cx="15625736" cy="864096"/>
          </a:xfrm>
          <a:prstGeom prst="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600" smtClean="0">
                <a:solidFill>
                  <a:schemeClr val="tx1"/>
                </a:solidFill>
              </a:rPr>
              <a:t>DÜZENLEME SAHASINDA TESCİL HARİCİ ALAN BULUNMASI HALİNDE:</a:t>
            </a:r>
            <a:endParaRPr lang="tr-TR" sz="3600">
              <a:solidFill>
                <a:schemeClr val="tx1"/>
              </a:solidFill>
            </a:endParaRPr>
          </a:p>
        </p:txBody>
      </p:sp>
      <p:sp>
        <p:nvSpPr>
          <p:cNvPr id="3" name="Dikdörtgen 2"/>
          <p:cNvSpPr/>
          <p:nvPr/>
        </p:nvSpPr>
        <p:spPr>
          <a:xfrm>
            <a:off x="1043012" y="2951312"/>
            <a:ext cx="9382203"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smtClean="0">
                <a:solidFill>
                  <a:schemeClr val="tx1"/>
                </a:solidFill>
              </a:rPr>
              <a:t>Davalı olup olmadığı,</a:t>
            </a:r>
          </a:p>
        </p:txBody>
      </p:sp>
      <p:sp>
        <p:nvSpPr>
          <p:cNvPr id="4" name="Dikdörtgen 3"/>
          <p:cNvSpPr/>
          <p:nvPr/>
        </p:nvSpPr>
        <p:spPr>
          <a:xfrm>
            <a:off x="1047002" y="4405243"/>
            <a:ext cx="9378214"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smtClean="0">
                <a:solidFill>
                  <a:schemeClr val="tx1"/>
                </a:solidFill>
              </a:rPr>
              <a:t>Davalı ise kapsamı,</a:t>
            </a:r>
          </a:p>
        </p:txBody>
      </p:sp>
      <p:sp>
        <p:nvSpPr>
          <p:cNvPr id="5" name="Dikdörtgen 4"/>
          <p:cNvSpPr/>
          <p:nvPr/>
        </p:nvSpPr>
        <p:spPr>
          <a:xfrm>
            <a:off x="1043013" y="5781856"/>
            <a:ext cx="9382203" cy="1410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smtClean="0">
                <a:solidFill>
                  <a:schemeClr val="tx1"/>
                </a:solidFill>
              </a:rPr>
              <a:t>Hangi tescile tabi umumi hizmet ve kamu hizmet alanında kaldığı</a:t>
            </a:r>
          </a:p>
        </p:txBody>
      </p:sp>
      <p:sp>
        <p:nvSpPr>
          <p:cNvPr id="6" name="Dikdörtgen 5"/>
          <p:cNvSpPr/>
          <p:nvPr/>
        </p:nvSpPr>
        <p:spPr>
          <a:xfrm>
            <a:off x="1047002" y="7795514"/>
            <a:ext cx="941365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smtClean="0">
                <a:solidFill>
                  <a:schemeClr val="tx1"/>
                </a:solidFill>
              </a:rPr>
              <a:t>Hangi imar parsellerine dağıtım yapıldığı</a:t>
            </a:r>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84173" y="2752936"/>
            <a:ext cx="6375415" cy="8101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Dikdörtgen 7"/>
          <p:cNvSpPr/>
          <p:nvPr/>
        </p:nvSpPr>
        <p:spPr>
          <a:xfrm>
            <a:off x="1007541" y="11391073"/>
            <a:ext cx="15661208" cy="1997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smtClean="0">
                <a:solidFill>
                  <a:schemeClr val="tx1"/>
                </a:solidFill>
              </a:rPr>
              <a:t>Orman alanında kalmadığına ilişkin uygun görüş aranır. Ancak encümende bu durum bahsedildi ise uygunluk yazısı aranmaz.</a:t>
            </a:r>
          </a:p>
        </p:txBody>
      </p:sp>
    </p:spTree>
    <p:extLst>
      <p:ext uri="{BB962C8B-B14F-4D97-AF65-F5344CB8AC3E}">
        <p14:creationId xmlns:p14="http://schemas.microsoft.com/office/powerpoint/2010/main" val="16745028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43013" y="1007097"/>
            <a:ext cx="15625736" cy="864096"/>
          </a:xfrm>
          <a:prstGeom prst="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600" dirty="0" smtClean="0">
                <a:solidFill>
                  <a:schemeClr val="tx1"/>
                </a:solidFill>
              </a:rPr>
              <a:t>DÜZENLEME SAHASINDA TESCİL HARİCİ ALAN BULUNMASI HALİNDE:</a:t>
            </a:r>
            <a:endParaRPr lang="tr-TR" sz="3600" dirty="0">
              <a:solidFill>
                <a:schemeClr val="tx1"/>
              </a:solidFill>
            </a:endParaRPr>
          </a:p>
        </p:txBody>
      </p:sp>
      <p:sp>
        <p:nvSpPr>
          <p:cNvPr id="5" name="Dikdörtgen 4"/>
          <p:cNvSpPr/>
          <p:nvPr/>
        </p:nvSpPr>
        <p:spPr>
          <a:xfrm>
            <a:off x="1043012" y="2375248"/>
            <a:ext cx="12313369"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smtClean="0">
                <a:solidFill>
                  <a:schemeClr val="tx1"/>
                </a:solidFill>
              </a:rPr>
              <a:t>HERBİR TESCİL HARİCİ ALAN İÇİN SINIRLANDIRMA KROKSİ</a:t>
            </a:r>
          </a:p>
        </p:txBody>
      </p:sp>
      <p:sp>
        <p:nvSpPr>
          <p:cNvPr id="6" name="Dikdörtgen 5"/>
          <p:cNvSpPr/>
          <p:nvPr/>
        </p:nvSpPr>
        <p:spPr>
          <a:xfrm>
            <a:off x="1043013" y="3599384"/>
            <a:ext cx="12313369"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smtClean="0">
                <a:solidFill>
                  <a:schemeClr val="tx1"/>
                </a:solidFill>
              </a:rPr>
              <a:t>KOORDİNAT DEĞERLERİ, ALAN VE DOP MİKTARI,</a:t>
            </a:r>
          </a:p>
        </p:txBody>
      </p:sp>
      <p:sp>
        <p:nvSpPr>
          <p:cNvPr id="7" name="Dikdörtgen 6"/>
          <p:cNvSpPr/>
          <p:nvPr/>
        </p:nvSpPr>
        <p:spPr>
          <a:xfrm>
            <a:off x="1043012" y="5039544"/>
            <a:ext cx="12313369"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err="1" smtClean="0">
                <a:solidFill>
                  <a:schemeClr val="tx1"/>
                </a:solidFill>
              </a:rPr>
              <a:t>DOP</a:t>
            </a:r>
            <a:r>
              <a:rPr lang="tr-TR" sz="3200" dirty="0" smtClean="0">
                <a:solidFill>
                  <a:schemeClr val="tx1"/>
                </a:solidFill>
              </a:rPr>
              <a:t> %45 DÜŞÜRÜLMEK </a:t>
            </a:r>
            <a:r>
              <a:rPr lang="tr-TR" sz="3200" dirty="0" smtClean="0">
                <a:solidFill>
                  <a:schemeClr val="tx1"/>
                </a:solidFill>
              </a:rPr>
              <a:t>KULLANILAN </a:t>
            </a:r>
            <a:r>
              <a:rPr lang="tr-TR" sz="3200" dirty="0" smtClean="0">
                <a:solidFill>
                  <a:schemeClr val="tx1"/>
                </a:solidFill>
              </a:rPr>
              <a:t>ALAN VARSA KONTROL EDİLİR.</a:t>
            </a:r>
          </a:p>
        </p:txBody>
      </p:sp>
      <p:sp>
        <p:nvSpPr>
          <p:cNvPr id="8" name="Dikdörtgen 7"/>
          <p:cNvSpPr/>
          <p:nvPr/>
        </p:nvSpPr>
        <p:spPr>
          <a:xfrm>
            <a:off x="1056110" y="6911752"/>
            <a:ext cx="12313369"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err="1" smtClean="0">
                <a:solidFill>
                  <a:schemeClr val="tx1"/>
                </a:solidFill>
              </a:rPr>
              <a:t>DOP</a:t>
            </a:r>
            <a:r>
              <a:rPr lang="tr-TR" sz="3200" dirty="0" smtClean="0">
                <a:solidFill>
                  <a:schemeClr val="tx1"/>
                </a:solidFill>
              </a:rPr>
              <a:t> %45 DÜŞÜRÜLMEK </a:t>
            </a:r>
            <a:r>
              <a:rPr lang="tr-TR" sz="3200" dirty="0" smtClean="0">
                <a:solidFill>
                  <a:schemeClr val="tx1"/>
                </a:solidFill>
              </a:rPr>
              <a:t>KULLANILAN </a:t>
            </a:r>
            <a:r>
              <a:rPr lang="tr-TR" sz="3200" dirty="0" smtClean="0">
                <a:solidFill>
                  <a:schemeClr val="tx1"/>
                </a:solidFill>
              </a:rPr>
              <a:t>TESCİL HARİCİ ALAN VARSA DAĞITIM CETVELLERİNDE GÖSTERİLMESİ ARANIR.</a:t>
            </a:r>
          </a:p>
        </p:txBody>
      </p:sp>
      <p:sp>
        <p:nvSpPr>
          <p:cNvPr id="9" name="Dikdörtgen 8"/>
          <p:cNvSpPr/>
          <p:nvPr/>
        </p:nvSpPr>
        <p:spPr>
          <a:xfrm>
            <a:off x="1043012" y="8780510"/>
            <a:ext cx="12221054" cy="2088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smtClean="0">
                <a:solidFill>
                  <a:schemeClr val="tx1"/>
                </a:solidFill>
              </a:rPr>
              <a:t>TESCİLE TABİ UMUMİ HİZMET VE KAMU HİZMET ALANINDA KULLANILMIŞ İSE BU </a:t>
            </a:r>
            <a:r>
              <a:rPr lang="tr-TR" sz="3200" dirty="0" smtClean="0">
                <a:solidFill>
                  <a:schemeClr val="tx1"/>
                </a:solidFill>
              </a:rPr>
              <a:t>PARSELLERDE </a:t>
            </a:r>
            <a:r>
              <a:rPr lang="tr-TR" sz="3200" dirty="0" smtClean="0">
                <a:solidFill>
                  <a:schemeClr val="tx1"/>
                </a:solidFill>
              </a:rPr>
              <a:t>BELİRTME YAPILIR.                   ( TAMAMEN VEYA KISMEN )</a:t>
            </a:r>
            <a:endParaRPr lang="tr-TR" sz="3200" dirty="0">
              <a:solidFill>
                <a:schemeClr val="tx1"/>
              </a:solidFill>
            </a:endParaRPr>
          </a:p>
        </p:txBody>
      </p:sp>
      <p:sp>
        <p:nvSpPr>
          <p:cNvPr id="10" name="Dikdörtgen 9"/>
          <p:cNvSpPr/>
          <p:nvPr/>
        </p:nvSpPr>
        <p:spPr>
          <a:xfrm>
            <a:off x="1020693" y="11152538"/>
            <a:ext cx="12221054" cy="2088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200" dirty="0" smtClean="0">
                <a:solidFill>
                  <a:schemeClr val="tx1"/>
                </a:solidFill>
              </a:rPr>
              <a:t>TESCİL HARİCİ ALANDA DAVA VAR İSE; DAĞITIM YAPILAN BÜTÜN PARSELLERE BEYANLARINA BELİRTME YAPILIR.</a:t>
            </a:r>
            <a:endParaRPr lang="tr-TR" sz="3200" dirty="0">
              <a:solidFill>
                <a:schemeClr val="tx1"/>
              </a:solidFill>
            </a:endParaRPr>
          </a:p>
        </p:txBody>
      </p:sp>
    </p:spTree>
    <p:extLst>
      <p:ext uri="{BB962C8B-B14F-4D97-AF65-F5344CB8AC3E}">
        <p14:creationId xmlns:p14="http://schemas.microsoft.com/office/powerpoint/2010/main" val="155679941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7415721" y="1168218"/>
            <a:ext cx="6840760" cy="707886"/>
          </a:xfrm>
          <a:prstGeom prst="rect">
            <a:avLst/>
          </a:prstGeom>
          <a:noFill/>
        </p:spPr>
        <p:txBody>
          <a:bodyPr wrap="square" rtlCol="0" anchor="ctr">
            <a:spAutoFit/>
          </a:bodyPr>
          <a:lstStyle/>
          <a:p>
            <a:pPr algn="ctr"/>
            <a:r>
              <a:rPr lang="tr-TR" sz="4000" b="1" smtClean="0">
                <a:solidFill>
                  <a:srgbClr val="FF0000"/>
                </a:solidFill>
                <a:latin typeface="+mj-lt"/>
                <a:ea typeface="PMingLiU-ExtB" pitchFamily="18" charset="-120"/>
              </a:rPr>
              <a:t>AYIRMA</a:t>
            </a:r>
          </a:p>
        </p:txBody>
      </p:sp>
      <p:sp>
        <p:nvSpPr>
          <p:cNvPr id="7" name="Dikdörtgen 6"/>
          <p:cNvSpPr/>
          <p:nvPr/>
        </p:nvSpPr>
        <p:spPr>
          <a:xfrm>
            <a:off x="250925" y="8516641"/>
            <a:ext cx="17785976" cy="26639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3600" dirty="0" smtClean="0">
                <a:solidFill>
                  <a:schemeClr val="tx1"/>
                </a:solidFill>
              </a:rPr>
              <a:t>İLGİLİSİNİN TALEBİ ÜZERİNE, BİR PARSELİN İMAR KANUNU'NUN 15 VE 16 </a:t>
            </a:r>
            <a:r>
              <a:rPr lang="tr-TR" sz="3600" dirty="0" err="1" smtClean="0">
                <a:solidFill>
                  <a:schemeClr val="tx1"/>
                </a:solidFill>
              </a:rPr>
              <a:t>NCI</a:t>
            </a:r>
            <a:r>
              <a:rPr lang="tr-TR" sz="3600" dirty="0" smtClean="0">
                <a:solidFill>
                  <a:schemeClr val="tx1"/>
                </a:solidFill>
              </a:rPr>
              <a:t> MADDELERİ UYARINCA İKİ YA DA DAHA FAZLA PARÇALARA BÖLÜNMESİ İŞLEMİDİR.</a:t>
            </a:r>
            <a:endParaRPr lang="tr-TR" sz="3600" dirty="0">
              <a:solidFill>
                <a:schemeClr val="tx1"/>
              </a:solidFill>
            </a:endParaRPr>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549" y="2138496"/>
            <a:ext cx="9937104" cy="58533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9651641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1039184"/>
            <a:ext cx="19263817" cy="11871259"/>
          </a:xfrm>
          <a:prstGeom prst="rect">
            <a:avLst/>
          </a:prstGeom>
        </p:spPr>
      </p:pic>
    </p:spTree>
    <p:extLst>
      <p:ext uri="{BB962C8B-B14F-4D97-AF65-F5344CB8AC3E}">
        <p14:creationId xmlns:p14="http://schemas.microsoft.com/office/powerpoint/2010/main" val="385348362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90276" y="2591272"/>
            <a:ext cx="17929397" cy="7478970"/>
          </a:xfrm>
          <a:prstGeom prst="rect">
            <a:avLst/>
          </a:prstGeom>
        </p:spPr>
        <p:txBody>
          <a:bodyPr wrap="square">
            <a:spAutoFit/>
          </a:bodyPr>
          <a:lstStyle/>
          <a:p>
            <a:pPr algn="just"/>
            <a:r>
              <a:rPr lang="tr-TR" sz="4000" b="1" i="1" u="sng" dirty="0">
                <a:solidFill>
                  <a:srgbClr val="FF0000"/>
                </a:solidFill>
              </a:rPr>
              <a:t>5018 sayılı Kamu Malî Yönetimi ve Kontrol Kanununda belirtilen Merkezî yönetim kapsamındaki kamu idarelerinin yetkisi içindeki kamu yatırımlarında veya kamu mülkiyetine ait alanlarda, parselasyon planının tatbiki mümkün olmayan meskûn alanlar ile koruma amaçlı imar planı bulunan alanlarda ve büyük bir kısmı uygulama imar planına uygun şekilde oluşan imar adalarının geri kalan kısımlarında bu maddenin birinci ve ikinci fıkralarında yer alan hükümlerde belirtilen şartlar aranmaz</a:t>
            </a:r>
            <a:r>
              <a:rPr lang="tr-TR" sz="4000" b="1" i="1" dirty="0"/>
              <a:t>."</a:t>
            </a:r>
            <a:r>
              <a:rPr lang="tr-TR" sz="4000" b="1" dirty="0"/>
              <a:t> hükmünce parselasyon planı yapılarak tescil edilmeden önce, uygulama imar planına göre ifraz, tevhit, yola terk, yoldan ihdas işlemlerinin yapılabilmesi için, bu işlemlere konu taşınmazların parselasyon planı şartı aranmayacak taşınmazlar kapsamında kaldığı hususunun, işlemlere ilişkin </a:t>
            </a:r>
            <a:r>
              <a:rPr lang="tr-TR" sz="4000" b="1" dirty="0" smtClean="0"/>
              <a:t>kararda </a:t>
            </a:r>
            <a:r>
              <a:rPr lang="tr-TR" sz="4000" b="1" dirty="0"/>
              <a:t>belirtilmiş olması aranır.</a:t>
            </a:r>
          </a:p>
        </p:txBody>
      </p:sp>
    </p:spTree>
    <p:extLst>
      <p:ext uri="{BB962C8B-B14F-4D97-AF65-F5344CB8AC3E}">
        <p14:creationId xmlns:p14="http://schemas.microsoft.com/office/powerpoint/2010/main" val="192582990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8180" y="611810"/>
            <a:ext cx="8556444" cy="108731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Çift Köşeli Ayraç 15"/>
          <p:cNvSpPr/>
          <p:nvPr/>
        </p:nvSpPr>
        <p:spPr>
          <a:xfrm>
            <a:off x="574131" y="6623720"/>
            <a:ext cx="8144542" cy="3286000"/>
          </a:xfrm>
          <a:prstGeom prst="bracketPair">
            <a:avLst>
              <a:gd name="adj" fmla="val 30777"/>
            </a:avLst>
          </a:prstGeom>
          <a:ln w="57150">
            <a:solidFill>
              <a:srgbClr val="FF33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7" name="Metin kutusu 16"/>
          <p:cNvSpPr txBox="1"/>
          <p:nvPr/>
        </p:nvSpPr>
        <p:spPr>
          <a:xfrm>
            <a:off x="9439380" y="650856"/>
            <a:ext cx="7538859" cy="646331"/>
          </a:xfrm>
          <a:prstGeom prst="rect">
            <a:avLst/>
          </a:prstGeom>
          <a:noFill/>
        </p:spPr>
        <p:txBody>
          <a:bodyPr wrap="none" rtlCol="0">
            <a:spAutoFit/>
          </a:bodyPr>
          <a:lstStyle/>
          <a:p>
            <a:pPr marL="285750" indent="-285750">
              <a:buFont typeface="Wingdings" pitchFamily="2" charset="2"/>
              <a:buChar char="q"/>
            </a:pPr>
            <a:r>
              <a:rPr lang="tr-TR" sz="3600" b="1" smtClean="0"/>
              <a:t>ADA VE PARSEL NUMARALARI</a:t>
            </a:r>
            <a:endParaRPr lang="tr-TR" sz="3600" b="1"/>
          </a:p>
        </p:txBody>
      </p:sp>
      <p:sp>
        <p:nvSpPr>
          <p:cNvPr id="18" name="Metin kutusu 17"/>
          <p:cNvSpPr txBox="1"/>
          <p:nvPr/>
        </p:nvSpPr>
        <p:spPr>
          <a:xfrm>
            <a:off x="9457255" y="1544963"/>
            <a:ext cx="12180046" cy="2308324"/>
          </a:xfrm>
          <a:prstGeom prst="rect">
            <a:avLst/>
          </a:prstGeom>
          <a:noFill/>
        </p:spPr>
        <p:txBody>
          <a:bodyPr wrap="square" rtlCol="0">
            <a:spAutoFit/>
          </a:bodyPr>
          <a:lstStyle/>
          <a:p>
            <a:pPr marL="285750" indent="-285750">
              <a:buFont typeface="Wingdings" pitchFamily="2" charset="2"/>
              <a:buChar char="q"/>
            </a:pPr>
            <a:r>
              <a:rPr lang="tr-TR" sz="3600" b="1" smtClean="0"/>
              <a:t>3194 S.K. 16 MADDESİNCE ONAYLANAN ENCÜMEN KARARINDA, PARSELİN;</a:t>
            </a:r>
          </a:p>
          <a:p>
            <a:endParaRPr lang="tr-TR" sz="3600" b="1" smtClean="0"/>
          </a:p>
          <a:p>
            <a:pPr marL="285750" indent="-285750">
              <a:buFont typeface="Wingdings" pitchFamily="2" charset="2"/>
              <a:buChar char="q"/>
            </a:pPr>
            <a:endParaRPr lang="tr-TR" sz="3600" b="1"/>
          </a:p>
        </p:txBody>
      </p:sp>
      <p:pic>
        <p:nvPicPr>
          <p:cNvPr id="19" name="Resim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8657" y="4446784"/>
            <a:ext cx="4022405" cy="6501377"/>
          </a:xfrm>
          <a:prstGeom prst="rect">
            <a:avLst/>
          </a:prstGeom>
        </p:spPr>
      </p:pic>
      <p:sp>
        <p:nvSpPr>
          <p:cNvPr id="20" name="Metin kutusu 19"/>
          <p:cNvSpPr txBox="1"/>
          <p:nvPr/>
        </p:nvSpPr>
        <p:spPr>
          <a:xfrm>
            <a:off x="9251925" y="3095328"/>
            <a:ext cx="4175870" cy="1200329"/>
          </a:xfrm>
          <a:prstGeom prst="rect">
            <a:avLst/>
          </a:prstGeom>
          <a:noFill/>
        </p:spPr>
        <p:txBody>
          <a:bodyPr wrap="square" rtlCol="0">
            <a:spAutoFit/>
          </a:bodyPr>
          <a:lstStyle/>
          <a:p>
            <a:pPr algn="ctr"/>
            <a:r>
              <a:rPr lang="tr-TR" sz="3600" b="1" smtClean="0">
                <a:solidFill>
                  <a:srgbClr val="FF0000"/>
                </a:solidFill>
              </a:rPr>
              <a:t>İMAR PLANI</a:t>
            </a:r>
          </a:p>
          <a:p>
            <a:pPr algn="ctr"/>
            <a:r>
              <a:rPr lang="tr-TR" sz="3600" b="1" smtClean="0">
                <a:solidFill>
                  <a:srgbClr val="FF0000"/>
                </a:solidFill>
              </a:rPr>
              <a:t>İÇİNDE Mİ?</a:t>
            </a:r>
            <a:endParaRPr lang="tr-TR" sz="3600" b="1">
              <a:solidFill>
                <a:srgbClr val="FF0000"/>
              </a:solidFill>
            </a:endParaRPr>
          </a:p>
        </p:txBody>
      </p:sp>
      <p:pic>
        <p:nvPicPr>
          <p:cNvPr id="21" name="Resim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22012" y="4825896"/>
            <a:ext cx="4386898" cy="3301160"/>
          </a:xfrm>
          <a:prstGeom prst="rect">
            <a:avLst/>
          </a:prstGeom>
        </p:spPr>
      </p:pic>
      <p:sp>
        <p:nvSpPr>
          <p:cNvPr id="22" name="Metin kutusu 21"/>
          <p:cNvSpPr txBox="1"/>
          <p:nvPr/>
        </p:nvSpPr>
        <p:spPr>
          <a:xfrm>
            <a:off x="12979463" y="3800453"/>
            <a:ext cx="6453922" cy="646331"/>
          </a:xfrm>
          <a:prstGeom prst="rect">
            <a:avLst/>
          </a:prstGeom>
          <a:noFill/>
        </p:spPr>
        <p:txBody>
          <a:bodyPr wrap="square" rtlCol="0">
            <a:spAutoFit/>
          </a:bodyPr>
          <a:lstStyle/>
          <a:p>
            <a:pPr algn="ctr"/>
            <a:r>
              <a:rPr lang="tr-TR" sz="3600" b="1" smtClean="0">
                <a:solidFill>
                  <a:srgbClr val="FF0000"/>
                </a:solidFill>
              </a:rPr>
              <a:t>TARIMSAL ALANDA MI?</a:t>
            </a:r>
            <a:endParaRPr lang="tr-TR" sz="3600" b="1">
              <a:solidFill>
                <a:srgbClr val="FF0000"/>
              </a:solidFill>
            </a:endParaRPr>
          </a:p>
        </p:txBody>
      </p:sp>
      <p:pic>
        <p:nvPicPr>
          <p:cNvPr id="23" name="Resim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40628" y="9516189"/>
            <a:ext cx="4386898" cy="2863944"/>
          </a:xfrm>
          <a:prstGeom prst="rect">
            <a:avLst/>
          </a:prstGeom>
        </p:spPr>
      </p:pic>
      <p:sp>
        <p:nvSpPr>
          <p:cNvPr id="24" name="Metin kutusu 23"/>
          <p:cNvSpPr txBox="1"/>
          <p:nvPr/>
        </p:nvSpPr>
        <p:spPr>
          <a:xfrm>
            <a:off x="13261342" y="8619358"/>
            <a:ext cx="5345470" cy="646331"/>
          </a:xfrm>
          <a:prstGeom prst="rect">
            <a:avLst/>
          </a:prstGeom>
          <a:noFill/>
        </p:spPr>
        <p:txBody>
          <a:bodyPr wrap="square" rtlCol="0">
            <a:spAutoFit/>
          </a:bodyPr>
          <a:lstStyle/>
          <a:p>
            <a:pPr algn="ctr"/>
            <a:r>
              <a:rPr lang="tr-TR" sz="3600" b="1" smtClean="0">
                <a:solidFill>
                  <a:srgbClr val="FF0000"/>
                </a:solidFill>
              </a:rPr>
              <a:t>TARIM DIŞI KULLANIŞ  </a:t>
            </a:r>
            <a:endParaRPr lang="tr-TR" sz="3600" b="1">
              <a:solidFill>
                <a:srgbClr val="FF0000"/>
              </a:solidFill>
            </a:endParaRPr>
          </a:p>
        </p:txBody>
      </p:sp>
      <p:sp>
        <p:nvSpPr>
          <p:cNvPr id="25" name="Çarpma 24"/>
          <p:cNvSpPr/>
          <p:nvPr/>
        </p:nvSpPr>
        <p:spPr>
          <a:xfrm>
            <a:off x="13693913" y="9677341"/>
            <a:ext cx="4884799" cy="2541639"/>
          </a:xfrm>
          <a:prstGeom prst="mathMultiply">
            <a:avLst>
              <a:gd name="adj1" fmla="val 93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80885672"/>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ppt_x"/>
                                          </p:val>
                                        </p:tav>
                                        <p:tav tm="100000">
                                          <p:val>
                                            <p:strVal val="#ppt_x"/>
                                          </p:val>
                                        </p:tav>
                                      </p:tavLst>
                                    </p:anim>
                                    <p:anim calcmode="lin" valueType="num">
                                      <p:cBhvr additive="base">
                                        <p:cTn id="8"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2000"/>
                                        <p:tgtEl>
                                          <p:spTgt spid="1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2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20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circle(in)">
                                      <p:cBhvr>
                                        <p:cTn id="26" dur="2000"/>
                                        <p:tgtEl>
                                          <p:spTgt spid="20"/>
                                        </p:tgtEl>
                                      </p:cBhvr>
                                    </p:animEffect>
                                  </p:childTnLst>
                                </p:cTn>
                              </p:par>
                              <p:par>
                                <p:cTn id="27" presetID="6" presetClass="entr" presetSubtype="16"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circle(in)">
                                      <p:cBhvr>
                                        <p:cTn id="29" dur="20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20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20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arn(inVertical)">
                                      <p:cBhvr>
                                        <p:cTn id="42" dur="2000"/>
                                        <p:tgtEl>
                                          <p:spTgt spid="24"/>
                                        </p:tgtEl>
                                      </p:cBhvr>
                                    </p:animEffect>
                                  </p:childTnLst>
                                </p:cTn>
                              </p:par>
                              <p:par>
                                <p:cTn id="43" presetID="16" presetClass="entr" presetSubtype="21"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barn(inVertical)">
                                      <p:cBhvr>
                                        <p:cTn id="45" dur="2000"/>
                                        <p:tgtEl>
                                          <p:spTgt spid="23"/>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20" grpId="0"/>
      <p:bldP spid="22" grpId="0"/>
      <p:bldP spid="24" grpId="0"/>
      <p:bldP spid="25"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50925" y="412736"/>
            <a:ext cx="19648661" cy="9865096"/>
          </a:xfrm>
          <a:prstGeom prst="rect">
            <a:avLst/>
          </a:prstGeom>
        </p:spPr>
      </p:pic>
    </p:spTree>
    <p:extLst>
      <p:ext uri="{BB962C8B-B14F-4D97-AF65-F5344CB8AC3E}">
        <p14:creationId xmlns:p14="http://schemas.microsoft.com/office/powerpoint/2010/main" val="93116303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0" y="1223120"/>
            <a:ext cx="18919556" cy="10863082"/>
          </a:xfrm>
          <a:prstGeom prst="rect">
            <a:avLst/>
          </a:prstGeom>
        </p:spPr>
      </p:pic>
    </p:spTree>
    <p:extLst>
      <p:ext uri="{BB962C8B-B14F-4D97-AF65-F5344CB8AC3E}">
        <p14:creationId xmlns:p14="http://schemas.microsoft.com/office/powerpoint/2010/main" val="178881247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835101" y="1169468"/>
            <a:ext cx="15791623" cy="10712284"/>
          </a:xfrm>
          <a:prstGeom prst="rect">
            <a:avLst/>
          </a:prstGeom>
        </p:spPr>
      </p:pic>
    </p:spTree>
    <p:extLst>
      <p:ext uri="{BB962C8B-B14F-4D97-AF65-F5344CB8AC3E}">
        <p14:creationId xmlns:p14="http://schemas.microsoft.com/office/powerpoint/2010/main" val="348687837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66" t="8445" r="6417" b="35853"/>
          <a:stretch/>
        </p:blipFill>
        <p:spPr bwMode="auto">
          <a:xfrm>
            <a:off x="1097691" y="389575"/>
            <a:ext cx="16669205" cy="565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 name="Resim 3"/>
          <p:cNvPicPr>
            <a:picLocks noChangeAspect="1"/>
          </p:cNvPicPr>
          <p:nvPr/>
        </p:nvPicPr>
        <p:blipFill>
          <a:blip r:embed="rId3"/>
          <a:stretch>
            <a:fillRect/>
          </a:stretch>
        </p:blipFill>
        <p:spPr>
          <a:xfrm>
            <a:off x="1583720" y="6664303"/>
            <a:ext cx="15682936" cy="1822318"/>
          </a:xfrm>
          <a:prstGeom prst="rect">
            <a:avLst/>
          </a:prstGeom>
        </p:spPr>
      </p:pic>
      <p:pic>
        <p:nvPicPr>
          <p:cNvPr id="6" name="Resim 5"/>
          <p:cNvPicPr>
            <a:picLocks noChangeAspect="1"/>
          </p:cNvPicPr>
          <p:nvPr/>
        </p:nvPicPr>
        <p:blipFill>
          <a:blip r:embed="rId4"/>
          <a:stretch>
            <a:fillRect/>
          </a:stretch>
        </p:blipFill>
        <p:spPr>
          <a:xfrm>
            <a:off x="1583720" y="9102549"/>
            <a:ext cx="15632309" cy="1531498"/>
          </a:xfrm>
          <a:prstGeom prst="rect">
            <a:avLst/>
          </a:prstGeom>
        </p:spPr>
      </p:pic>
      <p:pic>
        <p:nvPicPr>
          <p:cNvPr id="8" name="Resim 7"/>
          <p:cNvPicPr>
            <a:picLocks noChangeAspect="1"/>
          </p:cNvPicPr>
          <p:nvPr/>
        </p:nvPicPr>
        <p:blipFill>
          <a:blip r:embed="rId5"/>
          <a:stretch>
            <a:fillRect/>
          </a:stretch>
        </p:blipFill>
        <p:spPr>
          <a:xfrm>
            <a:off x="1648560" y="11249975"/>
            <a:ext cx="15567469" cy="2074747"/>
          </a:xfrm>
          <a:prstGeom prst="rect">
            <a:avLst/>
          </a:prstGeom>
        </p:spPr>
      </p:pic>
    </p:spTree>
    <p:extLst>
      <p:ext uri="{BB962C8B-B14F-4D97-AF65-F5344CB8AC3E}">
        <p14:creationId xmlns:p14="http://schemas.microsoft.com/office/powerpoint/2010/main" val="185650028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5795541" y="503040"/>
            <a:ext cx="10143409" cy="8765499"/>
          </a:xfrm>
          <a:prstGeom prst="rect">
            <a:avLst/>
          </a:prstGeom>
        </p:spPr>
      </p:pic>
      <p:sp>
        <p:nvSpPr>
          <p:cNvPr id="7" name="6 Metin kutusu"/>
          <p:cNvSpPr txBox="1"/>
          <p:nvPr/>
        </p:nvSpPr>
        <p:spPr>
          <a:xfrm>
            <a:off x="1907109" y="9936088"/>
            <a:ext cx="15806965" cy="2308324"/>
          </a:xfrm>
          <a:prstGeom prst="rect">
            <a:avLst/>
          </a:prstGeom>
          <a:noFill/>
        </p:spPr>
        <p:txBody>
          <a:bodyPr wrap="square" rtlCol="0">
            <a:spAutoFit/>
          </a:bodyPr>
          <a:lstStyle/>
          <a:p>
            <a:pPr algn="just"/>
            <a:r>
              <a:rPr lang="tr-TR" sz="3600" b="1" dirty="0" smtClean="0"/>
              <a:t>TALEBE BAĞLI İŞLEMLER İLE TESCİLE KONU HARİTA VE PLANLARIN YAPIMI VE KONTROLÜ GENELGESİ HÜKÜMLERİNE GÖRE KAPANAN YOL VE YOL FAZLALIKLARI NEDENİYLE OLUŞAN TAŞINMAZ MALIN TESCİLİ AMACIYLA YAPILAN HARİTALARDIR.</a:t>
            </a:r>
            <a:endParaRPr lang="tr-TR" sz="3600" b="1" dirty="0"/>
          </a:p>
        </p:txBody>
      </p:sp>
    </p:spTree>
    <p:extLst>
      <p:ext uri="{BB962C8B-B14F-4D97-AF65-F5344CB8AC3E}">
        <p14:creationId xmlns:p14="http://schemas.microsoft.com/office/powerpoint/2010/main" val="219933130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Metin kutusu"/>
          <p:cNvSpPr txBox="1"/>
          <p:nvPr/>
        </p:nvSpPr>
        <p:spPr>
          <a:xfrm>
            <a:off x="826989" y="791072"/>
            <a:ext cx="18326105" cy="4524315"/>
          </a:xfrm>
          <a:prstGeom prst="rect">
            <a:avLst/>
          </a:prstGeom>
          <a:noFill/>
        </p:spPr>
        <p:txBody>
          <a:bodyPr wrap="square" rtlCol="0">
            <a:spAutoFit/>
          </a:bodyPr>
          <a:lstStyle/>
          <a:p>
            <a:pPr lvl="0" algn="just"/>
            <a:r>
              <a:rPr lang="tr-TR" sz="3200" b="1" dirty="0" smtClean="0">
                <a:solidFill>
                  <a:srgbClr val="FF0000"/>
                </a:solidFill>
              </a:rPr>
              <a:t>2863 SAYILI KANUN KAPSAMINDA TESPİT EDİLMİŞ SINIRLAR İÇERİSİNDE KALAN İHDAS İŞLEMİNDE</a:t>
            </a:r>
            <a:r>
              <a:rPr lang="tr-TR" sz="3200" b="1" dirty="0" smtClean="0"/>
              <a:t>, İHDAS İŞLEMİYLE YENİ OLUŞACAK PARSELİN TAPU KAYDINA KONULACAK BELİRTMENİN HANGİ NİTELİKTE OLDUĞUNA (</a:t>
            </a:r>
            <a:r>
              <a:rPr lang="tr-TR" sz="3200" b="1" i="1" dirty="0" smtClean="0"/>
              <a:t>SİT/KORUNMA ALANI GİBİ</a:t>
            </a:r>
            <a:r>
              <a:rPr lang="tr-TR" sz="3200" b="1" dirty="0" smtClean="0"/>
              <a:t>) İLİŞKİN İLGİLİ İDARESİNİN UYGUN GÖRÜŞ YAZISI VEYA KORUMA BÖLGE KURULU TARAFINDAN ONAYLI KORUMA AMAÇLI İMAR PLANI BULUNAN ALANLARDA 2863 SAYILI KANUNUN 10 UNCU MADDESİNİN DOKUZUNCU FIKRASINCA KURULMUŞ OLAN KORUMA, UYGULAMA VE DENETİM BÜROSUNUN (</a:t>
            </a:r>
            <a:r>
              <a:rPr lang="tr-TR" sz="3200" b="1" dirty="0" err="1" smtClean="0"/>
              <a:t>KUDEB</a:t>
            </a:r>
            <a:r>
              <a:rPr lang="tr-TR" sz="3200" b="1" dirty="0" smtClean="0"/>
              <a:t>) UYGUNLUK GÖRÜŞÜ Ve BU GÖRÜŞÜN ENCÜMEN KARARINDA BELİRTİLMİŞ OLMASI ARANIR.</a:t>
            </a:r>
          </a:p>
          <a:p>
            <a:pPr algn="just"/>
            <a:r>
              <a:rPr lang="tr-TR" sz="3200" b="1" dirty="0" smtClean="0"/>
              <a:t>	</a:t>
            </a:r>
            <a:endParaRPr lang="tr-TR" sz="3200" b="1" dirty="0"/>
          </a:p>
        </p:txBody>
      </p:sp>
      <p:sp>
        <p:nvSpPr>
          <p:cNvPr id="4" name="6 Dikdörtgen"/>
          <p:cNvSpPr/>
          <p:nvPr/>
        </p:nvSpPr>
        <p:spPr>
          <a:xfrm>
            <a:off x="10260037" y="6423383"/>
            <a:ext cx="7704856" cy="5016758"/>
          </a:xfrm>
          <a:prstGeom prst="rect">
            <a:avLst/>
          </a:prstGeom>
        </p:spPr>
        <p:txBody>
          <a:bodyPr wrap="square">
            <a:spAutoFit/>
          </a:bodyPr>
          <a:lstStyle/>
          <a:p>
            <a:pPr marL="0" lvl="1" algn="just"/>
            <a:r>
              <a:rPr lang="tr-TR" sz="3200" b="1" i="1" dirty="0" smtClean="0">
                <a:solidFill>
                  <a:srgbClr val="FF0000"/>
                </a:solidFill>
              </a:rPr>
              <a:t>İHDASI TALEP EDİLEN ALANIN BİR PLANA DAYALI OLMASI ESASTIR</a:t>
            </a:r>
            <a:r>
              <a:rPr lang="tr-TR" sz="3200" b="1" dirty="0" smtClean="0"/>
              <a:t>. İHDASI TALEP EDİLEN YERİ DE KAPSAYAN KÖY YERLEŞİM PLANI VEYA UYGULAMA İMAR PLANI YA DA TOPLULAŞTIRMA PLANI ARANIR. PLANI BULUNMAYAN ALANLARDA TALEP EDİLEN İHDAS İŞLEMİ KADASTRO MÜDÜRLÜĞÜNCE REDDEDİLİR.</a:t>
            </a:r>
            <a:endParaRPr lang="tr-TR" sz="3200" b="1" dirty="0"/>
          </a:p>
        </p:txBody>
      </p:sp>
      <p:pic>
        <p:nvPicPr>
          <p:cNvPr id="6" name="Resim 5"/>
          <p:cNvPicPr>
            <a:picLocks noChangeAspect="1"/>
          </p:cNvPicPr>
          <p:nvPr/>
        </p:nvPicPr>
        <p:blipFill>
          <a:blip r:embed="rId2"/>
          <a:stretch>
            <a:fillRect/>
          </a:stretch>
        </p:blipFill>
        <p:spPr>
          <a:xfrm>
            <a:off x="1259037" y="5966344"/>
            <a:ext cx="7947338" cy="5427800"/>
          </a:xfrm>
          <a:prstGeom prst="rect">
            <a:avLst/>
          </a:prstGeom>
        </p:spPr>
      </p:pic>
    </p:spTree>
    <p:extLst>
      <p:ext uri="{BB962C8B-B14F-4D97-AF65-F5344CB8AC3E}">
        <p14:creationId xmlns:p14="http://schemas.microsoft.com/office/powerpoint/2010/main" val="227261736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Dikdörtgen"/>
          <p:cNvSpPr/>
          <p:nvPr/>
        </p:nvSpPr>
        <p:spPr>
          <a:xfrm>
            <a:off x="553190" y="969924"/>
            <a:ext cx="19787967" cy="4031873"/>
          </a:xfrm>
          <a:prstGeom prst="rect">
            <a:avLst/>
          </a:prstGeom>
        </p:spPr>
        <p:txBody>
          <a:bodyPr wrap="square">
            <a:spAutoFit/>
          </a:bodyPr>
          <a:lstStyle/>
          <a:p>
            <a:pPr algn="just"/>
            <a:r>
              <a:rPr lang="tr-TR" sz="3200" dirty="0" smtClean="0"/>
              <a:t>ANCAK, </a:t>
            </a:r>
            <a:r>
              <a:rPr lang="tr-TR" sz="3200" dirty="0" err="1" smtClean="0"/>
              <a:t>KADASTRAL</a:t>
            </a:r>
            <a:r>
              <a:rPr lang="tr-TR" sz="3200" dirty="0" smtClean="0"/>
              <a:t> YOLUN, YOL GÜZERGÂHININ DEĞİŞMESİ SEBEBİYLE YOL NİTELİĞİNİ KAYBEDEN KISMININ TESCİLİ AMACIYLA İHDASIN BU FIKRADA BELİRTİLEN PLANLARA DAYALI OLMASI ARANMAKSIZIN YOLDAN İHDAS HARİTASI YAPILABİLMESİ İÇİN YENİ YOL GÜZERGAHININ İMAR PLANI VEYA ONAYLI YOL PLANINA BAĞLI YOLA TERK VEYA KAMULAŞTIRMAYLA TESCİL VE KAMU ELİNE GEÇİŞİNİN SAĞLANMASI GEREKTİĞİNDEN, YOLUN NİTELİĞİNİ KAYBETME GEREKÇELERİ, ULAŞIMIN NASIL SAĞLANDIĞI GİBİ HUSUSLARIN ENCÜMEN KARARINDA AÇIKLANMASI ARANIR.</a:t>
            </a:r>
          </a:p>
          <a:p>
            <a:pPr algn="just"/>
            <a:endParaRPr lang="tr-TR" sz="3200" dirty="0" smtClean="0"/>
          </a:p>
        </p:txBody>
      </p:sp>
      <p:pic>
        <p:nvPicPr>
          <p:cNvPr id="4" name="6 Resim" descr="Geçki,+drenaj+açısından+problem+olmayan+yerlerden+geçmelidir..jpg"/>
          <p:cNvPicPr>
            <a:picLocks noChangeAspect="1"/>
          </p:cNvPicPr>
          <p:nvPr/>
        </p:nvPicPr>
        <p:blipFill>
          <a:blip r:embed="rId2"/>
          <a:srcRect l="63281" t="46788"/>
          <a:stretch>
            <a:fillRect/>
          </a:stretch>
        </p:blipFill>
        <p:spPr>
          <a:xfrm>
            <a:off x="6011565" y="4881868"/>
            <a:ext cx="9001000" cy="4762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7 Dikdörtgen"/>
          <p:cNvSpPr/>
          <p:nvPr/>
        </p:nvSpPr>
        <p:spPr>
          <a:xfrm>
            <a:off x="538957" y="10872192"/>
            <a:ext cx="19082120" cy="1569660"/>
          </a:xfrm>
          <a:prstGeom prst="rect">
            <a:avLst/>
          </a:prstGeom>
        </p:spPr>
        <p:txBody>
          <a:bodyPr wrap="square">
            <a:spAutoFit/>
          </a:bodyPr>
          <a:lstStyle/>
          <a:p>
            <a:pPr algn="just"/>
            <a:r>
              <a:rPr lang="tr-TR" sz="3200" dirty="0" smtClean="0"/>
              <a:t>AYRICA, KAMULAŞTIRMAYLA SAĞLANMIŞ YOLUN YOL GÜZERGÂHININ DEĞİŞMESİ SEBEBİYLE YOL NİTELİĞİNİ KAYBEDEN KISMININ İHDASINDA DA BU FIKRADA BELİRTİLEN PLANLAR ARANMAZ.</a:t>
            </a:r>
            <a:endParaRPr lang="tr-TR" sz="3200" dirty="0"/>
          </a:p>
        </p:txBody>
      </p:sp>
    </p:spTree>
    <p:extLst>
      <p:ext uri="{BB962C8B-B14F-4D97-AF65-F5344CB8AC3E}">
        <p14:creationId xmlns:p14="http://schemas.microsoft.com/office/powerpoint/2010/main" val="418267124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Metin kutusu"/>
          <p:cNvSpPr txBox="1"/>
          <p:nvPr/>
        </p:nvSpPr>
        <p:spPr>
          <a:xfrm>
            <a:off x="428595" y="1071546"/>
            <a:ext cx="19768546" cy="10772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tr-TR" sz="3200" dirty="0" smtClean="0">
                <a:solidFill>
                  <a:schemeClr val="tx1"/>
                </a:solidFill>
              </a:rPr>
              <a:t>İHDAS İŞLEMİNE KONU YOLUN İHDASI İÇİN 2644 SAYILI KANUN 21 İNCİ MADDESİ KAPSAMINDA, BELEDİYE, KÖY TÜZEL KİŞİLİĞİ VEYA MALİYE </a:t>
            </a:r>
            <a:r>
              <a:rPr lang="tr-TR" sz="3200" dirty="0" err="1" smtClean="0">
                <a:solidFill>
                  <a:schemeClr val="tx1"/>
                </a:solidFill>
              </a:rPr>
              <a:t>HAZİNSEİNİN</a:t>
            </a:r>
            <a:r>
              <a:rPr lang="tr-TR" sz="3200" dirty="0" smtClean="0">
                <a:solidFill>
                  <a:schemeClr val="tx1"/>
                </a:solidFill>
              </a:rPr>
              <a:t> TALEBİ </a:t>
            </a:r>
            <a:r>
              <a:rPr lang="tr-TR" sz="3200" dirty="0" err="1" smtClean="0">
                <a:solidFill>
                  <a:schemeClr val="tx1"/>
                </a:solidFill>
              </a:rPr>
              <a:t>GERELİYOR</a:t>
            </a:r>
            <a:r>
              <a:rPr lang="tr-TR" sz="3200" dirty="0" smtClean="0">
                <a:solidFill>
                  <a:schemeClr val="tx1"/>
                </a:solidFill>
              </a:rPr>
              <a:t>.</a:t>
            </a:r>
            <a:endParaRPr lang="tr-TR" sz="3200" dirty="0">
              <a:solidFill>
                <a:schemeClr val="tx1"/>
              </a:solidFill>
            </a:endParaRPr>
          </a:p>
        </p:txBody>
      </p:sp>
      <p:sp>
        <p:nvSpPr>
          <p:cNvPr id="3" name="9 Metin kutusu"/>
          <p:cNvSpPr txBox="1"/>
          <p:nvPr/>
        </p:nvSpPr>
        <p:spPr>
          <a:xfrm>
            <a:off x="428595" y="3174167"/>
            <a:ext cx="19768545" cy="2062103"/>
          </a:xfrm>
          <a:custGeom>
            <a:avLst/>
            <a:gdLst>
              <a:gd name="connsiteX0" fmla="*/ 0 w 7786742"/>
              <a:gd name="connsiteY0" fmla="*/ 0 h 1569660"/>
              <a:gd name="connsiteX1" fmla="*/ 7786742 w 7786742"/>
              <a:gd name="connsiteY1" fmla="*/ 0 h 1569660"/>
              <a:gd name="connsiteX2" fmla="*/ 7786742 w 7786742"/>
              <a:gd name="connsiteY2" fmla="*/ 1569660 h 1569660"/>
              <a:gd name="connsiteX3" fmla="*/ 0 w 7786742"/>
              <a:gd name="connsiteY3" fmla="*/ 1569660 h 1569660"/>
              <a:gd name="connsiteX4" fmla="*/ 0 w 7786742"/>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6742" h="1569660">
                <a:moveTo>
                  <a:pt x="0" y="0"/>
                </a:moveTo>
                <a:lnTo>
                  <a:pt x="7786742" y="0"/>
                </a:lnTo>
                <a:lnTo>
                  <a:pt x="7786742" y="1569660"/>
                </a:lnTo>
                <a:lnTo>
                  <a:pt x="0" y="1569660"/>
                </a:lnTo>
                <a:lnTo>
                  <a:pt x="0" y="0"/>
                </a:lnTo>
                <a:close/>
              </a:path>
            </a:pathLst>
          </a:cu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177800" indent="-177800" algn="just">
              <a:buFont typeface="Arial" charset="0"/>
              <a:buChar char="•"/>
            </a:pPr>
            <a:r>
              <a:rPr lang="tr-TR" sz="3200" dirty="0" smtClean="0"/>
              <a:t>3194 </a:t>
            </a:r>
            <a:r>
              <a:rPr lang="tr-TR" sz="3200" dirty="0" err="1" smtClean="0"/>
              <a:t>S.K</a:t>
            </a:r>
            <a:r>
              <a:rPr lang="tr-TR" sz="3200" dirty="0" smtClean="0"/>
              <a:t>. 15 VE 18 İNCİ MADDESİ </a:t>
            </a:r>
            <a:r>
              <a:rPr lang="tr-TR" sz="3200" dirty="0" smtClean="0">
                <a:solidFill>
                  <a:schemeClr val="tx1"/>
                </a:solidFill>
              </a:rPr>
              <a:t>KAPSAMINDA</a:t>
            </a:r>
            <a:r>
              <a:rPr lang="tr-TR" sz="3200" dirty="0" smtClean="0"/>
              <a:t>  OLUŞAN İMAR YOLLARININ İHDASI TALEP EDİLDİĞİNDE EŞ DEĞER ALANIN SAĞLANARAK TERK VE İHDAS İŞLEMİ BİRLİKTE YAPILIR.</a:t>
            </a:r>
          </a:p>
          <a:p>
            <a:pPr marL="177800" indent="-177800" algn="just">
              <a:buFont typeface="Arial" charset="0"/>
              <a:buChar char="•"/>
            </a:pPr>
            <a:r>
              <a:rPr lang="tr-TR" sz="3200" dirty="0" smtClean="0"/>
              <a:t>ANCAK İLGİLİ İDARENİN BU İŞLEMLERİ BİRLİKTE YAPMAMASI DURUMUNDA  EŞ DEĞER AYIRDIĞINI ENCÜMEN KARARINDA BELİRTEREK TESCİLİ İSTERSE, TALEP KARŞILANIR.</a:t>
            </a:r>
            <a:endParaRPr lang="tr-TR" sz="3200" dirty="0"/>
          </a:p>
        </p:txBody>
      </p:sp>
      <p:pic>
        <p:nvPicPr>
          <p:cNvPr id="4" name="Picture 2"/>
          <p:cNvPicPr>
            <a:picLocks noChangeAspect="1" noChangeArrowheads="1"/>
          </p:cNvPicPr>
          <p:nvPr/>
        </p:nvPicPr>
        <p:blipFill>
          <a:blip r:embed="rId2"/>
          <a:srcRect/>
          <a:stretch>
            <a:fillRect/>
          </a:stretch>
        </p:blipFill>
        <p:spPr bwMode="auto">
          <a:xfrm>
            <a:off x="1826964" y="6479704"/>
            <a:ext cx="15710069" cy="6655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1482640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Resim 15"/>
          <p:cNvPicPr>
            <a:picLocks noChangeAspect="1"/>
          </p:cNvPicPr>
          <p:nvPr/>
        </p:nvPicPr>
        <p:blipFill>
          <a:blip r:embed="rId2"/>
          <a:stretch>
            <a:fillRect/>
          </a:stretch>
        </p:blipFill>
        <p:spPr>
          <a:xfrm>
            <a:off x="826989" y="1455964"/>
            <a:ext cx="17787569" cy="10537601"/>
          </a:xfrm>
          <a:prstGeom prst="rect">
            <a:avLst/>
          </a:prstGeom>
        </p:spPr>
      </p:pic>
    </p:spTree>
    <p:extLst>
      <p:ext uri="{BB962C8B-B14F-4D97-AF65-F5344CB8AC3E}">
        <p14:creationId xmlns:p14="http://schemas.microsoft.com/office/powerpoint/2010/main" val="325907548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898997" y="798347"/>
            <a:ext cx="17019319" cy="10500056"/>
          </a:xfrm>
          <a:prstGeom prst="rect">
            <a:avLst/>
          </a:prstGeom>
        </p:spPr>
      </p:pic>
    </p:spTree>
    <p:extLst>
      <p:ext uri="{BB962C8B-B14F-4D97-AF65-F5344CB8AC3E}">
        <p14:creationId xmlns:p14="http://schemas.microsoft.com/office/powerpoint/2010/main" val="233996006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p:cNvSpPr/>
          <p:nvPr/>
        </p:nvSpPr>
        <p:spPr>
          <a:xfrm>
            <a:off x="10258295" y="11017949"/>
            <a:ext cx="4572000" cy="369332"/>
          </a:xfrm>
          <a:prstGeom prst="rect">
            <a:avLst/>
          </a:prstGeom>
        </p:spPr>
        <p:txBody>
          <a:bodyPr>
            <a:spAutoFit/>
          </a:bodyPr>
          <a:lstStyle/>
          <a:p>
            <a:pPr lvl="0"/>
            <a:endParaRPr lang="tr-TR"/>
          </a:p>
        </p:txBody>
      </p:sp>
      <p:graphicFrame>
        <p:nvGraphicFramePr>
          <p:cNvPr id="9" name="Diyagram 8"/>
          <p:cNvGraphicFramePr/>
          <p:nvPr>
            <p:extLst/>
          </p:nvPr>
        </p:nvGraphicFramePr>
        <p:xfrm>
          <a:off x="1654101" y="1486062"/>
          <a:ext cx="6266656" cy="4546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yagram 9"/>
          <p:cNvGraphicFramePr/>
          <p:nvPr>
            <p:extLst/>
          </p:nvPr>
        </p:nvGraphicFramePr>
        <p:xfrm>
          <a:off x="9755981" y="1511152"/>
          <a:ext cx="6840760" cy="45211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Diyagram 10"/>
          <p:cNvGraphicFramePr/>
          <p:nvPr>
            <p:extLst/>
          </p:nvPr>
        </p:nvGraphicFramePr>
        <p:xfrm>
          <a:off x="3923333" y="6983760"/>
          <a:ext cx="11184904" cy="475252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2" name="Yuvarlatılmış Dikdörtgen 11"/>
          <p:cNvSpPr/>
          <p:nvPr/>
        </p:nvSpPr>
        <p:spPr>
          <a:xfrm>
            <a:off x="12708309" y="7127776"/>
            <a:ext cx="2239126" cy="1224136"/>
          </a:xfrm>
          <a:prstGeom prst="roundRect">
            <a:avLst>
              <a:gd name="adj"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Yuvarlatılmış Dikdörtgen 12"/>
          <p:cNvSpPr/>
          <p:nvPr/>
        </p:nvSpPr>
        <p:spPr>
          <a:xfrm>
            <a:off x="12708309" y="8652892"/>
            <a:ext cx="2239126"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Yuvarlatılmış Dikdörtgen 13"/>
          <p:cNvSpPr/>
          <p:nvPr/>
        </p:nvSpPr>
        <p:spPr>
          <a:xfrm>
            <a:off x="12708309" y="10322024"/>
            <a:ext cx="2356266" cy="13326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7672461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anim calcmode="lin" valueType="num">
                                      <p:cBhvr>
                                        <p:cTn id="21" dur="500" fill="hold"/>
                                        <p:tgtEl>
                                          <p:spTgt spid="12"/>
                                        </p:tgtEl>
                                        <p:attrNameLst>
                                          <p:attrName>ppt_x</p:attrName>
                                        </p:attrNameLst>
                                      </p:cBhvr>
                                      <p:tavLst>
                                        <p:tav tm="0">
                                          <p:val>
                                            <p:strVal val="#ppt_x"/>
                                          </p:val>
                                        </p:tav>
                                        <p:tav tm="100000">
                                          <p:val>
                                            <p:strVal val="#ppt_x"/>
                                          </p:val>
                                        </p:tav>
                                      </p:tavLst>
                                    </p:anim>
                                    <p:anim calcmode="lin" valueType="num">
                                      <p:cBhvr>
                                        <p:cTn id="22" dur="5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strVal val="#ppt_x"/>
                                          </p:val>
                                        </p:tav>
                                        <p:tav tm="100000">
                                          <p:val>
                                            <p:strVal val="#ppt_x"/>
                                          </p:val>
                                        </p:tav>
                                      </p:tavLst>
                                    </p:anim>
                                    <p:anim calcmode="lin" valueType="num">
                                      <p:cBhvr>
                                        <p:cTn id="27" dur="5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strVal val="#ppt_x"/>
                                          </p:val>
                                        </p:tav>
                                        <p:tav tm="100000">
                                          <p:val>
                                            <p:strVal val="#ppt_x"/>
                                          </p:val>
                                        </p:tav>
                                      </p:tavLst>
                                    </p:anim>
                                    <p:anim calcmode="lin" valueType="num">
                                      <p:cBhvr>
                                        <p:cTn id="32"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xit" presetSubtype="32" fill="hold" grpId="1" nodeType="clickEffect">
                                  <p:stCondLst>
                                    <p:cond delay="0"/>
                                  </p:stCondLst>
                                  <p:childTnLst>
                                    <p:animEffect transition="out" filter="circle(out)">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2000"/>
                                        <p:tgtEl>
                                          <p:spTgt spid="13"/>
                                        </p:tgtEl>
                                      </p:cBhvr>
                                    </p:animEffect>
                                    <p:set>
                                      <p:cBhvr>
                                        <p:cTn id="42" dur="1" fill="hold">
                                          <p:stCondLst>
                                            <p:cond delay="19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2000"/>
                                        <p:tgtEl>
                                          <p:spTgt spid="14"/>
                                        </p:tgtEl>
                                      </p:cBhvr>
                                    </p:animEffect>
                                    <p:set>
                                      <p:cBhvr>
                                        <p:cTn id="47"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P spid="12" grpId="0" animBg="1"/>
      <p:bldP spid="12" grpId="1" animBg="1"/>
      <p:bldP spid="13" grpId="0" animBg="1"/>
      <p:bldP spid="13" grpId="1" animBg="1"/>
      <p:bldP spid="14" grpId="0" animBg="1"/>
      <p:bldP spid="14" grpId="1"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898997" y="2087216"/>
            <a:ext cx="16590040" cy="9649072"/>
          </a:xfrm>
          <a:prstGeom prst="rect">
            <a:avLst/>
          </a:prstGeom>
        </p:spPr>
      </p:pic>
    </p:spTree>
    <p:extLst>
      <p:ext uri="{BB962C8B-B14F-4D97-AF65-F5344CB8AC3E}">
        <p14:creationId xmlns:p14="http://schemas.microsoft.com/office/powerpoint/2010/main" val="16722668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50925" y="359024"/>
            <a:ext cx="17909504" cy="10740189"/>
          </a:xfrm>
          <a:prstGeom prst="rect">
            <a:avLst/>
          </a:prstGeom>
        </p:spPr>
      </p:pic>
    </p:spTree>
    <p:extLst>
      <p:ext uri="{BB962C8B-B14F-4D97-AF65-F5344CB8AC3E}">
        <p14:creationId xmlns:p14="http://schemas.microsoft.com/office/powerpoint/2010/main" val="367908809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1835101" y="935088"/>
            <a:ext cx="15522560" cy="6176470"/>
          </a:xfrm>
          <a:prstGeom prst="rect">
            <a:avLst/>
          </a:prstGeom>
        </p:spPr>
      </p:pic>
      <p:sp>
        <p:nvSpPr>
          <p:cNvPr id="10" name="Metin kutusu 9"/>
          <p:cNvSpPr txBox="1"/>
          <p:nvPr/>
        </p:nvSpPr>
        <p:spPr>
          <a:xfrm>
            <a:off x="250925" y="8495928"/>
            <a:ext cx="17497348" cy="2554545"/>
          </a:xfrm>
          <a:prstGeom prst="rect">
            <a:avLst/>
          </a:prstGeom>
          <a:noFill/>
        </p:spPr>
        <p:txBody>
          <a:bodyPr wrap="square" rtlCol="0">
            <a:spAutoFit/>
          </a:bodyPr>
          <a:lstStyle/>
          <a:p>
            <a:pPr algn="just"/>
            <a:r>
              <a:rPr lang="tr-TR" sz="3200" b="1" dirty="0" smtClean="0"/>
              <a:t>2018/3 SAYILI GENELGEDE BELİRTİLEN PERSONELCE KONTROLÜ YAPILAN VE 6831 SAYILI KANUN HÜKÜMLERİNCE ASKI İLANINA ALINARAK KESİNLEŞTİRİLEN ORMAN KADASTRO DOSYASI VE HARİTALARI TESCİL İÇİN KADASTRO MÜDÜRLÜĞÜNE GELDİĞİNDE, ASKI ÖNCESİ DURUMLA İLGİLİ BİR DEĞİŞİKLİK YOKSA 2018/3 VEYA 2018/13 SAYILI </a:t>
            </a:r>
            <a:r>
              <a:rPr lang="tr-TR" sz="3200" b="1" dirty="0" smtClean="0"/>
              <a:t>GENELGE </a:t>
            </a:r>
            <a:r>
              <a:rPr lang="tr-TR" sz="3200" b="1" dirty="0" smtClean="0"/>
              <a:t>ESASLARINA GÖRE TESCİL EDİLİR.</a:t>
            </a:r>
          </a:p>
        </p:txBody>
      </p:sp>
    </p:spTree>
    <p:extLst>
      <p:ext uri="{BB962C8B-B14F-4D97-AF65-F5344CB8AC3E}">
        <p14:creationId xmlns:p14="http://schemas.microsoft.com/office/powerpoint/2010/main" val="262522978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67248" y="3671392"/>
            <a:ext cx="11665295" cy="206210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tr-TR" sz="3200" dirty="0" smtClean="0"/>
              <a:t>ORMAN HARİTALARININ İDAREMİZCE KONTROL İŞLEMİ YAPILMADAN KESİNLEŞTİRİLEN ORMAN KADASTRO DOSYASI VE HARİTALARIN TEKNİK YÖNDEN KONTROLÜ İSE BU GENELGE ESASLARINA GÖRE YAPILIR. </a:t>
            </a:r>
            <a:endParaRPr lang="tr-TR" sz="3200" dirty="0"/>
          </a:p>
        </p:txBody>
      </p:sp>
      <p:sp>
        <p:nvSpPr>
          <p:cNvPr id="3" name="Metin kutusu 2"/>
          <p:cNvSpPr txBox="1"/>
          <p:nvPr/>
        </p:nvSpPr>
        <p:spPr>
          <a:xfrm>
            <a:off x="3851325" y="7991872"/>
            <a:ext cx="11953328" cy="255454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tr-TR" sz="3200" dirty="0" smtClean="0"/>
              <a:t>KONTROL İŞLEMLERİ </a:t>
            </a:r>
            <a:r>
              <a:rPr lang="tr-TR" sz="3200" dirty="0" err="1" smtClean="0"/>
              <a:t>SONUÇUNDA</a:t>
            </a:r>
            <a:r>
              <a:rPr lang="tr-TR" sz="3200" dirty="0" smtClean="0"/>
              <a:t> MÜCAVİR KADASTRO PARSELLERİNDE VEYA ORMAN, 2/A, 2/B </a:t>
            </a:r>
            <a:r>
              <a:rPr lang="tr-TR" sz="3200" dirty="0" err="1" smtClean="0"/>
              <a:t>PARELLERİNDE</a:t>
            </a:r>
            <a:r>
              <a:rPr lang="tr-TR" sz="3200" dirty="0" smtClean="0"/>
              <a:t> HATALARIN GİDERİLMESİ İLE KISMEN VEYA TAMAMEN MÜKERRERLİK BELİRTMELERİ HUSUSUNDA 2012/5, 2018/3 VE 2018/7 </a:t>
            </a:r>
            <a:r>
              <a:rPr lang="tr-TR" sz="3200" dirty="0" err="1" smtClean="0"/>
              <a:t>NOLU</a:t>
            </a:r>
            <a:r>
              <a:rPr lang="tr-TR" sz="3200" dirty="0" smtClean="0"/>
              <a:t> GENELGELERE GÖRE İŞLEM YAPILIR</a:t>
            </a:r>
            <a:endParaRPr lang="tr-TR" sz="3200" dirty="0"/>
          </a:p>
        </p:txBody>
      </p:sp>
    </p:spTree>
    <p:extLst>
      <p:ext uri="{BB962C8B-B14F-4D97-AF65-F5344CB8AC3E}">
        <p14:creationId xmlns:p14="http://schemas.microsoft.com/office/powerpoint/2010/main" val="289027291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3203253" y="2447256"/>
            <a:ext cx="14329499" cy="7703879"/>
          </a:xfrm>
          <a:prstGeom prst="rect">
            <a:avLst/>
          </a:prstGeom>
        </p:spPr>
      </p:pic>
    </p:spTree>
    <p:extLst>
      <p:ext uri="{BB962C8B-B14F-4D97-AF65-F5344CB8AC3E}">
        <p14:creationId xmlns:p14="http://schemas.microsoft.com/office/powerpoint/2010/main" val="26914234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1475061" y="1583160"/>
            <a:ext cx="16052427" cy="9622068"/>
          </a:xfrm>
          <a:prstGeom prst="rect">
            <a:avLst/>
          </a:prstGeom>
        </p:spPr>
      </p:pic>
    </p:spTree>
    <p:extLst>
      <p:ext uri="{BB962C8B-B14F-4D97-AF65-F5344CB8AC3E}">
        <p14:creationId xmlns:p14="http://schemas.microsoft.com/office/powerpoint/2010/main" val="4050173374"/>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1331045" y="1727176"/>
            <a:ext cx="16048508" cy="9953583"/>
          </a:xfrm>
          <a:prstGeom prst="rect">
            <a:avLst/>
          </a:prstGeom>
        </p:spPr>
      </p:pic>
    </p:spTree>
    <p:extLst>
      <p:ext uri="{BB962C8B-B14F-4D97-AF65-F5344CB8AC3E}">
        <p14:creationId xmlns:p14="http://schemas.microsoft.com/office/powerpoint/2010/main" val="2380260281"/>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216394" y="1583160"/>
            <a:ext cx="11012912" cy="9780606"/>
          </a:xfrm>
          <a:prstGeom prst="rect">
            <a:avLst/>
          </a:prstGeom>
        </p:spPr>
      </p:pic>
      <p:sp>
        <p:nvSpPr>
          <p:cNvPr id="12" name="29 Metin kutusu"/>
          <p:cNvSpPr txBox="1"/>
          <p:nvPr/>
        </p:nvSpPr>
        <p:spPr>
          <a:xfrm>
            <a:off x="11556182" y="1753031"/>
            <a:ext cx="7992888"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Özel sicilinde kayıtlı meraya , 5/b ve 5/c madde kapsamında ilave yerler katılmak suretiyle genişletilmesinde. 	</a:t>
            </a:r>
            <a:endParaRPr lang="tr-TR" sz="3200"/>
          </a:p>
        </p:txBody>
      </p:sp>
      <p:sp>
        <p:nvSpPr>
          <p:cNvPr id="13" name="30 Metin kutusu"/>
          <p:cNvSpPr txBox="1"/>
          <p:nvPr/>
        </p:nvSpPr>
        <p:spPr>
          <a:xfrm>
            <a:off x="11569601" y="4141404"/>
            <a:ext cx="7979469"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Tescil bildirimi düzenlenerek Önceki mera parseli ile , ihdas ve kamulaştırma işlemi sonucu oluşan mera kısımları tevhit edilir. </a:t>
            </a:r>
            <a:endParaRPr lang="tr-TR" sz="3200"/>
          </a:p>
        </p:txBody>
      </p:sp>
      <p:sp>
        <p:nvSpPr>
          <p:cNvPr id="14" name="33 Metin kutusu"/>
          <p:cNvSpPr txBox="1"/>
          <p:nvPr/>
        </p:nvSpPr>
        <p:spPr>
          <a:xfrm>
            <a:off x="11556182" y="6767736"/>
            <a:ext cx="6336703" cy="35394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sz="3200" smtClean="0"/>
              <a:t>Kamu orta mallarının tahsis amacı değişikliğine ilişkin vasıf değişikliğine yönelik ayırma işlemi var ise; ayırma haritası mera komisyonunca yapılır veya yaptırılır. Kontrolü de bu genelge kapsamında yapılır.</a:t>
            </a:r>
            <a:endParaRPr lang="tr-TR" sz="3200"/>
          </a:p>
        </p:txBody>
      </p:sp>
    </p:spTree>
    <p:extLst>
      <p:ext uri="{BB962C8B-B14F-4D97-AF65-F5344CB8AC3E}">
        <p14:creationId xmlns:p14="http://schemas.microsoft.com/office/powerpoint/2010/main" val="326285065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a:stretch>
            <a:fillRect/>
          </a:stretch>
        </p:blipFill>
        <p:spPr>
          <a:xfrm>
            <a:off x="1569186" y="2591272"/>
            <a:ext cx="15802072" cy="7823164"/>
          </a:xfrm>
          <a:prstGeom prst="rect">
            <a:avLst/>
          </a:prstGeom>
        </p:spPr>
      </p:pic>
    </p:spTree>
    <p:extLst>
      <p:ext uri="{BB962C8B-B14F-4D97-AF65-F5344CB8AC3E}">
        <p14:creationId xmlns:p14="http://schemas.microsoft.com/office/powerpoint/2010/main" val="195674375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725" t="16000" r="6100" b="14533"/>
          <a:stretch/>
        </p:blipFill>
        <p:spPr bwMode="auto">
          <a:xfrm>
            <a:off x="610965" y="1007096"/>
            <a:ext cx="17626755" cy="8280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erbest Form 2"/>
          <p:cNvSpPr/>
          <p:nvPr/>
        </p:nvSpPr>
        <p:spPr>
          <a:xfrm>
            <a:off x="2699197" y="1871192"/>
            <a:ext cx="12313368" cy="6336704"/>
          </a:xfrm>
          <a:custGeom>
            <a:avLst/>
            <a:gdLst>
              <a:gd name="connsiteX0" fmla="*/ 62753 w 6786283"/>
              <a:gd name="connsiteY0" fmla="*/ 3101788 h 3379694"/>
              <a:gd name="connsiteX1" fmla="*/ 242047 w 6786283"/>
              <a:gd name="connsiteY1" fmla="*/ 1936377 h 3379694"/>
              <a:gd name="connsiteX2" fmla="*/ 385483 w 6786283"/>
              <a:gd name="connsiteY2" fmla="*/ 1335741 h 3379694"/>
              <a:gd name="connsiteX3" fmla="*/ 188259 w 6786283"/>
              <a:gd name="connsiteY3" fmla="*/ 340659 h 3379694"/>
              <a:gd name="connsiteX4" fmla="*/ 152400 w 6786283"/>
              <a:gd name="connsiteY4" fmla="*/ 71718 h 3379694"/>
              <a:gd name="connsiteX5" fmla="*/ 5136777 w 6786283"/>
              <a:gd name="connsiteY5" fmla="*/ 0 h 3379694"/>
              <a:gd name="connsiteX6" fmla="*/ 6311153 w 6786283"/>
              <a:gd name="connsiteY6" fmla="*/ 17929 h 3379694"/>
              <a:gd name="connsiteX7" fmla="*/ 6454589 w 6786283"/>
              <a:gd name="connsiteY7" fmla="*/ 1219200 h 3379694"/>
              <a:gd name="connsiteX8" fmla="*/ 6481483 w 6786283"/>
              <a:gd name="connsiteY8" fmla="*/ 1299882 h 3379694"/>
              <a:gd name="connsiteX9" fmla="*/ 6490447 w 6786283"/>
              <a:gd name="connsiteY9" fmla="*/ 1335741 h 3379694"/>
              <a:gd name="connsiteX10" fmla="*/ 6508377 w 6786283"/>
              <a:gd name="connsiteY10" fmla="*/ 1344706 h 3379694"/>
              <a:gd name="connsiteX11" fmla="*/ 6786283 w 6786283"/>
              <a:gd name="connsiteY11" fmla="*/ 2402541 h 3379694"/>
              <a:gd name="connsiteX12" fmla="*/ 6696636 w 6786283"/>
              <a:gd name="connsiteY12" fmla="*/ 2841812 h 3379694"/>
              <a:gd name="connsiteX13" fmla="*/ 0 w 6786283"/>
              <a:gd name="connsiteY13" fmla="*/ 3379694 h 3379694"/>
              <a:gd name="connsiteX14" fmla="*/ 44824 w 6786283"/>
              <a:gd name="connsiteY14" fmla="*/ 3164541 h 3379694"/>
              <a:gd name="connsiteX15" fmla="*/ 403412 w 6786283"/>
              <a:gd name="connsiteY15" fmla="*/ 3110753 h 3379694"/>
              <a:gd name="connsiteX0" fmla="*/ 62753 w 6786283"/>
              <a:gd name="connsiteY0" fmla="*/ 3101788 h 3379694"/>
              <a:gd name="connsiteX1" fmla="*/ 242047 w 6786283"/>
              <a:gd name="connsiteY1" fmla="*/ 1936377 h 3379694"/>
              <a:gd name="connsiteX2" fmla="*/ 385483 w 6786283"/>
              <a:gd name="connsiteY2" fmla="*/ 1335741 h 3379694"/>
              <a:gd name="connsiteX3" fmla="*/ 188259 w 6786283"/>
              <a:gd name="connsiteY3" fmla="*/ 340659 h 3379694"/>
              <a:gd name="connsiteX4" fmla="*/ 152400 w 6786283"/>
              <a:gd name="connsiteY4" fmla="*/ 71718 h 3379694"/>
              <a:gd name="connsiteX5" fmla="*/ 5136777 w 6786283"/>
              <a:gd name="connsiteY5" fmla="*/ 0 h 3379694"/>
              <a:gd name="connsiteX6" fmla="*/ 6311153 w 6786283"/>
              <a:gd name="connsiteY6" fmla="*/ 17929 h 3379694"/>
              <a:gd name="connsiteX7" fmla="*/ 6454589 w 6786283"/>
              <a:gd name="connsiteY7" fmla="*/ 1219200 h 3379694"/>
              <a:gd name="connsiteX8" fmla="*/ 6481483 w 6786283"/>
              <a:gd name="connsiteY8" fmla="*/ 1299882 h 3379694"/>
              <a:gd name="connsiteX9" fmla="*/ 6490447 w 6786283"/>
              <a:gd name="connsiteY9" fmla="*/ 1335741 h 3379694"/>
              <a:gd name="connsiteX10" fmla="*/ 6508377 w 6786283"/>
              <a:gd name="connsiteY10" fmla="*/ 1344706 h 3379694"/>
              <a:gd name="connsiteX11" fmla="*/ 6786283 w 6786283"/>
              <a:gd name="connsiteY11" fmla="*/ 2402541 h 3379694"/>
              <a:gd name="connsiteX12" fmla="*/ 6696636 w 6786283"/>
              <a:gd name="connsiteY12" fmla="*/ 2841812 h 3379694"/>
              <a:gd name="connsiteX13" fmla="*/ 0 w 6786283"/>
              <a:gd name="connsiteY13" fmla="*/ 3379694 h 3379694"/>
              <a:gd name="connsiteX14" fmla="*/ 44824 w 6786283"/>
              <a:gd name="connsiteY14" fmla="*/ 3164541 h 3379694"/>
              <a:gd name="connsiteX15" fmla="*/ 42732 w 6786283"/>
              <a:gd name="connsiteY15" fmla="*/ 3171713 h 337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86283" h="3379694">
                <a:moveTo>
                  <a:pt x="62753" y="3101788"/>
                </a:moveTo>
                <a:lnTo>
                  <a:pt x="242047" y="1936377"/>
                </a:lnTo>
                <a:lnTo>
                  <a:pt x="385483" y="1335741"/>
                </a:lnTo>
                <a:lnTo>
                  <a:pt x="188259" y="340659"/>
                </a:lnTo>
                <a:lnTo>
                  <a:pt x="152400" y="71718"/>
                </a:lnTo>
                <a:lnTo>
                  <a:pt x="5136777" y="0"/>
                </a:lnTo>
                <a:lnTo>
                  <a:pt x="6311153" y="17929"/>
                </a:lnTo>
                <a:lnTo>
                  <a:pt x="6454589" y="1219200"/>
                </a:lnTo>
                <a:cubicBezTo>
                  <a:pt x="6463554" y="1246094"/>
                  <a:pt x="6473146" y="1272787"/>
                  <a:pt x="6481483" y="1299882"/>
                </a:cubicBezTo>
                <a:cubicBezTo>
                  <a:pt x="6485106" y="1311658"/>
                  <a:pt x="6484108" y="1325176"/>
                  <a:pt x="6490447" y="1335741"/>
                </a:cubicBezTo>
                <a:cubicBezTo>
                  <a:pt x="6493885" y="1341471"/>
                  <a:pt x="6502400" y="1341718"/>
                  <a:pt x="6508377" y="1344706"/>
                </a:cubicBezTo>
                <a:lnTo>
                  <a:pt x="6786283" y="2402541"/>
                </a:lnTo>
                <a:lnTo>
                  <a:pt x="6696636" y="2841812"/>
                </a:lnTo>
                <a:lnTo>
                  <a:pt x="0" y="3379694"/>
                </a:lnTo>
                <a:lnTo>
                  <a:pt x="44824" y="3164541"/>
                </a:lnTo>
                <a:lnTo>
                  <a:pt x="42732" y="3171713"/>
                </a:lnTo>
              </a:path>
            </a:pathLst>
          </a:custGeom>
          <a:noFill/>
          <a:ln w="571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 name="Metin kutusu 3"/>
          <p:cNvSpPr txBox="1"/>
          <p:nvPr/>
        </p:nvSpPr>
        <p:spPr>
          <a:xfrm>
            <a:off x="971005" y="10512152"/>
            <a:ext cx="16273808" cy="1754326"/>
          </a:xfrm>
          <a:prstGeom prst="rect">
            <a:avLst/>
          </a:prstGeom>
          <a:noFill/>
        </p:spPr>
        <p:txBody>
          <a:bodyPr wrap="square" rtlCol="0">
            <a:spAutoFit/>
          </a:bodyPr>
          <a:lstStyle/>
          <a:p>
            <a:pPr algn="just"/>
            <a:r>
              <a:rPr lang="tr-TR" sz="3600" b="1" smtClean="0">
                <a:solidFill>
                  <a:srgbClr val="0624FE"/>
                </a:solidFill>
              </a:rPr>
              <a:t>TOPLULAŞTIRMA SAHASINA GİREN KADASTRO PARSELLERİNİN  YÜZÖLÇÜMLERİ HESAPLANIR VE TESCİLLİ OLAN YÜZÖLÇÜMLERİ İLE KARŞILAŞTIRILIR.</a:t>
            </a:r>
            <a:endParaRPr lang="tr-TR" sz="3600" b="1">
              <a:solidFill>
                <a:srgbClr val="0624FE"/>
              </a:solidFill>
            </a:endParaRPr>
          </a:p>
        </p:txBody>
      </p:sp>
      <p:sp>
        <p:nvSpPr>
          <p:cNvPr id="5" name="Metin kutusu 4"/>
          <p:cNvSpPr txBox="1"/>
          <p:nvPr/>
        </p:nvSpPr>
        <p:spPr>
          <a:xfrm>
            <a:off x="971005" y="10502265"/>
            <a:ext cx="16324704" cy="1200329"/>
          </a:xfrm>
          <a:prstGeom prst="rect">
            <a:avLst/>
          </a:prstGeom>
          <a:noFill/>
        </p:spPr>
        <p:txBody>
          <a:bodyPr wrap="square" rtlCol="0">
            <a:spAutoFit/>
          </a:bodyPr>
          <a:lstStyle/>
          <a:p>
            <a:pPr algn="just"/>
            <a:r>
              <a:rPr lang="tr-TR" sz="3600" b="1" smtClean="0">
                <a:solidFill>
                  <a:srgbClr val="0624FE"/>
                </a:solidFill>
              </a:rPr>
              <a:t>UYGULAMA SAHASINDA KALAN BÜTÜN PARSELLERİN İŞLEME GİRİP GİRMEDİĞİ KONTROLÜ</a:t>
            </a:r>
            <a:endParaRPr lang="tr-TR" sz="3600" b="1">
              <a:solidFill>
                <a:srgbClr val="0624FE"/>
              </a:solidFill>
            </a:endParaRPr>
          </a:p>
        </p:txBody>
      </p:sp>
      <p:sp>
        <p:nvSpPr>
          <p:cNvPr id="6" name="Metin kutusu 5"/>
          <p:cNvSpPr txBox="1"/>
          <p:nvPr/>
        </p:nvSpPr>
        <p:spPr>
          <a:xfrm>
            <a:off x="1276872" y="10502265"/>
            <a:ext cx="15158018" cy="1754326"/>
          </a:xfrm>
          <a:prstGeom prst="rect">
            <a:avLst/>
          </a:prstGeom>
          <a:noFill/>
        </p:spPr>
        <p:txBody>
          <a:bodyPr wrap="square" rtlCol="0">
            <a:spAutoFit/>
          </a:bodyPr>
          <a:lstStyle/>
          <a:p>
            <a:pPr algn="just"/>
            <a:r>
              <a:rPr lang="tr-TR" sz="3600" b="1" smtClean="0">
                <a:solidFill>
                  <a:srgbClr val="0624FE"/>
                </a:solidFill>
              </a:rPr>
              <a:t>UYGULMAYA KISMEN GİREN PARSELLERİN, UYGULAMA SINIRINA DEĞEN NOKTALARINI VE UYGULAMAYA GİREN VE GİRMEYEN ALANLARI KONTOL EDİLECEK.</a:t>
            </a:r>
            <a:endParaRPr lang="tr-TR" sz="3600" b="1">
              <a:solidFill>
                <a:srgbClr val="0624FE"/>
              </a:solidFill>
            </a:endParaRPr>
          </a:p>
        </p:txBody>
      </p:sp>
    </p:spTree>
    <p:extLst>
      <p:ext uri="{BB962C8B-B14F-4D97-AF65-F5344CB8AC3E}">
        <p14:creationId xmlns:p14="http://schemas.microsoft.com/office/powerpoint/2010/main" val="1231322733"/>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xit" presetSubtype="32" fill="hold" grpId="1" nodeType="clickEffect">
                                  <p:stCondLst>
                                    <p:cond delay="0"/>
                                  </p:stCondLst>
                                  <p:childTnLst>
                                    <p:animEffect transition="out" filter="circle(out)">
                                      <p:cBhvr>
                                        <p:cTn id="23" dur="2000"/>
                                        <p:tgtEl>
                                          <p:spTgt spid="4"/>
                                        </p:tgtEl>
                                      </p:cBhvr>
                                    </p:animEffect>
                                    <p:set>
                                      <p:cBhvr>
                                        <p:cTn id="24" dur="1" fill="hold">
                                          <p:stCondLst>
                                            <p:cond delay="1999"/>
                                          </p:stCondLst>
                                        </p:cTn>
                                        <p:tgtEl>
                                          <p:spTgt spid="4"/>
                                        </p:tgtEl>
                                        <p:attrNameLst>
                                          <p:attrName>style.visibility</p:attrName>
                                        </p:attrNameLst>
                                      </p:cBhvr>
                                      <p:to>
                                        <p:strVal val="hidden"/>
                                      </p:to>
                                    </p:set>
                                  </p:childTnLst>
                                </p:cTn>
                              </p:par>
                              <p:par>
                                <p:cTn id="25" presetID="6"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xit" presetSubtype="32" fill="hold" grpId="1" nodeType="clickEffect">
                                  <p:stCondLst>
                                    <p:cond delay="0"/>
                                  </p:stCondLst>
                                  <p:childTnLst>
                                    <p:animEffect transition="out" filter="circle(out)">
                                      <p:cBhvr>
                                        <p:cTn id="31" dur="2000"/>
                                        <p:tgtEl>
                                          <p:spTgt spid="5"/>
                                        </p:tgtEl>
                                      </p:cBhvr>
                                    </p:animEffect>
                                    <p:set>
                                      <p:cBhvr>
                                        <p:cTn id="32" dur="1" fill="hold">
                                          <p:stCondLst>
                                            <p:cond delay="1999"/>
                                          </p:stCondLst>
                                        </p:cTn>
                                        <p:tgtEl>
                                          <p:spTgt spid="5"/>
                                        </p:tgtEl>
                                        <p:attrNameLst>
                                          <p:attrName>style.visibility</p:attrName>
                                        </p:attrNameLst>
                                      </p:cBhvr>
                                      <p:to>
                                        <p:strVal val="hidden"/>
                                      </p:to>
                                    </p:set>
                                  </p:childTnLst>
                                </p:cTn>
                              </p:par>
                              <p:par>
                                <p:cTn id="33" presetID="6" presetClass="entr" presetSubtype="16"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xit" presetSubtype="32" fill="hold" grpId="1" nodeType="clickEffect">
                                  <p:stCondLst>
                                    <p:cond delay="0"/>
                                  </p:stCondLst>
                                  <p:childTnLst>
                                    <p:animEffect transition="out" filter="circle(out)">
                                      <p:cBhvr>
                                        <p:cTn id="39" dur="2000"/>
                                        <p:tgtEl>
                                          <p:spTgt spid="6"/>
                                        </p:tgtEl>
                                      </p:cBhvr>
                                    </p:animEffect>
                                    <p:set>
                                      <p:cBhvr>
                                        <p:cTn id="40"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P spid="5" grpId="0"/>
      <p:bldP spid="5" grpId="1"/>
      <p:bldP spid="6" grpId="0"/>
      <p:bldP spid="6" grpId="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484399" y="1223120"/>
            <a:ext cx="16142600" cy="10797636"/>
          </a:xfrm>
          <a:prstGeom prst="rect">
            <a:avLst/>
          </a:prstGeom>
        </p:spPr>
      </p:pic>
    </p:spTree>
    <p:extLst>
      <p:ext uri="{BB962C8B-B14F-4D97-AF65-F5344CB8AC3E}">
        <p14:creationId xmlns:p14="http://schemas.microsoft.com/office/powerpoint/2010/main" val="90072975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9529" y="935088"/>
            <a:ext cx="18665054" cy="11306716"/>
          </a:xfrm>
          <a:prstGeom prst="rect">
            <a:avLst/>
          </a:prstGeom>
        </p:spPr>
      </p:pic>
    </p:spTree>
    <p:extLst>
      <p:ext uri="{BB962C8B-B14F-4D97-AF65-F5344CB8AC3E}">
        <p14:creationId xmlns:p14="http://schemas.microsoft.com/office/powerpoint/2010/main" val="249187400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5319" y="1177453"/>
            <a:ext cx="18362040" cy="9741844"/>
          </a:xfrm>
          <a:prstGeom prst="rect">
            <a:avLst/>
          </a:prstGeom>
        </p:spPr>
      </p:pic>
    </p:spTree>
    <p:extLst>
      <p:ext uri="{BB962C8B-B14F-4D97-AF65-F5344CB8AC3E}">
        <p14:creationId xmlns:p14="http://schemas.microsoft.com/office/powerpoint/2010/main" val="1846998406"/>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898997" y="699692"/>
            <a:ext cx="17190865" cy="11883028"/>
          </a:xfrm>
          <a:prstGeom prst="rect">
            <a:avLst/>
          </a:prstGeom>
        </p:spPr>
      </p:pic>
    </p:spTree>
    <p:extLst>
      <p:ext uri="{BB962C8B-B14F-4D97-AF65-F5344CB8AC3E}">
        <p14:creationId xmlns:p14="http://schemas.microsoft.com/office/powerpoint/2010/main" val="66806054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18871" y="1511152"/>
            <a:ext cx="19310878" cy="9493842"/>
          </a:xfrm>
          <a:prstGeom prst="rect">
            <a:avLst/>
          </a:prstGeom>
        </p:spPr>
      </p:pic>
    </p:spTree>
    <p:extLst>
      <p:ext uri="{BB962C8B-B14F-4D97-AF65-F5344CB8AC3E}">
        <p14:creationId xmlns:p14="http://schemas.microsoft.com/office/powerpoint/2010/main" val="127019043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ins ile ilgili gÃ¶rsel sonucu"/>
          <p:cNvPicPr>
            <a:picLocks noChangeAspect="1" noChangeArrowheads="1"/>
          </p:cNvPicPr>
          <p:nvPr/>
        </p:nvPicPr>
        <p:blipFill>
          <a:blip r:embed="rId2" cstate="print"/>
          <a:srcRect/>
          <a:stretch>
            <a:fillRect/>
          </a:stretch>
        </p:blipFill>
        <p:spPr bwMode="auto">
          <a:xfrm>
            <a:off x="12636301" y="6048375"/>
            <a:ext cx="5465271" cy="3366089"/>
          </a:xfrm>
          <a:prstGeom prst="rect">
            <a:avLst/>
          </a:prstGeom>
          <a:ln>
            <a:noFill/>
          </a:ln>
          <a:effectLst>
            <a:softEdge rad="112500"/>
          </a:effectLst>
        </p:spPr>
      </p:pic>
      <p:sp>
        <p:nvSpPr>
          <p:cNvPr id="9" name="3 Metin kutusu"/>
          <p:cNvSpPr txBox="1"/>
          <p:nvPr/>
        </p:nvSpPr>
        <p:spPr>
          <a:xfrm>
            <a:off x="457675" y="5875034"/>
            <a:ext cx="11692817" cy="3539430"/>
          </a:xfrm>
          <a:prstGeom prst="rect">
            <a:avLst/>
          </a:prstGeom>
          <a:noFill/>
        </p:spPr>
        <p:txBody>
          <a:bodyPr wrap="square" rtlCol="0">
            <a:spAutoFit/>
          </a:bodyPr>
          <a:lstStyle/>
          <a:p>
            <a:pPr algn="just"/>
            <a:endParaRPr lang="tr-TR" sz="3200" smtClean="0"/>
          </a:p>
          <a:p>
            <a:pPr algn="just"/>
            <a:r>
              <a:rPr lang="tr-TR" sz="3200" smtClean="0"/>
              <a:t>İŞLEM DOSYASI İÇERİSİNDEKİ KADASTRO VE BLOK PARSELLERİNE SIRALI MALİK İSİMLERİNİN BULUNDUĞU TESCİLE ESAS ARAZİ TOPLULAŞTIRMA CETVELLERİ, TEKNİK YÖNÜYLE KADASTRO MÜDÜRLÜĞÜNCE MÜLKİYET VE HİSSE YÖNÜYLE TAPU  MÜDÜRLÜĞÜNCE KONTROL EDİLİR.</a:t>
            </a:r>
            <a:endParaRPr lang="tr-TR" sz="3200"/>
          </a:p>
        </p:txBody>
      </p:sp>
      <p:sp>
        <p:nvSpPr>
          <p:cNvPr id="10" name="7 Metin kutusu"/>
          <p:cNvSpPr txBox="1"/>
          <p:nvPr/>
        </p:nvSpPr>
        <p:spPr>
          <a:xfrm>
            <a:off x="457675" y="2879304"/>
            <a:ext cx="13060970" cy="2554545"/>
          </a:xfrm>
          <a:prstGeom prst="rect">
            <a:avLst/>
          </a:prstGeom>
          <a:noFill/>
        </p:spPr>
        <p:txBody>
          <a:bodyPr wrap="square" rtlCol="0">
            <a:spAutoFit/>
          </a:bodyPr>
          <a:lstStyle/>
          <a:p>
            <a:pPr algn="just"/>
            <a:r>
              <a:rPr lang="tr-TR" sz="3200" smtClean="0"/>
              <a:t>TESCİLE ESAS LİSTELERDE/CETVELLERDE, YENİ PARSELLERİN  CİNSLERİNİN YAZILIP YAZILMADIĞI KONTROL EDİLİR. TOPLULAŞTIRMA UYGULAMASIYLA BELİRLENEN BU CİNSLERE İTİBAR EDİLEREK İŞLEM YAPILIR.  </a:t>
            </a:r>
          </a:p>
          <a:p>
            <a:pPr algn="just"/>
            <a:endParaRPr lang="tr-TR" sz="3200"/>
          </a:p>
        </p:txBody>
      </p:sp>
    </p:spTree>
    <p:extLst>
      <p:ext uri="{BB962C8B-B14F-4D97-AF65-F5344CB8AC3E}">
        <p14:creationId xmlns:p14="http://schemas.microsoft.com/office/powerpoint/2010/main" val="56095197"/>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Resim 18"/>
          <p:cNvPicPr>
            <a:picLocks noChangeAspect="1"/>
          </p:cNvPicPr>
          <p:nvPr/>
        </p:nvPicPr>
        <p:blipFill>
          <a:blip r:embed="rId2"/>
          <a:stretch>
            <a:fillRect/>
          </a:stretch>
        </p:blipFill>
        <p:spPr>
          <a:xfrm>
            <a:off x="487767" y="1223120"/>
            <a:ext cx="18070253" cy="10801200"/>
          </a:xfrm>
          <a:prstGeom prst="rect">
            <a:avLst/>
          </a:prstGeom>
        </p:spPr>
      </p:pic>
    </p:spTree>
    <p:extLst>
      <p:ext uri="{BB962C8B-B14F-4D97-AF65-F5344CB8AC3E}">
        <p14:creationId xmlns:p14="http://schemas.microsoft.com/office/powerpoint/2010/main" val="408903209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9">
            <a:extLst>
              <a:ext uri="{FF2B5EF4-FFF2-40B4-BE49-F238E27FC236}">
                <a16:creationId xmlns="" xmlns:a16="http://schemas.microsoft.com/office/drawing/2014/main" id="{B2591907-4E15-7841-9E9E-C9A107BFED7A}"/>
              </a:ext>
            </a:extLst>
          </p:cNvPr>
          <p:cNvSpPr>
            <a:spLocks noGrp="1"/>
          </p:cNvSpPr>
          <p:nvPr>
            <p:ph type="title"/>
          </p:nvPr>
        </p:nvSpPr>
        <p:spPr>
          <a:xfrm>
            <a:off x="1763093" y="6837412"/>
            <a:ext cx="14666663" cy="2838450"/>
          </a:xfrm>
        </p:spPr>
        <p:txBody>
          <a:bodyPr/>
          <a:lstStyle/>
          <a:p>
            <a:pPr algn="l" eaLnBrk="1" hangingPunct="1"/>
            <a:r>
              <a:rPr lang="tr-TR" sz="7200" b="1" dirty="0" smtClean="0">
                <a:solidFill>
                  <a:srgbClr val="FF3300"/>
                </a:solidFill>
              </a:rPr>
              <a:t>TEŞEKKÜR EDİYORUM…</a:t>
            </a:r>
            <a:endParaRPr lang="en-US" altLang="en-US" sz="7200" dirty="0">
              <a:solidFill>
                <a:srgbClr val="FF3300"/>
              </a:solidFill>
            </a:endParaRPr>
          </a:p>
        </p:txBody>
      </p:sp>
    </p:spTree>
    <p:extLst>
      <p:ext uri="{BB962C8B-B14F-4D97-AF65-F5344CB8AC3E}">
        <p14:creationId xmlns:p14="http://schemas.microsoft.com/office/powerpoint/2010/main" val="2083107889"/>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unu2_Yuvarlak Logolu">
  <a:themeElements>
    <a:clrScheme name="Sunu2_Yuvarlak Logolu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unu2_Yuvarlak Logolu">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headEnd type="arrow"/>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unu2_Yuvarlak Logolu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unu2_Yuvarlak Logolu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unu2_Yuvarlak Logolu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unu2_Yuvarlak Logolu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unu2_Yuvarlak Logolu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unu2_Yuvarlak Logolu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unu2_Yuvarlak Logolu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unu2_Yuvarlak Logolu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unu2_Yuvarlak Logolu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unu2_Yuvarlak Logolu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unu2_Yuvarlak Logolu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unu2_Yuvarlak Logolu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15783</TotalTime>
  <Words>4122</Words>
  <Application>Microsoft Office PowerPoint</Application>
  <PresentationFormat>Özel</PresentationFormat>
  <Paragraphs>775</Paragraphs>
  <Slides>155</Slides>
  <Notes>24</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155</vt:i4>
      </vt:variant>
    </vt:vector>
  </HeadingPairs>
  <TitlesOfParts>
    <vt:vector size="165" baseType="lpstr">
      <vt:lpstr>ＭＳ Ｐゴシック</vt:lpstr>
      <vt:lpstr>PMingLiU-ExtB</vt:lpstr>
      <vt:lpstr>Arial</vt:lpstr>
      <vt:lpstr>Arial Black</vt:lpstr>
      <vt:lpstr>Calibri</vt:lpstr>
      <vt:lpstr>Noto Sans</vt:lpstr>
      <vt:lpstr>Times New Roman</vt:lpstr>
      <vt:lpstr>Verdana</vt:lpstr>
      <vt:lpstr>Wingdings</vt:lpstr>
      <vt:lpstr>Sunu2_Yuvarlak Logolu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 EDİYORUM…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BÜLENT KILIÇ</dc:creator>
  <cp:lastModifiedBy>Microsoft hesabı</cp:lastModifiedBy>
  <cp:revision>1542</cp:revision>
  <dcterms:created xsi:type="dcterms:W3CDTF">2010-01-21T11:06:00Z</dcterms:created>
  <dcterms:modified xsi:type="dcterms:W3CDTF">2021-12-12T19:06:14Z</dcterms:modified>
</cp:coreProperties>
</file>