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83" r:id="rId1"/>
    <p:sldMasterId id="2147484014" r:id="rId2"/>
  </p:sldMasterIdLst>
  <p:notesMasterIdLst>
    <p:notesMasterId r:id="rId60"/>
  </p:notesMasterIdLst>
  <p:handoutMasterIdLst>
    <p:handoutMasterId r:id="rId61"/>
  </p:handoutMasterIdLst>
  <p:sldIdLst>
    <p:sldId id="862" r:id="rId3"/>
    <p:sldId id="863" r:id="rId4"/>
    <p:sldId id="688" r:id="rId5"/>
    <p:sldId id="865" r:id="rId6"/>
    <p:sldId id="866" r:id="rId7"/>
    <p:sldId id="867" r:id="rId8"/>
    <p:sldId id="868" r:id="rId9"/>
    <p:sldId id="869" r:id="rId10"/>
    <p:sldId id="870" r:id="rId11"/>
    <p:sldId id="926" r:id="rId12"/>
    <p:sldId id="931" r:id="rId13"/>
    <p:sldId id="872" r:id="rId14"/>
    <p:sldId id="874" r:id="rId15"/>
    <p:sldId id="875" r:id="rId16"/>
    <p:sldId id="876" r:id="rId17"/>
    <p:sldId id="877" r:id="rId18"/>
    <p:sldId id="880" r:id="rId19"/>
    <p:sldId id="878" r:id="rId20"/>
    <p:sldId id="879" r:id="rId21"/>
    <p:sldId id="881" r:id="rId22"/>
    <p:sldId id="883" r:id="rId23"/>
    <p:sldId id="882" r:id="rId24"/>
    <p:sldId id="884" r:id="rId25"/>
    <p:sldId id="885" r:id="rId26"/>
    <p:sldId id="907" r:id="rId27"/>
    <p:sldId id="908" r:id="rId28"/>
    <p:sldId id="905" r:id="rId29"/>
    <p:sldId id="906" r:id="rId30"/>
    <p:sldId id="910" r:id="rId31"/>
    <p:sldId id="909" r:id="rId32"/>
    <p:sldId id="911" r:id="rId33"/>
    <p:sldId id="886" r:id="rId34"/>
    <p:sldId id="887" r:id="rId35"/>
    <p:sldId id="888" r:id="rId36"/>
    <p:sldId id="889" r:id="rId37"/>
    <p:sldId id="890" r:id="rId38"/>
    <p:sldId id="891" r:id="rId39"/>
    <p:sldId id="895" r:id="rId40"/>
    <p:sldId id="896" r:id="rId41"/>
    <p:sldId id="897" r:id="rId42"/>
    <p:sldId id="898" r:id="rId43"/>
    <p:sldId id="899" r:id="rId44"/>
    <p:sldId id="930" r:id="rId45"/>
    <p:sldId id="929" r:id="rId46"/>
    <p:sldId id="928" r:id="rId47"/>
    <p:sldId id="901" r:id="rId48"/>
    <p:sldId id="902" r:id="rId49"/>
    <p:sldId id="903" r:id="rId50"/>
    <p:sldId id="912" r:id="rId51"/>
    <p:sldId id="913" r:id="rId52"/>
    <p:sldId id="914" r:id="rId53"/>
    <p:sldId id="915" r:id="rId54"/>
    <p:sldId id="916" r:id="rId55"/>
    <p:sldId id="918" r:id="rId56"/>
    <p:sldId id="917" r:id="rId57"/>
    <p:sldId id="920" r:id="rId58"/>
    <p:sldId id="904" r:id="rId59"/>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a:srgbClr val="0000FF"/>
    <a:srgbClr val="2F9BB1"/>
    <a:srgbClr val="FFFF66"/>
    <a:srgbClr val="FCB1A2"/>
    <a:srgbClr val="2283BE"/>
    <a:srgbClr val="993300"/>
    <a:srgbClr val="9E09C7"/>
    <a:srgbClr val="ECF123"/>
    <a:srgbClr val="ECBE14"/>
  </p:clrMru>
</p:presentationPr>
</file>

<file path=ppt/tableStyles.xml><?xml version="1.0" encoding="utf-8"?>
<a:tblStyleLst xmlns:a="http://schemas.openxmlformats.org/drawingml/2006/main" def="{5C22544A-7EE6-4342-B048-85BDC9FD1C3A}">
  <a:tblStyle styleId="{8A107856-5554-42FB-B03E-39F5DBC370BA}" styleName="Orta Stil 4 - Vurgu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AF606853-7671-496A-8E4F-DF71F8EC918B}" styleName="Koyu Stil 1 - Vurgu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DBED569-4797-4DF1-A0F4-6AAB3CD982D8}" styleName="Açık Stil 3 - Vurgu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Orta Stil 2 - Vurgu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DA37D80-6434-44D0-A028-1B22A696006F}" styleName="Açık Stil 3 - Vurgu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Orta Stil 2 - Vurgu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Orta Stil 2 - Vurgu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505E3EF-67EA-436B-97B2-0124C06EBD24}" styleName="Orta Stil 4 - Vurgu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E171933-4619-4E11-9A3F-F7608DF75F80}" styleName="Orta Stil 1 - Vurgu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0890" autoAdjust="0"/>
    <p:restoredTop sz="98276" autoAdjust="0"/>
  </p:normalViewPr>
  <p:slideViewPr>
    <p:cSldViewPr snapToObjects="1">
      <p:cViewPr>
        <p:scale>
          <a:sx n="100" d="100"/>
          <a:sy n="100" d="100"/>
        </p:scale>
        <p:origin x="-2178" y="-45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418"/>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mn-cs"/>
              </a:defRPr>
            </a:lvl1pPr>
          </a:lstStyle>
          <a:p>
            <a:pPr>
              <a:defRPr/>
            </a:pPr>
            <a:r>
              <a:rPr lang="es-ES" smtClean="0"/>
              <a:t>Tapu ve Kadastro Genel Müdürlüğü</a:t>
            </a:r>
            <a:endParaRPr lang="tr-TR"/>
          </a:p>
        </p:txBody>
      </p:sp>
      <p:sp>
        <p:nvSpPr>
          <p:cNvPr id="3" name="Veri Yer Tutucusu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cs typeface="+mn-cs"/>
              </a:defRPr>
            </a:lvl1pPr>
          </a:lstStyle>
          <a:p>
            <a:pPr>
              <a:defRPr/>
            </a:pPr>
            <a:fld id="{EF68D58B-49CB-438B-8771-016FCF7E0A11}" type="datetimeFigureOut">
              <a:rPr lang="tr-TR"/>
              <a:pPr>
                <a:defRPr/>
              </a:pPr>
              <a:t>11.09.2018</a:t>
            </a:fld>
            <a:endParaRPr lang="tr-TR"/>
          </a:p>
        </p:txBody>
      </p:sp>
      <p:sp>
        <p:nvSpPr>
          <p:cNvPr id="4" name="Altbilgi Yer Tutucusu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cs typeface="+mn-cs"/>
              </a:defRPr>
            </a:lvl1pPr>
          </a:lstStyle>
          <a:p>
            <a:pPr>
              <a:defRPr/>
            </a:pPr>
            <a:endParaRPr lang="tr-TR"/>
          </a:p>
        </p:txBody>
      </p:sp>
      <p:sp>
        <p:nvSpPr>
          <p:cNvPr id="5" name="Slayt Numarası Yer Tutucusu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cs typeface="+mn-cs"/>
              </a:defRPr>
            </a:lvl1pPr>
          </a:lstStyle>
          <a:p>
            <a:pPr>
              <a:defRPr/>
            </a:pPr>
            <a:fld id="{851F17AA-07B1-41C0-8F28-4D78B9D5769D}" type="slidenum">
              <a:rPr lang="tr-TR"/>
              <a:pPr>
                <a:defRPr/>
              </a:pPr>
              <a:t>‹#›</a:t>
            </a:fld>
            <a:endParaRPr lang="tr-TR"/>
          </a:p>
        </p:txBody>
      </p:sp>
    </p:spTree>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mn-cs"/>
              </a:defRPr>
            </a:lvl1pPr>
          </a:lstStyle>
          <a:p>
            <a:pPr>
              <a:defRPr/>
            </a:pPr>
            <a:r>
              <a:rPr lang="es-ES" smtClean="0"/>
              <a:t>Tapu ve Kadastro Genel Müdürlüğü</a:t>
            </a:r>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cs typeface="+mn-cs"/>
              </a:defRPr>
            </a:lvl1pPr>
          </a:lstStyle>
          <a:p>
            <a:pPr>
              <a:defRPr/>
            </a:pPr>
            <a:fld id="{16477C70-A02C-4FF8-A5C1-5AACCC95EB24}" type="datetimeFigureOut">
              <a:rPr lang="tr-TR"/>
              <a:pPr>
                <a:defRPr/>
              </a:pPr>
              <a:t>11.09.2018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smtClean="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cs typeface="+mn-cs"/>
              </a:defRPr>
            </a:lvl1pPr>
          </a:lstStyle>
          <a:p>
            <a:pPr>
              <a:defRPr/>
            </a:pP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cs typeface="+mn-cs"/>
              </a:defRPr>
            </a:lvl1pPr>
          </a:lstStyle>
          <a:p>
            <a:pPr>
              <a:defRPr/>
            </a:pPr>
            <a:fld id="{65C38E13-A60B-4E3E-9A8C-D55B25F6C677}" type="slidenum">
              <a:rPr lang="tr-TR"/>
              <a:pPr>
                <a:defRPr/>
              </a:pPr>
              <a:t>‹#›</a:t>
            </a:fld>
            <a:endParaRPr lang="tr-TR"/>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a:xfrm>
            <a:off x="0" y="6492875"/>
            <a:ext cx="2133600" cy="365125"/>
          </a:xfrm>
        </p:spPr>
        <p:txBody>
          <a:bodyPr/>
          <a:lstStyle>
            <a:lvl1pPr algn="l">
              <a:defRPr sz="1200" smtClean="0">
                <a:solidFill>
                  <a:schemeClr val="tx1">
                    <a:tint val="75000"/>
                  </a:schemeClr>
                </a:solidFill>
              </a:defRPr>
            </a:lvl1pPr>
          </a:lstStyle>
          <a:p>
            <a:pPr>
              <a:defRPr/>
            </a:pPr>
            <a:fld id="{1FF38F43-05B3-4E99-9601-975F20C698E3}" type="datetime1">
              <a:rPr lang="tr-TR" smtClean="0"/>
              <a:pPr>
                <a:defRPr/>
              </a:pPr>
              <a:t>11.09.2018</a:t>
            </a:fld>
            <a:endParaRPr lang="tr-TR"/>
          </a:p>
        </p:txBody>
      </p:sp>
      <p:sp>
        <p:nvSpPr>
          <p:cNvPr id="3" name="4 Altbilgi Yer Tutucusu"/>
          <p:cNvSpPr>
            <a:spLocks noGrp="1"/>
          </p:cNvSpPr>
          <p:nvPr>
            <p:ph type="ftr" sz="quarter" idx="11"/>
          </p:nvPr>
        </p:nvSpPr>
        <p:spPr/>
        <p:txBody>
          <a:bodyPr/>
          <a:lstStyle>
            <a:lvl1pPr algn="ctr">
              <a:defRPr sz="1100" smtClean="0">
                <a:solidFill>
                  <a:schemeClr val="tx1">
                    <a:tint val="75000"/>
                  </a:schemeClr>
                </a:solidFill>
              </a:defRPr>
            </a:lvl1pPr>
          </a:lstStyle>
          <a:p>
            <a:pPr>
              <a:defRPr/>
            </a:pPr>
            <a:r>
              <a:rPr lang="tr-TR" smtClean="0"/>
              <a:t>Kadastro Dairesi Başkanlığı                 </a:t>
            </a:r>
            <a:endParaRPr lang="tr-TR" dirty="0"/>
          </a:p>
        </p:txBody>
      </p:sp>
    </p:spTree>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pPr>
              <a:defRPr/>
            </a:pPr>
            <a:fld id="{7EDFEE5E-73C0-4980-B8E8-0190A6E58B97}" type="datetime1">
              <a:rPr lang="tr-TR" smtClean="0"/>
              <a:pPr>
                <a:defRPr/>
              </a:pPr>
              <a:t>11.09.2018</a:t>
            </a:fld>
            <a:endParaRPr lang="tr-TR"/>
          </a:p>
        </p:txBody>
      </p:sp>
      <p:sp>
        <p:nvSpPr>
          <p:cNvPr id="6" name="5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7" name="6 Slayt Numarası Yer Tutucusu"/>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pPr>
              <a:defRPr/>
            </a:pPr>
            <a:fld id="{1E17FA50-166E-4249-B40D-48CE042D5DBA}" type="datetime1">
              <a:rPr lang="tr-TR" smtClean="0"/>
              <a:pPr>
                <a:defRPr/>
              </a:pPr>
              <a:t>11.09.2018</a:t>
            </a:fld>
            <a:endParaRPr lang="tr-TR"/>
          </a:p>
        </p:txBody>
      </p:sp>
      <p:sp>
        <p:nvSpPr>
          <p:cNvPr id="6" name="5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7" name="6 Slayt Numarası Yer Tutucusu"/>
          <p:cNvSpPr>
            <a:spLocks noGrp="1"/>
          </p:cNvSpPr>
          <p:nvPr>
            <p:ph type="sldNum" sz="quarter" idx="12"/>
          </p:nvPr>
        </p:nvSpPr>
        <p:spPr>
          <a:xfrm>
            <a:off x="8077200" y="6356350"/>
            <a:ext cx="609600" cy="365125"/>
          </a:xfrm>
        </p:spPr>
        <p:txBody>
          <a:bodyPr/>
          <a:lstStyle/>
          <a:p>
            <a:fld id="{69E29E33-B620-47F9-BB04-8846C2A5AFCC}" type="slidenum">
              <a:rPr kumimoji="0" lang="en-US" smtClean="0"/>
              <a:pPr/>
              <a:t>‹#›</a:t>
            </a:fld>
            <a:endParaRPr kumimoji="0" lang="en-US"/>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pPr>
              <a:defRPr/>
            </a:pPr>
            <a:fld id="{07CD8414-4021-4082-92AE-B94BE3319932}" type="datetime1">
              <a:rPr lang="tr-TR" smtClean="0"/>
              <a:pPr>
                <a:defRPr/>
              </a:pPr>
              <a:t>11.09.2018</a:t>
            </a:fld>
            <a:endParaRPr lang="tr-TR"/>
          </a:p>
        </p:txBody>
      </p:sp>
      <p:sp>
        <p:nvSpPr>
          <p:cNvPr id="5" name="4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6" name="5 Slayt Numarası Yer Tutucusu"/>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pPr>
              <a:defRPr/>
            </a:pPr>
            <a:fld id="{670BC5B8-A0BA-4EEA-8A3F-B4B990A01494}" type="datetime1">
              <a:rPr lang="tr-TR" smtClean="0"/>
              <a:pPr>
                <a:defRPr/>
              </a:pPr>
              <a:t>11.09.2018</a:t>
            </a:fld>
            <a:endParaRPr lang="tr-TR"/>
          </a:p>
        </p:txBody>
      </p:sp>
      <p:sp>
        <p:nvSpPr>
          <p:cNvPr id="5" name="4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6" name="5 Slayt Numarası Yer Tutucusu"/>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Başlık ve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1143000"/>
          </a:xfrm>
          <a:prstGeom prst="rect">
            <a:avLst/>
          </a:prstGeom>
        </p:spPr>
        <p:txBody>
          <a:bodyPr/>
          <a:lstStyle/>
          <a:p>
            <a:r>
              <a:rPr lang="tr-TR" smtClean="0"/>
              <a:t>Asıl başlık stili için tıklatın</a:t>
            </a:r>
            <a:endParaRPr lang="tr-TR"/>
          </a:p>
        </p:txBody>
      </p:sp>
      <p:sp>
        <p:nvSpPr>
          <p:cNvPr id="3" name="İçerik Yer Tutucusu 2"/>
          <p:cNvSpPr>
            <a:spLocks noGrp="1"/>
          </p:cNvSpPr>
          <p:nvPr>
            <p:ph idx="1"/>
          </p:nvPr>
        </p:nvSpPr>
        <p:spPr>
          <a:xfrm>
            <a:off x="457200" y="1600203"/>
            <a:ext cx="8229600" cy="4525963"/>
          </a:xfrm>
          <a:prstGeom prst="rect">
            <a:avLst/>
          </a:prstGeom>
        </p:spPr>
        <p:txBody>
          <a:bodyPr/>
          <a:lstStyle>
            <a:lvl4pPr>
              <a:buNone/>
              <a:defRPr/>
            </a:lvl4pPr>
            <a:lvl5pPr>
              <a:buNone/>
              <a:defRPr/>
            </a:lvl5pPr>
          </a:lstStyle>
          <a:p>
            <a:pPr lvl="0"/>
            <a:r>
              <a:rPr lang="tr-TR" dirty="0" smtClean="0"/>
              <a:t>Asıl metin stillerini düzenlemek için tıklatın</a:t>
            </a:r>
          </a:p>
          <a:p>
            <a:pPr lvl="1"/>
            <a:r>
              <a:rPr lang="tr-TR" dirty="0" smtClean="0"/>
              <a:t>İkinci düzey</a:t>
            </a:r>
          </a:p>
          <a:p>
            <a:pPr lvl="2"/>
            <a:r>
              <a:rPr lang="tr-TR" dirty="0" smtClean="0"/>
              <a:t>Üçüncü düzey</a:t>
            </a:r>
          </a:p>
        </p:txBody>
      </p:sp>
      <p:sp>
        <p:nvSpPr>
          <p:cNvPr id="4" name="3 Veri Yer Tutucusu"/>
          <p:cNvSpPr>
            <a:spLocks noGrp="1"/>
          </p:cNvSpPr>
          <p:nvPr>
            <p:ph type="dt" sz="half" idx="10"/>
          </p:nvPr>
        </p:nvSpPr>
        <p:spPr>
          <a:xfrm>
            <a:off x="0" y="6492875"/>
            <a:ext cx="2133600" cy="365125"/>
          </a:xfrm>
        </p:spPr>
        <p:txBody>
          <a:bodyPr/>
          <a:lstStyle>
            <a:lvl1pPr algn="l">
              <a:defRPr sz="1200" smtClean="0">
                <a:solidFill>
                  <a:schemeClr val="tx1">
                    <a:tint val="75000"/>
                  </a:schemeClr>
                </a:solidFill>
              </a:defRPr>
            </a:lvl1pPr>
          </a:lstStyle>
          <a:p>
            <a:pPr>
              <a:defRPr/>
            </a:pPr>
            <a:fld id="{9C3B82CF-B604-4C07-AF81-B21CE3E7B8AE}" type="datetime1">
              <a:rPr lang="tr-TR" smtClean="0"/>
              <a:pPr>
                <a:defRPr/>
              </a:pPr>
              <a:t>11.09.2018</a:t>
            </a:fld>
            <a:endParaRPr lang="tr-TR"/>
          </a:p>
        </p:txBody>
      </p:sp>
      <p:sp>
        <p:nvSpPr>
          <p:cNvPr id="5" name="4 Altbilgi Yer Tutucusu"/>
          <p:cNvSpPr>
            <a:spLocks noGrp="1"/>
          </p:cNvSpPr>
          <p:nvPr>
            <p:ph type="ftr" sz="quarter" idx="11"/>
          </p:nvPr>
        </p:nvSpPr>
        <p:spPr/>
        <p:txBody>
          <a:bodyPr/>
          <a:lstStyle>
            <a:lvl1pPr algn="ctr">
              <a:defRPr sz="1100" smtClean="0">
                <a:solidFill>
                  <a:schemeClr val="tx1">
                    <a:tint val="75000"/>
                  </a:schemeClr>
                </a:solidFill>
              </a:defRPr>
            </a:lvl1pPr>
          </a:lstStyle>
          <a:p>
            <a:pPr>
              <a:defRPr/>
            </a:pPr>
            <a:r>
              <a:rPr lang="tr-TR" smtClean="0"/>
              <a:t>Kadastro Dairesi Başkanlığı                 </a:t>
            </a:r>
            <a:endParaRPr lang="tr-TR" dirty="0"/>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pPr>
              <a:defRPr/>
            </a:pPr>
            <a:fld id="{CDEDBD2A-1406-474E-AB78-E96E535D6978}" type="datetime1">
              <a:rPr lang="tr-TR" smtClean="0"/>
              <a:pPr>
                <a:defRPr/>
              </a:pPr>
              <a:t>11.09.2018</a:t>
            </a:fld>
            <a:endParaRPr lang="tr-TR"/>
          </a:p>
        </p:txBody>
      </p:sp>
      <p:sp>
        <p:nvSpPr>
          <p:cNvPr id="19" name="18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27" name="26 Slayt Numarası Yer Tutucusu"/>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pPr>
              <a:defRPr/>
            </a:pPr>
            <a:fld id="{4910EF0D-A150-4781-8855-D207333181E8}" type="datetime1">
              <a:rPr lang="tr-TR" smtClean="0"/>
              <a:pPr>
                <a:defRPr/>
              </a:pPr>
              <a:t>11.09.2018</a:t>
            </a:fld>
            <a:endParaRPr lang="tr-TR"/>
          </a:p>
        </p:txBody>
      </p:sp>
      <p:sp>
        <p:nvSpPr>
          <p:cNvPr id="5" name="4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6" name="5 Slayt Numarası Yer Tutucusu"/>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pPr>
              <a:defRPr/>
            </a:pPr>
            <a:fld id="{39C46D06-EE3D-483D-B965-BA8BB3B67666}" type="datetime1">
              <a:rPr lang="tr-TR" smtClean="0"/>
              <a:pPr>
                <a:defRPr/>
              </a:pPr>
              <a:t>11.09.2018</a:t>
            </a:fld>
            <a:endParaRPr lang="tr-TR"/>
          </a:p>
        </p:txBody>
      </p:sp>
      <p:sp>
        <p:nvSpPr>
          <p:cNvPr id="5" name="4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6" name="5 Slayt Numarası Yer Tutucusu"/>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pPr>
              <a:defRPr/>
            </a:pPr>
            <a:fld id="{3A22028C-9666-4051-A095-13514185FC22}" type="datetime1">
              <a:rPr lang="tr-TR" smtClean="0"/>
              <a:pPr>
                <a:defRPr/>
              </a:pPr>
              <a:t>11.09.2018</a:t>
            </a:fld>
            <a:endParaRPr lang="tr-TR"/>
          </a:p>
        </p:txBody>
      </p:sp>
      <p:sp>
        <p:nvSpPr>
          <p:cNvPr id="6" name="5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7" name="6 Slayt Numarası Yer Tutucusu"/>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pPr>
              <a:defRPr/>
            </a:pPr>
            <a:fld id="{34AD6810-F385-4510-9A03-7069D67D3C7D}" type="datetime1">
              <a:rPr lang="tr-TR" smtClean="0"/>
              <a:pPr>
                <a:defRPr/>
              </a:pPr>
              <a:t>11.09.2018</a:t>
            </a:fld>
            <a:endParaRPr lang="tr-TR"/>
          </a:p>
        </p:txBody>
      </p:sp>
      <p:sp>
        <p:nvSpPr>
          <p:cNvPr id="8" name="7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9" name="8 Slayt Numarası Yer Tutucusu"/>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pPr>
              <a:defRPr/>
            </a:pPr>
            <a:fld id="{A2D17C17-58C1-460E-8E9F-291E9BC59029}" type="datetime1">
              <a:rPr lang="tr-TR" smtClean="0"/>
              <a:pPr>
                <a:defRPr/>
              </a:pPr>
              <a:t>11.09.2018</a:t>
            </a:fld>
            <a:endParaRPr lang="tr-TR"/>
          </a:p>
        </p:txBody>
      </p:sp>
      <p:sp>
        <p:nvSpPr>
          <p:cNvPr id="4" name="3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5" name="4 Slayt Numarası Yer Tutucusu"/>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pPr>
              <a:defRPr/>
            </a:pPr>
            <a:fld id="{74A6EDAA-1F18-40E2-937A-5455AF89C736}" type="datetime1">
              <a:rPr lang="tr-TR" smtClean="0"/>
              <a:pPr>
                <a:defRPr/>
              </a:pPr>
              <a:t>11.09.2018</a:t>
            </a:fld>
            <a:endParaRPr lang="tr-TR"/>
          </a:p>
        </p:txBody>
      </p:sp>
      <p:sp>
        <p:nvSpPr>
          <p:cNvPr id="3" name="2 Altbilgi Yer Tutucusu"/>
          <p:cNvSpPr>
            <a:spLocks noGrp="1"/>
          </p:cNvSpPr>
          <p:nvPr>
            <p:ph type="ftr" sz="quarter" idx="11"/>
          </p:nvPr>
        </p:nvSpPr>
        <p:spPr/>
        <p:txBody>
          <a:bodyPr/>
          <a:lstStyle/>
          <a:p>
            <a:pPr>
              <a:defRPr/>
            </a:pPr>
            <a:r>
              <a:rPr lang="tr-TR" smtClean="0"/>
              <a:t>Kadastro Dairesi Başkanlığı                 </a:t>
            </a:r>
            <a:endParaRPr lang="tr-TR" dirty="0"/>
          </a:p>
        </p:txBody>
      </p:sp>
      <p:sp>
        <p:nvSpPr>
          <p:cNvPr id="4" name="3 Slayt Numarası Yer Tutucusu"/>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ext Box 5"/>
          <p:cNvSpPr txBox="1">
            <a:spLocks noChangeArrowheads="1"/>
          </p:cNvSpPr>
          <p:nvPr/>
        </p:nvSpPr>
        <p:spPr bwMode="auto">
          <a:xfrm>
            <a:off x="1222375" y="214313"/>
            <a:ext cx="7200900" cy="430212"/>
          </a:xfrm>
          <a:prstGeom prst="rect">
            <a:avLst/>
          </a:prstGeom>
          <a:noFill/>
          <a:ln>
            <a:noFill/>
          </a:ln>
          <a:extLst/>
        </p:spPr>
        <p:txBody>
          <a:bodyPr>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algn="ctr" eaLnBrk="1" hangingPunct="1">
              <a:spcBef>
                <a:spcPct val="50000"/>
              </a:spcBef>
              <a:defRPr/>
            </a:pPr>
            <a:r>
              <a:rPr lang="tr-TR" sz="2200" smtClean="0">
                <a:solidFill>
                  <a:srgbClr val="333399"/>
                </a:solidFill>
                <a:latin typeface="Arial Black" pitchFamily="34" charset="0"/>
                <a:cs typeface="+mn-cs"/>
              </a:rPr>
              <a:t>TAPU VE KADASTRO GENEL MÜDÜRLÜĞÜ</a:t>
            </a:r>
          </a:p>
        </p:txBody>
      </p:sp>
      <p:pic>
        <p:nvPicPr>
          <p:cNvPr id="2051" name="Picture 44" descr="Tapu ve Kadastro Yeni Logo yazısız"/>
          <p:cNvPicPr>
            <a:picLocks noChangeAspect="1" noChangeArrowheads="1"/>
          </p:cNvPicPr>
          <p:nvPr/>
        </p:nvPicPr>
        <p:blipFill>
          <a:blip r:embed="rId4" cstate="screen"/>
          <a:srcRect/>
          <a:stretch>
            <a:fillRect/>
          </a:stretch>
        </p:blipFill>
        <p:spPr bwMode="auto">
          <a:xfrm>
            <a:off x="700088" y="142875"/>
            <a:ext cx="514350" cy="571500"/>
          </a:xfrm>
          <a:prstGeom prst="rect">
            <a:avLst/>
          </a:prstGeom>
          <a:noFill/>
          <a:ln w="9525">
            <a:noFill/>
            <a:miter lim="800000"/>
            <a:headEnd/>
            <a:tailEnd/>
          </a:ln>
        </p:spPr>
      </p:pic>
      <p:grpSp>
        <p:nvGrpSpPr>
          <p:cNvPr id="2052" name="Group 14"/>
          <p:cNvGrpSpPr>
            <a:grpSpLocks/>
          </p:cNvGrpSpPr>
          <p:nvPr/>
        </p:nvGrpSpPr>
        <p:grpSpPr bwMode="auto">
          <a:xfrm>
            <a:off x="0" y="785813"/>
            <a:ext cx="9144000" cy="71437"/>
            <a:chOff x="-12" y="3963"/>
            <a:chExt cx="5645" cy="68"/>
          </a:xfrm>
        </p:grpSpPr>
        <p:sp>
          <p:nvSpPr>
            <p:cNvPr id="1038" name="Rectangle 15"/>
            <p:cNvSpPr>
              <a:spLocks noChangeArrowheads="1"/>
            </p:cNvSpPr>
            <p:nvPr userDrawn="1"/>
          </p:nvSpPr>
          <p:spPr bwMode="auto">
            <a:xfrm>
              <a:off x="-12" y="3963"/>
              <a:ext cx="581" cy="68"/>
            </a:xfrm>
            <a:prstGeom prst="rect">
              <a:avLst/>
            </a:prstGeom>
            <a:solidFill>
              <a:srgbClr val="0033CC"/>
            </a:solidFill>
            <a:ln>
              <a:noFill/>
            </a:ln>
            <a:extLst/>
          </p:spPr>
          <p:txBody>
            <a:bodyPr wrap="none" anchor="ctr"/>
            <a:lstStyle/>
            <a:p>
              <a:pPr>
                <a:defRPr/>
              </a:pPr>
              <a:endParaRPr lang="tr-TR" sz="2800">
                <a:solidFill>
                  <a:srgbClr val="000000"/>
                </a:solidFill>
                <a:cs typeface="+mn-cs"/>
              </a:endParaRPr>
            </a:p>
          </p:txBody>
        </p:sp>
        <p:sp>
          <p:nvSpPr>
            <p:cNvPr id="1039" name="Rectangle 16"/>
            <p:cNvSpPr>
              <a:spLocks noChangeArrowheads="1"/>
            </p:cNvSpPr>
            <p:nvPr userDrawn="1"/>
          </p:nvSpPr>
          <p:spPr bwMode="auto">
            <a:xfrm>
              <a:off x="543" y="3963"/>
              <a:ext cx="581" cy="68"/>
            </a:xfrm>
            <a:prstGeom prst="rect">
              <a:avLst/>
            </a:prstGeom>
            <a:solidFill>
              <a:srgbClr val="FF9933"/>
            </a:solidFill>
            <a:ln>
              <a:noFill/>
            </a:ln>
            <a:extLst/>
          </p:spPr>
          <p:txBody>
            <a:bodyPr wrap="none" anchor="ctr"/>
            <a:lstStyle/>
            <a:p>
              <a:pPr algn="ctr">
                <a:defRPr/>
              </a:pPr>
              <a:endParaRPr lang="tr-TR" b="1">
                <a:solidFill>
                  <a:srgbClr val="000000"/>
                </a:solidFill>
                <a:latin typeface="Verdana" pitchFamily="34" charset="0"/>
                <a:cs typeface="+mn-cs"/>
              </a:endParaRPr>
            </a:p>
          </p:txBody>
        </p:sp>
        <p:sp>
          <p:nvSpPr>
            <p:cNvPr id="18" name="Rectangle 17"/>
            <p:cNvSpPr>
              <a:spLocks noChangeArrowheads="1"/>
            </p:cNvSpPr>
            <p:nvPr userDrawn="1"/>
          </p:nvSpPr>
          <p:spPr bwMode="auto">
            <a:xfrm>
              <a:off x="1110" y="3963"/>
              <a:ext cx="581" cy="68"/>
            </a:xfrm>
            <a:prstGeom prst="rect">
              <a:avLst/>
            </a:prstGeom>
            <a:solidFill>
              <a:schemeClr val="bg1">
                <a:lumMod val="65000"/>
              </a:schemeClr>
            </a:solidFill>
            <a:ln w="9525">
              <a:noFill/>
              <a:miter lim="800000"/>
              <a:headEnd/>
              <a:tailEnd/>
            </a:ln>
          </p:spPr>
          <p:txBody>
            <a:bodyPr wrap="none" anchor="ctr"/>
            <a:lstStyle/>
            <a:p>
              <a:pPr algn="ctr">
                <a:defRPr/>
              </a:pPr>
              <a:r>
                <a:rPr lang="tr-TR" b="1">
                  <a:solidFill>
                    <a:srgbClr val="91002C"/>
                  </a:solidFill>
                  <a:latin typeface="Verdana" pitchFamily="34" charset="0"/>
                  <a:cs typeface="+mn-cs"/>
                </a:rPr>
                <a:t> </a:t>
              </a:r>
            </a:p>
          </p:txBody>
        </p:sp>
        <p:sp>
          <p:nvSpPr>
            <p:cNvPr id="19" name="Rectangle 18"/>
            <p:cNvSpPr>
              <a:spLocks noChangeArrowheads="1"/>
            </p:cNvSpPr>
            <p:nvPr userDrawn="1"/>
          </p:nvSpPr>
          <p:spPr bwMode="auto">
            <a:xfrm>
              <a:off x="1677" y="3963"/>
              <a:ext cx="582" cy="68"/>
            </a:xfrm>
            <a:prstGeom prst="rect">
              <a:avLst/>
            </a:prstGeom>
            <a:solidFill>
              <a:schemeClr val="bg1">
                <a:lumMod val="75000"/>
              </a:schemeClr>
            </a:solidFill>
            <a:ln w="9525">
              <a:noFill/>
              <a:miter lim="800000"/>
              <a:headEnd/>
              <a:tailEnd/>
            </a:ln>
          </p:spPr>
          <p:txBody>
            <a:bodyPr wrap="none" anchor="ctr"/>
            <a:lstStyle/>
            <a:p>
              <a:pPr>
                <a:defRPr/>
              </a:pPr>
              <a:endParaRPr lang="tr-TR" sz="2800">
                <a:solidFill>
                  <a:srgbClr val="000000"/>
                </a:solidFill>
                <a:latin typeface="Arial" charset="0"/>
                <a:cs typeface="+mn-cs"/>
              </a:endParaRPr>
            </a:p>
          </p:txBody>
        </p:sp>
        <p:sp>
          <p:nvSpPr>
            <p:cNvPr id="20" name="Rectangle 19"/>
            <p:cNvSpPr>
              <a:spLocks noChangeArrowheads="1"/>
            </p:cNvSpPr>
            <p:nvPr userDrawn="1"/>
          </p:nvSpPr>
          <p:spPr bwMode="auto">
            <a:xfrm>
              <a:off x="2244" y="3963"/>
              <a:ext cx="3389" cy="68"/>
            </a:xfrm>
            <a:prstGeom prst="rect">
              <a:avLst/>
            </a:prstGeom>
            <a:solidFill>
              <a:schemeClr val="bg1">
                <a:lumMod val="85000"/>
              </a:schemeClr>
            </a:solidFill>
            <a:ln w="9525">
              <a:noFill/>
              <a:miter lim="800000"/>
              <a:headEnd/>
              <a:tailEnd/>
            </a:ln>
          </p:spPr>
          <p:txBody>
            <a:bodyPr wrap="none" anchor="ctr"/>
            <a:lstStyle/>
            <a:p>
              <a:pPr>
                <a:defRPr/>
              </a:pPr>
              <a:endParaRPr lang="tr-TR" sz="2800">
                <a:solidFill>
                  <a:srgbClr val="000000"/>
                </a:solidFill>
                <a:latin typeface="Arial" charset="0"/>
                <a:cs typeface="+mn-cs"/>
              </a:endParaRPr>
            </a:p>
          </p:txBody>
        </p:sp>
      </p:grpSp>
      <p:grpSp>
        <p:nvGrpSpPr>
          <p:cNvPr id="2053" name="Group 14"/>
          <p:cNvGrpSpPr>
            <a:grpSpLocks/>
          </p:cNvGrpSpPr>
          <p:nvPr/>
        </p:nvGrpSpPr>
        <p:grpSpPr bwMode="auto">
          <a:xfrm>
            <a:off x="0" y="6456363"/>
            <a:ext cx="9144000" cy="71437"/>
            <a:chOff x="-12" y="3963"/>
            <a:chExt cx="5645" cy="68"/>
          </a:xfrm>
        </p:grpSpPr>
        <p:sp>
          <p:nvSpPr>
            <p:cNvPr id="1033" name="Rectangle 15"/>
            <p:cNvSpPr>
              <a:spLocks noChangeArrowheads="1"/>
            </p:cNvSpPr>
            <p:nvPr userDrawn="1"/>
          </p:nvSpPr>
          <p:spPr bwMode="auto">
            <a:xfrm>
              <a:off x="-12" y="3963"/>
              <a:ext cx="581" cy="68"/>
            </a:xfrm>
            <a:prstGeom prst="rect">
              <a:avLst/>
            </a:prstGeom>
            <a:solidFill>
              <a:srgbClr val="0033CC"/>
            </a:solidFill>
            <a:ln>
              <a:noFill/>
            </a:ln>
            <a:extLst/>
          </p:spPr>
          <p:txBody>
            <a:bodyPr wrap="none" anchor="ctr"/>
            <a:lstStyle/>
            <a:p>
              <a:pPr>
                <a:defRPr/>
              </a:pPr>
              <a:endParaRPr lang="tr-TR" sz="2800">
                <a:solidFill>
                  <a:srgbClr val="000000"/>
                </a:solidFill>
                <a:cs typeface="+mn-cs"/>
              </a:endParaRPr>
            </a:p>
          </p:txBody>
        </p:sp>
        <p:sp>
          <p:nvSpPr>
            <p:cNvPr id="1034" name="Rectangle 16"/>
            <p:cNvSpPr>
              <a:spLocks noChangeArrowheads="1"/>
            </p:cNvSpPr>
            <p:nvPr userDrawn="1"/>
          </p:nvSpPr>
          <p:spPr bwMode="auto">
            <a:xfrm>
              <a:off x="543" y="3963"/>
              <a:ext cx="581" cy="68"/>
            </a:xfrm>
            <a:prstGeom prst="rect">
              <a:avLst/>
            </a:prstGeom>
            <a:solidFill>
              <a:srgbClr val="FF9933"/>
            </a:solidFill>
            <a:ln>
              <a:noFill/>
            </a:ln>
            <a:extLst/>
          </p:spPr>
          <p:txBody>
            <a:bodyPr wrap="none" anchor="ctr"/>
            <a:lstStyle/>
            <a:p>
              <a:pPr algn="ctr">
                <a:defRPr/>
              </a:pPr>
              <a:endParaRPr lang="tr-TR" b="1">
                <a:solidFill>
                  <a:srgbClr val="000000"/>
                </a:solidFill>
                <a:latin typeface="Verdana" pitchFamily="34" charset="0"/>
                <a:cs typeface="+mn-cs"/>
              </a:endParaRPr>
            </a:p>
          </p:txBody>
        </p:sp>
        <p:sp>
          <p:nvSpPr>
            <p:cNvPr id="24" name="Rectangle 17"/>
            <p:cNvSpPr>
              <a:spLocks noChangeArrowheads="1"/>
            </p:cNvSpPr>
            <p:nvPr userDrawn="1"/>
          </p:nvSpPr>
          <p:spPr bwMode="auto">
            <a:xfrm>
              <a:off x="1110" y="3963"/>
              <a:ext cx="581" cy="68"/>
            </a:xfrm>
            <a:prstGeom prst="rect">
              <a:avLst/>
            </a:prstGeom>
            <a:solidFill>
              <a:schemeClr val="bg1">
                <a:lumMod val="65000"/>
              </a:schemeClr>
            </a:solidFill>
            <a:ln w="9525">
              <a:noFill/>
              <a:miter lim="800000"/>
              <a:headEnd/>
              <a:tailEnd/>
            </a:ln>
          </p:spPr>
          <p:txBody>
            <a:bodyPr wrap="none" anchor="ctr"/>
            <a:lstStyle/>
            <a:p>
              <a:pPr algn="ctr">
                <a:defRPr/>
              </a:pPr>
              <a:r>
                <a:rPr lang="tr-TR" b="1">
                  <a:solidFill>
                    <a:srgbClr val="91002C"/>
                  </a:solidFill>
                  <a:latin typeface="Verdana" pitchFamily="34" charset="0"/>
                  <a:cs typeface="+mn-cs"/>
                </a:rPr>
                <a:t> </a:t>
              </a:r>
            </a:p>
          </p:txBody>
        </p:sp>
        <p:sp>
          <p:nvSpPr>
            <p:cNvPr id="25" name="Rectangle 18"/>
            <p:cNvSpPr>
              <a:spLocks noChangeArrowheads="1"/>
            </p:cNvSpPr>
            <p:nvPr userDrawn="1"/>
          </p:nvSpPr>
          <p:spPr bwMode="auto">
            <a:xfrm>
              <a:off x="1677" y="3963"/>
              <a:ext cx="582" cy="68"/>
            </a:xfrm>
            <a:prstGeom prst="rect">
              <a:avLst/>
            </a:prstGeom>
            <a:solidFill>
              <a:schemeClr val="bg1">
                <a:lumMod val="75000"/>
              </a:schemeClr>
            </a:solidFill>
            <a:ln w="9525">
              <a:noFill/>
              <a:miter lim="800000"/>
              <a:headEnd/>
              <a:tailEnd/>
            </a:ln>
          </p:spPr>
          <p:txBody>
            <a:bodyPr wrap="none" anchor="ctr"/>
            <a:lstStyle/>
            <a:p>
              <a:pPr>
                <a:defRPr/>
              </a:pPr>
              <a:endParaRPr lang="tr-TR" sz="2800">
                <a:solidFill>
                  <a:srgbClr val="000000"/>
                </a:solidFill>
                <a:latin typeface="Arial" charset="0"/>
                <a:cs typeface="+mn-cs"/>
              </a:endParaRPr>
            </a:p>
          </p:txBody>
        </p:sp>
        <p:sp>
          <p:nvSpPr>
            <p:cNvPr id="26" name="Rectangle 19"/>
            <p:cNvSpPr>
              <a:spLocks noChangeArrowheads="1"/>
            </p:cNvSpPr>
            <p:nvPr userDrawn="1"/>
          </p:nvSpPr>
          <p:spPr bwMode="auto">
            <a:xfrm>
              <a:off x="2244" y="3963"/>
              <a:ext cx="3389" cy="68"/>
            </a:xfrm>
            <a:prstGeom prst="rect">
              <a:avLst/>
            </a:prstGeom>
            <a:solidFill>
              <a:schemeClr val="bg1">
                <a:lumMod val="85000"/>
              </a:schemeClr>
            </a:solidFill>
            <a:ln w="9525">
              <a:noFill/>
              <a:miter lim="800000"/>
              <a:headEnd/>
              <a:tailEnd/>
            </a:ln>
          </p:spPr>
          <p:txBody>
            <a:bodyPr wrap="none" anchor="ctr"/>
            <a:lstStyle/>
            <a:p>
              <a:pPr>
                <a:defRPr/>
              </a:pPr>
              <a:endParaRPr lang="tr-TR" sz="2800">
                <a:solidFill>
                  <a:srgbClr val="000000"/>
                </a:solidFill>
                <a:latin typeface="Arial" charset="0"/>
                <a:cs typeface="+mn-cs"/>
              </a:endParaRPr>
            </a:p>
          </p:txBody>
        </p:sp>
      </p:grpSp>
      <p:sp>
        <p:nvSpPr>
          <p:cNvPr id="32" name="5 Slayt Numarası Yer Tutucusu"/>
          <p:cNvSpPr txBox="1">
            <a:spLocks/>
          </p:cNvSpPr>
          <p:nvPr userDrawn="1"/>
        </p:nvSpPr>
        <p:spPr>
          <a:xfrm>
            <a:off x="6553200" y="6500813"/>
            <a:ext cx="2133600" cy="365125"/>
          </a:xfrm>
          <a:prstGeom prst="rect">
            <a:avLst/>
          </a:prstGeom>
        </p:spPr>
        <p:txBody>
          <a:bodyPr anchor="ctr"/>
          <a:lstStyle>
            <a:lvl1pPr algn="r">
              <a:defRPr sz="1200">
                <a:solidFill>
                  <a:schemeClr val="tx1">
                    <a:tint val="75000"/>
                  </a:schemeClr>
                </a:solidFill>
              </a:defRPr>
            </a:lvl1pPr>
          </a:lstStyle>
          <a:p>
            <a:pPr>
              <a:defRPr/>
            </a:pPr>
            <a:fld id="{C10AD9D8-1BA2-4D75-9A63-BAF00B8D341F}" type="slidenum">
              <a:rPr lang="tr-TR" smtClean="0">
                <a:cs typeface="+mn-cs"/>
              </a:rPr>
              <a:pPr>
                <a:defRPr/>
              </a:pPr>
              <a:t>‹#›</a:t>
            </a:fld>
            <a:endParaRPr lang="tr-TR" dirty="0">
              <a:cs typeface="+mn-cs"/>
            </a:endParaRPr>
          </a:p>
        </p:txBody>
      </p:sp>
      <p:sp>
        <p:nvSpPr>
          <p:cNvPr id="33" name="3 Veri Yer Tutucusu"/>
          <p:cNvSpPr>
            <a:spLocks noGrp="1"/>
          </p:cNvSpPr>
          <p:nvPr>
            <p:ph type="dt" sz="half" idx="2"/>
          </p:nvPr>
        </p:nvSpPr>
        <p:spPr>
          <a:xfrm>
            <a:off x="0" y="6500813"/>
            <a:ext cx="2133600" cy="365125"/>
          </a:xfrm>
          <a:prstGeom prst="rect">
            <a:avLst/>
          </a:prstGeom>
        </p:spPr>
        <p:txBody>
          <a:bodyPr vert="horz" lIns="91440" tIns="45720" rIns="91440" bIns="45720" rtlCol="0" anchor="ctr"/>
          <a:lstStyle>
            <a:lvl1pPr algn="l">
              <a:defRPr sz="1200" smtClean="0">
                <a:solidFill>
                  <a:schemeClr val="tx1">
                    <a:tint val="75000"/>
                  </a:schemeClr>
                </a:solidFill>
                <a:cs typeface="+mn-cs"/>
              </a:defRPr>
            </a:lvl1pPr>
          </a:lstStyle>
          <a:p>
            <a:pPr>
              <a:defRPr/>
            </a:pPr>
            <a:fld id="{446D447C-0180-4408-96DF-FC5A0D5A2394}" type="datetime1">
              <a:rPr lang="tr-TR" smtClean="0"/>
              <a:pPr>
                <a:defRPr/>
              </a:pPr>
              <a:t>11.09.2018</a:t>
            </a:fld>
            <a:endParaRPr lang="tr-TR"/>
          </a:p>
        </p:txBody>
      </p:sp>
      <p:sp>
        <p:nvSpPr>
          <p:cNvPr id="34" name="4 Altbilgi Yer Tutucusu"/>
          <p:cNvSpPr>
            <a:spLocks noGrp="1"/>
          </p:cNvSpPr>
          <p:nvPr>
            <p:ph type="ftr" sz="quarter" idx="3"/>
          </p:nvPr>
        </p:nvSpPr>
        <p:spPr>
          <a:xfrm>
            <a:off x="3311525" y="6492875"/>
            <a:ext cx="2895600" cy="365125"/>
          </a:xfrm>
          <a:prstGeom prst="rect">
            <a:avLst/>
          </a:prstGeom>
        </p:spPr>
        <p:txBody>
          <a:bodyPr vert="horz" lIns="91440" tIns="45720" rIns="91440" bIns="45720" rtlCol="0" anchor="ctr"/>
          <a:lstStyle>
            <a:lvl1pPr algn="ctr">
              <a:defRPr sz="1100" smtClean="0">
                <a:solidFill>
                  <a:schemeClr val="tx1">
                    <a:tint val="75000"/>
                  </a:schemeClr>
                </a:solidFill>
                <a:cs typeface="+mn-cs"/>
              </a:defRPr>
            </a:lvl1pPr>
          </a:lstStyle>
          <a:p>
            <a:pPr>
              <a:defRPr/>
            </a:pPr>
            <a:r>
              <a:rPr lang="tr-TR" smtClean="0"/>
              <a:t>Kadastro Dairesi Başkanlığı                 </a:t>
            </a:r>
            <a:endParaRPr lang="tr-TR" dirty="0"/>
          </a:p>
        </p:txBody>
      </p:sp>
    </p:spTree>
  </p:cSld>
  <p:clrMap bg1="lt1" tx1="dk1" bg2="lt2" tx2="dk2" accent1="accent1" accent2="accent2" accent3="accent3" accent4="accent4" accent5="accent5" accent6="accent6" hlink="hlink" folHlink="folHlink"/>
  <p:sldLayoutIdLst>
    <p:sldLayoutId id="2147483808" r:id="rId1"/>
    <p:sldLayoutId id="2147483809" r:id="rId2"/>
  </p:sldLayoutIdLst>
  <p:transition advClick="0"/>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446D447C-0180-4408-96DF-FC5A0D5A2394}" type="datetime1">
              <a:rPr lang="tr-TR" smtClean="0"/>
              <a:pPr>
                <a:defRPr/>
              </a:pPr>
              <a:t>11.09.2018</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r>
              <a:rPr lang="tr-TR" smtClean="0"/>
              <a:t>Kadastro Dairesi Başkanlığı                 </a:t>
            </a:r>
            <a:endParaRPr lang="tr-TR" dirty="0"/>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42AED99-7FB4-404E-8A97-64753DCE42EC}" type="slidenum">
              <a:rPr kumimoji="0" lang="en-US" smtClean="0"/>
              <a:pPr/>
              <a:t>‹#›</a:t>
            </a:fld>
            <a:endParaRPr kumimoji="0" lang="en-US" dirty="0">
              <a:solidFill>
                <a:schemeClr val="tx2">
                  <a:shade val="90000"/>
                </a:schemeClr>
              </a:solidFill>
            </a:endParaRP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
        <p:nvSpPr>
          <p:cNvPr id="14" name="5 Slayt Numarası Yer Tutucusu"/>
          <p:cNvSpPr txBox="1">
            <a:spLocks/>
          </p:cNvSpPr>
          <p:nvPr userDrawn="1"/>
        </p:nvSpPr>
        <p:spPr>
          <a:xfrm>
            <a:off x="6553200" y="6500813"/>
            <a:ext cx="2133600" cy="365125"/>
          </a:xfrm>
          <a:prstGeom prst="rect">
            <a:avLst/>
          </a:prstGeom>
        </p:spPr>
        <p:txBody>
          <a:bodyPr anchor="ctr"/>
          <a:lstStyle>
            <a:lvl1pPr algn="r">
              <a:defRPr sz="1200">
                <a:solidFill>
                  <a:schemeClr val="tx1">
                    <a:tint val="75000"/>
                  </a:schemeClr>
                </a:solidFill>
              </a:defRPr>
            </a:lvl1pPr>
          </a:lstStyle>
          <a:p>
            <a:pPr>
              <a:defRPr/>
            </a:pPr>
            <a:fld id="{C10AD9D8-1BA2-4D75-9A63-BAF00B8D341F}" type="slidenum">
              <a:rPr lang="tr-TR" smtClean="0">
                <a:cs typeface="+mn-cs"/>
              </a:rPr>
              <a:pPr>
                <a:defRPr/>
              </a:pPr>
              <a:t>‹#›</a:t>
            </a:fld>
            <a:endParaRPr lang="tr-TR" dirty="0">
              <a:cs typeface="+mn-cs"/>
            </a:endParaRPr>
          </a:p>
        </p:txBody>
      </p:sp>
    </p:spTree>
  </p:cSld>
  <p:clrMap bg1="lt1" tx1="dk1" bg2="lt2" tx2="dk2" accent1="accent1" accent2="accent2" accent3="accent3" accent4="accent4" accent5="accent5" accent6="accent6" hlink="hlink" folHlink="folHlink"/>
  <p:sldLayoutIdLst>
    <p:sldLayoutId id="2147484015" r:id="rId1"/>
    <p:sldLayoutId id="2147484016" r:id="rId2"/>
    <p:sldLayoutId id="2147484017" r:id="rId3"/>
    <p:sldLayoutId id="2147484018" r:id="rId4"/>
    <p:sldLayoutId id="2147484019" r:id="rId5"/>
    <p:sldLayoutId id="2147484020" r:id="rId6"/>
    <p:sldLayoutId id="2147484021" r:id="rId7"/>
    <p:sldLayoutId id="2147484022" r:id="rId8"/>
    <p:sldLayoutId id="2147484023" r:id="rId9"/>
    <p:sldLayoutId id="2147484024" r:id="rId10"/>
    <p:sldLayoutId id="2147484025" r:id="rId11"/>
  </p:sldLayoutIdLst>
  <p:hf sldNum="0"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gif"/><Relationship Id="rId3" Type="http://schemas.openxmlformats.org/officeDocument/2006/relationships/image" Target="../media/image4.jpeg"/><Relationship Id="rId7" Type="http://schemas.openxmlformats.org/officeDocument/2006/relationships/image" Target="../media/image8.jpeg"/><Relationship Id="rId12" Type="http://schemas.openxmlformats.org/officeDocument/2006/relationships/image" Target="../media/image13.jpeg"/><Relationship Id="rId2" Type="http://schemas.openxmlformats.org/officeDocument/2006/relationships/image" Target="../media/image3.jpeg"/><Relationship Id="rId1" Type="http://schemas.openxmlformats.org/officeDocument/2006/relationships/slideLayout" Target="../slideLayouts/slideLayout4.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jpeg"/><Relationship Id="rId10" Type="http://schemas.openxmlformats.org/officeDocument/2006/relationships/image" Target="../media/image11.png"/><Relationship Id="rId4" Type="http://schemas.openxmlformats.org/officeDocument/2006/relationships/image" Target="../media/image5.jpeg"/><Relationship Id="rId9" Type="http://schemas.openxmlformats.org/officeDocument/2006/relationships/image" Target="../media/image10.jpeg"/></Relationships>
</file>

<file path=ppt/slides/_rels/slide10.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5.jpeg"/><Relationship Id="rId1" Type="http://schemas.openxmlformats.org/officeDocument/2006/relationships/slideLayout" Target="../slideLayouts/slideLayout4.xml"/><Relationship Id="rId4" Type="http://schemas.openxmlformats.org/officeDocument/2006/relationships/image" Target="../media/image14.gif"/></Relationships>
</file>

<file path=ppt/slides/_rels/slide12.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14.gi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14.gi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image" Target="../media/image14.gif"/></Relationships>
</file>

<file path=ppt/slides/_rels/slide16.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14.gif"/></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4.xml"/><Relationship Id="rId4" Type="http://schemas.openxmlformats.org/officeDocument/2006/relationships/image" Target="../media/image14.gif"/></Relationships>
</file>

<file path=ppt/slides/_rels/slide19.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www.google.com.tr/url?sa=i&amp;rct=j&amp;q=&amp;esrc=s&amp;source=images&amp;cd=&amp;cad=rja&amp;uact=8&amp;ved=2ahUKEwiqu8rbnPLbAhVR6KQKHR-nA0AQjRx6BAgBEAU&amp;url=http://tapu-kadastro.net/index.php/makaleler/yenileme22a-2/515-sorular-ve-cevaplar-22-a-calismalari-1&amp;psig=AOvVaw2AMCHnh5a23-lb6olq0Dzc&amp;ust=1530133200975383" TargetMode="External"/><Relationship Id="rId1" Type="http://schemas.openxmlformats.org/officeDocument/2006/relationships/slideLayout" Target="../slideLayouts/slideLayout4.xml"/><Relationship Id="rId5" Type="http://schemas.openxmlformats.org/officeDocument/2006/relationships/image" Target="../media/image14.gif"/><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5.png"/><Relationship Id="rId1" Type="http://schemas.openxmlformats.org/officeDocument/2006/relationships/slideLayout" Target="../slideLayouts/slideLayout4.xml"/><Relationship Id="rId4" Type="http://schemas.openxmlformats.org/officeDocument/2006/relationships/image" Target="../media/image14.gif"/></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6.jpeg"/><Relationship Id="rId1" Type="http://schemas.openxmlformats.org/officeDocument/2006/relationships/slideLayout" Target="../slideLayouts/slideLayout4.xml"/><Relationship Id="rId4" Type="http://schemas.openxmlformats.org/officeDocument/2006/relationships/image" Target="../media/image14.gif"/></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4.xml"/><Relationship Id="rId6" Type="http://schemas.openxmlformats.org/officeDocument/2006/relationships/image" Target="../media/image14.gif"/><Relationship Id="rId5" Type="http://schemas.openxmlformats.org/officeDocument/2006/relationships/image" Target="../media/image39.jpeg"/><Relationship Id="rId4"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40.png"/><Relationship Id="rId1" Type="http://schemas.openxmlformats.org/officeDocument/2006/relationships/slideLayout" Target="../slideLayouts/slideLayout4.xml"/><Relationship Id="rId4" Type="http://schemas.openxmlformats.org/officeDocument/2006/relationships/image" Target="../media/image14.gif"/></Relationships>
</file>

<file path=ppt/slides/_rels/slide25.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jpeg"/><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4.gif"/><Relationship Id="rId4" Type="http://schemas.openxmlformats.org/officeDocument/2006/relationships/image" Target="../media/image18.jpeg"/></Relationships>
</file>

<file path=ppt/slides/_rels/slide30.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8.jpeg"/><Relationship Id="rId1" Type="http://schemas.openxmlformats.org/officeDocument/2006/relationships/slideLayout" Target="../slideLayouts/slideLayout4.xml"/><Relationship Id="rId4" Type="http://schemas.openxmlformats.org/officeDocument/2006/relationships/image" Target="../media/image14.gif"/></Relationships>
</file>

<file path=ppt/slides/_rels/slide43.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61.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4.jpeg"/><Relationship Id="rId1" Type="http://schemas.openxmlformats.org/officeDocument/2006/relationships/slideLayout" Target="../slideLayouts/slideLayout4.xml"/><Relationship Id="rId4" Type="http://schemas.openxmlformats.org/officeDocument/2006/relationships/image" Target="../media/image14.gif"/></Relationships>
</file>

<file path=ppt/slides/_rels/slide4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4.jpeg"/><Relationship Id="rId1" Type="http://schemas.openxmlformats.org/officeDocument/2006/relationships/slideLayout" Target="../slideLayouts/slideLayout4.xml"/><Relationship Id="rId4" Type="http://schemas.openxmlformats.org/officeDocument/2006/relationships/image" Target="../media/image14.gif"/></Relationships>
</file>

<file path=ppt/slides/_rels/slide48.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 Id="rId5" Type="http://schemas.openxmlformats.org/officeDocument/2006/relationships/image" Target="../media/image14.gif"/><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2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64" name="Picture 16" descr="Ä°lgili resim"/>
          <p:cNvPicPr>
            <a:picLocks noChangeAspect="1" noChangeArrowheads="1"/>
          </p:cNvPicPr>
          <p:nvPr/>
        </p:nvPicPr>
        <p:blipFill>
          <a:blip r:embed="rId2"/>
          <a:srcRect/>
          <a:stretch>
            <a:fillRect/>
          </a:stretch>
        </p:blipFill>
        <p:spPr bwMode="auto">
          <a:xfrm>
            <a:off x="4143372" y="619136"/>
            <a:ext cx="1452541" cy="1452541"/>
          </a:xfrm>
          <a:prstGeom prst="rect">
            <a:avLst/>
          </a:prstGeom>
          <a:noFill/>
        </p:spPr>
      </p:pic>
      <p:pic>
        <p:nvPicPr>
          <p:cNvPr id="9" name="Picture 2" descr="tkgm ile ilgili görsel sonucu"/>
          <p:cNvPicPr>
            <a:picLocks noChangeAspect="1" noChangeArrowheads="1"/>
          </p:cNvPicPr>
          <p:nvPr/>
        </p:nvPicPr>
        <p:blipFill>
          <a:blip r:embed="rId3" cstate="screen"/>
          <a:srcRect/>
          <a:stretch>
            <a:fillRect/>
          </a:stretch>
        </p:blipFill>
        <p:spPr bwMode="auto">
          <a:xfrm>
            <a:off x="8072462" y="428604"/>
            <a:ext cx="1079480" cy="1079480"/>
          </a:xfrm>
          <a:prstGeom prst="rect">
            <a:avLst/>
          </a:prstGeom>
          <a:ln>
            <a:noFill/>
          </a:ln>
          <a:effectLst>
            <a:softEdge rad="112500"/>
          </a:effectLst>
        </p:spPr>
      </p:pic>
      <p:sp>
        <p:nvSpPr>
          <p:cNvPr id="6" name="5 Dikdörtgen"/>
          <p:cNvSpPr/>
          <p:nvPr/>
        </p:nvSpPr>
        <p:spPr>
          <a:xfrm>
            <a:off x="0" y="2629627"/>
            <a:ext cx="9144000" cy="2585323"/>
          </a:xfrm>
          <a:prstGeom prst="rect">
            <a:avLst/>
          </a:prstGeom>
          <a:solidFill>
            <a:schemeClr val="accent1">
              <a:lumMod val="60000"/>
              <a:lumOff val="40000"/>
            </a:schemeClr>
          </a:solidFill>
        </p:spPr>
        <p:txBody>
          <a:bodyPr wrap="square" lIns="91440" tIns="45720" rIns="91440" bIns="45720">
            <a:spAutoFit/>
          </a:bodyPr>
          <a:lstStyle/>
          <a:p>
            <a:pPr algn="ctr"/>
            <a:r>
              <a:rPr lang="tr-TR" sz="5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38100" dist="38100" dir="2700000" algn="tl">
                    <a:srgbClr val="000000">
                      <a:alpha val="43137"/>
                    </a:srgbClr>
                  </a:outerShdw>
                </a:effectLst>
              </a:rPr>
              <a:t>YAPILMIŞ </a:t>
            </a:r>
          </a:p>
          <a:p>
            <a:pPr algn="ctr"/>
            <a:r>
              <a:rPr lang="tr-TR" sz="5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38100" dist="38100" dir="2700000" algn="tl">
                    <a:srgbClr val="000000">
                      <a:alpha val="43137"/>
                    </a:srgbClr>
                  </a:outerShdw>
                </a:effectLst>
              </a:rPr>
              <a:t>SAYISALLAŞTIRMA</a:t>
            </a:r>
          </a:p>
          <a:p>
            <a:pPr algn="ctr"/>
            <a:r>
              <a:rPr lang="tr-TR" sz="5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38100" dist="38100" dir="2700000" algn="tl">
                    <a:srgbClr val="000000">
                      <a:alpha val="43137"/>
                    </a:srgbClr>
                  </a:outerShdw>
                </a:effectLst>
              </a:rPr>
              <a:t>UYGULAMALARI</a:t>
            </a:r>
            <a:endParaRPr lang="tr-TR" sz="5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38100" dist="38100" dir="2700000" algn="tl">
                  <a:srgbClr val="000000">
                    <a:alpha val="43137"/>
                  </a:srgbClr>
                </a:outerShdw>
              </a:effectLst>
            </a:endParaRPr>
          </a:p>
        </p:txBody>
      </p:sp>
      <p:sp>
        <p:nvSpPr>
          <p:cNvPr id="7" name="6 Dikdörtgen"/>
          <p:cNvSpPr/>
          <p:nvPr/>
        </p:nvSpPr>
        <p:spPr>
          <a:xfrm>
            <a:off x="0" y="2071677"/>
            <a:ext cx="9144000" cy="557949"/>
          </a:xfrm>
          <a:prstGeom prst="rect">
            <a:avLst/>
          </a:prstGeom>
          <a:blipFill>
            <a:blip r:embed="rId4" cstate="print"/>
            <a:tile tx="0" ty="0" sx="100000" sy="100000" flip="none" algn="tl"/>
          </a:blip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
        <p:nvSpPr>
          <p:cNvPr id="8" name="7 Dikdörtgen"/>
          <p:cNvSpPr/>
          <p:nvPr/>
        </p:nvSpPr>
        <p:spPr>
          <a:xfrm>
            <a:off x="0" y="5214950"/>
            <a:ext cx="9144000" cy="1143008"/>
          </a:xfrm>
          <a:prstGeom prst="rect">
            <a:avLst/>
          </a:prstGeom>
          <a:blipFill>
            <a:blip r:embed="rId4" cstate="print"/>
            <a:tile tx="0" ty="0" sx="100000" sy="100000" flip="none" algn="tl"/>
          </a:blip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p>
        </p:txBody>
      </p:sp>
      <p:pic>
        <p:nvPicPr>
          <p:cNvPr id="27650" name="Picture 2" descr="arazi Ã¶lÃ§Ã¼mÃ¼ gps ile ilgili gÃ¶rsel sonucu"/>
          <p:cNvPicPr>
            <a:picLocks noChangeAspect="1" noChangeArrowheads="1"/>
          </p:cNvPicPr>
          <p:nvPr/>
        </p:nvPicPr>
        <p:blipFill>
          <a:blip r:embed="rId5" cstate="screen"/>
          <a:srcRect/>
          <a:stretch>
            <a:fillRect/>
          </a:stretch>
        </p:blipFill>
        <p:spPr bwMode="auto">
          <a:xfrm>
            <a:off x="0" y="5214950"/>
            <a:ext cx="1679301" cy="1175511"/>
          </a:xfrm>
          <a:prstGeom prst="rect">
            <a:avLst/>
          </a:prstGeom>
          <a:noFill/>
        </p:spPr>
      </p:pic>
      <p:pic>
        <p:nvPicPr>
          <p:cNvPr id="27652" name="Picture 4" descr="arazi Ã¶lÃ§Ã¼mÃ¼ gps ile ilgili gÃ¶rsel sonucu"/>
          <p:cNvPicPr>
            <a:picLocks noChangeAspect="1" noChangeArrowheads="1"/>
          </p:cNvPicPr>
          <p:nvPr/>
        </p:nvPicPr>
        <p:blipFill>
          <a:blip r:embed="rId6"/>
          <a:srcRect/>
          <a:stretch>
            <a:fillRect/>
          </a:stretch>
        </p:blipFill>
        <p:spPr bwMode="auto">
          <a:xfrm>
            <a:off x="1679301" y="5214950"/>
            <a:ext cx="1797841" cy="1175511"/>
          </a:xfrm>
          <a:prstGeom prst="rect">
            <a:avLst/>
          </a:prstGeom>
          <a:noFill/>
        </p:spPr>
      </p:pic>
      <p:pic>
        <p:nvPicPr>
          <p:cNvPr id="27654" name="Picture 6" descr="arazi Ã¶lÃ§Ã¼mÃ¼ gps ile ilgili gÃ¶rsel sonucu"/>
          <p:cNvPicPr>
            <a:picLocks noChangeAspect="1" noChangeArrowheads="1"/>
          </p:cNvPicPr>
          <p:nvPr/>
        </p:nvPicPr>
        <p:blipFill>
          <a:blip r:embed="rId7"/>
          <a:srcRect/>
          <a:stretch>
            <a:fillRect/>
          </a:stretch>
        </p:blipFill>
        <p:spPr bwMode="auto">
          <a:xfrm>
            <a:off x="3477142" y="5197412"/>
            <a:ext cx="1809238" cy="1193049"/>
          </a:xfrm>
          <a:prstGeom prst="rect">
            <a:avLst/>
          </a:prstGeom>
          <a:noFill/>
        </p:spPr>
      </p:pic>
      <p:pic>
        <p:nvPicPr>
          <p:cNvPr id="27656" name="Picture 8" descr="Ä°lgili resim"/>
          <p:cNvPicPr>
            <a:picLocks noChangeAspect="1" noChangeArrowheads="1"/>
          </p:cNvPicPr>
          <p:nvPr/>
        </p:nvPicPr>
        <p:blipFill>
          <a:blip r:embed="rId8"/>
          <a:srcRect/>
          <a:stretch>
            <a:fillRect/>
          </a:stretch>
        </p:blipFill>
        <p:spPr bwMode="auto">
          <a:xfrm>
            <a:off x="5286380" y="5187578"/>
            <a:ext cx="1785950" cy="1202883"/>
          </a:xfrm>
          <a:prstGeom prst="rect">
            <a:avLst/>
          </a:prstGeom>
          <a:noFill/>
        </p:spPr>
      </p:pic>
      <p:pic>
        <p:nvPicPr>
          <p:cNvPr id="27658" name="Picture 10" descr="Ä°lgili resim"/>
          <p:cNvPicPr>
            <a:picLocks noChangeAspect="1" noChangeArrowheads="1"/>
          </p:cNvPicPr>
          <p:nvPr/>
        </p:nvPicPr>
        <p:blipFill>
          <a:blip r:embed="rId9" cstate="screen"/>
          <a:srcRect/>
          <a:stretch>
            <a:fillRect/>
          </a:stretch>
        </p:blipFill>
        <p:spPr bwMode="auto">
          <a:xfrm>
            <a:off x="7072330" y="5187578"/>
            <a:ext cx="2079612" cy="1202883"/>
          </a:xfrm>
          <a:prstGeom prst="rect">
            <a:avLst/>
          </a:prstGeom>
          <a:noFill/>
        </p:spPr>
      </p:pic>
      <p:pic>
        <p:nvPicPr>
          <p:cNvPr id="27660" name="Picture 12" descr="Ä°lgili resim"/>
          <p:cNvPicPr>
            <a:picLocks noChangeAspect="1" noChangeArrowheads="1"/>
          </p:cNvPicPr>
          <p:nvPr/>
        </p:nvPicPr>
        <p:blipFill>
          <a:blip r:embed="rId10" cstate="screen"/>
          <a:srcRect/>
          <a:stretch>
            <a:fillRect/>
          </a:stretch>
        </p:blipFill>
        <p:spPr bwMode="auto">
          <a:xfrm>
            <a:off x="0" y="743683"/>
            <a:ext cx="2071670" cy="1327994"/>
          </a:xfrm>
          <a:prstGeom prst="rect">
            <a:avLst/>
          </a:prstGeom>
          <a:noFill/>
        </p:spPr>
      </p:pic>
      <p:pic>
        <p:nvPicPr>
          <p:cNvPr id="27662" name="Picture 14" descr="pafta tarama ile ilgili gÃ¶rsel sonucu"/>
          <p:cNvPicPr>
            <a:picLocks noChangeAspect="1" noChangeArrowheads="1"/>
          </p:cNvPicPr>
          <p:nvPr/>
        </p:nvPicPr>
        <p:blipFill>
          <a:blip r:embed="rId11"/>
          <a:srcRect/>
          <a:stretch>
            <a:fillRect/>
          </a:stretch>
        </p:blipFill>
        <p:spPr bwMode="auto">
          <a:xfrm>
            <a:off x="2071670" y="428604"/>
            <a:ext cx="2381250" cy="1781176"/>
          </a:xfrm>
          <a:prstGeom prst="rect">
            <a:avLst/>
          </a:prstGeom>
          <a:noFill/>
        </p:spPr>
      </p:pic>
      <p:pic>
        <p:nvPicPr>
          <p:cNvPr id="27666" name="Picture 18" descr="Ä°lgili resim"/>
          <p:cNvPicPr>
            <a:picLocks noChangeAspect="1" noChangeArrowheads="1"/>
          </p:cNvPicPr>
          <p:nvPr/>
        </p:nvPicPr>
        <p:blipFill>
          <a:blip r:embed="rId12" cstate="screen"/>
          <a:srcRect/>
          <a:stretch>
            <a:fillRect/>
          </a:stretch>
        </p:blipFill>
        <p:spPr bwMode="auto">
          <a:xfrm>
            <a:off x="5595914" y="743683"/>
            <a:ext cx="1561264" cy="1071569"/>
          </a:xfrm>
          <a:prstGeom prst="rect">
            <a:avLst/>
          </a:prstGeom>
          <a:noFill/>
        </p:spPr>
      </p:pic>
      <p:pic>
        <p:nvPicPr>
          <p:cNvPr id="15" name="Picture 3" descr="spinearth"/>
          <p:cNvPicPr>
            <a:picLocks noChangeAspect="1" noChangeArrowheads="1" noCrop="1"/>
          </p:cNvPicPr>
          <p:nvPr/>
        </p:nvPicPr>
        <p:blipFill>
          <a:blip r:embed="rId13"/>
          <a:srcRect/>
          <a:stretch>
            <a:fillRect/>
          </a:stretch>
        </p:blipFill>
        <p:spPr bwMode="auto">
          <a:xfrm>
            <a:off x="8286776" y="5767408"/>
            <a:ext cx="661987" cy="661988"/>
          </a:xfrm>
          <a:prstGeom prst="rect">
            <a:avLst/>
          </a:prstGeom>
          <a:noFill/>
          <a:ln w="9525">
            <a:noFill/>
            <a:miter lim="800000"/>
            <a:headEnd/>
            <a:tailEnd/>
          </a:ln>
        </p:spPr>
      </p:pic>
    </p:spTree>
  </p:cSld>
  <p:clrMapOvr>
    <a:masterClrMapping/>
  </p:clrMapOvr>
  <p:transition advClick="0">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2462552" y="425214"/>
            <a:ext cx="3790268" cy="461665"/>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r>
              <a:rPr lang="tr-TR" sz="2400" b="1" dirty="0" smtClean="0">
                <a:solidFill>
                  <a:schemeClr val="tx1"/>
                </a:solidFill>
              </a:rPr>
              <a:t>Düzeltme Raporu Nedir?</a:t>
            </a:r>
            <a:endParaRPr lang="tr-TR" sz="2400" b="1" dirty="0">
              <a:solidFill>
                <a:schemeClr val="tx1"/>
              </a:solidFill>
            </a:endParaRPr>
          </a:p>
        </p:txBody>
      </p:sp>
      <p:sp>
        <p:nvSpPr>
          <p:cNvPr id="5" name="4 Metin kutusu"/>
          <p:cNvSpPr txBox="1"/>
          <p:nvPr/>
        </p:nvSpPr>
        <p:spPr>
          <a:xfrm>
            <a:off x="214282" y="1643050"/>
            <a:ext cx="8715436" cy="144655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tr-TR" sz="2200" dirty="0" smtClean="0"/>
              <a:t>Sayısallaştırma çalışmalarında, </a:t>
            </a:r>
            <a:r>
              <a:rPr lang="tr-TR" sz="2200" b="1" dirty="0" smtClean="0">
                <a:solidFill>
                  <a:srgbClr val="C00000"/>
                </a:solidFill>
              </a:rPr>
              <a:t>yanılma sınırını aşan</a:t>
            </a:r>
            <a:r>
              <a:rPr lang="tr-TR" sz="2200" dirty="0" smtClean="0"/>
              <a:t> hataların düzeltilmesi için  hazırlanan ve yapılan düzeltmenin gerekçesi, yasal dayanağı ve düzeltme işlemlerinin ayrıntılı açıklandığı teknik bir rapordur.</a:t>
            </a:r>
            <a:endParaRPr lang="tr-TR" sz="2200" dirty="0"/>
          </a:p>
        </p:txBody>
      </p:sp>
      <p:sp>
        <p:nvSpPr>
          <p:cNvPr id="6" name="5 Metin kutusu"/>
          <p:cNvSpPr txBox="1"/>
          <p:nvPr/>
        </p:nvSpPr>
        <p:spPr>
          <a:xfrm>
            <a:off x="714348" y="3357562"/>
            <a:ext cx="7929618" cy="76944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tr-TR" sz="2200" dirty="0" smtClean="0"/>
              <a:t>Düzeltme yapılan taşınmazın geometrisinde bir değişiklik varsa düzeltme raporu ile birlikte düzeltme krokisi de tanzim edilir. </a:t>
            </a:r>
            <a:endParaRPr lang="tr-TR" sz="2200" dirty="0"/>
          </a:p>
        </p:txBody>
      </p:sp>
      <p:sp>
        <p:nvSpPr>
          <p:cNvPr id="14" name="13 Metin kutusu"/>
          <p:cNvSpPr txBox="1"/>
          <p:nvPr/>
        </p:nvSpPr>
        <p:spPr>
          <a:xfrm>
            <a:off x="928662" y="4857760"/>
            <a:ext cx="7500990" cy="1106866"/>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tr-TR" sz="2200" dirty="0" smtClean="0"/>
              <a:t>Düzeltme krokisinde parselin eski (hatalı) ve yeni (düzeltilmiş) durumu mutlaka gösterilmelidir. (Örneğin eski hali kesik çizgi ile yeni hali düz çizgi ile gösterilebilir.) </a:t>
            </a:r>
            <a:endParaRPr lang="tr-TR" sz="2200" dirty="0"/>
          </a:p>
        </p:txBody>
      </p:sp>
      <p:sp>
        <p:nvSpPr>
          <p:cNvPr id="16" name="15 Aşağı Ok"/>
          <p:cNvSpPr/>
          <p:nvPr/>
        </p:nvSpPr>
        <p:spPr>
          <a:xfrm>
            <a:off x="4143372" y="909469"/>
            <a:ext cx="428628" cy="416486"/>
          </a:xfrm>
          <a:prstGeom prst="downArrow">
            <a:avLst>
              <a:gd name="adj1" fmla="val 50000"/>
              <a:gd name="adj2" fmla="val 35900"/>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tr-TR"/>
          </a:p>
        </p:txBody>
      </p:sp>
      <p:pic>
        <p:nvPicPr>
          <p:cNvPr id="8" name="Picture 3" descr="spinearth"/>
          <p:cNvPicPr>
            <a:picLocks noChangeAspect="1" noChangeArrowheads="1" noCrop="1"/>
          </p:cNvPicPr>
          <p:nvPr/>
        </p:nvPicPr>
        <p:blipFill>
          <a:blip r:embed="rId2"/>
          <a:srcRect/>
          <a:stretch>
            <a:fillRect/>
          </a:stretch>
        </p:blipFill>
        <p:spPr bwMode="auto">
          <a:xfrm>
            <a:off x="8101013" y="5734050"/>
            <a:ext cx="661987" cy="661988"/>
          </a:xfrm>
          <a:prstGeom prst="rect">
            <a:avLst/>
          </a:prstGeom>
          <a:noFill/>
          <a:ln w="9525">
            <a:noFill/>
            <a:miter lim="800000"/>
            <a:headEnd/>
            <a:tailEnd/>
          </a:ln>
        </p:spPr>
      </p:pic>
    </p:spTree>
    <p:extLst>
      <p:ext uri="{BB962C8B-B14F-4D97-AF65-F5344CB8AC3E}">
        <p14:creationId xmlns="" xmlns:p14="http://schemas.microsoft.com/office/powerpoint/2010/main" val="40980296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377316"/>
            <a:ext cx="8229600" cy="4389120"/>
          </a:xfrm>
        </p:spPr>
        <p:txBody>
          <a:bodyPr>
            <a:normAutofit/>
          </a:bodyPr>
          <a:lstStyle/>
          <a:p>
            <a:r>
              <a:rPr lang="tr-TR" sz="2500" b="1" dirty="0" smtClean="0"/>
              <a:t>Düzeltme  raporları ve düzeltme krokileri hangi durumlarda hazırlanır?</a:t>
            </a:r>
            <a:endParaRPr lang="tr-TR" sz="2500" b="1" dirty="0"/>
          </a:p>
        </p:txBody>
      </p:sp>
      <p:graphicFrame>
        <p:nvGraphicFramePr>
          <p:cNvPr id="5" name="4 Tablo"/>
          <p:cNvGraphicFramePr>
            <a:graphicFrameLocks noGrp="1"/>
          </p:cNvGraphicFramePr>
          <p:nvPr/>
        </p:nvGraphicFramePr>
        <p:xfrm>
          <a:off x="214281" y="2285539"/>
          <a:ext cx="8472519" cy="4143857"/>
        </p:xfrm>
        <a:graphic>
          <a:graphicData uri="http://schemas.openxmlformats.org/drawingml/2006/table">
            <a:tbl>
              <a:tblPr firstRow="1" bandRow="1">
                <a:tableStyleId>{BDBED569-4797-4DF1-A0F4-6AAB3CD982D8}</a:tableStyleId>
              </a:tblPr>
              <a:tblGrid>
                <a:gridCol w="3214711"/>
                <a:gridCol w="2433635"/>
                <a:gridCol w="2824173"/>
              </a:tblGrid>
              <a:tr h="821537">
                <a:tc>
                  <a:txBody>
                    <a:bodyPr/>
                    <a:lstStyle/>
                    <a:p>
                      <a:pPr algn="ctr"/>
                      <a:endParaRPr lang="tr-TR" sz="2000" dirty="0" smtClean="0"/>
                    </a:p>
                    <a:p>
                      <a:pPr algn="ctr"/>
                      <a:r>
                        <a:rPr lang="tr-TR" sz="2000" dirty="0" smtClean="0"/>
                        <a:t>Durum</a:t>
                      </a:r>
                      <a:endParaRPr lang="tr-TR" sz="2000" dirty="0"/>
                    </a:p>
                  </a:txBody>
                  <a:tcPr/>
                </a:tc>
                <a:tc>
                  <a:txBody>
                    <a:bodyPr/>
                    <a:lstStyle/>
                    <a:p>
                      <a:pPr algn="ctr"/>
                      <a:endParaRPr lang="tr-TR" sz="2000" dirty="0" smtClean="0"/>
                    </a:p>
                    <a:p>
                      <a:pPr algn="ctr"/>
                      <a:r>
                        <a:rPr lang="tr-TR" sz="2000" dirty="0" smtClean="0"/>
                        <a:t>  Düzeltme Raporu</a:t>
                      </a:r>
                      <a:endParaRPr lang="tr-TR" sz="2000" dirty="0"/>
                    </a:p>
                  </a:txBody>
                  <a:tcPr/>
                </a:tc>
                <a:tc>
                  <a:txBody>
                    <a:bodyPr/>
                    <a:lstStyle/>
                    <a:p>
                      <a:pPr algn="ctr"/>
                      <a:endParaRPr lang="tr-TR" dirty="0" smtClean="0"/>
                    </a:p>
                    <a:p>
                      <a:pPr algn="ctr"/>
                      <a:r>
                        <a:rPr lang="tr-TR" dirty="0" smtClean="0"/>
                        <a:t>    Düzeltme Krokisi</a:t>
                      </a:r>
                      <a:endParaRPr lang="tr-TR" dirty="0"/>
                    </a:p>
                  </a:txBody>
                  <a:tcPr/>
                </a:tc>
              </a:tr>
              <a:tr h="821537">
                <a:tc>
                  <a:txBody>
                    <a:bodyPr/>
                    <a:lstStyle/>
                    <a:p>
                      <a:r>
                        <a:rPr lang="tr-TR" sz="2000" dirty="0" smtClean="0"/>
                        <a:t>Yalnızca</a:t>
                      </a:r>
                      <a:r>
                        <a:rPr lang="tr-TR" sz="2000" baseline="0" dirty="0" smtClean="0"/>
                        <a:t> Yüzölçümünde yanılma sınırını aşan hataların düzeltilmesinde</a:t>
                      </a:r>
                      <a:endParaRPr lang="tr-TR" sz="2000" dirty="0"/>
                    </a:p>
                  </a:txBody>
                  <a:tcPr/>
                </a:tc>
                <a:tc>
                  <a:txBody>
                    <a:bodyPr/>
                    <a:lstStyle/>
                    <a:p>
                      <a:endParaRPr lang="tr-TR" dirty="0"/>
                    </a:p>
                  </a:txBody>
                  <a:tcPr/>
                </a:tc>
                <a:tc>
                  <a:txBody>
                    <a:bodyPr/>
                    <a:lstStyle/>
                    <a:p>
                      <a:endParaRPr lang="tr-TR"/>
                    </a:p>
                  </a:txBody>
                  <a:tcPr/>
                </a:tc>
              </a:tr>
              <a:tr h="821537">
                <a:tc>
                  <a:txBody>
                    <a:bodyPr/>
                    <a:lstStyle/>
                    <a:p>
                      <a:r>
                        <a:rPr lang="tr-TR" sz="2000" dirty="0" smtClean="0"/>
                        <a:t>Yalnızca geometrisinde yanılma sınırını aşan hataların</a:t>
                      </a:r>
                      <a:r>
                        <a:rPr lang="tr-TR" sz="2000" baseline="0" dirty="0" smtClean="0"/>
                        <a:t> düzeltilmesinde</a:t>
                      </a:r>
                      <a:endParaRPr lang="tr-TR" sz="2000" dirty="0"/>
                    </a:p>
                  </a:txBody>
                  <a:tcPr/>
                </a:tc>
                <a:tc>
                  <a:txBody>
                    <a:bodyPr/>
                    <a:lstStyle/>
                    <a:p>
                      <a:endParaRPr lang="tr-TR" dirty="0"/>
                    </a:p>
                  </a:txBody>
                  <a:tcPr/>
                </a:tc>
                <a:tc>
                  <a:txBody>
                    <a:bodyPr/>
                    <a:lstStyle/>
                    <a:p>
                      <a:endParaRPr lang="tr-TR" dirty="0"/>
                    </a:p>
                  </a:txBody>
                  <a:tcPr/>
                </a:tc>
              </a:tr>
              <a:tr h="821537">
                <a:tc>
                  <a:txBody>
                    <a:bodyPr/>
                    <a:lstStyle/>
                    <a:p>
                      <a:r>
                        <a:rPr lang="tr-TR" sz="2000" dirty="0" smtClean="0"/>
                        <a:t>Hem yüzölçümü hem</a:t>
                      </a:r>
                      <a:r>
                        <a:rPr lang="tr-TR" sz="2000" baseline="0" dirty="0" smtClean="0"/>
                        <a:t> de geometrisinde yanılma sınırını aşan hataların düzeltilmesinde</a:t>
                      </a:r>
                      <a:endParaRPr lang="tr-TR" sz="2000" dirty="0"/>
                    </a:p>
                  </a:txBody>
                  <a:tcPr/>
                </a:tc>
                <a:tc>
                  <a:txBody>
                    <a:bodyPr/>
                    <a:lstStyle/>
                    <a:p>
                      <a:endParaRPr lang="tr-TR" dirty="0"/>
                    </a:p>
                  </a:txBody>
                  <a:tcPr/>
                </a:tc>
                <a:tc>
                  <a:txBody>
                    <a:bodyPr/>
                    <a:lstStyle/>
                    <a:p>
                      <a:endParaRPr lang="tr-TR" dirty="0"/>
                    </a:p>
                  </a:txBody>
                  <a:tcPr/>
                </a:tc>
              </a:tr>
            </a:tbl>
          </a:graphicData>
        </a:graphic>
      </p:graphicFrame>
      <p:sp>
        <p:nvSpPr>
          <p:cNvPr id="6" name="5 Çarpma"/>
          <p:cNvSpPr/>
          <p:nvPr/>
        </p:nvSpPr>
        <p:spPr>
          <a:xfrm>
            <a:off x="6777061" y="3190876"/>
            <a:ext cx="857256" cy="785818"/>
          </a:xfrm>
          <a:prstGeom prst="mathMultiply">
            <a:avLst>
              <a:gd name="adj1" fmla="val 11668"/>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tr-TR"/>
          </a:p>
        </p:txBody>
      </p:sp>
      <p:pic>
        <p:nvPicPr>
          <p:cNvPr id="1026" name="Picture 2" descr="tik iÅareti ile ilgili gÃ¶rsel sonucu"/>
          <p:cNvPicPr>
            <a:picLocks noChangeAspect="1" noChangeArrowheads="1"/>
          </p:cNvPicPr>
          <p:nvPr/>
        </p:nvPicPr>
        <p:blipFill>
          <a:blip r:embed="rId2" cstate="screen"/>
          <a:srcRect/>
          <a:stretch>
            <a:fillRect/>
          </a:stretch>
        </p:blipFill>
        <p:spPr bwMode="auto">
          <a:xfrm>
            <a:off x="3990979" y="3190876"/>
            <a:ext cx="1009649" cy="762000"/>
          </a:xfrm>
          <a:prstGeom prst="rect">
            <a:avLst/>
          </a:prstGeom>
          <a:noFill/>
        </p:spPr>
      </p:pic>
      <p:pic>
        <p:nvPicPr>
          <p:cNvPr id="8" name="Picture 2" descr="tik iÅareti ile ilgili gÃ¶rsel sonucu"/>
          <p:cNvPicPr>
            <a:picLocks noChangeAspect="1" noChangeArrowheads="1"/>
          </p:cNvPicPr>
          <p:nvPr/>
        </p:nvPicPr>
        <p:blipFill>
          <a:blip r:embed="rId2" cstate="screen"/>
          <a:srcRect/>
          <a:stretch>
            <a:fillRect/>
          </a:stretch>
        </p:blipFill>
        <p:spPr bwMode="auto">
          <a:xfrm>
            <a:off x="3990979" y="4105276"/>
            <a:ext cx="1009649" cy="762000"/>
          </a:xfrm>
          <a:prstGeom prst="rect">
            <a:avLst/>
          </a:prstGeom>
          <a:noFill/>
        </p:spPr>
      </p:pic>
      <p:pic>
        <p:nvPicPr>
          <p:cNvPr id="9" name="Picture 2" descr="tik iÅareti ile ilgili gÃ¶rsel sonucu"/>
          <p:cNvPicPr>
            <a:picLocks noChangeAspect="1" noChangeArrowheads="1"/>
          </p:cNvPicPr>
          <p:nvPr/>
        </p:nvPicPr>
        <p:blipFill>
          <a:blip r:embed="rId2" cstate="screen"/>
          <a:srcRect/>
          <a:stretch>
            <a:fillRect/>
          </a:stretch>
        </p:blipFill>
        <p:spPr bwMode="auto">
          <a:xfrm>
            <a:off x="6777061" y="4105276"/>
            <a:ext cx="1009649" cy="762000"/>
          </a:xfrm>
          <a:prstGeom prst="rect">
            <a:avLst/>
          </a:prstGeom>
          <a:noFill/>
        </p:spPr>
      </p:pic>
      <p:pic>
        <p:nvPicPr>
          <p:cNvPr id="10" name="Picture 2" descr="tik iÅareti ile ilgili gÃ¶rsel sonucu"/>
          <p:cNvPicPr>
            <a:picLocks noChangeAspect="1" noChangeArrowheads="1"/>
          </p:cNvPicPr>
          <p:nvPr/>
        </p:nvPicPr>
        <p:blipFill>
          <a:blip r:embed="rId2" cstate="screen"/>
          <a:srcRect/>
          <a:stretch>
            <a:fillRect/>
          </a:stretch>
        </p:blipFill>
        <p:spPr bwMode="auto">
          <a:xfrm>
            <a:off x="6777061" y="5385436"/>
            <a:ext cx="1009649" cy="762000"/>
          </a:xfrm>
          <a:prstGeom prst="rect">
            <a:avLst/>
          </a:prstGeom>
          <a:noFill/>
        </p:spPr>
      </p:pic>
      <p:pic>
        <p:nvPicPr>
          <p:cNvPr id="11" name="Picture 2" descr="tik iÅareti ile ilgili gÃ¶rsel sonucu"/>
          <p:cNvPicPr>
            <a:picLocks noChangeAspect="1" noChangeArrowheads="1"/>
          </p:cNvPicPr>
          <p:nvPr/>
        </p:nvPicPr>
        <p:blipFill>
          <a:blip r:embed="rId2" cstate="screen"/>
          <a:srcRect/>
          <a:stretch>
            <a:fillRect/>
          </a:stretch>
        </p:blipFill>
        <p:spPr bwMode="auto">
          <a:xfrm>
            <a:off x="3990979" y="5445919"/>
            <a:ext cx="1009649" cy="762000"/>
          </a:xfrm>
          <a:prstGeom prst="rect">
            <a:avLst/>
          </a:prstGeom>
          <a:noFill/>
        </p:spPr>
      </p:pic>
      <p:sp>
        <p:nvSpPr>
          <p:cNvPr id="12" name="11 Bulut"/>
          <p:cNvSpPr/>
          <p:nvPr/>
        </p:nvSpPr>
        <p:spPr>
          <a:xfrm>
            <a:off x="3500430" y="0"/>
            <a:ext cx="1800169" cy="1277217"/>
          </a:xfrm>
          <a:prstGeom prst="cloud">
            <a:avLst/>
          </a:prstGeom>
          <a:solidFill>
            <a:srgbClr val="C0000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tr-TR" sz="5600" b="1" dirty="0" smtClean="0">
                <a:solidFill>
                  <a:schemeClr val="bg1"/>
                </a:solidFill>
              </a:rPr>
              <a:t>?</a:t>
            </a:r>
            <a:endParaRPr lang="tr-TR" sz="5600" b="1" dirty="0">
              <a:solidFill>
                <a:schemeClr val="bg1"/>
              </a:solidFill>
            </a:endParaRPr>
          </a:p>
        </p:txBody>
      </p:sp>
      <p:pic>
        <p:nvPicPr>
          <p:cNvPr id="13" name="Picture 2" descr="tkgm ile ilgili görsel sonucu"/>
          <p:cNvPicPr>
            <a:picLocks noChangeAspect="1" noChangeArrowheads="1"/>
          </p:cNvPicPr>
          <p:nvPr/>
        </p:nvPicPr>
        <p:blipFill>
          <a:blip r:embed="rId3" cstate="screen"/>
          <a:srcRect/>
          <a:stretch>
            <a:fillRect/>
          </a:stretch>
        </p:blipFill>
        <p:spPr bwMode="auto">
          <a:xfrm>
            <a:off x="8064520" y="428604"/>
            <a:ext cx="1079480" cy="1079480"/>
          </a:xfrm>
          <a:prstGeom prst="rect">
            <a:avLst/>
          </a:prstGeom>
          <a:ln>
            <a:noFill/>
          </a:ln>
          <a:effectLst>
            <a:softEdge rad="112500"/>
          </a:effectLst>
        </p:spPr>
      </p:pic>
      <p:pic>
        <p:nvPicPr>
          <p:cNvPr id="15" name="Picture 3" descr="spinearth"/>
          <p:cNvPicPr>
            <a:picLocks noChangeAspect="1" noChangeArrowheads="1" noCrop="1"/>
          </p:cNvPicPr>
          <p:nvPr/>
        </p:nvPicPr>
        <p:blipFill>
          <a:blip r:embed="rId4"/>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571604" y="142852"/>
            <a:ext cx="5572164" cy="65008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4 Metin kutusu"/>
          <p:cNvSpPr txBox="1"/>
          <p:nvPr/>
        </p:nvSpPr>
        <p:spPr>
          <a:xfrm rot="20356821">
            <a:off x="136238" y="670022"/>
            <a:ext cx="1342983"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tr-TR" sz="2000" dirty="0" smtClean="0"/>
              <a:t>Düzeltme Raporu</a:t>
            </a:r>
          </a:p>
          <a:p>
            <a:r>
              <a:rPr lang="tr-TR" sz="2000" dirty="0" smtClean="0"/>
              <a:t>(Format)</a:t>
            </a:r>
            <a:endParaRPr lang="tr-TR" sz="2000" dirty="0"/>
          </a:p>
        </p:txBody>
      </p:sp>
      <p:pic>
        <p:nvPicPr>
          <p:cNvPr id="6"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extLst>
      <p:ext uri="{BB962C8B-B14F-4D97-AF65-F5344CB8AC3E}">
        <p14:creationId xmlns="" xmlns:p14="http://schemas.microsoft.com/office/powerpoint/2010/main" val="40952314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extLst>
              <p:ext uri="{D42A27DB-BD31-4B8C-83A1-F6EECF244321}">
                <p14:modId xmlns="" xmlns:p14="http://schemas.microsoft.com/office/powerpoint/2010/main" val="2248887685"/>
              </p:ext>
            </p:extLst>
          </p:nvPr>
        </p:nvGraphicFramePr>
        <p:xfrm>
          <a:off x="1972016" y="397832"/>
          <a:ext cx="5857916" cy="6341199"/>
        </p:xfrm>
        <a:graphic>
          <a:graphicData uri="http://schemas.openxmlformats.org/presentationml/2006/ole">
            <p:oleObj spid="_x0000_s48130" name="Acrobat Document" r:id="rId3" imgW="5668166" imgH="8019048" progId="AcroExch.Document.11">
              <p:embed/>
            </p:oleObj>
          </a:graphicData>
        </a:graphic>
      </p:graphicFrame>
      <p:sp>
        <p:nvSpPr>
          <p:cNvPr id="5" name="4 Metin kutusu"/>
          <p:cNvSpPr txBox="1"/>
          <p:nvPr/>
        </p:nvSpPr>
        <p:spPr>
          <a:xfrm>
            <a:off x="3143240" y="120827"/>
            <a:ext cx="3361044" cy="400110"/>
          </a:xfrm>
          <a:prstGeom prst="rect">
            <a:avLst/>
          </a:prstGeom>
          <a:solidFill>
            <a:srgbClr val="C00000"/>
          </a:solidFill>
        </p:spPr>
        <p:txBody>
          <a:bodyPr wrap="square" rtlCol="0">
            <a:spAutoFit/>
          </a:bodyPr>
          <a:lstStyle/>
          <a:p>
            <a:r>
              <a:rPr lang="tr-TR" sz="1400" b="1" dirty="0" smtClean="0">
                <a:solidFill>
                  <a:schemeClr val="bg1"/>
                </a:solidFill>
                <a:effectLst>
                  <a:outerShdw blurRad="38100" dist="38100" dir="2700000" algn="tl">
                    <a:srgbClr val="000000">
                      <a:alpha val="43137"/>
                    </a:srgbClr>
                  </a:outerShdw>
                </a:effectLst>
              </a:rPr>
              <a:t>-</a:t>
            </a:r>
            <a:r>
              <a:rPr lang="tr-TR" sz="2000" b="1" dirty="0" smtClean="0">
                <a:solidFill>
                  <a:schemeClr val="bg1"/>
                </a:solidFill>
                <a:effectLst>
                  <a:outerShdw blurRad="38100" dist="38100" dir="2700000" algn="tl">
                    <a:srgbClr val="000000">
                      <a:alpha val="43137"/>
                    </a:srgbClr>
                  </a:outerShdw>
                </a:effectLst>
              </a:rPr>
              <a:t>SINIRLANDIRMA   Hatası</a:t>
            </a:r>
            <a:endParaRPr lang="tr-TR" sz="2000" b="1" dirty="0">
              <a:solidFill>
                <a:schemeClr val="bg1"/>
              </a:solidFill>
              <a:effectLst>
                <a:outerShdw blurRad="38100" dist="38100" dir="2700000" algn="tl">
                  <a:srgbClr val="000000">
                    <a:alpha val="43137"/>
                  </a:srgbClr>
                </a:outerShdw>
              </a:effectLst>
            </a:endParaRPr>
          </a:p>
        </p:txBody>
      </p:sp>
      <p:sp>
        <p:nvSpPr>
          <p:cNvPr id="4" name="Oval 3"/>
          <p:cNvSpPr/>
          <p:nvPr/>
        </p:nvSpPr>
        <p:spPr>
          <a:xfrm rot="20580923">
            <a:off x="2780713" y="4033444"/>
            <a:ext cx="2736304" cy="814422"/>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a:off x="214282" y="1946988"/>
            <a:ext cx="1799526" cy="1704559"/>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Belirsiz sınırlar (zeminde ölçülecek herhangi bir sınır yok)</a:t>
            </a:r>
            <a:endParaRPr lang="tr-TR" b="1" dirty="0">
              <a:solidFill>
                <a:schemeClr val="tx1"/>
              </a:solidFill>
            </a:endParaRPr>
          </a:p>
        </p:txBody>
      </p:sp>
      <p:cxnSp>
        <p:nvCxnSpPr>
          <p:cNvPr id="3" name="Straight Arrow Connector 2"/>
          <p:cNvCxnSpPr/>
          <p:nvPr/>
        </p:nvCxnSpPr>
        <p:spPr>
          <a:xfrm flipH="1" flipV="1">
            <a:off x="2013808" y="3682319"/>
            <a:ext cx="1334056" cy="687674"/>
          </a:xfrm>
          <a:prstGeom prst="straightConnector1">
            <a:avLst/>
          </a:prstGeom>
          <a:ln w="28575">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5640188" y="3212976"/>
            <a:ext cx="864096" cy="18002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Rectangle 10"/>
          <p:cNvSpPr/>
          <p:nvPr/>
        </p:nvSpPr>
        <p:spPr>
          <a:xfrm>
            <a:off x="7127168" y="2074356"/>
            <a:ext cx="2016832" cy="757693"/>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Sınırlandırma hatası</a:t>
            </a:r>
            <a:endParaRPr lang="tr-TR" b="1" dirty="0">
              <a:solidFill>
                <a:schemeClr val="tx1"/>
              </a:solidFill>
            </a:endParaRPr>
          </a:p>
        </p:txBody>
      </p:sp>
      <p:cxnSp>
        <p:nvCxnSpPr>
          <p:cNvPr id="12" name="Straight Arrow Connector 11"/>
          <p:cNvCxnSpPr/>
          <p:nvPr/>
        </p:nvCxnSpPr>
        <p:spPr>
          <a:xfrm flipV="1">
            <a:off x="6444209" y="2832049"/>
            <a:ext cx="864095" cy="889328"/>
          </a:xfrm>
          <a:prstGeom prst="straightConnector1">
            <a:avLst/>
          </a:prstGeom>
          <a:ln w="28575">
            <a:solidFill>
              <a:srgbClr val="FFFF00"/>
            </a:solidFill>
            <a:tailEnd type="triangle"/>
          </a:ln>
        </p:spPr>
        <p:style>
          <a:lnRef idx="1">
            <a:schemeClr val="accent1"/>
          </a:lnRef>
          <a:fillRef idx="0">
            <a:schemeClr val="accent1"/>
          </a:fillRef>
          <a:effectRef idx="0">
            <a:schemeClr val="accent1"/>
          </a:effectRef>
          <a:fontRef idx="minor">
            <a:schemeClr val="tx1"/>
          </a:fontRef>
        </p:style>
      </p:cxnSp>
      <p:pic>
        <p:nvPicPr>
          <p:cNvPr id="14" name="Picture 3" descr="spinearth"/>
          <p:cNvPicPr>
            <a:picLocks noChangeAspect="1" noChangeArrowheads="1" noCrop="1"/>
          </p:cNvPicPr>
          <p:nvPr/>
        </p:nvPicPr>
        <p:blipFill>
          <a:blip r:embed="rId4"/>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1972016" y="397832"/>
          <a:ext cx="5857916" cy="6341199"/>
        </p:xfrm>
        <a:graphic>
          <a:graphicData uri="http://schemas.openxmlformats.org/presentationml/2006/ole">
            <p:oleObj spid="_x0000_s49154" name="Acrobat Document" r:id="rId3" imgW="5668166" imgH="8019048" progId="AcroExch.Document.11">
              <p:embed/>
            </p:oleObj>
          </a:graphicData>
        </a:graphic>
      </p:graphicFrame>
      <p:sp>
        <p:nvSpPr>
          <p:cNvPr id="5" name="4 Metin kutusu"/>
          <p:cNvSpPr txBox="1"/>
          <p:nvPr/>
        </p:nvSpPr>
        <p:spPr>
          <a:xfrm>
            <a:off x="3143239" y="120827"/>
            <a:ext cx="3300969" cy="400110"/>
          </a:xfrm>
          <a:prstGeom prst="rect">
            <a:avLst/>
          </a:prstGeom>
          <a:solidFill>
            <a:srgbClr val="C00000"/>
          </a:solidFill>
        </p:spPr>
        <p:txBody>
          <a:bodyPr wrap="square" rtlCol="0">
            <a:spAutoFit/>
          </a:bodyPr>
          <a:lstStyle/>
          <a:p>
            <a:r>
              <a:rPr lang="tr-TR" sz="2000" b="1" dirty="0" smtClean="0">
                <a:solidFill>
                  <a:schemeClr val="bg1"/>
                </a:solidFill>
                <a:effectLst>
                  <a:outerShdw blurRad="38100" dist="38100" dir="2700000" algn="tl">
                    <a:srgbClr val="000000">
                      <a:alpha val="43137"/>
                    </a:srgbClr>
                  </a:outerShdw>
                </a:effectLst>
              </a:rPr>
              <a:t>-SINIRLANDIRMA   Hatası</a:t>
            </a:r>
            <a:endParaRPr lang="tr-TR" sz="2000" b="1" dirty="0">
              <a:solidFill>
                <a:schemeClr val="bg1"/>
              </a:solidFill>
              <a:effectLst>
                <a:outerShdw blurRad="38100" dist="38100" dir="2700000" algn="tl">
                  <a:srgbClr val="000000">
                    <a:alpha val="43137"/>
                  </a:srgbClr>
                </a:outerShdw>
              </a:effectLst>
            </a:endParaRPr>
          </a:p>
        </p:txBody>
      </p:sp>
      <p:sp>
        <p:nvSpPr>
          <p:cNvPr id="4" name="Oval 3"/>
          <p:cNvSpPr/>
          <p:nvPr/>
        </p:nvSpPr>
        <p:spPr>
          <a:xfrm rot="20580923">
            <a:off x="2879946" y="4666510"/>
            <a:ext cx="2736304" cy="697723"/>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a:off x="147359" y="3309797"/>
            <a:ext cx="2292749" cy="1351061"/>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Eylemli sınır değişikliği olan sınırlar (pafta zemin uyumsuz)</a:t>
            </a:r>
            <a:endParaRPr lang="tr-TR" b="1" dirty="0">
              <a:solidFill>
                <a:schemeClr val="tx1"/>
              </a:solidFill>
            </a:endParaRPr>
          </a:p>
        </p:txBody>
      </p:sp>
      <p:cxnSp>
        <p:nvCxnSpPr>
          <p:cNvPr id="3" name="Straight Arrow Connector 2"/>
          <p:cNvCxnSpPr/>
          <p:nvPr/>
        </p:nvCxnSpPr>
        <p:spPr>
          <a:xfrm flipH="1" flipV="1">
            <a:off x="1972016" y="4753263"/>
            <a:ext cx="936104" cy="432048"/>
          </a:xfrm>
          <a:prstGeom prst="straightConnector1">
            <a:avLst/>
          </a:prstGeom>
          <a:ln w="28575">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5640188" y="3212976"/>
            <a:ext cx="864096" cy="18002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Rectangle 10"/>
          <p:cNvSpPr/>
          <p:nvPr/>
        </p:nvSpPr>
        <p:spPr>
          <a:xfrm>
            <a:off x="6504284" y="1986763"/>
            <a:ext cx="2415782" cy="84528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Sınırlandırma hatası</a:t>
            </a:r>
            <a:endParaRPr lang="tr-TR" b="1" dirty="0">
              <a:solidFill>
                <a:schemeClr val="tx1"/>
              </a:solidFill>
            </a:endParaRPr>
          </a:p>
        </p:txBody>
      </p:sp>
      <p:cxnSp>
        <p:nvCxnSpPr>
          <p:cNvPr id="12" name="Straight Arrow Connector 11"/>
          <p:cNvCxnSpPr/>
          <p:nvPr/>
        </p:nvCxnSpPr>
        <p:spPr>
          <a:xfrm flipV="1">
            <a:off x="6444209" y="2832049"/>
            <a:ext cx="864095" cy="889328"/>
          </a:xfrm>
          <a:prstGeom prst="straightConnector1">
            <a:avLst/>
          </a:prstGeom>
          <a:ln w="28575">
            <a:solidFill>
              <a:srgbClr val="FFFF00"/>
            </a:solidFill>
            <a:tailEnd type="triangle"/>
          </a:ln>
        </p:spPr>
        <p:style>
          <a:lnRef idx="1">
            <a:schemeClr val="accent1"/>
          </a:lnRef>
          <a:fillRef idx="0">
            <a:schemeClr val="accent1"/>
          </a:fillRef>
          <a:effectRef idx="0">
            <a:schemeClr val="accent1"/>
          </a:effectRef>
          <a:fontRef idx="minor">
            <a:schemeClr val="tx1"/>
          </a:fontRef>
        </p:style>
      </p:cxnSp>
      <p:pic>
        <p:nvPicPr>
          <p:cNvPr id="14" name="Picture 3" descr="spinearth"/>
          <p:cNvPicPr>
            <a:picLocks noChangeAspect="1" noChangeArrowheads="1" noCrop="1"/>
          </p:cNvPicPr>
          <p:nvPr/>
        </p:nvPicPr>
        <p:blipFill>
          <a:blip r:embed="rId4"/>
          <a:srcRect/>
          <a:stretch>
            <a:fillRect/>
          </a:stretch>
        </p:blipFill>
        <p:spPr bwMode="auto">
          <a:xfrm>
            <a:off x="8101013" y="5767408"/>
            <a:ext cx="661987" cy="661988"/>
          </a:xfrm>
          <a:prstGeom prst="rect">
            <a:avLst/>
          </a:prstGeom>
          <a:noFill/>
          <a:ln w="9525">
            <a:noFill/>
            <a:miter lim="800000"/>
            <a:headEnd/>
            <a:tailEnd/>
          </a:ln>
        </p:spPr>
      </p:pic>
    </p:spTree>
    <p:extLst>
      <p:ext uri="{BB962C8B-B14F-4D97-AF65-F5344CB8AC3E}">
        <p14:creationId xmlns="" xmlns:p14="http://schemas.microsoft.com/office/powerpoint/2010/main" val="34492518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2143108" y="785794"/>
          <a:ext cx="4643470" cy="5715040"/>
        </p:xfrm>
        <a:graphic>
          <a:graphicData uri="http://schemas.openxmlformats.org/presentationml/2006/ole">
            <p:oleObj spid="_x0000_s50178" name="Acrobat Document" r:id="rId3" imgW="5668166" imgH="8019048" progId="AcroExch.Document.11">
              <p:embed/>
            </p:oleObj>
          </a:graphicData>
        </a:graphic>
      </p:graphicFrame>
      <p:sp>
        <p:nvSpPr>
          <p:cNvPr id="3" name="2 Metin kutusu"/>
          <p:cNvSpPr txBox="1"/>
          <p:nvPr/>
        </p:nvSpPr>
        <p:spPr>
          <a:xfrm>
            <a:off x="2857488" y="49389"/>
            <a:ext cx="3929090" cy="400110"/>
          </a:xfrm>
          <a:prstGeom prst="rect">
            <a:avLst/>
          </a:prstGeom>
          <a:solidFill>
            <a:srgbClr val="C00000"/>
          </a:solidFill>
        </p:spPr>
        <p:txBody>
          <a:bodyPr wrap="square" rtlCol="0">
            <a:spAutoFit/>
          </a:bodyPr>
          <a:lstStyle/>
          <a:p>
            <a:r>
              <a:rPr lang="tr-TR" sz="2000" b="1" dirty="0" smtClean="0">
                <a:solidFill>
                  <a:schemeClr val="bg1"/>
                </a:solidFill>
                <a:effectLst>
                  <a:outerShdw blurRad="38100" dist="38100" dir="2700000" algn="tl">
                    <a:srgbClr val="000000">
                      <a:alpha val="43137"/>
                    </a:srgbClr>
                  </a:outerShdw>
                </a:effectLst>
              </a:rPr>
              <a:t>-SINIRLANDIRMA    Hatası</a:t>
            </a:r>
            <a:endParaRPr lang="tr-TR" sz="2000" b="1" dirty="0">
              <a:solidFill>
                <a:schemeClr val="bg1"/>
              </a:solidFill>
              <a:effectLst>
                <a:outerShdw blurRad="38100" dist="38100" dir="2700000" algn="tl">
                  <a:srgbClr val="000000">
                    <a:alpha val="43137"/>
                  </a:srgbClr>
                </a:outerShdw>
              </a:effectLst>
            </a:endParaRPr>
          </a:p>
        </p:txBody>
      </p:sp>
      <p:sp>
        <p:nvSpPr>
          <p:cNvPr id="4" name="Oval 3"/>
          <p:cNvSpPr/>
          <p:nvPr/>
        </p:nvSpPr>
        <p:spPr>
          <a:xfrm>
            <a:off x="4932040" y="3356992"/>
            <a:ext cx="936104" cy="1368152"/>
          </a:xfrm>
          <a:prstGeom prst="ellipse">
            <a:avLst/>
          </a:prstGeom>
          <a:noFill/>
          <a:ln w="28575">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5" name="Straight Arrow Connector 4"/>
          <p:cNvCxnSpPr/>
          <p:nvPr/>
        </p:nvCxnSpPr>
        <p:spPr>
          <a:xfrm flipV="1">
            <a:off x="5868144" y="2996952"/>
            <a:ext cx="864095" cy="889328"/>
          </a:xfrm>
          <a:prstGeom prst="straightConnector1">
            <a:avLst/>
          </a:prstGeom>
          <a:ln w="28575">
            <a:solidFill>
              <a:srgbClr val="FF33CC"/>
            </a:solidFill>
            <a:tailEnd type="triangle"/>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516216" y="2532593"/>
            <a:ext cx="2199188" cy="824399"/>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Sınırlandırma hatası</a:t>
            </a:r>
            <a:endParaRPr lang="tr-TR" b="1" dirty="0">
              <a:solidFill>
                <a:schemeClr val="tx1"/>
              </a:solidFill>
            </a:endParaRPr>
          </a:p>
        </p:txBody>
      </p:sp>
      <p:pic>
        <p:nvPicPr>
          <p:cNvPr id="9" name="Picture 3" descr="spinearth"/>
          <p:cNvPicPr>
            <a:picLocks noChangeAspect="1" noChangeArrowheads="1" noCrop="1"/>
          </p:cNvPicPr>
          <p:nvPr/>
        </p:nvPicPr>
        <p:blipFill>
          <a:blip r:embed="rId4"/>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755576" y="646412"/>
            <a:ext cx="8316336" cy="5446883"/>
          </a:xfrm>
          <a:prstGeom prst="rect">
            <a:avLst/>
          </a:prstGeom>
        </p:spPr>
      </p:pic>
      <p:sp>
        <p:nvSpPr>
          <p:cNvPr id="3" name="Rectangle 2"/>
          <p:cNvSpPr/>
          <p:nvPr/>
        </p:nvSpPr>
        <p:spPr>
          <a:xfrm>
            <a:off x="5940152" y="2201569"/>
            <a:ext cx="2989566" cy="1168284"/>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Sınırlandırma hatası yapıldığını fotogrametrik paftasıda  doğruluyor.</a:t>
            </a:r>
            <a:endParaRPr lang="tr-TR" b="1" dirty="0">
              <a:solidFill>
                <a:schemeClr val="tx1"/>
              </a:solidFill>
            </a:endParaRPr>
          </a:p>
        </p:txBody>
      </p:sp>
      <p:pic>
        <p:nvPicPr>
          <p:cNvPr id="6"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extLst>
      <p:ext uri="{BB962C8B-B14F-4D97-AF65-F5344CB8AC3E}">
        <p14:creationId xmlns="" xmlns:p14="http://schemas.microsoft.com/office/powerpoint/2010/main" val="9793012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nvGraphicFramePr>
        <p:xfrm>
          <a:off x="1643042" y="714356"/>
          <a:ext cx="5857916" cy="5849950"/>
        </p:xfrm>
        <a:graphic>
          <a:graphicData uri="http://schemas.openxmlformats.org/presentationml/2006/ole">
            <p:oleObj spid="_x0000_s51202" name="Acrobat Document" r:id="rId3" imgW="5667124" imgH="8019903" progId="AcroExch.Document.11">
              <p:embed/>
            </p:oleObj>
          </a:graphicData>
        </a:graphic>
      </p:graphicFrame>
      <p:pic>
        <p:nvPicPr>
          <p:cNvPr id="4" name="Picture 3" descr="spinearth"/>
          <p:cNvPicPr>
            <a:picLocks noChangeAspect="1" noChangeArrowheads="1" noCrop="1"/>
          </p:cNvPicPr>
          <p:nvPr/>
        </p:nvPicPr>
        <p:blipFill>
          <a:blip r:embed="rId4"/>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2 Resim" descr="23-001.jpg"/>
          <p:cNvPicPr>
            <a:picLocks noChangeAspect="1"/>
          </p:cNvPicPr>
          <p:nvPr/>
        </p:nvPicPr>
        <p:blipFill>
          <a:blip r:embed="rId2" cstate="screen"/>
          <a:srcRect/>
          <a:stretch>
            <a:fillRect/>
          </a:stretch>
        </p:blipFill>
        <p:spPr bwMode="auto">
          <a:xfrm>
            <a:off x="2359025" y="0"/>
            <a:ext cx="4425950" cy="6858000"/>
          </a:xfrm>
          <a:prstGeom prst="rect">
            <a:avLst/>
          </a:prstGeom>
          <a:noFill/>
          <a:ln w="9525">
            <a:noFill/>
            <a:miter lim="800000"/>
            <a:headEnd/>
            <a:tailEnd/>
          </a:ln>
        </p:spPr>
      </p:pic>
      <p:sp>
        <p:nvSpPr>
          <p:cNvPr id="18" name="17 Metin kutusu"/>
          <p:cNvSpPr txBox="1"/>
          <p:nvPr/>
        </p:nvSpPr>
        <p:spPr>
          <a:xfrm>
            <a:off x="233186" y="5637369"/>
            <a:ext cx="2000264" cy="923330"/>
          </a:xfrm>
          <a:prstGeom prst="rect">
            <a:avLst/>
          </a:prstGeom>
          <a:solidFill>
            <a:srgbClr val="FF3300"/>
          </a:solidFill>
        </p:spPr>
        <p:txBody>
          <a:bodyPr wrap="square" rtlCol="0">
            <a:spAutoFit/>
          </a:bodyPr>
          <a:lstStyle/>
          <a:p>
            <a:pPr algn="ctr"/>
            <a:r>
              <a:rPr lang="tr-TR" b="1" dirty="0" smtClean="0"/>
              <a:t>  Dönüştürülmüş  koordinatlar olmalı</a:t>
            </a:r>
            <a:endParaRPr lang="tr-TR" b="1" dirty="0"/>
          </a:p>
        </p:txBody>
      </p:sp>
      <p:sp>
        <p:nvSpPr>
          <p:cNvPr id="2" name="TextBox 1"/>
          <p:cNvSpPr txBox="1"/>
          <p:nvPr/>
        </p:nvSpPr>
        <p:spPr>
          <a:xfrm>
            <a:off x="233186" y="642918"/>
            <a:ext cx="8767970" cy="3139321"/>
          </a:xfrm>
          <a:prstGeom prst="rect">
            <a:avLst/>
          </a:prstGeom>
          <a:solidFill>
            <a:srgbClr val="FFC000"/>
          </a:solidFill>
          <a:ln>
            <a:solidFill>
              <a:schemeClr val="accent1">
                <a:shade val="50000"/>
              </a:schemeClr>
            </a:solidFill>
          </a:ln>
        </p:spPr>
        <p:txBody>
          <a:bodyPr wrap="square" rtlCol="0">
            <a:spAutoFit/>
          </a:bodyPr>
          <a:lstStyle/>
          <a:p>
            <a:r>
              <a:rPr lang="tr-TR" b="1" u="sng" dirty="0" smtClean="0"/>
              <a:t>Belirgin Olmayan Sınırlar: </a:t>
            </a:r>
            <a:r>
              <a:rPr lang="tr-TR" dirty="0" smtClean="0"/>
              <a:t>3 ve 8 nolu parsellerin birbirleri ile olan arasınırı; 6 ve7 nolu parsellerin birbirleri ile olan ara sınırları; 22, 23, 24 ve 25 nolu parsellerin birbirleri ile olan arasınırı; 13, 14, 15, 16, 17, 18 ve 19 nolu parsellerin birbirleri ile olan ara sınırı zeminde belirgin olmadığından ölçülememiş ve zemin ölçü krokisinde gösterilememiştir. Bu sınırlarda teknik evrakına göre dönüşüm parametresine göre elde edilen iyileştirilmiş koordinatlar uygulamaya esas alınmıştır. </a:t>
            </a:r>
            <a:endParaRPr lang="tr-TR" dirty="0"/>
          </a:p>
          <a:p>
            <a:r>
              <a:rPr lang="tr-TR" b="1" u="sng" dirty="0" smtClean="0"/>
              <a:t>Eylemli Sınır Değişikliği Olan Parseller: </a:t>
            </a:r>
            <a:r>
              <a:rPr lang="tr-TR" dirty="0" smtClean="0"/>
              <a:t>Zemin ölçüsüne göre 13, 14 ve 15 nolu parsellerin yol ile olan sınırlarında eylemli sınır değişikliklerinden kaynaklı zemin uyumsuzluğu bulunduğundan  ve düzeltilebilecek herhangi bir teknik hata tespit edilemediğinden, bu sınırlarda teknik evrakına göre dönüşüm parametresi ile elde edilen iyileştirilmiş koordinatlar uygulamaya esas alınmıştır.  </a:t>
            </a:r>
            <a:endParaRPr lang="tr-TR" dirty="0"/>
          </a:p>
        </p:txBody>
      </p:sp>
      <p:cxnSp>
        <p:nvCxnSpPr>
          <p:cNvPr id="6" name="5 Düz Bağlayıcı"/>
          <p:cNvCxnSpPr/>
          <p:nvPr/>
        </p:nvCxnSpPr>
        <p:spPr>
          <a:xfrm>
            <a:off x="1357290" y="2357430"/>
            <a:ext cx="1285884" cy="1588"/>
          </a:xfrm>
          <a:prstGeom prst="line">
            <a:avLst/>
          </a:prstGeom>
          <a:ln/>
        </p:spPr>
        <p:style>
          <a:lnRef idx="3">
            <a:schemeClr val="dk1"/>
          </a:lnRef>
          <a:fillRef idx="0">
            <a:schemeClr val="dk1"/>
          </a:fillRef>
          <a:effectRef idx="2">
            <a:schemeClr val="dk1"/>
          </a:effectRef>
          <a:fontRef idx="minor">
            <a:schemeClr val="tx1"/>
          </a:fontRef>
        </p:style>
      </p:cxnSp>
      <p:cxnSp>
        <p:nvCxnSpPr>
          <p:cNvPr id="11" name="5 Düz Bağlayıcı"/>
          <p:cNvCxnSpPr/>
          <p:nvPr/>
        </p:nvCxnSpPr>
        <p:spPr>
          <a:xfrm>
            <a:off x="947566" y="3714752"/>
            <a:ext cx="1285884" cy="1588"/>
          </a:xfrm>
          <a:prstGeom prst="line">
            <a:avLst/>
          </a:prstGeom>
          <a:ln/>
        </p:spPr>
        <p:style>
          <a:lnRef idx="3">
            <a:schemeClr val="dk1"/>
          </a:lnRef>
          <a:fillRef idx="0">
            <a:schemeClr val="dk1"/>
          </a:fillRef>
          <a:effectRef idx="2">
            <a:schemeClr val="dk1"/>
          </a:effectRef>
          <a:fontRef idx="minor">
            <a:schemeClr val="tx1"/>
          </a:fontRef>
        </p:style>
      </p:cxnSp>
      <p:cxnSp>
        <p:nvCxnSpPr>
          <p:cNvPr id="15" name="14 Düz Ok Bağlayıcısı"/>
          <p:cNvCxnSpPr/>
          <p:nvPr/>
        </p:nvCxnSpPr>
        <p:spPr>
          <a:xfrm rot="5400000">
            <a:off x="474366" y="4754446"/>
            <a:ext cx="1764259" cy="1588"/>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7" name="16 Düz Ok Bağlayıcısı"/>
          <p:cNvCxnSpPr/>
          <p:nvPr/>
        </p:nvCxnSpPr>
        <p:spPr>
          <a:xfrm rot="5400000">
            <a:off x="147536" y="3998194"/>
            <a:ext cx="3278351" cy="1588"/>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pic>
        <p:nvPicPr>
          <p:cNvPr id="9" name="Picture 1"/>
          <p:cNvPicPr>
            <a:picLocks noChangeAspect="1" noChangeArrowheads="1"/>
          </p:cNvPicPr>
          <p:nvPr/>
        </p:nvPicPr>
        <p:blipFill>
          <a:blip r:embed="rId3" cstate="print"/>
          <a:srcRect l="7937" t="29308" r="15664" b="2918"/>
          <a:stretch>
            <a:fillRect/>
          </a:stretch>
        </p:blipFill>
        <p:spPr bwMode="auto">
          <a:xfrm>
            <a:off x="3929363" y="4074682"/>
            <a:ext cx="4981451" cy="2393684"/>
          </a:xfrm>
          <a:prstGeom prst="rect">
            <a:avLst/>
          </a:prstGeom>
          <a:ln w="88900" cap="sq" cmpd="thickThin">
            <a:solidFill>
              <a:srgbClr val="000000"/>
            </a:solidFill>
            <a:prstDash val="solid"/>
            <a:miter lim="800000"/>
          </a:ln>
          <a:effectLst>
            <a:innerShdw blurRad="76200">
              <a:srgbClr val="000000"/>
            </a:innerShdw>
          </a:effectLst>
        </p:spPr>
      </p:pic>
      <p:pic>
        <p:nvPicPr>
          <p:cNvPr id="10" name="Picture 3" descr="spinearth"/>
          <p:cNvPicPr>
            <a:picLocks noChangeAspect="1" noChangeArrowheads="1" noCrop="1"/>
          </p:cNvPicPr>
          <p:nvPr/>
        </p:nvPicPr>
        <p:blipFill>
          <a:blip r:embed="rId4"/>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par>
                                <p:cTn id="33" presetID="22" presetClass="entr" presetSubtype="4"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descr="23-001.jpg"/>
          <p:cNvPicPr>
            <a:picLocks noChangeAspect="1"/>
          </p:cNvPicPr>
          <p:nvPr/>
        </p:nvPicPr>
        <p:blipFill>
          <a:blip r:embed="rId2" cstate="screen"/>
          <a:stretch>
            <a:fillRect/>
          </a:stretch>
        </p:blipFill>
        <p:spPr>
          <a:xfrm>
            <a:off x="2486105" y="199069"/>
            <a:ext cx="4120568" cy="6383182"/>
          </a:xfrm>
          <a:prstGeom prst="rect">
            <a:avLst/>
          </a:prstGeom>
        </p:spPr>
      </p:pic>
      <p:sp>
        <p:nvSpPr>
          <p:cNvPr id="6" name="TextBox 5"/>
          <p:cNvSpPr txBox="1"/>
          <p:nvPr/>
        </p:nvSpPr>
        <p:spPr>
          <a:xfrm>
            <a:off x="117297" y="357166"/>
            <a:ext cx="2368808" cy="3046988"/>
          </a:xfrm>
          <a:prstGeom prst="rect">
            <a:avLst/>
          </a:prstGeom>
          <a:noFill/>
          <a:ln w="25400">
            <a:solidFill>
              <a:srgbClr val="FF3300"/>
            </a:solidFill>
          </a:ln>
        </p:spPr>
        <p:txBody>
          <a:bodyPr wrap="square" rtlCol="0">
            <a:spAutoFit/>
          </a:bodyPr>
          <a:lstStyle/>
          <a:p>
            <a:pPr algn="ctr"/>
            <a:r>
              <a:rPr lang="tr-TR" sz="1600" b="1" dirty="0" smtClean="0"/>
              <a:t>Eylemli sınır değişikliği olduğuna karar verdiğimiz sınırlarda bu noktaların kadastral veriler göre oluşturulmuş ve dönüşüm parametresi ile elde edilen </a:t>
            </a:r>
            <a:r>
              <a:rPr lang="tr-TR" sz="1600" b="1" u="sng" dirty="0" smtClean="0">
                <a:solidFill>
                  <a:srgbClr val="FF0000"/>
                </a:solidFill>
              </a:rPr>
              <a:t>dönüştürülmüş koordinatları </a:t>
            </a:r>
            <a:r>
              <a:rPr lang="tr-TR" sz="1600" b="1" dirty="0" smtClean="0"/>
              <a:t>esas alınır.</a:t>
            </a:r>
            <a:endParaRPr lang="tr-TR" sz="1600" b="1" dirty="0"/>
          </a:p>
        </p:txBody>
      </p:sp>
      <p:sp>
        <p:nvSpPr>
          <p:cNvPr id="10" name="TextBox 9"/>
          <p:cNvSpPr txBox="1"/>
          <p:nvPr/>
        </p:nvSpPr>
        <p:spPr>
          <a:xfrm>
            <a:off x="6775193" y="31123"/>
            <a:ext cx="2368807" cy="3785652"/>
          </a:xfrm>
          <a:prstGeom prst="rect">
            <a:avLst/>
          </a:prstGeom>
          <a:noFill/>
          <a:ln w="25400">
            <a:solidFill>
              <a:srgbClr val="FF3300"/>
            </a:solidFill>
          </a:ln>
        </p:spPr>
        <p:txBody>
          <a:bodyPr wrap="square" rtlCol="0">
            <a:spAutoFit/>
          </a:bodyPr>
          <a:lstStyle/>
          <a:p>
            <a:pPr algn="just"/>
            <a:r>
              <a:rPr lang="tr-TR" sz="1500" b="1" dirty="0" smtClean="0"/>
              <a:t>Zeminde yanılma sınırı dışında olmakla birlikte, herhangi bir hatası tespit edilemeyen, plandaki sınırlarının esas alınması gereken durumlar ile sınırları belirsiz olduğu için zemin karşılaştırması yapılamayan noktalar, zeminde uyumluluğu sağlanmış uygun dağılımdaki noktalara göre </a:t>
            </a:r>
            <a:r>
              <a:rPr lang="tr-TR" sz="1500" b="1" u="sng" dirty="0" smtClean="0">
                <a:solidFill>
                  <a:srgbClr val="FF0000"/>
                </a:solidFill>
              </a:rPr>
              <a:t>dönüştürülmek</a:t>
            </a:r>
            <a:r>
              <a:rPr lang="tr-TR" sz="1500" b="1" dirty="0" smtClean="0"/>
              <a:t> suretiyle koordinatları elde edilir.</a:t>
            </a:r>
            <a:endParaRPr lang="tr-TR" sz="1500" b="1" dirty="0"/>
          </a:p>
        </p:txBody>
      </p:sp>
      <p:sp>
        <p:nvSpPr>
          <p:cNvPr id="11" name="TextBox 10"/>
          <p:cNvSpPr txBox="1"/>
          <p:nvPr/>
        </p:nvSpPr>
        <p:spPr>
          <a:xfrm>
            <a:off x="214852" y="3716727"/>
            <a:ext cx="8677628" cy="3139321"/>
          </a:xfrm>
          <a:prstGeom prst="rect">
            <a:avLst/>
          </a:prstGeom>
          <a:solidFill>
            <a:srgbClr val="FFC000"/>
          </a:solidFill>
          <a:ln>
            <a:solidFill>
              <a:schemeClr val="tx1">
                <a:lumMod val="95000"/>
                <a:lumOff val="5000"/>
              </a:schemeClr>
            </a:solidFill>
          </a:ln>
        </p:spPr>
        <p:txBody>
          <a:bodyPr wrap="square" rtlCol="0">
            <a:spAutoFit/>
          </a:bodyPr>
          <a:lstStyle/>
          <a:p>
            <a:r>
              <a:rPr lang="tr-TR" b="1" u="sng" dirty="0" smtClean="0"/>
              <a:t>Belirgin Olmayan Sınırlar: </a:t>
            </a:r>
            <a:r>
              <a:rPr lang="tr-TR" dirty="0" smtClean="0"/>
              <a:t>3 ve 8 nolu parsellerin birbirleri ile olan arasınırı; 6 ve7 nolu parsellerin birbirleri ile olan ara sınırları; 22, 23, 24 ve 25 nolu parsellerin birbirleri ile olan arasınırı; 13, 14, 15, 16, 17, 18 ve 19 nolu parsellerin birbirleri ile olan ara sınırı zeminde belirgin olmadığından ölçülememiş ve zemin ölçü krokisinde gösterilememiştir. Bu sınırlarda teknik evrakına göre dönüşüm parametresine göre elde edilen dönüştürülmüş koordinatlar uygulamaya esas alınmıştır. </a:t>
            </a:r>
            <a:endParaRPr lang="tr-TR" dirty="0"/>
          </a:p>
          <a:p>
            <a:r>
              <a:rPr lang="tr-TR" b="1" u="sng" dirty="0" smtClean="0"/>
              <a:t>Eylemli Sınır Değişikliği Olan Parseller: </a:t>
            </a:r>
            <a:r>
              <a:rPr lang="tr-TR" dirty="0" smtClean="0"/>
              <a:t>Zemin ölçüsüne göre 13, 14 ve 15 nolu parsellerin yol ile olan sınırlarında eylemli sınır deiğişikliklerinden kaynaklı zemin uyumsuzluğu bulunduğundan  ve düzeltilebilecek herhangi bir teknik hata tespit edilemediğinden, bu sınırlarda teknik evrakına göre dönüşüm parametresi ile elde edilen dönüştürülmüş koordinatlar uygulamaya esas alınmıştır.  </a:t>
            </a:r>
            <a:endParaRPr lang="tr-TR" dirty="0"/>
          </a:p>
        </p:txBody>
      </p:sp>
      <p:cxnSp>
        <p:nvCxnSpPr>
          <p:cNvPr id="12" name="11 Düz Bağlayıcı"/>
          <p:cNvCxnSpPr/>
          <p:nvPr/>
        </p:nvCxnSpPr>
        <p:spPr>
          <a:xfrm>
            <a:off x="1506336" y="5429264"/>
            <a:ext cx="1409480" cy="0"/>
          </a:xfrm>
          <a:prstGeom prst="line">
            <a:avLst/>
          </a:prstGeom>
          <a:ln/>
        </p:spPr>
        <p:style>
          <a:lnRef idx="3">
            <a:schemeClr val="accent3"/>
          </a:lnRef>
          <a:fillRef idx="0">
            <a:schemeClr val="accent3"/>
          </a:fillRef>
          <a:effectRef idx="2">
            <a:schemeClr val="accent3"/>
          </a:effectRef>
          <a:fontRef idx="minor">
            <a:schemeClr val="tx1"/>
          </a:fontRef>
        </p:style>
      </p:cxnSp>
      <p:cxnSp>
        <p:nvCxnSpPr>
          <p:cNvPr id="18" name="17 Düz Ok Bağlayıcısı"/>
          <p:cNvCxnSpPr/>
          <p:nvPr/>
        </p:nvCxnSpPr>
        <p:spPr>
          <a:xfrm flipV="1">
            <a:off x="2633072" y="3185128"/>
            <a:ext cx="4867886" cy="1972064"/>
          </a:xfrm>
          <a:prstGeom prst="straightConnector1">
            <a:avLst/>
          </a:prstGeom>
          <a:ln w="19050">
            <a:solidFill>
              <a:srgbClr val="FF3300"/>
            </a:solidFill>
            <a:tailEnd type="arrow"/>
          </a:ln>
        </p:spPr>
        <p:style>
          <a:lnRef idx="1">
            <a:schemeClr val="accent1"/>
          </a:lnRef>
          <a:fillRef idx="0">
            <a:schemeClr val="accent1"/>
          </a:fillRef>
          <a:effectRef idx="0">
            <a:schemeClr val="accent1"/>
          </a:effectRef>
          <a:fontRef idx="minor">
            <a:schemeClr val="tx1"/>
          </a:fontRef>
        </p:style>
      </p:cxnSp>
      <p:cxnSp>
        <p:nvCxnSpPr>
          <p:cNvPr id="20" name="19 Düz Ok Bağlayıcısı"/>
          <p:cNvCxnSpPr/>
          <p:nvPr/>
        </p:nvCxnSpPr>
        <p:spPr>
          <a:xfrm rot="16200000" flipV="1">
            <a:off x="-466373" y="4651140"/>
            <a:ext cx="3504450" cy="357772"/>
          </a:xfrm>
          <a:prstGeom prst="straightConnector1">
            <a:avLst/>
          </a:prstGeom>
          <a:ln w="19050">
            <a:solidFill>
              <a:srgbClr val="FF3300"/>
            </a:solidFill>
            <a:tailEnd type="arrow"/>
          </a:ln>
        </p:spPr>
        <p:style>
          <a:lnRef idx="1">
            <a:schemeClr val="accent1"/>
          </a:lnRef>
          <a:fillRef idx="0">
            <a:schemeClr val="accent1"/>
          </a:fillRef>
          <a:effectRef idx="0">
            <a:schemeClr val="accent1"/>
          </a:effectRef>
          <a:fontRef idx="minor">
            <a:schemeClr val="tx1"/>
          </a:fontRef>
        </p:style>
      </p:cxnSp>
      <p:cxnSp>
        <p:nvCxnSpPr>
          <p:cNvPr id="16" name="11 Düz Bağlayıcı"/>
          <p:cNvCxnSpPr/>
          <p:nvPr/>
        </p:nvCxnSpPr>
        <p:spPr>
          <a:xfrm>
            <a:off x="928079" y="6786586"/>
            <a:ext cx="1505385" cy="0"/>
          </a:xfrm>
          <a:prstGeom prst="line">
            <a:avLst/>
          </a:prstGeom>
          <a:ln/>
        </p:spPr>
        <p:style>
          <a:lnRef idx="3">
            <a:schemeClr val="accent3"/>
          </a:lnRef>
          <a:fillRef idx="0">
            <a:schemeClr val="accent3"/>
          </a:fillRef>
          <a:effectRef idx="2">
            <a:schemeClr val="accent3"/>
          </a:effectRef>
          <a:fontRef idx="minor">
            <a:schemeClr val="tx1"/>
          </a:fontRef>
        </p:style>
      </p:cxnSp>
      <p:pic>
        <p:nvPicPr>
          <p:cNvPr id="13" name="Picture 3" descr="spinearth"/>
          <p:cNvPicPr>
            <a:picLocks noChangeAspect="1" noChangeArrowheads="1" noCrop="1"/>
          </p:cNvPicPr>
          <p:nvPr/>
        </p:nvPicPr>
        <p:blipFill>
          <a:blip r:embed="rId3"/>
          <a:srcRect/>
          <a:stretch>
            <a:fillRect/>
          </a:stretch>
        </p:blipFill>
        <p:spPr bwMode="auto">
          <a:xfrm>
            <a:off x="8230493" y="5920263"/>
            <a:ext cx="661987" cy="6619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par>
                                <p:cTn id="14" presetID="16" presetClass="entr" presetSubtype="21"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arn(inVertical)">
                                      <p:cBhvr>
                                        <p:cTn id="16" dur="500"/>
                                        <p:tgtEl>
                                          <p:spTgt spid="18"/>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par>
                                <p:cTn id="25" presetID="16" presetClass="entr" presetSubtype="21"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arn(inVertical)">
                                      <p:cBhvr>
                                        <p:cTn id="27" dur="500"/>
                                        <p:tgtEl>
                                          <p:spTgt spid="20"/>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arn(inVertical)">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Dikdörtgen"/>
          <p:cNvSpPr>
            <a:spLocks noGrp="1"/>
          </p:cNvSpPr>
          <p:nvPr>
            <p:ph idx="1"/>
          </p:nvPr>
        </p:nvSpPr>
        <p:spPr>
          <a:xfrm>
            <a:off x="457200" y="980728"/>
            <a:ext cx="8229600" cy="5343872"/>
          </a:xfrm>
          <a:prstGeom prst="rect">
            <a:avLst/>
          </a:prstGeom>
        </p:spPr>
        <p:style>
          <a:lnRef idx="1">
            <a:schemeClr val="accent5"/>
          </a:lnRef>
          <a:fillRef idx="2">
            <a:schemeClr val="accent5"/>
          </a:fillRef>
          <a:effectRef idx="1">
            <a:schemeClr val="accent5"/>
          </a:effectRef>
          <a:fontRef idx="minor">
            <a:schemeClr val="dk1"/>
          </a:fontRef>
        </p:style>
        <p:txBody>
          <a:bodyPr rtlCol="0" anchor="ctr">
            <a:normAutofit/>
          </a:bodyPr>
          <a:lstStyle/>
          <a:p>
            <a:pPr marL="0" indent="0" algn="ctr">
              <a:buNone/>
            </a:pPr>
            <a:endParaRPr lang="tr-TR" sz="2800" dirty="0" smtClean="0">
              <a:solidFill>
                <a:schemeClr val="tx1"/>
              </a:solidFill>
            </a:endParaRPr>
          </a:p>
          <a:p>
            <a:pPr marL="0" indent="0" algn="ctr">
              <a:buNone/>
            </a:pPr>
            <a:endParaRPr lang="tr-TR" sz="2800" dirty="0">
              <a:solidFill>
                <a:schemeClr val="tx1"/>
              </a:solidFill>
            </a:endParaRPr>
          </a:p>
          <a:p>
            <a:pPr marL="0" indent="0" algn="ctr">
              <a:buNone/>
            </a:pPr>
            <a:endParaRPr lang="tr-TR" sz="2800" dirty="0" smtClean="0">
              <a:solidFill>
                <a:schemeClr val="tx1"/>
              </a:solidFill>
            </a:endParaRPr>
          </a:p>
          <a:p>
            <a:pPr marL="0" indent="0" algn="ctr">
              <a:buNone/>
            </a:pPr>
            <a:r>
              <a:rPr lang="tr-TR" sz="3000" b="1" dirty="0" smtClean="0">
                <a:solidFill>
                  <a:schemeClr val="tx1"/>
                </a:solidFill>
              </a:rPr>
              <a:t>Sayısallaştırma </a:t>
            </a:r>
            <a:r>
              <a:rPr lang="tr-TR" sz="3000" b="1" dirty="0">
                <a:solidFill>
                  <a:schemeClr val="tx1"/>
                </a:solidFill>
              </a:rPr>
              <a:t>Raporunda </a:t>
            </a:r>
            <a:endParaRPr lang="tr-TR" sz="3000" b="1" dirty="0" smtClean="0">
              <a:solidFill>
                <a:schemeClr val="tx1"/>
              </a:solidFill>
            </a:endParaRPr>
          </a:p>
          <a:p>
            <a:pPr marL="0" indent="0" algn="ctr">
              <a:buNone/>
            </a:pPr>
            <a:r>
              <a:rPr lang="tr-TR" sz="3000" b="1" dirty="0" smtClean="0">
                <a:solidFill>
                  <a:schemeClr val="tx1"/>
                </a:solidFill>
              </a:rPr>
              <a:t>Hangi </a:t>
            </a:r>
            <a:r>
              <a:rPr lang="tr-TR" sz="3000" b="1" dirty="0">
                <a:solidFill>
                  <a:schemeClr val="tx1"/>
                </a:solidFill>
              </a:rPr>
              <a:t>Bilgiler </a:t>
            </a:r>
            <a:r>
              <a:rPr lang="tr-TR" sz="3000" b="1" dirty="0" smtClean="0">
                <a:solidFill>
                  <a:schemeClr val="tx1"/>
                </a:solidFill>
              </a:rPr>
              <a:t>Bulunmalı  </a:t>
            </a:r>
            <a:r>
              <a:rPr lang="tr-TR" sz="4000" b="1" dirty="0" smtClean="0">
                <a:solidFill>
                  <a:schemeClr val="tx1"/>
                </a:solidFill>
              </a:rPr>
              <a:t>?</a:t>
            </a:r>
            <a:endParaRPr lang="tr-TR" sz="4000" b="1" dirty="0">
              <a:solidFill>
                <a:schemeClr val="tx1"/>
              </a:solidFill>
            </a:endParaRPr>
          </a:p>
        </p:txBody>
      </p:sp>
      <p:pic>
        <p:nvPicPr>
          <p:cNvPr id="5" name="Picture 5" descr="22a hata ve eksiklikler ile ilgili görsel sonucu">
            <a:hlinkClick r:id="rId2"/>
          </p:cNvPr>
          <p:cNvPicPr>
            <a:picLocks noChangeAspect="1" noChangeArrowheads="1"/>
          </p:cNvPicPr>
          <p:nvPr/>
        </p:nvPicPr>
        <p:blipFill>
          <a:blip r:embed="rId3" cstate="print"/>
          <a:srcRect/>
          <a:stretch>
            <a:fillRect/>
          </a:stretch>
        </p:blipFill>
        <p:spPr bwMode="auto">
          <a:xfrm>
            <a:off x="3131840" y="1700808"/>
            <a:ext cx="2552700" cy="1790701"/>
          </a:xfrm>
          <a:prstGeom prst="rect">
            <a:avLst/>
          </a:prstGeom>
          <a:noFill/>
        </p:spPr>
      </p:pic>
      <p:pic>
        <p:nvPicPr>
          <p:cNvPr id="6" name="Picture 6"/>
          <p:cNvPicPr>
            <a:picLocks noChangeAspect="1" noChangeArrowheads="1"/>
          </p:cNvPicPr>
          <p:nvPr/>
        </p:nvPicPr>
        <p:blipFill>
          <a:blip r:embed="rId4"/>
          <a:srcRect/>
          <a:stretch>
            <a:fillRect/>
          </a:stretch>
        </p:blipFill>
        <p:spPr bwMode="auto">
          <a:xfrm>
            <a:off x="0" y="285728"/>
            <a:ext cx="8739213" cy="5467891"/>
          </a:xfrm>
          <a:prstGeom prst="rect">
            <a:avLst/>
          </a:prstGeom>
          <a:noFill/>
          <a:ln w="9525">
            <a:noFill/>
            <a:miter lim="800000"/>
            <a:headEnd/>
            <a:tailEnd/>
          </a:ln>
        </p:spPr>
      </p:pic>
      <p:pic>
        <p:nvPicPr>
          <p:cNvPr id="7" name="Picture 3" descr="spinearth"/>
          <p:cNvPicPr>
            <a:picLocks noChangeAspect="1" noChangeArrowheads="1" noCrop="1"/>
          </p:cNvPicPr>
          <p:nvPr/>
        </p:nvPicPr>
        <p:blipFill>
          <a:blip r:embed="rId5"/>
          <a:srcRect/>
          <a:stretch>
            <a:fillRect/>
          </a:stretch>
        </p:blipFill>
        <p:spPr bwMode="auto">
          <a:xfrm>
            <a:off x="8101013" y="5734050"/>
            <a:ext cx="661987" cy="661988"/>
          </a:xfrm>
          <a:prstGeom prst="rect">
            <a:avLst/>
          </a:prstGeom>
          <a:noFill/>
          <a:ln w="9525">
            <a:noFill/>
            <a:miter lim="800000"/>
            <a:headEnd/>
            <a:tailEnd/>
          </a:ln>
        </p:spPr>
      </p:pic>
    </p:spTree>
    <p:extLst>
      <p:ext uri="{BB962C8B-B14F-4D97-AF65-F5344CB8AC3E}">
        <p14:creationId xmlns="" xmlns:p14="http://schemas.microsoft.com/office/powerpoint/2010/main" val="22995286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25-001.jpg"/>
          <p:cNvPicPr>
            <a:picLocks noChangeAspect="1"/>
          </p:cNvPicPr>
          <p:nvPr/>
        </p:nvPicPr>
        <p:blipFill>
          <a:blip r:embed="rId2" cstate="screen"/>
          <a:stretch>
            <a:fillRect/>
          </a:stretch>
        </p:blipFill>
        <p:spPr>
          <a:xfrm>
            <a:off x="2226200" y="357166"/>
            <a:ext cx="4691599" cy="6357982"/>
          </a:xfrm>
          <a:prstGeom prst="rect">
            <a:avLst/>
          </a:prstGeom>
        </p:spPr>
      </p:pic>
      <p:sp>
        <p:nvSpPr>
          <p:cNvPr id="3" name="2 Metin kutusu"/>
          <p:cNvSpPr txBox="1"/>
          <p:nvPr/>
        </p:nvSpPr>
        <p:spPr>
          <a:xfrm>
            <a:off x="2928926" y="49389"/>
            <a:ext cx="3571900" cy="400110"/>
          </a:xfrm>
          <a:prstGeom prst="rect">
            <a:avLst/>
          </a:prstGeom>
          <a:solidFill>
            <a:srgbClr val="C00000"/>
          </a:solidFill>
        </p:spPr>
        <p:txBody>
          <a:bodyPr wrap="square" rtlCol="0">
            <a:spAutoFit/>
          </a:bodyPr>
          <a:lstStyle/>
          <a:p>
            <a:r>
              <a:rPr lang="tr-TR" sz="2000" b="1" dirty="0" smtClean="0">
                <a:solidFill>
                  <a:schemeClr val="bg1"/>
                </a:solidFill>
                <a:effectLst>
                  <a:outerShdw blurRad="38100" dist="38100" dir="2700000" algn="tl">
                    <a:srgbClr val="000000">
                      <a:alpha val="43137"/>
                    </a:srgbClr>
                  </a:outerShdw>
                </a:effectLst>
              </a:rPr>
              <a:t>-SINIRLANDIRMA     Hatası</a:t>
            </a:r>
            <a:endParaRPr lang="tr-TR" sz="2000" b="1" dirty="0">
              <a:solidFill>
                <a:schemeClr val="bg1"/>
              </a:solidFill>
              <a:effectLst>
                <a:outerShdw blurRad="38100" dist="38100" dir="2700000" algn="tl">
                  <a:srgbClr val="000000">
                    <a:alpha val="43137"/>
                  </a:srgbClr>
                </a:outerShdw>
              </a:effectLst>
            </a:endParaRPr>
          </a:p>
        </p:txBody>
      </p:sp>
      <p:sp>
        <p:nvSpPr>
          <p:cNvPr id="2" name="TextBox 1"/>
          <p:cNvSpPr txBox="1"/>
          <p:nvPr/>
        </p:nvSpPr>
        <p:spPr>
          <a:xfrm>
            <a:off x="1115616" y="4149080"/>
            <a:ext cx="7344816" cy="646331"/>
          </a:xfrm>
          <a:prstGeom prst="rect">
            <a:avLst/>
          </a:prstGeom>
          <a:solidFill>
            <a:schemeClr val="accent2"/>
          </a:solidFill>
          <a:ln w="12700">
            <a:solidFill>
              <a:schemeClr val="tx1"/>
            </a:solidFill>
          </a:ln>
        </p:spPr>
        <p:txBody>
          <a:bodyPr wrap="square" rtlCol="0">
            <a:spAutoFit/>
          </a:bodyPr>
          <a:lstStyle/>
          <a:p>
            <a:r>
              <a:rPr lang="tr-TR" dirty="0" smtClean="0"/>
              <a:t>11 ve 13 nolu parsellerin ara sınırında mevcut kırıkların ölçülmeyerek düz hat geçirilmesi suretiyle </a:t>
            </a:r>
            <a:r>
              <a:rPr lang="tr-TR" b="1" u="sng" dirty="0" smtClean="0"/>
              <a:t>sınırlandırma hatası </a:t>
            </a:r>
            <a:r>
              <a:rPr lang="tr-TR" dirty="0" smtClean="0"/>
              <a:t>yapılmıştır.</a:t>
            </a:r>
            <a:endParaRPr lang="tr-TR" dirty="0"/>
          </a:p>
        </p:txBody>
      </p:sp>
      <p:pic>
        <p:nvPicPr>
          <p:cNvPr id="6"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a:stretch>
            <a:fillRect/>
          </a:stretch>
        </p:blipFill>
        <p:spPr bwMode="auto">
          <a:xfrm>
            <a:off x="2143108" y="642917"/>
            <a:ext cx="5000660" cy="6191293"/>
          </a:xfrm>
          <a:prstGeom prst="rect">
            <a:avLst/>
          </a:prstGeom>
          <a:ln>
            <a:noFill/>
          </a:ln>
          <a:effectLst>
            <a:softEdge rad="112500"/>
          </a:effectLst>
        </p:spPr>
      </p:pic>
      <p:pic>
        <p:nvPicPr>
          <p:cNvPr id="5" name="Picture 2" descr="tkgm ile ilgili görsel sonucu"/>
          <p:cNvPicPr>
            <a:picLocks noChangeAspect="1" noChangeArrowheads="1"/>
          </p:cNvPicPr>
          <p:nvPr/>
        </p:nvPicPr>
        <p:blipFill>
          <a:blip r:embed="rId3" cstate="screen"/>
          <a:srcRect/>
          <a:stretch>
            <a:fillRect/>
          </a:stretch>
        </p:blipFill>
        <p:spPr bwMode="auto">
          <a:xfrm>
            <a:off x="8072462" y="428604"/>
            <a:ext cx="1079480" cy="1079480"/>
          </a:xfrm>
          <a:prstGeom prst="rect">
            <a:avLst/>
          </a:prstGeom>
          <a:ln>
            <a:noFill/>
          </a:ln>
          <a:effectLst>
            <a:softEdge rad="112500"/>
          </a:effectLst>
        </p:spPr>
      </p:pic>
      <p:sp>
        <p:nvSpPr>
          <p:cNvPr id="7" name="6 Oval"/>
          <p:cNvSpPr/>
          <p:nvPr/>
        </p:nvSpPr>
        <p:spPr>
          <a:xfrm>
            <a:off x="2357422" y="2143116"/>
            <a:ext cx="4786346" cy="2143140"/>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Metin kutusu"/>
          <p:cNvSpPr txBox="1"/>
          <p:nvPr/>
        </p:nvSpPr>
        <p:spPr>
          <a:xfrm>
            <a:off x="3214678" y="242807"/>
            <a:ext cx="3000396" cy="400110"/>
          </a:xfrm>
          <a:prstGeom prst="rect">
            <a:avLst/>
          </a:prstGeom>
          <a:solidFill>
            <a:srgbClr val="9E09C7"/>
          </a:solidFill>
        </p:spPr>
        <p:txBody>
          <a:bodyPr wrap="square" rtlCol="0">
            <a:spAutoFit/>
          </a:bodyPr>
          <a:lstStyle/>
          <a:p>
            <a:r>
              <a:rPr lang="tr-TR" sz="1400" b="1" dirty="0" smtClean="0">
                <a:solidFill>
                  <a:schemeClr val="bg1"/>
                </a:solidFill>
                <a:effectLst>
                  <a:outerShdw blurRad="38100" dist="38100" dir="2700000" algn="tl">
                    <a:srgbClr val="000000">
                      <a:alpha val="43137"/>
                    </a:srgbClr>
                  </a:outerShdw>
                </a:effectLst>
              </a:rPr>
              <a:t>-</a:t>
            </a:r>
            <a:r>
              <a:rPr lang="tr-TR" sz="2000" b="1" dirty="0" smtClean="0">
                <a:solidFill>
                  <a:schemeClr val="bg1"/>
                </a:solidFill>
                <a:effectLst>
                  <a:outerShdw blurRad="38100" dist="38100" dir="2700000" algn="tl">
                    <a:srgbClr val="000000">
                      <a:alpha val="43137"/>
                    </a:srgbClr>
                  </a:outerShdw>
                </a:effectLst>
              </a:rPr>
              <a:t>TERSİMAT   Hatası</a:t>
            </a:r>
            <a:endParaRPr lang="tr-TR" sz="2000" b="1" dirty="0">
              <a:solidFill>
                <a:schemeClr val="bg1"/>
              </a:solidFill>
              <a:effectLst>
                <a:outerShdw blurRad="38100" dist="38100" dir="2700000" algn="tl">
                  <a:srgbClr val="000000">
                    <a:alpha val="43137"/>
                  </a:srgbClr>
                </a:outerShdw>
              </a:effectLst>
            </a:endParaRPr>
          </a:p>
        </p:txBody>
      </p:sp>
      <p:pic>
        <p:nvPicPr>
          <p:cNvPr id="10" name="Picture 3" descr="spinearth"/>
          <p:cNvPicPr>
            <a:picLocks noChangeAspect="1" noChangeArrowheads="1" noCrop="1"/>
          </p:cNvPicPr>
          <p:nvPr/>
        </p:nvPicPr>
        <p:blipFill>
          <a:blip r:embed="rId4"/>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ransition advClick="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a:stretch>
            <a:fillRect/>
          </a:stretch>
        </p:blipFill>
        <p:spPr bwMode="auto">
          <a:xfrm>
            <a:off x="2000232" y="628826"/>
            <a:ext cx="5072098" cy="6306145"/>
          </a:xfrm>
          <a:prstGeom prst="rect">
            <a:avLst/>
          </a:prstGeom>
          <a:ln>
            <a:noFill/>
          </a:ln>
          <a:effectLst>
            <a:softEdge rad="112500"/>
          </a:effectLst>
        </p:spPr>
      </p:pic>
      <p:sp>
        <p:nvSpPr>
          <p:cNvPr id="7" name="6 Metin kutusu"/>
          <p:cNvSpPr txBox="1"/>
          <p:nvPr/>
        </p:nvSpPr>
        <p:spPr>
          <a:xfrm rot="20443256">
            <a:off x="345230" y="1939839"/>
            <a:ext cx="1320593" cy="646331"/>
          </a:xfrm>
          <a:prstGeom prst="rect">
            <a:avLst/>
          </a:prstGeom>
          <a:solidFill>
            <a:schemeClr val="accent6">
              <a:lumMod val="60000"/>
              <a:lumOff val="40000"/>
            </a:schemeClr>
          </a:solidFill>
          <a:effectLst>
            <a:reflection blurRad="6350" stA="52000" endA="300" endPos="35000" dir="5400000" sy="-100000" algn="bl" rotWithShape="0"/>
          </a:effectLst>
          <a:scene3d>
            <a:camera prst="orthographicFront"/>
            <a:lightRig rig="threePt" dir="t"/>
          </a:scene3d>
          <a:sp3d>
            <a:bevelT/>
          </a:sp3d>
        </p:spPr>
        <p:txBody>
          <a:bodyPr wrap="square" rtlCol="0">
            <a:spAutoFit/>
          </a:bodyPr>
          <a:lstStyle/>
          <a:p>
            <a:r>
              <a:rPr lang="tr-TR" b="1" dirty="0" smtClean="0">
                <a:solidFill>
                  <a:srgbClr val="ECBE14"/>
                </a:solidFill>
                <a:effectLst>
                  <a:outerShdw blurRad="38100" dist="38100" dir="2700000" algn="tl">
                    <a:srgbClr val="000000">
                      <a:alpha val="43137"/>
                    </a:srgbClr>
                  </a:outerShdw>
                </a:effectLst>
              </a:rPr>
              <a:t>Düzeltme</a:t>
            </a:r>
          </a:p>
          <a:p>
            <a:r>
              <a:rPr lang="tr-TR" b="1" dirty="0" smtClean="0">
                <a:solidFill>
                  <a:srgbClr val="ECBE14"/>
                </a:solidFill>
                <a:effectLst>
                  <a:outerShdw blurRad="38100" dist="38100" dir="2700000" algn="tl">
                    <a:srgbClr val="000000">
                      <a:alpha val="43137"/>
                    </a:srgbClr>
                  </a:outerShdw>
                </a:effectLst>
              </a:rPr>
              <a:t>Krokisi</a:t>
            </a:r>
            <a:endParaRPr lang="tr-TR" b="1" dirty="0">
              <a:solidFill>
                <a:srgbClr val="ECBE14"/>
              </a:solidFill>
              <a:effectLst>
                <a:outerShdw blurRad="38100" dist="38100" dir="2700000" algn="tl">
                  <a:srgbClr val="000000">
                    <a:alpha val="43137"/>
                  </a:srgbClr>
                </a:outerShdw>
              </a:effectLst>
            </a:endParaRPr>
          </a:p>
        </p:txBody>
      </p:sp>
      <p:pic>
        <p:nvPicPr>
          <p:cNvPr id="5" name="Picture 2" descr="tkgm ile ilgili görsel sonucu"/>
          <p:cNvPicPr>
            <a:picLocks noChangeAspect="1" noChangeArrowheads="1"/>
          </p:cNvPicPr>
          <p:nvPr/>
        </p:nvPicPr>
        <p:blipFill>
          <a:blip r:embed="rId3" cstate="screen"/>
          <a:srcRect/>
          <a:stretch>
            <a:fillRect/>
          </a:stretch>
        </p:blipFill>
        <p:spPr bwMode="auto">
          <a:xfrm>
            <a:off x="8072462" y="428604"/>
            <a:ext cx="1079480" cy="1079480"/>
          </a:xfrm>
          <a:prstGeom prst="rect">
            <a:avLst/>
          </a:prstGeom>
          <a:ln>
            <a:noFill/>
          </a:ln>
          <a:effectLst>
            <a:softEdge rad="112500"/>
          </a:effectLst>
        </p:spPr>
      </p:pic>
      <p:sp>
        <p:nvSpPr>
          <p:cNvPr id="8" name="7 Metin kutusu"/>
          <p:cNvSpPr txBox="1"/>
          <p:nvPr/>
        </p:nvSpPr>
        <p:spPr>
          <a:xfrm>
            <a:off x="3214678" y="274715"/>
            <a:ext cx="2714644" cy="400110"/>
          </a:xfrm>
          <a:prstGeom prst="rect">
            <a:avLst/>
          </a:prstGeom>
          <a:solidFill>
            <a:srgbClr val="9E09C7"/>
          </a:solidFill>
        </p:spPr>
        <p:txBody>
          <a:bodyPr wrap="square" rtlCol="0">
            <a:spAutoFit/>
          </a:bodyPr>
          <a:lstStyle/>
          <a:p>
            <a:r>
              <a:rPr lang="tr-TR" sz="1400" b="1" dirty="0" smtClean="0">
                <a:solidFill>
                  <a:schemeClr val="bg1"/>
                </a:solidFill>
                <a:effectLst>
                  <a:outerShdw blurRad="38100" dist="38100" dir="2700000" algn="tl">
                    <a:srgbClr val="000000">
                      <a:alpha val="43137"/>
                    </a:srgbClr>
                  </a:outerShdw>
                </a:effectLst>
              </a:rPr>
              <a:t>-</a:t>
            </a:r>
            <a:r>
              <a:rPr lang="tr-TR" sz="2000" b="1" dirty="0" smtClean="0">
                <a:solidFill>
                  <a:schemeClr val="bg1"/>
                </a:solidFill>
                <a:effectLst>
                  <a:outerShdw blurRad="38100" dist="38100" dir="2700000" algn="tl">
                    <a:srgbClr val="000000">
                      <a:alpha val="43137"/>
                    </a:srgbClr>
                  </a:outerShdw>
                </a:effectLst>
              </a:rPr>
              <a:t>TERSİMAT    Hatası</a:t>
            </a:r>
            <a:endParaRPr lang="tr-TR" sz="2000" b="1" dirty="0">
              <a:solidFill>
                <a:schemeClr val="bg1"/>
              </a:solidFill>
              <a:effectLst>
                <a:outerShdw blurRad="38100" dist="38100" dir="2700000" algn="tl">
                  <a:srgbClr val="000000">
                    <a:alpha val="43137"/>
                  </a:srgbClr>
                </a:outerShdw>
              </a:effectLst>
            </a:endParaRPr>
          </a:p>
        </p:txBody>
      </p:sp>
      <p:pic>
        <p:nvPicPr>
          <p:cNvPr id="10" name="Picture 3" descr="spinearth"/>
          <p:cNvPicPr>
            <a:picLocks noChangeAspect="1" noChangeArrowheads="1" noCrop="1"/>
          </p:cNvPicPr>
          <p:nvPr/>
        </p:nvPicPr>
        <p:blipFill>
          <a:blip r:embed="rId4"/>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ransition advClick="0">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4239144" y="4384791"/>
            <a:ext cx="4929222" cy="2495537"/>
          </a:xfrm>
          <a:prstGeom prst="rect">
            <a:avLst/>
          </a:prstGeom>
          <a:ln>
            <a:noFill/>
          </a:ln>
          <a:effectLst>
            <a:softEdge rad="112500"/>
          </a:effectLst>
        </p:spPr>
      </p:pic>
      <p:sp>
        <p:nvSpPr>
          <p:cNvPr id="4" name="3 Veri Yer Tutucusu"/>
          <p:cNvSpPr>
            <a:spLocks noGrp="1"/>
          </p:cNvSpPr>
          <p:nvPr>
            <p:ph type="dt" sz="half" idx="10"/>
          </p:nvPr>
        </p:nvSpPr>
        <p:spPr/>
        <p:txBody>
          <a:bodyPr/>
          <a:lstStyle/>
          <a:p>
            <a:pPr>
              <a:defRPr/>
            </a:pPr>
            <a:fld id="{FB3ECC88-36A1-4EA7-BA12-13569DE847D4}" type="datetime1">
              <a:rPr lang="tr-TR" smtClean="0"/>
              <a:pPr>
                <a:defRPr/>
              </a:pPr>
              <a:t>11.09.2018</a:t>
            </a:fld>
            <a:endParaRPr lang="tr-TR"/>
          </a:p>
        </p:txBody>
      </p:sp>
      <p:pic>
        <p:nvPicPr>
          <p:cNvPr id="6" name="Picture 3"/>
          <p:cNvPicPr>
            <a:picLocks noChangeAspect="1" noChangeArrowheads="1"/>
          </p:cNvPicPr>
          <p:nvPr/>
        </p:nvPicPr>
        <p:blipFill>
          <a:blip r:embed="rId3" cstate="print"/>
          <a:srcRect/>
          <a:stretch>
            <a:fillRect/>
          </a:stretch>
        </p:blipFill>
        <p:spPr bwMode="auto">
          <a:xfrm>
            <a:off x="0" y="620893"/>
            <a:ext cx="4357686" cy="6259435"/>
          </a:xfrm>
          <a:prstGeom prst="rect">
            <a:avLst/>
          </a:prstGeom>
          <a:ln>
            <a:noFill/>
          </a:ln>
          <a:effectLst>
            <a:softEdge rad="112500"/>
          </a:effectLst>
        </p:spPr>
      </p:pic>
      <p:sp>
        <p:nvSpPr>
          <p:cNvPr id="7" name="6 Metin kutusu"/>
          <p:cNvSpPr txBox="1"/>
          <p:nvPr/>
        </p:nvSpPr>
        <p:spPr>
          <a:xfrm rot="20443256">
            <a:off x="6190199" y="920943"/>
            <a:ext cx="1783451" cy="584775"/>
          </a:xfrm>
          <a:prstGeom prst="rect">
            <a:avLst/>
          </a:prstGeom>
          <a:solidFill>
            <a:schemeClr val="accent6">
              <a:lumMod val="60000"/>
              <a:lumOff val="40000"/>
            </a:schemeClr>
          </a:solidFill>
          <a:ln w="34925">
            <a:solidFill>
              <a:srgbClr val="FFFFFF"/>
            </a:solidFill>
          </a:ln>
          <a:effectLst>
            <a:outerShdw blurRad="317500" dir="2700000" algn="ctr">
              <a:srgbClr val="000000">
                <a:alpha val="43000"/>
              </a:srgbClr>
            </a:outerShdw>
            <a:reflection blurRad="6350" stA="52000" endA="300" endPos="35000" dir="5400000" sy="-100000" algn="bl" rotWithShape="0"/>
          </a:effectLst>
          <a:scene3d>
            <a:camera prst="orthographicFront"/>
            <a:lightRig rig="threePt" dir="t"/>
          </a:scene3d>
          <a:sp3d>
            <a:bevelT/>
          </a:sp3d>
        </p:spPr>
        <p:txBody>
          <a:bodyPr wrap="square" rtlCol="0">
            <a:spAutoFit/>
          </a:bodyPr>
          <a:lstStyle/>
          <a:p>
            <a:r>
              <a:rPr lang="tr-TR" sz="1600" b="1" dirty="0" smtClean="0">
                <a:solidFill>
                  <a:srgbClr val="ECBE14"/>
                </a:solidFill>
                <a:effectLst>
                  <a:outerShdw blurRad="38100" dist="38100" dir="2700000" algn="tl">
                    <a:srgbClr val="000000">
                      <a:alpha val="43137"/>
                    </a:srgbClr>
                  </a:outerShdw>
                </a:effectLst>
              </a:rPr>
              <a:t>Sayısallaştırma</a:t>
            </a:r>
          </a:p>
          <a:p>
            <a:r>
              <a:rPr lang="tr-TR" sz="1600" b="1" dirty="0" smtClean="0">
                <a:solidFill>
                  <a:srgbClr val="ECBE14"/>
                </a:solidFill>
                <a:effectLst>
                  <a:outerShdw blurRad="38100" dist="38100" dir="2700000" algn="tl">
                    <a:srgbClr val="000000">
                      <a:alpha val="43137"/>
                    </a:srgbClr>
                  </a:outerShdw>
                </a:effectLst>
              </a:rPr>
              <a:t>Raporu</a:t>
            </a:r>
            <a:endParaRPr lang="tr-TR" sz="1600" b="1" dirty="0">
              <a:solidFill>
                <a:srgbClr val="ECBE14"/>
              </a:solidFill>
              <a:effectLst>
                <a:outerShdw blurRad="38100" dist="38100" dir="2700000" algn="tl">
                  <a:srgbClr val="000000">
                    <a:alpha val="43137"/>
                  </a:srgbClr>
                </a:outerShdw>
              </a:effectLst>
            </a:endParaRPr>
          </a:p>
        </p:txBody>
      </p:sp>
      <p:sp>
        <p:nvSpPr>
          <p:cNvPr id="8" name="7 Metin kutusu"/>
          <p:cNvSpPr txBox="1"/>
          <p:nvPr/>
        </p:nvSpPr>
        <p:spPr>
          <a:xfrm>
            <a:off x="2590800" y="335142"/>
            <a:ext cx="3052770" cy="400110"/>
          </a:xfrm>
          <a:prstGeom prst="rect">
            <a:avLst/>
          </a:prstGeom>
          <a:solidFill>
            <a:srgbClr val="9E09C7"/>
          </a:solidFill>
        </p:spPr>
        <p:txBody>
          <a:bodyPr wrap="square" rtlCol="0">
            <a:spAutoFit/>
          </a:bodyPr>
          <a:lstStyle/>
          <a:p>
            <a:r>
              <a:rPr lang="tr-TR" sz="2000" b="1" dirty="0" smtClean="0">
                <a:solidFill>
                  <a:schemeClr val="bg1"/>
                </a:solidFill>
                <a:effectLst>
                  <a:outerShdw blurRad="38100" dist="38100" dir="2700000" algn="tl">
                    <a:srgbClr val="000000">
                      <a:alpha val="43137"/>
                    </a:srgbClr>
                  </a:outerShdw>
                </a:effectLst>
              </a:rPr>
              <a:t>-TERSİMAT   Hatası</a:t>
            </a:r>
            <a:endParaRPr lang="tr-TR" sz="2000" b="1" dirty="0">
              <a:solidFill>
                <a:schemeClr val="bg1"/>
              </a:solidFill>
              <a:effectLst>
                <a:outerShdw blurRad="38100" dist="38100" dir="2700000" algn="tl">
                  <a:srgbClr val="000000">
                    <a:alpha val="43137"/>
                  </a:srgbClr>
                </a:outerShdw>
              </a:effectLst>
            </a:endParaRPr>
          </a:p>
        </p:txBody>
      </p:sp>
      <p:pic>
        <p:nvPicPr>
          <p:cNvPr id="9" name="Picture 2" descr="tkgm ile ilgili görsel sonucu"/>
          <p:cNvPicPr>
            <a:picLocks noChangeAspect="1" noChangeArrowheads="1"/>
          </p:cNvPicPr>
          <p:nvPr/>
        </p:nvPicPr>
        <p:blipFill>
          <a:blip r:embed="rId4" cstate="screen"/>
          <a:srcRect/>
          <a:stretch>
            <a:fillRect/>
          </a:stretch>
        </p:blipFill>
        <p:spPr bwMode="auto">
          <a:xfrm>
            <a:off x="8072462" y="428604"/>
            <a:ext cx="1079480" cy="1079480"/>
          </a:xfrm>
          <a:prstGeom prst="rect">
            <a:avLst/>
          </a:prstGeom>
          <a:ln>
            <a:noFill/>
          </a:ln>
          <a:effectLst>
            <a:softEdge rad="112500"/>
          </a:effectLst>
        </p:spPr>
      </p:pic>
      <p:pic>
        <p:nvPicPr>
          <p:cNvPr id="10" name="Picture 1"/>
          <p:cNvPicPr>
            <a:picLocks noChangeAspect="1" noChangeArrowheads="1"/>
          </p:cNvPicPr>
          <p:nvPr/>
        </p:nvPicPr>
        <p:blipFill>
          <a:blip r:embed="rId5" cstate="screen"/>
          <a:srcRect/>
          <a:stretch>
            <a:fillRect/>
          </a:stretch>
        </p:blipFill>
        <p:spPr bwMode="auto">
          <a:xfrm>
            <a:off x="3071834" y="2024422"/>
            <a:ext cx="6072166" cy="236036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14" name="13 Düz Ok Bağlayıcısı"/>
          <p:cNvCxnSpPr/>
          <p:nvPr/>
        </p:nvCxnSpPr>
        <p:spPr>
          <a:xfrm flipV="1">
            <a:off x="457200" y="3929067"/>
            <a:ext cx="2793197" cy="2465210"/>
          </a:xfrm>
          <a:prstGeom prst="straightConnector1">
            <a:avLst/>
          </a:prstGeom>
          <a:ln>
            <a:solidFill>
              <a:srgbClr val="FF33CC"/>
            </a:solidFill>
            <a:tailEnd type="arrow"/>
          </a:ln>
        </p:spPr>
        <p:style>
          <a:lnRef idx="3">
            <a:schemeClr val="accent5"/>
          </a:lnRef>
          <a:fillRef idx="0">
            <a:schemeClr val="accent5"/>
          </a:fillRef>
          <a:effectRef idx="2">
            <a:schemeClr val="accent5"/>
          </a:effectRef>
          <a:fontRef idx="minor">
            <a:schemeClr val="tx1"/>
          </a:fontRef>
        </p:style>
      </p:cxnSp>
      <p:sp>
        <p:nvSpPr>
          <p:cNvPr id="16" name="15 Yuvarlatılmış Dikdörtgen"/>
          <p:cNvSpPr/>
          <p:nvPr/>
        </p:nvSpPr>
        <p:spPr>
          <a:xfrm>
            <a:off x="7500958" y="3929066"/>
            <a:ext cx="1500198" cy="142876"/>
          </a:xfrm>
          <a:prstGeom prst="roundRect">
            <a:avLst/>
          </a:prstGeom>
          <a:noFill/>
          <a:ln>
            <a:solidFill>
              <a:srgbClr val="9E09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TextBox 1"/>
          <p:cNvSpPr txBox="1"/>
          <p:nvPr/>
        </p:nvSpPr>
        <p:spPr>
          <a:xfrm>
            <a:off x="1643042" y="4916949"/>
            <a:ext cx="7358114" cy="1477328"/>
          </a:xfrm>
          <a:prstGeom prst="rect">
            <a:avLst/>
          </a:prstGeom>
          <a:solidFill>
            <a:schemeClr val="accent2"/>
          </a:solidFill>
          <a:ln w="12700">
            <a:solidFill>
              <a:schemeClr val="tx1"/>
            </a:solidFill>
          </a:ln>
        </p:spPr>
        <p:txBody>
          <a:bodyPr wrap="square" rtlCol="0">
            <a:spAutoFit/>
          </a:bodyPr>
          <a:lstStyle/>
          <a:p>
            <a:pPr algn="ctr"/>
            <a:r>
              <a:rPr lang="tr-TR" dirty="0" smtClean="0"/>
              <a:t>73 </a:t>
            </a:r>
            <a:r>
              <a:rPr lang="tr-TR" dirty="0" err="1" smtClean="0"/>
              <a:t>nolu</a:t>
            </a:r>
            <a:r>
              <a:rPr lang="tr-TR" dirty="0" smtClean="0"/>
              <a:t> parselin 517 </a:t>
            </a:r>
            <a:r>
              <a:rPr lang="tr-TR" dirty="0" err="1" smtClean="0"/>
              <a:t>nolu</a:t>
            </a:r>
            <a:r>
              <a:rPr lang="tr-TR" dirty="0" smtClean="0"/>
              <a:t> </a:t>
            </a:r>
            <a:r>
              <a:rPr lang="tr-TR" dirty="0" err="1" smtClean="0"/>
              <a:t>takeometrik</a:t>
            </a:r>
            <a:r>
              <a:rPr lang="tr-TR" dirty="0" smtClean="0"/>
              <a:t> noktasında </a:t>
            </a:r>
            <a:r>
              <a:rPr lang="tr-TR" dirty="0" err="1" smtClean="0"/>
              <a:t>tersimat</a:t>
            </a:r>
            <a:r>
              <a:rPr lang="tr-TR" dirty="0" smtClean="0"/>
              <a:t> hatası tespit edilmiştir.17 ve 18 </a:t>
            </a:r>
            <a:r>
              <a:rPr lang="tr-TR" dirty="0" err="1" smtClean="0"/>
              <a:t>nolu</a:t>
            </a:r>
            <a:r>
              <a:rPr lang="tr-TR" dirty="0" smtClean="0"/>
              <a:t> parsellerin  890 </a:t>
            </a:r>
            <a:r>
              <a:rPr lang="tr-TR" dirty="0" err="1" smtClean="0"/>
              <a:t>nolu</a:t>
            </a:r>
            <a:r>
              <a:rPr lang="tr-TR" dirty="0" smtClean="0"/>
              <a:t> </a:t>
            </a:r>
            <a:r>
              <a:rPr lang="tr-TR" dirty="0" err="1" smtClean="0"/>
              <a:t>takeometrik</a:t>
            </a:r>
            <a:r>
              <a:rPr lang="tr-TR" dirty="0" smtClean="0"/>
              <a:t> noktasında </a:t>
            </a:r>
            <a:r>
              <a:rPr lang="tr-TR" dirty="0" err="1" smtClean="0"/>
              <a:t>tersimat</a:t>
            </a:r>
            <a:r>
              <a:rPr lang="tr-TR" dirty="0" smtClean="0"/>
              <a:t> hatası tespit edilmiştir. 39 ve 40 nolu parsellerin ara sınırındaki 811 nolu takeometri noktasında </a:t>
            </a:r>
            <a:r>
              <a:rPr lang="tr-TR" b="1" dirty="0" smtClean="0">
                <a:solidFill>
                  <a:schemeClr val="tx1">
                    <a:lumMod val="95000"/>
                    <a:lumOff val="5000"/>
                  </a:schemeClr>
                </a:solidFill>
              </a:rPr>
              <a:t>tersimat hatası </a:t>
            </a:r>
            <a:r>
              <a:rPr lang="tr-TR" dirty="0" smtClean="0"/>
              <a:t>tespit edilmiştir.</a:t>
            </a:r>
            <a:endParaRPr lang="tr-TR" dirty="0"/>
          </a:p>
        </p:txBody>
      </p:sp>
      <p:pic>
        <p:nvPicPr>
          <p:cNvPr id="13" name="Picture 3" descr="spinearth"/>
          <p:cNvPicPr>
            <a:picLocks noChangeAspect="1" noChangeArrowheads="1" noCrop="1"/>
          </p:cNvPicPr>
          <p:nvPr/>
        </p:nvPicPr>
        <p:blipFill>
          <a:blip r:embed="rId6"/>
          <a:srcRect/>
          <a:stretch>
            <a:fillRect/>
          </a:stretch>
        </p:blipFill>
        <p:spPr bwMode="auto">
          <a:xfrm>
            <a:off x="8101013" y="5929330"/>
            <a:ext cx="661987" cy="661988"/>
          </a:xfrm>
          <a:prstGeom prst="rect">
            <a:avLst/>
          </a:prstGeom>
          <a:noFill/>
          <a:ln w="9525">
            <a:noFill/>
            <a:miter lim="800000"/>
            <a:headEnd/>
            <a:tailEnd/>
          </a:ln>
        </p:spPr>
      </p:pic>
    </p:spTree>
  </p:cSld>
  <p:clrMapOvr>
    <a:masterClrMapping/>
  </p:clrMapOvr>
  <p:transition advClick="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a:stretch>
            <a:fillRect/>
          </a:stretch>
        </p:blipFill>
        <p:spPr bwMode="auto">
          <a:xfrm>
            <a:off x="1433836" y="332361"/>
            <a:ext cx="5414078" cy="6215970"/>
          </a:xfrm>
          <a:prstGeom prst="rect">
            <a:avLst/>
          </a:prstGeom>
          <a:ln>
            <a:noFill/>
          </a:ln>
          <a:effectLst>
            <a:softEdge rad="112500"/>
          </a:effectLst>
        </p:spPr>
      </p:pic>
      <p:sp>
        <p:nvSpPr>
          <p:cNvPr id="7" name="6 Metin kutusu"/>
          <p:cNvSpPr txBox="1"/>
          <p:nvPr/>
        </p:nvSpPr>
        <p:spPr>
          <a:xfrm rot="20443256">
            <a:off x="284425" y="329407"/>
            <a:ext cx="1303709" cy="646331"/>
          </a:xfrm>
          <a:prstGeom prst="rect">
            <a:avLst/>
          </a:prstGeom>
          <a:solidFill>
            <a:schemeClr val="accent6">
              <a:lumMod val="60000"/>
              <a:lumOff val="40000"/>
            </a:schemeClr>
          </a:solidFill>
          <a:effectLst>
            <a:reflection blurRad="6350" stA="52000" endA="300" endPos="35000" dir="5400000" sy="-100000" algn="bl" rotWithShape="0"/>
          </a:effectLst>
          <a:scene3d>
            <a:camera prst="orthographicFront"/>
            <a:lightRig rig="threePt" dir="t"/>
          </a:scene3d>
          <a:sp3d>
            <a:bevelT/>
          </a:sp3d>
        </p:spPr>
        <p:txBody>
          <a:bodyPr wrap="square" rtlCol="0">
            <a:spAutoFit/>
          </a:bodyPr>
          <a:lstStyle/>
          <a:p>
            <a:r>
              <a:rPr lang="tr-TR" b="1" dirty="0" smtClean="0">
                <a:solidFill>
                  <a:srgbClr val="ECBE14"/>
                </a:solidFill>
                <a:effectLst>
                  <a:outerShdw blurRad="38100" dist="38100" dir="2700000" algn="tl">
                    <a:srgbClr val="000000">
                      <a:alpha val="43137"/>
                    </a:srgbClr>
                  </a:outerShdw>
                </a:effectLst>
              </a:rPr>
              <a:t>Düzeltme</a:t>
            </a:r>
          </a:p>
          <a:p>
            <a:r>
              <a:rPr lang="tr-TR" b="1" dirty="0" smtClean="0">
                <a:solidFill>
                  <a:srgbClr val="ECBE14"/>
                </a:solidFill>
                <a:effectLst>
                  <a:outerShdw blurRad="38100" dist="38100" dir="2700000" algn="tl">
                    <a:srgbClr val="000000">
                      <a:alpha val="43137"/>
                    </a:srgbClr>
                  </a:outerShdw>
                </a:effectLst>
              </a:rPr>
              <a:t>Raporu</a:t>
            </a:r>
            <a:endParaRPr lang="tr-TR" b="1" dirty="0">
              <a:solidFill>
                <a:srgbClr val="ECBE14"/>
              </a:solidFill>
              <a:effectLst>
                <a:outerShdw blurRad="38100" dist="38100" dir="2700000" algn="tl">
                  <a:srgbClr val="000000">
                    <a:alpha val="43137"/>
                  </a:srgbClr>
                </a:outerShdw>
              </a:effectLst>
            </a:endParaRPr>
          </a:p>
        </p:txBody>
      </p:sp>
      <p:pic>
        <p:nvPicPr>
          <p:cNvPr id="5" name="Picture 2" descr="tkgm ile ilgili görsel sonucu"/>
          <p:cNvPicPr>
            <a:picLocks noChangeAspect="1" noChangeArrowheads="1"/>
          </p:cNvPicPr>
          <p:nvPr/>
        </p:nvPicPr>
        <p:blipFill>
          <a:blip r:embed="rId3" cstate="screen"/>
          <a:srcRect/>
          <a:stretch>
            <a:fillRect/>
          </a:stretch>
        </p:blipFill>
        <p:spPr bwMode="auto">
          <a:xfrm>
            <a:off x="8072462" y="428604"/>
            <a:ext cx="1079480" cy="1079480"/>
          </a:xfrm>
          <a:prstGeom prst="rect">
            <a:avLst/>
          </a:prstGeom>
          <a:ln>
            <a:noFill/>
          </a:ln>
          <a:effectLst>
            <a:softEdge rad="112500"/>
          </a:effectLst>
        </p:spPr>
      </p:pic>
      <p:sp>
        <p:nvSpPr>
          <p:cNvPr id="8" name="7 Yuvarlatılmış Dikdörtgen"/>
          <p:cNvSpPr/>
          <p:nvPr/>
        </p:nvSpPr>
        <p:spPr>
          <a:xfrm>
            <a:off x="2071670" y="4143380"/>
            <a:ext cx="2071702" cy="142876"/>
          </a:xfrm>
          <a:prstGeom prst="roundRect">
            <a:avLst/>
          </a:prstGeom>
          <a:noFill/>
          <a:ln>
            <a:solidFill>
              <a:srgbClr val="9E09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8 Metin kutusu"/>
          <p:cNvSpPr txBox="1"/>
          <p:nvPr/>
        </p:nvSpPr>
        <p:spPr>
          <a:xfrm>
            <a:off x="2786050" y="132306"/>
            <a:ext cx="3071834" cy="400110"/>
          </a:xfrm>
          <a:prstGeom prst="rect">
            <a:avLst/>
          </a:prstGeom>
          <a:solidFill>
            <a:srgbClr val="9E09C7"/>
          </a:solidFill>
        </p:spPr>
        <p:txBody>
          <a:bodyPr wrap="square" rtlCol="0">
            <a:spAutoFit/>
          </a:bodyPr>
          <a:lstStyle/>
          <a:p>
            <a:r>
              <a:rPr lang="tr-TR" sz="1400" b="1" dirty="0" smtClean="0">
                <a:solidFill>
                  <a:schemeClr val="bg1"/>
                </a:solidFill>
                <a:effectLst>
                  <a:outerShdw blurRad="38100" dist="38100" dir="2700000" algn="tl">
                    <a:srgbClr val="000000">
                      <a:alpha val="43137"/>
                    </a:srgbClr>
                  </a:outerShdw>
                </a:effectLst>
              </a:rPr>
              <a:t>-</a:t>
            </a:r>
            <a:r>
              <a:rPr lang="tr-TR" sz="2000" b="1" dirty="0" smtClean="0">
                <a:solidFill>
                  <a:schemeClr val="bg1"/>
                </a:solidFill>
                <a:effectLst>
                  <a:outerShdw blurRad="38100" dist="38100" dir="2700000" algn="tl">
                    <a:srgbClr val="000000">
                      <a:alpha val="43137"/>
                    </a:srgbClr>
                  </a:outerShdw>
                </a:effectLst>
              </a:rPr>
              <a:t>TERSİMAT   Hatası</a:t>
            </a:r>
            <a:endParaRPr lang="tr-TR" sz="2000" b="1" dirty="0">
              <a:solidFill>
                <a:schemeClr val="bg1"/>
              </a:solidFill>
              <a:effectLst>
                <a:outerShdw blurRad="38100" dist="38100" dir="2700000" algn="tl">
                  <a:srgbClr val="000000">
                    <a:alpha val="43137"/>
                  </a:srgbClr>
                </a:outerShdw>
              </a:effectLst>
            </a:endParaRPr>
          </a:p>
        </p:txBody>
      </p:sp>
      <p:sp>
        <p:nvSpPr>
          <p:cNvPr id="2" name="TextBox 1"/>
          <p:cNvSpPr txBox="1"/>
          <p:nvPr/>
        </p:nvSpPr>
        <p:spPr>
          <a:xfrm>
            <a:off x="1064893" y="5157192"/>
            <a:ext cx="6864693" cy="646331"/>
          </a:xfrm>
          <a:prstGeom prst="rect">
            <a:avLst/>
          </a:prstGeom>
          <a:solidFill>
            <a:schemeClr val="accent2"/>
          </a:solidFill>
          <a:ln w="12700">
            <a:solidFill>
              <a:schemeClr val="tx1"/>
            </a:solidFill>
          </a:ln>
        </p:spPr>
        <p:txBody>
          <a:bodyPr wrap="square" rtlCol="0">
            <a:spAutoFit/>
          </a:bodyPr>
          <a:lstStyle/>
          <a:p>
            <a:pPr algn="ctr"/>
            <a:r>
              <a:rPr lang="tr-TR" dirty="0" smtClean="0"/>
              <a:t>39 ve 40 nolu parsellerin ara sınırındaki 811 nolu takeometri noktasında </a:t>
            </a:r>
            <a:r>
              <a:rPr lang="tr-TR" b="1" dirty="0" smtClean="0">
                <a:solidFill>
                  <a:schemeClr val="tx1">
                    <a:lumMod val="95000"/>
                    <a:lumOff val="5000"/>
                  </a:schemeClr>
                </a:solidFill>
              </a:rPr>
              <a:t>tersimat hatası </a:t>
            </a:r>
            <a:r>
              <a:rPr lang="tr-TR" dirty="0" smtClean="0"/>
              <a:t>tespit edilmiştir.</a:t>
            </a:r>
            <a:endParaRPr lang="tr-TR" dirty="0"/>
          </a:p>
        </p:txBody>
      </p:sp>
      <p:pic>
        <p:nvPicPr>
          <p:cNvPr id="11" name="Picture 3" descr="spinearth"/>
          <p:cNvPicPr>
            <a:picLocks noChangeAspect="1" noChangeArrowheads="1" noCrop="1"/>
          </p:cNvPicPr>
          <p:nvPr/>
        </p:nvPicPr>
        <p:blipFill>
          <a:blip r:embed="rId4"/>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ransition advClick="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1" name="Picture 3"/>
          <p:cNvPicPr>
            <a:picLocks noChangeAspect="1" noChangeArrowheads="1"/>
          </p:cNvPicPr>
          <p:nvPr/>
        </p:nvPicPr>
        <p:blipFill>
          <a:blip r:embed="rId2"/>
          <a:srcRect/>
          <a:stretch>
            <a:fillRect/>
          </a:stretch>
        </p:blipFill>
        <p:spPr bwMode="auto">
          <a:xfrm>
            <a:off x="2214547" y="581341"/>
            <a:ext cx="4786346" cy="6276659"/>
          </a:xfrm>
          <a:prstGeom prst="rect">
            <a:avLst/>
          </a:prstGeom>
          <a:noFill/>
          <a:ln w="9525">
            <a:noFill/>
            <a:miter lim="800000"/>
            <a:headEnd/>
            <a:tailEnd/>
          </a:ln>
          <a:effectLst/>
        </p:spPr>
      </p:pic>
      <p:sp>
        <p:nvSpPr>
          <p:cNvPr id="7" name="6 Metin kutusu"/>
          <p:cNvSpPr txBox="1"/>
          <p:nvPr/>
        </p:nvSpPr>
        <p:spPr>
          <a:xfrm>
            <a:off x="2928926" y="181231"/>
            <a:ext cx="3361044" cy="400110"/>
          </a:xfrm>
          <a:prstGeom prst="rect">
            <a:avLst/>
          </a:prstGeom>
          <a:solidFill>
            <a:srgbClr val="C00000"/>
          </a:solidFill>
        </p:spPr>
        <p:txBody>
          <a:bodyPr wrap="square" rtlCol="0">
            <a:spAutoFit/>
          </a:bodyPr>
          <a:lstStyle/>
          <a:p>
            <a:r>
              <a:rPr lang="tr-TR" sz="2000" b="1" dirty="0" smtClean="0">
                <a:solidFill>
                  <a:schemeClr val="bg1"/>
                </a:solidFill>
                <a:effectLst>
                  <a:outerShdw blurRad="38100" dist="38100" dir="2700000" algn="tl">
                    <a:srgbClr val="000000">
                      <a:alpha val="43137"/>
                    </a:srgbClr>
                  </a:outerShdw>
                </a:effectLst>
              </a:rPr>
              <a:t>SINIRLANDIRMA   Hatası</a:t>
            </a:r>
            <a:endParaRPr lang="tr-TR" sz="2000" b="1" dirty="0">
              <a:solidFill>
                <a:schemeClr val="bg1"/>
              </a:solidFill>
              <a:effectLst>
                <a:outerShdw blurRad="38100" dist="38100" dir="2700000" algn="tl">
                  <a:srgbClr val="000000">
                    <a:alpha val="43137"/>
                  </a:srgbClr>
                </a:outerShdw>
              </a:effectLst>
            </a:endParaRPr>
          </a:p>
        </p:txBody>
      </p:sp>
      <p:pic>
        <p:nvPicPr>
          <p:cNvPr id="5"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p:cNvPicPr>
            <a:picLocks noChangeAspect="1" noChangeArrowheads="1"/>
          </p:cNvPicPr>
          <p:nvPr/>
        </p:nvPicPr>
        <p:blipFill>
          <a:blip r:embed="rId2"/>
          <a:srcRect/>
          <a:stretch>
            <a:fillRect/>
          </a:stretch>
        </p:blipFill>
        <p:spPr bwMode="auto">
          <a:xfrm>
            <a:off x="2071671" y="320882"/>
            <a:ext cx="4814242" cy="6357982"/>
          </a:xfrm>
          <a:prstGeom prst="rect">
            <a:avLst/>
          </a:prstGeom>
          <a:noFill/>
          <a:ln w="9525">
            <a:noFill/>
            <a:miter lim="800000"/>
            <a:headEnd/>
            <a:tailEnd/>
          </a:ln>
          <a:effectLst/>
        </p:spPr>
      </p:pic>
      <p:sp>
        <p:nvSpPr>
          <p:cNvPr id="5" name="4 Metin kutusu"/>
          <p:cNvSpPr txBox="1"/>
          <p:nvPr/>
        </p:nvSpPr>
        <p:spPr>
          <a:xfrm>
            <a:off x="2928926" y="0"/>
            <a:ext cx="3361044" cy="400110"/>
          </a:xfrm>
          <a:prstGeom prst="rect">
            <a:avLst/>
          </a:prstGeom>
          <a:solidFill>
            <a:srgbClr val="C00000"/>
          </a:solidFill>
        </p:spPr>
        <p:txBody>
          <a:bodyPr wrap="square" rtlCol="0">
            <a:spAutoFit/>
          </a:bodyPr>
          <a:lstStyle/>
          <a:p>
            <a:r>
              <a:rPr lang="tr-TR" sz="1400" b="1" dirty="0" smtClean="0">
                <a:solidFill>
                  <a:schemeClr val="bg1"/>
                </a:solidFill>
                <a:effectLst>
                  <a:outerShdw blurRad="38100" dist="38100" dir="2700000" algn="tl">
                    <a:srgbClr val="000000">
                      <a:alpha val="43137"/>
                    </a:srgbClr>
                  </a:outerShdw>
                </a:effectLst>
              </a:rPr>
              <a:t>-</a:t>
            </a:r>
            <a:r>
              <a:rPr lang="tr-TR" sz="2000" b="1" dirty="0" smtClean="0">
                <a:solidFill>
                  <a:schemeClr val="bg1"/>
                </a:solidFill>
                <a:effectLst>
                  <a:outerShdw blurRad="38100" dist="38100" dir="2700000" algn="tl">
                    <a:srgbClr val="000000">
                      <a:alpha val="43137"/>
                    </a:srgbClr>
                  </a:outerShdw>
                </a:effectLst>
              </a:rPr>
              <a:t>SINIRLANDIRMA   Hatası</a:t>
            </a:r>
            <a:endParaRPr lang="tr-TR" sz="2000" b="1" dirty="0">
              <a:solidFill>
                <a:schemeClr val="bg1"/>
              </a:solidFill>
              <a:effectLst>
                <a:outerShdw blurRad="38100" dist="38100" dir="2700000" algn="tl">
                  <a:srgbClr val="000000">
                    <a:alpha val="43137"/>
                  </a:srgbClr>
                </a:outerShdw>
              </a:effectLst>
            </a:endParaRPr>
          </a:p>
        </p:txBody>
      </p:sp>
      <p:pic>
        <p:nvPicPr>
          <p:cNvPr id="6"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5" name="Picture 7"/>
          <p:cNvPicPr>
            <a:picLocks noChangeAspect="1" noChangeArrowheads="1"/>
          </p:cNvPicPr>
          <p:nvPr/>
        </p:nvPicPr>
        <p:blipFill>
          <a:blip r:embed="rId2"/>
          <a:srcRect/>
          <a:stretch>
            <a:fillRect/>
          </a:stretch>
        </p:blipFill>
        <p:spPr bwMode="auto">
          <a:xfrm>
            <a:off x="2285984" y="357166"/>
            <a:ext cx="5286412" cy="6338643"/>
          </a:xfrm>
          <a:prstGeom prst="rect">
            <a:avLst/>
          </a:prstGeom>
          <a:noFill/>
          <a:ln w="9525">
            <a:noFill/>
            <a:miter lim="800000"/>
            <a:headEnd/>
            <a:tailEnd/>
          </a:ln>
          <a:effectLst/>
        </p:spPr>
      </p:pic>
      <p:sp>
        <p:nvSpPr>
          <p:cNvPr id="8" name="7 Metin kutusu"/>
          <p:cNvSpPr txBox="1"/>
          <p:nvPr/>
        </p:nvSpPr>
        <p:spPr>
          <a:xfrm>
            <a:off x="3000364" y="157111"/>
            <a:ext cx="3361044" cy="400110"/>
          </a:xfrm>
          <a:prstGeom prst="rect">
            <a:avLst/>
          </a:prstGeom>
          <a:solidFill>
            <a:srgbClr val="C00000"/>
          </a:solidFill>
        </p:spPr>
        <p:txBody>
          <a:bodyPr wrap="square" rtlCol="0">
            <a:spAutoFit/>
          </a:bodyPr>
          <a:lstStyle/>
          <a:p>
            <a:r>
              <a:rPr lang="tr-TR" sz="1400" b="1" dirty="0" smtClean="0">
                <a:solidFill>
                  <a:schemeClr val="bg1"/>
                </a:solidFill>
                <a:effectLst>
                  <a:outerShdw blurRad="38100" dist="38100" dir="2700000" algn="tl">
                    <a:srgbClr val="000000">
                      <a:alpha val="43137"/>
                    </a:srgbClr>
                  </a:outerShdw>
                </a:effectLst>
              </a:rPr>
              <a:t>-</a:t>
            </a:r>
            <a:r>
              <a:rPr lang="tr-TR" sz="2000" b="1" dirty="0" smtClean="0">
                <a:solidFill>
                  <a:schemeClr val="bg1"/>
                </a:solidFill>
                <a:effectLst>
                  <a:outerShdw blurRad="38100" dist="38100" dir="2700000" algn="tl">
                    <a:srgbClr val="000000">
                      <a:alpha val="43137"/>
                    </a:srgbClr>
                  </a:outerShdw>
                </a:effectLst>
              </a:rPr>
              <a:t>SINIRLANDIRMA   Hatası</a:t>
            </a:r>
            <a:endParaRPr lang="tr-TR" sz="2000" b="1" dirty="0">
              <a:solidFill>
                <a:schemeClr val="bg1"/>
              </a:solidFill>
              <a:effectLst>
                <a:outerShdw blurRad="38100" dist="38100" dir="2700000" algn="tl">
                  <a:srgbClr val="000000">
                    <a:alpha val="43137"/>
                  </a:srgbClr>
                </a:outerShdw>
              </a:effectLst>
            </a:endParaRPr>
          </a:p>
        </p:txBody>
      </p:sp>
      <p:pic>
        <p:nvPicPr>
          <p:cNvPr id="4"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p:cNvPicPr>
            <a:picLocks noGrp="1" noChangeAspect="1" noChangeArrowheads="1"/>
          </p:cNvPicPr>
          <p:nvPr>
            <p:ph idx="1"/>
          </p:nvPr>
        </p:nvPicPr>
        <p:blipFill>
          <a:blip r:embed="rId2"/>
          <a:srcRect/>
          <a:stretch>
            <a:fillRect/>
          </a:stretch>
        </p:blipFill>
        <p:spPr bwMode="auto">
          <a:xfrm>
            <a:off x="2000232" y="520937"/>
            <a:ext cx="4643470" cy="6199032"/>
          </a:xfrm>
          <a:prstGeom prst="rect">
            <a:avLst/>
          </a:prstGeom>
          <a:noFill/>
          <a:ln w="9525">
            <a:noFill/>
            <a:miter lim="800000"/>
            <a:headEnd/>
            <a:tailEnd/>
          </a:ln>
          <a:effectLst/>
        </p:spPr>
      </p:pic>
      <p:sp>
        <p:nvSpPr>
          <p:cNvPr id="5" name="4 Metin kutusu"/>
          <p:cNvSpPr txBox="1"/>
          <p:nvPr/>
        </p:nvSpPr>
        <p:spPr>
          <a:xfrm>
            <a:off x="3143240" y="120827"/>
            <a:ext cx="3361044" cy="400110"/>
          </a:xfrm>
          <a:prstGeom prst="rect">
            <a:avLst/>
          </a:prstGeom>
          <a:solidFill>
            <a:srgbClr val="C00000"/>
          </a:solidFill>
        </p:spPr>
        <p:txBody>
          <a:bodyPr wrap="square" rtlCol="0">
            <a:spAutoFit/>
          </a:bodyPr>
          <a:lstStyle/>
          <a:p>
            <a:pPr algn="ctr"/>
            <a:r>
              <a:rPr lang="tr-TR" sz="1400" b="1" dirty="0" smtClean="0">
                <a:solidFill>
                  <a:schemeClr val="bg1"/>
                </a:solidFill>
                <a:effectLst>
                  <a:outerShdw blurRad="38100" dist="38100" dir="2700000" algn="tl">
                    <a:srgbClr val="000000">
                      <a:alpha val="43137"/>
                    </a:srgbClr>
                  </a:outerShdw>
                </a:effectLst>
              </a:rPr>
              <a:t>-</a:t>
            </a:r>
            <a:r>
              <a:rPr lang="tr-TR" sz="2000" b="1" dirty="0" smtClean="0">
                <a:solidFill>
                  <a:schemeClr val="bg1"/>
                </a:solidFill>
                <a:effectLst>
                  <a:outerShdw blurRad="38100" dist="38100" dir="2700000" algn="tl">
                    <a:srgbClr val="000000">
                      <a:alpha val="43137"/>
                    </a:srgbClr>
                  </a:outerShdw>
                </a:effectLst>
              </a:rPr>
              <a:t>SINIRLANDIRMA   Hatası</a:t>
            </a:r>
            <a:endParaRPr lang="tr-TR" sz="2000" b="1" dirty="0">
              <a:solidFill>
                <a:schemeClr val="bg1"/>
              </a:solidFill>
              <a:effectLst>
                <a:outerShdw blurRad="38100" dist="38100" dir="2700000" algn="tl">
                  <a:srgbClr val="000000">
                    <a:alpha val="43137"/>
                  </a:srgbClr>
                </a:outerShdw>
              </a:effectLst>
            </a:endParaRPr>
          </a:p>
        </p:txBody>
      </p:sp>
      <p:pic>
        <p:nvPicPr>
          <p:cNvPr id="4"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60" name="Picture 4"/>
          <p:cNvPicPr>
            <a:picLocks noChangeAspect="1" noChangeArrowheads="1"/>
          </p:cNvPicPr>
          <p:nvPr/>
        </p:nvPicPr>
        <p:blipFill>
          <a:blip r:embed="rId2"/>
          <a:srcRect/>
          <a:stretch>
            <a:fillRect/>
          </a:stretch>
        </p:blipFill>
        <p:spPr bwMode="auto">
          <a:xfrm>
            <a:off x="1928794" y="214290"/>
            <a:ext cx="5338779" cy="6498642"/>
          </a:xfrm>
          <a:prstGeom prst="rect">
            <a:avLst/>
          </a:prstGeom>
          <a:noFill/>
          <a:ln w="9525">
            <a:noFill/>
            <a:miter lim="800000"/>
            <a:headEnd/>
            <a:tailEnd/>
          </a:ln>
          <a:effectLst/>
        </p:spPr>
      </p:pic>
      <p:sp>
        <p:nvSpPr>
          <p:cNvPr id="7" name="6 Metin kutusu"/>
          <p:cNvSpPr txBox="1"/>
          <p:nvPr/>
        </p:nvSpPr>
        <p:spPr>
          <a:xfrm rot="20443256">
            <a:off x="98812" y="920943"/>
            <a:ext cx="1783451" cy="584775"/>
          </a:xfrm>
          <a:prstGeom prst="rect">
            <a:avLst/>
          </a:prstGeom>
          <a:solidFill>
            <a:schemeClr val="accent6">
              <a:lumMod val="60000"/>
              <a:lumOff val="40000"/>
            </a:schemeClr>
          </a:solidFill>
          <a:ln w="34925">
            <a:solidFill>
              <a:srgbClr val="FFFFFF"/>
            </a:solidFill>
          </a:ln>
          <a:effectLst>
            <a:outerShdw blurRad="317500" dir="2700000" algn="ctr">
              <a:srgbClr val="000000">
                <a:alpha val="43000"/>
              </a:srgbClr>
            </a:outerShdw>
            <a:reflection blurRad="6350" stA="52000" endA="300" endPos="35000" dir="5400000" sy="-100000" algn="bl" rotWithShape="0"/>
          </a:effectLst>
          <a:scene3d>
            <a:camera prst="orthographicFront"/>
            <a:lightRig rig="threePt" dir="t"/>
          </a:scene3d>
          <a:sp3d>
            <a:bevelT/>
          </a:sp3d>
        </p:spPr>
        <p:txBody>
          <a:bodyPr wrap="square" rtlCol="0">
            <a:spAutoFit/>
          </a:bodyPr>
          <a:lstStyle/>
          <a:p>
            <a:pPr algn="ctr"/>
            <a:r>
              <a:rPr lang="tr-TR" sz="1600" b="1" dirty="0" smtClean="0">
                <a:solidFill>
                  <a:srgbClr val="ECBE14"/>
                </a:solidFill>
                <a:effectLst>
                  <a:outerShdw blurRad="38100" dist="38100" dir="2700000" algn="tl">
                    <a:srgbClr val="000000">
                      <a:alpha val="43137"/>
                    </a:srgbClr>
                  </a:outerShdw>
                </a:effectLst>
              </a:rPr>
              <a:t>Sayısallaştırma</a:t>
            </a:r>
          </a:p>
          <a:p>
            <a:pPr algn="ctr"/>
            <a:r>
              <a:rPr lang="tr-TR" sz="1600" b="1" dirty="0" smtClean="0">
                <a:solidFill>
                  <a:srgbClr val="ECBE14"/>
                </a:solidFill>
                <a:effectLst>
                  <a:outerShdw blurRad="38100" dist="38100" dir="2700000" algn="tl">
                    <a:srgbClr val="000000">
                      <a:alpha val="43137"/>
                    </a:srgbClr>
                  </a:outerShdw>
                </a:effectLst>
              </a:rPr>
              <a:t>Raporu</a:t>
            </a:r>
            <a:endParaRPr lang="tr-TR" sz="1600" b="1" dirty="0">
              <a:solidFill>
                <a:srgbClr val="ECBE14"/>
              </a:solidFill>
              <a:effectLst>
                <a:outerShdw blurRad="38100" dist="38100" dir="2700000" algn="tl">
                  <a:srgbClr val="000000">
                    <a:alpha val="43137"/>
                  </a:srgbClr>
                </a:outerShdw>
              </a:effectLst>
            </a:endParaRPr>
          </a:p>
        </p:txBody>
      </p:sp>
      <p:pic>
        <p:nvPicPr>
          <p:cNvPr id="4"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tkgm ile ilgili görsel sonucu"/>
          <p:cNvPicPr>
            <a:picLocks noChangeAspect="1" noChangeArrowheads="1"/>
          </p:cNvPicPr>
          <p:nvPr/>
        </p:nvPicPr>
        <p:blipFill>
          <a:blip r:embed="rId2" cstate="screen"/>
          <a:srcRect/>
          <a:stretch>
            <a:fillRect/>
          </a:stretch>
        </p:blipFill>
        <p:spPr bwMode="auto">
          <a:xfrm>
            <a:off x="8072462" y="428604"/>
            <a:ext cx="1079480" cy="1079480"/>
          </a:xfrm>
          <a:prstGeom prst="rect">
            <a:avLst/>
          </a:prstGeom>
          <a:ln>
            <a:noFill/>
          </a:ln>
          <a:effectLst>
            <a:softEdge rad="112500"/>
          </a:effectLst>
        </p:spPr>
      </p:pic>
      <p:sp>
        <p:nvSpPr>
          <p:cNvPr id="6" name="5 Dikdörtgen"/>
          <p:cNvSpPr/>
          <p:nvPr/>
        </p:nvSpPr>
        <p:spPr>
          <a:xfrm>
            <a:off x="340519" y="1475918"/>
            <a:ext cx="4357686" cy="121444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buFont typeface="Arial" pitchFamily="34" charset="0"/>
              <a:buChar char="•"/>
            </a:pPr>
            <a:r>
              <a:rPr lang="tr-TR" sz="2800" b="1" dirty="0" smtClean="0">
                <a:solidFill>
                  <a:schemeClr val="tx1"/>
                </a:solidFill>
              </a:rPr>
              <a:t>Sayısallaştırma raporlarının hazırlanması</a:t>
            </a:r>
          </a:p>
        </p:txBody>
      </p:sp>
      <p:pic>
        <p:nvPicPr>
          <p:cNvPr id="7" name="Picture 3"/>
          <p:cNvPicPr>
            <a:picLocks noChangeAspect="1" noChangeArrowheads="1"/>
          </p:cNvPicPr>
          <p:nvPr/>
        </p:nvPicPr>
        <p:blipFill>
          <a:blip r:embed="rId3" cstate="screen"/>
          <a:srcRect/>
          <a:stretch>
            <a:fillRect/>
          </a:stretch>
        </p:blipFill>
        <p:spPr bwMode="auto">
          <a:xfrm>
            <a:off x="5072066" y="1714987"/>
            <a:ext cx="3643338" cy="4365577"/>
          </a:xfrm>
          <a:prstGeom prst="rect">
            <a:avLst/>
          </a:prstGeom>
          <a:noFill/>
          <a:ln w="9525">
            <a:noFill/>
            <a:miter lim="800000"/>
            <a:headEnd/>
            <a:tailEnd/>
          </a:ln>
          <a:effectLst/>
        </p:spPr>
      </p:pic>
      <p:sp>
        <p:nvSpPr>
          <p:cNvPr id="8" name="7 Metin kutusu"/>
          <p:cNvSpPr txBox="1"/>
          <p:nvPr/>
        </p:nvSpPr>
        <p:spPr>
          <a:xfrm>
            <a:off x="340519" y="3176969"/>
            <a:ext cx="5339975" cy="3816429"/>
          </a:xfrm>
          <a:prstGeom prst="rect">
            <a:avLst/>
          </a:prstGeom>
          <a:noFill/>
        </p:spPr>
        <p:txBody>
          <a:bodyPr wrap="square" rtlCol="0">
            <a:spAutoFit/>
          </a:bodyPr>
          <a:lstStyle/>
          <a:p>
            <a:r>
              <a:rPr lang="tr-TR" sz="2200" b="1" dirty="0" smtClean="0"/>
              <a:t>Ada bazında düzenlenir.</a:t>
            </a:r>
          </a:p>
          <a:p>
            <a:endParaRPr lang="tr-TR" sz="2200" b="1" dirty="0" smtClean="0">
              <a:solidFill>
                <a:srgbClr val="C00000"/>
              </a:solidFill>
            </a:endParaRPr>
          </a:p>
          <a:p>
            <a:r>
              <a:rPr lang="tr-TR" sz="2200" b="1" dirty="0" smtClean="0">
                <a:solidFill>
                  <a:srgbClr val="C00000"/>
                </a:solidFill>
              </a:rPr>
              <a:t>Yapılan işin : </a:t>
            </a:r>
            <a:r>
              <a:rPr lang="tr-TR" sz="2200" b="1" dirty="0" smtClean="0"/>
              <a:t>Teknik ve Hukuki Açıklamasıdır.</a:t>
            </a:r>
          </a:p>
          <a:p>
            <a:endParaRPr lang="tr-TR" sz="2200" b="1" dirty="0" smtClean="0"/>
          </a:p>
          <a:p>
            <a:r>
              <a:rPr lang="tr-TR" sz="2200" b="1" dirty="0" smtClean="0"/>
              <a:t>Adli / İdari İşlemlerde İlk Bakılan Evraktır.</a:t>
            </a:r>
          </a:p>
          <a:p>
            <a:endParaRPr lang="tr-TR" sz="2200" b="1" dirty="0" smtClean="0"/>
          </a:p>
          <a:p>
            <a:r>
              <a:rPr lang="tr-TR" sz="2200" b="1" dirty="0" smtClean="0">
                <a:solidFill>
                  <a:srgbClr val="C00000"/>
                </a:solidFill>
              </a:rPr>
              <a:t>Matbu</a:t>
            </a:r>
            <a:r>
              <a:rPr lang="tr-TR" sz="2200" b="1" dirty="0" smtClean="0"/>
              <a:t> cümleler ile geçiştirilmemelidir.</a:t>
            </a:r>
          </a:p>
          <a:p>
            <a:endParaRPr lang="tr-TR" sz="2200" dirty="0" smtClean="0"/>
          </a:p>
          <a:p>
            <a:r>
              <a:rPr lang="tr-TR" sz="2200" dirty="0" smtClean="0"/>
              <a:t> </a:t>
            </a:r>
            <a:endParaRPr lang="tr-TR" sz="2200" dirty="0"/>
          </a:p>
        </p:txBody>
      </p:sp>
      <p:pic>
        <p:nvPicPr>
          <p:cNvPr id="66562" name="Picture 2" descr="İlgili resim"/>
          <p:cNvPicPr>
            <a:picLocks noChangeAspect="1" noChangeArrowheads="1"/>
          </p:cNvPicPr>
          <p:nvPr/>
        </p:nvPicPr>
        <p:blipFill>
          <a:blip r:embed="rId4" cstate="screen"/>
          <a:srcRect/>
          <a:stretch>
            <a:fillRect/>
          </a:stretch>
        </p:blipFill>
        <p:spPr bwMode="auto">
          <a:xfrm>
            <a:off x="4169866" y="2904623"/>
            <a:ext cx="1056678" cy="1056678"/>
          </a:xfrm>
          <a:prstGeom prst="rect">
            <a:avLst/>
          </a:prstGeom>
          <a:ln>
            <a:noFill/>
          </a:ln>
          <a:effectLst>
            <a:softEdge rad="112500"/>
          </a:effectLst>
        </p:spPr>
      </p:pic>
      <p:sp>
        <p:nvSpPr>
          <p:cNvPr id="10" name="9 Patlama 1"/>
          <p:cNvSpPr/>
          <p:nvPr/>
        </p:nvSpPr>
        <p:spPr>
          <a:xfrm>
            <a:off x="89249" y="3961301"/>
            <a:ext cx="269113" cy="317207"/>
          </a:xfrm>
          <a:prstGeom prst="irregularSeal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a:p>
        </p:txBody>
      </p:sp>
      <p:sp>
        <p:nvSpPr>
          <p:cNvPr id="11" name="10 Patlama 1"/>
          <p:cNvSpPr/>
          <p:nvPr/>
        </p:nvSpPr>
        <p:spPr>
          <a:xfrm>
            <a:off x="71405" y="5085183"/>
            <a:ext cx="269113" cy="317207"/>
          </a:xfrm>
          <a:prstGeom prst="irregularSeal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a:p>
        </p:txBody>
      </p:sp>
      <p:sp>
        <p:nvSpPr>
          <p:cNvPr id="12" name="11 Patlama 1"/>
          <p:cNvSpPr/>
          <p:nvPr/>
        </p:nvSpPr>
        <p:spPr>
          <a:xfrm>
            <a:off x="89249" y="5992113"/>
            <a:ext cx="269113" cy="317207"/>
          </a:xfrm>
          <a:prstGeom prst="irregularSeal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a:p>
        </p:txBody>
      </p:sp>
      <p:sp>
        <p:nvSpPr>
          <p:cNvPr id="14" name="13 Patlama 1"/>
          <p:cNvSpPr/>
          <p:nvPr/>
        </p:nvSpPr>
        <p:spPr>
          <a:xfrm>
            <a:off x="89249" y="3176969"/>
            <a:ext cx="269113" cy="317207"/>
          </a:xfrm>
          <a:prstGeom prst="irregularSeal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a:p>
        </p:txBody>
      </p:sp>
      <p:sp>
        <p:nvSpPr>
          <p:cNvPr id="15" name="14 Metin kutusu"/>
          <p:cNvSpPr txBox="1"/>
          <p:nvPr/>
        </p:nvSpPr>
        <p:spPr>
          <a:xfrm>
            <a:off x="2500298" y="785794"/>
            <a:ext cx="4217821" cy="523220"/>
          </a:xfrm>
          <a:prstGeom prst="rect">
            <a:avLst/>
          </a:prstGeom>
          <a:noFill/>
        </p:spPr>
        <p:txBody>
          <a:bodyPr wrap="none" rtlCol="0">
            <a:spAutoFit/>
          </a:bodyPr>
          <a:lstStyle/>
          <a:p>
            <a:r>
              <a:rPr lang="tr-TR" sz="2800" b="1" u="sng" dirty="0" smtClean="0">
                <a:ln w="10541" cmpd="sng">
                  <a:solidFill>
                    <a:schemeClr val="accent1">
                      <a:shade val="88000"/>
                      <a:satMod val="110000"/>
                    </a:schemeClr>
                  </a:solidFill>
                  <a:prstDash val="solid"/>
                </a:ln>
                <a:solidFill>
                  <a:srgbClr val="FF0000"/>
                </a:solidFill>
              </a:rPr>
              <a:t>Büro-Zemin Çalışmaları</a:t>
            </a:r>
            <a:endParaRPr lang="tr-TR" sz="2800" b="1" u="sng" dirty="0">
              <a:ln w="10541" cmpd="sng">
                <a:solidFill>
                  <a:schemeClr val="accent1">
                    <a:shade val="88000"/>
                    <a:satMod val="110000"/>
                  </a:schemeClr>
                </a:solidFill>
                <a:prstDash val="solid"/>
              </a:ln>
              <a:solidFill>
                <a:srgbClr val="FF0000"/>
              </a:solidFill>
            </a:endParaRPr>
          </a:p>
        </p:txBody>
      </p:sp>
      <p:pic>
        <p:nvPicPr>
          <p:cNvPr id="17" name="Picture 3" descr="spinearth"/>
          <p:cNvPicPr>
            <a:picLocks noChangeAspect="1" noChangeArrowheads="1" noCrop="1"/>
          </p:cNvPicPr>
          <p:nvPr/>
        </p:nvPicPr>
        <p:blipFill>
          <a:blip r:embed="rId5"/>
          <a:srcRect/>
          <a:stretch>
            <a:fillRect/>
          </a:stretch>
        </p:blipFill>
        <p:spPr bwMode="auto">
          <a:xfrm>
            <a:off x="8101013" y="5734050"/>
            <a:ext cx="661987" cy="661988"/>
          </a:xfrm>
          <a:prstGeom prst="rect">
            <a:avLst/>
          </a:prstGeom>
          <a:noFill/>
          <a:ln w="9525">
            <a:noFill/>
            <a:miter lim="800000"/>
            <a:headEnd/>
            <a:tailEnd/>
          </a:ln>
        </p:spPr>
      </p:pic>
      <p:pic>
        <p:nvPicPr>
          <p:cNvPr id="16" name="Picture 2"/>
          <p:cNvPicPr>
            <a:picLocks noChangeAspect="1"/>
          </p:cNvPicPr>
          <p:nvPr/>
        </p:nvPicPr>
        <p:blipFill>
          <a:blip r:embed="rId6"/>
          <a:srcRect/>
          <a:stretch>
            <a:fillRect/>
          </a:stretch>
        </p:blipFill>
        <p:spPr bwMode="auto">
          <a:xfrm>
            <a:off x="-214346" y="365564"/>
            <a:ext cx="9137651" cy="613527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3" name="Picture 3"/>
          <p:cNvPicPr>
            <a:picLocks noGrp="1" noChangeAspect="1" noChangeArrowheads="1"/>
          </p:cNvPicPr>
          <p:nvPr>
            <p:ph idx="1"/>
          </p:nvPr>
        </p:nvPicPr>
        <p:blipFill>
          <a:blip r:embed="rId2"/>
          <a:srcRect/>
          <a:stretch>
            <a:fillRect/>
          </a:stretch>
        </p:blipFill>
        <p:spPr bwMode="auto">
          <a:xfrm>
            <a:off x="214282" y="928670"/>
            <a:ext cx="8589741" cy="4214842"/>
          </a:xfrm>
          <a:prstGeom prst="rect">
            <a:avLst/>
          </a:prstGeom>
          <a:noFill/>
          <a:ln w="9525">
            <a:noFill/>
            <a:miter lim="800000"/>
            <a:headEnd/>
            <a:tailEnd/>
          </a:ln>
          <a:effectLst/>
        </p:spPr>
      </p:pic>
      <p:sp>
        <p:nvSpPr>
          <p:cNvPr id="8" name="7 Yuvarlatılmış Dikdörtgen"/>
          <p:cNvSpPr/>
          <p:nvPr/>
        </p:nvSpPr>
        <p:spPr>
          <a:xfrm>
            <a:off x="214282" y="785794"/>
            <a:ext cx="8715436" cy="1500198"/>
          </a:xfrm>
          <a:prstGeom prst="roundRect">
            <a:avLst/>
          </a:prstGeom>
          <a:noFill/>
          <a:ln>
            <a:solidFill>
              <a:srgbClr val="9E09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8 Metin kutusu"/>
          <p:cNvSpPr txBox="1"/>
          <p:nvPr/>
        </p:nvSpPr>
        <p:spPr>
          <a:xfrm rot="20443256">
            <a:off x="46531" y="3992776"/>
            <a:ext cx="1783451" cy="584775"/>
          </a:xfrm>
          <a:prstGeom prst="rect">
            <a:avLst/>
          </a:prstGeom>
          <a:solidFill>
            <a:schemeClr val="accent6">
              <a:lumMod val="60000"/>
              <a:lumOff val="40000"/>
            </a:schemeClr>
          </a:solidFill>
          <a:ln w="34925">
            <a:solidFill>
              <a:srgbClr val="FFFFFF"/>
            </a:solidFill>
          </a:ln>
          <a:effectLst>
            <a:outerShdw blurRad="317500" dir="2700000" algn="ctr">
              <a:srgbClr val="000000">
                <a:alpha val="43000"/>
              </a:srgbClr>
            </a:outerShdw>
            <a:reflection blurRad="6350" stA="52000" endA="300" endPos="35000" dir="5400000" sy="-100000" algn="bl" rotWithShape="0"/>
          </a:effectLst>
          <a:scene3d>
            <a:camera prst="orthographicFront"/>
            <a:lightRig rig="threePt" dir="t"/>
          </a:scene3d>
          <a:sp3d>
            <a:bevelT/>
          </a:sp3d>
        </p:spPr>
        <p:txBody>
          <a:bodyPr wrap="square" rtlCol="0">
            <a:spAutoFit/>
          </a:bodyPr>
          <a:lstStyle/>
          <a:p>
            <a:pPr algn="ctr"/>
            <a:r>
              <a:rPr lang="tr-TR" sz="1600" b="1" dirty="0" smtClean="0">
                <a:solidFill>
                  <a:srgbClr val="ECBE14"/>
                </a:solidFill>
                <a:effectLst>
                  <a:outerShdw blurRad="38100" dist="38100" dir="2700000" algn="tl">
                    <a:srgbClr val="000000">
                      <a:alpha val="43137"/>
                    </a:srgbClr>
                  </a:outerShdw>
                </a:effectLst>
              </a:rPr>
              <a:t>Sayısallaştırma</a:t>
            </a:r>
          </a:p>
          <a:p>
            <a:pPr algn="ctr"/>
            <a:r>
              <a:rPr lang="tr-TR" sz="1600" b="1" dirty="0" smtClean="0">
                <a:solidFill>
                  <a:srgbClr val="ECBE14"/>
                </a:solidFill>
                <a:effectLst>
                  <a:outerShdw blurRad="38100" dist="38100" dir="2700000" algn="tl">
                    <a:srgbClr val="000000">
                      <a:alpha val="43137"/>
                    </a:srgbClr>
                  </a:outerShdw>
                </a:effectLst>
              </a:rPr>
              <a:t>Raporu</a:t>
            </a:r>
            <a:endParaRPr lang="tr-TR" sz="1600" b="1" dirty="0">
              <a:solidFill>
                <a:srgbClr val="ECBE14"/>
              </a:solidFill>
              <a:effectLst>
                <a:outerShdw blurRad="38100" dist="38100" dir="2700000" algn="tl">
                  <a:srgbClr val="000000">
                    <a:alpha val="43137"/>
                  </a:srgbClr>
                </a:outerShdw>
              </a:effectLst>
            </a:endParaRPr>
          </a:p>
        </p:txBody>
      </p:sp>
      <p:sp>
        <p:nvSpPr>
          <p:cNvPr id="5" name="TextBox 1"/>
          <p:cNvSpPr txBox="1"/>
          <p:nvPr/>
        </p:nvSpPr>
        <p:spPr>
          <a:xfrm>
            <a:off x="571472" y="5500702"/>
            <a:ext cx="7715304" cy="923330"/>
          </a:xfrm>
          <a:prstGeom prst="rect">
            <a:avLst/>
          </a:prstGeom>
          <a:solidFill>
            <a:schemeClr val="accent2"/>
          </a:solidFill>
          <a:ln w="12700">
            <a:solidFill>
              <a:schemeClr val="tx1"/>
            </a:solidFill>
          </a:ln>
        </p:spPr>
        <p:txBody>
          <a:bodyPr wrap="square" rtlCol="0">
            <a:spAutoFit/>
          </a:bodyPr>
          <a:lstStyle/>
          <a:p>
            <a:r>
              <a:rPr lang="tr-TR" dirty="0" smtClean="0"/>
              <a:t>Sınırlandırma hatası tespit edilen parseller: 38 ve 39 </a:t>
            </a:r>
            <a:r>
              <a:rPr lang="tr-TR" dirty="0" err="1" smtClean="0"/>
              <a:t>nolu</a:t>
            </a:r>
            <a:r>
              <a:rPr lang="tr-TR" dirty="0" smtClean="0"/>
              <a:t> parsellerin ara sınırı;  33 ve 34 </a:t>
            </a:r>
            <a:r>
              <a:rPr lang="tr-TR" dirty="0" err="1" smtClean="0"/>
              <a:t>nolu</a:t>
            </a:r>
            <a:r>
              <a:rPr lang="tr-TR" dirty="0" smtClean="0"/>
              <a:t> parsellerin ara sınırında </a:t>
            </a:r>
            <a:r>
              <a:rPr lang="tr-TR" b="1" u="sng" dirty="0" smtClean="0"/>
              <a:t>sınırlandırma hatası </a:t>
            </a:r>
            <a:r>
              <a:rPr lang="tr-TR" dirty="0" smtClean="0"/>
              <a:t>tespit edilmiştir.</a:t>
            </a:r>
            <a:endParaRPr lang="tr-TR" dirty="0"/>
          </a:p>
        </p:txBody>
      </p:sp>
      <p:cxnSp>
        <p:nvCxnSpPr>
          <p:cNvPr id="6" name="5 Düz Ok Bağlayıcısı"/>
          <p:cNvCxnSpPr/>
          <p:nvPr/>
        </p:nvCxnSpPr>
        <p:spPr>
          <a:xfrm rot="16200000" flipV="1">
            <a:off x="5985938" y="3372387"/>
            <a:ext cx="3030045" cy="857257"/>
          </a:xfrm>
          <a:prstGeom prst="straightConnector1">
            <a:avLst/>
          </a:prstGeom>
          <a:ln>
            <a:solidFill>
              <a:srgbClr val="FF33CC"/>
            </a:solidFill>
            <a:tailEnd type="arrow"/>
          </a:ln>
        </p:spPr>
        <p:style>
          <a:lnRef idx="3">
            <a:schemeClr val="accent5"/>
          </a:lnRef>
          <a:fillRef idx="0">
            <a:schemeClr val="accent5"/>
          </a:fillRef>
          <a:effectRef idx="2">
            <a:schemeClr val="accent5"/>
          </a:effectRef>
          <a:fontRef idx="minor">
            <a:schemeClr val="tx1"/>
          </a:fontRef>
        </p:style>
      </p:cxnSp>
      <p:pic>
        <p:nvPicPr>
          <p:cNvPr id="7" name="Picture 3" descr="spinearth"/>
          <p:cNvPicPr>
            <a:picLocks noChangeAspect="1" noChangeArrowheads="1" noCrop="1"/>
          </p:cNvPicPr>
          <p:nvPr/>
        </p:nvPicPr>
        <p:blipFill>
          <a:blip r:embed="rId3"/>
          <a:srcRect/>
          <a:stretch>
            <a:fillRect/>
          </a:stretch>
        </p:blipFill>
        <p:spPr bwMode="auto">
          <a:xfrm>
            <a:off x="8267731" y="5762044"/>
            <a:ext cx="661987" cy="6619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p:cNvPicPr>
            <a:picLocks noChangeAspect="1" noChangeArrowheads="1"/>
          </p:cNvPicPr>
          <p:nvPr/>
        </p:nvPicPr>
        <p:blipFill>
          <a:blip r:embed="rId2"/>
          <a:srcRect/>
          <a:stretch>
            <a:fillRect/>
          </a:stretch>
        </p:blipFill>
        <p:spPr bwMode="auto">
          <a:xfrm>
            <a:off x="1928794" y="0"/>
            <a:ext cx="5581650" cy="6543675"/>
          </a:xfrm>
          <a:prstGeom prst="rect">
            <a:avLst/>
          </a:prstGeom>
          <a:noFill/>
          <a:ln w="9525">
            <a:noFill/>
            <a:miter lim="800000"/>
            <a:headEnd/>
            <a:tailEnd/>
          </a:ln>
          <a:effectLst/>
        </p:spPr>
      </p:pic>
      <p:sp>
        <p:nvSpPr>
          <p:cNvPr id="5" name="TextBox 1"/>
          <p:cNvSpPr txBox="1"/>
          <p:nvPr/>
        </p:nvSpPr>
        <p:spPr>
          <a:xfrm>
            <a:off x="428596" y="4820346"/>
            <a:ext cx="8072494" cy="369332"/>
          </a:xfrm>
          <a:prstGeom prst="rect">
            <a:avLst/>
          </a:prstGeom>
          <a:solidFill>
            <a:schemeClr val="accent2"/>
          </a:solidFill>
          <a:ln w="12700">
            <a:solidFill>
              <a:schemeClr val="tx1"/>
            </a:solidFill>
          </a:ln>
        </p:spPr>
        <p:txBody>
          <a:bodyPr wrap="square" rtlCol="0">
            <a:spAutoFit/>
          </a:bodyPr>
          <a:lstStyle/>
          <a:p>
            <a:r>
              <a:rPr lang="tr-TR" dirty="0" smtClean="0"/>
              <a:t>33 ve 34 </a:t>
            </a:r>
            <a:r>
              <a:rPr lang="tr-TR" dirty="0" err="1" smtClean="0"/>
              <a:t>nolu</a:t>
            </a:r>
            <a:r>
              <a:rPr lang="tr-TR" dirty="0" smtClean="0"/>
              <a:t> parsellerin sınırında </a:t>
            </a:r>
            <a:r>
              <a:rPr lang="tr-TR" b="1" u="sng" dirty="0" smtClean="0"/>
              <a:t>sınırlandırma hatası </a:t>
            </a:r>
            <a:r>
              <a:rPr lang="tr-TR" dirty="0" smtClean="0"/>
              <a:t>tespit edilmiştir</a:t>
            </a:r>
            <a:endParaRPr lang="tr-TR" dirty="0"/>
          </a:p>
        </p:txBody>
      </p:sp>
      <p:sp>
        <p:nvSpPr>
          <p:cNvPr id="6" name="5 Yuvarlatılmış Dikdörtgen"/>
          <p:cNvSpPr/>
          <p:nvPr/>
        </p:nvSpPr>
        <p:spPr>
          <a:xfrm>
            <a:off x="2357422" y="3429000"/>
            <a:ext cx="2714644" cy="285752"/>
          </a:xfrm>
          <a:prstGeom prst="roundRect">
            <a:avLst/>
          </a:prstGeom>
          <a:noFill/>
          <a:ln>
            <a:solidFill>
              <a:srgbClr val="9E09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Metin kutusu"/>
          <p:cNvSpPr txBox="1"/>
          <p:nvPr/>
        </p:nvSpPr>
        <p:spPr>
          <a:xfrm rot="20443256">
            <a:off x="553252" y="1128843"/>
            <a:ext cx="1322323" cy="646331"/>
          </a:xfrm>
          <a:prstGeom prst="rect">
            <a:avLst/>
          </a:prstGeom>
          <a:solidFill>
            <a:schemeClr val="accent6">
              <a:lumMod val="60000"/>
              <a:lumOff val="40000"/>
            </a:schemeClr>
          </a:solidFill>
          <a:effectLst>
            <a:reflection blurRad="6350" stA="52000" endA="300" endPos="35000" dir="5400000" sy="-100000" algn="bl" rotWithShape="0"/>
          </a:effectLst>
          <a:scene3d>
            <a:camera prst="orthographicFront"/>
            <a:lightRig rig="threePt" dir="t"/>
          </a:scene3d>
          <a:sp3d>
            <a:bevelT/>
          </a:sp3d>
        </p:spPr>
        <p:txBody>
          <a:bodyPr wrap="square" rtlCol="0">
            <a:spAutoFit/>
          </a:bodyPr>
          <a:lstStyle/>
          <a:p>
            <a:r>
              <a:rPr lang="tr-TR" b="1" dirty="0" smtClean="0">
                <a:solidFill>
                  <a:srgbClr val="ECBE14"/>
                </a:solidFill>
                <a:effectLst>
                  <a:outerShdw blurRad="38100" dist="38100" dir="2700000" algn="tl">
                    <a:srgbClr val="000000">
                      <a:alpha val="43137"/>
                    </a:srgbClr>
                  </a:outerShdw>
                </a:effectLst>
              </a:rPr>
              <a:t>Düzeltme</a:t>
            </a:r>
          </a:p>
          <a:p>
            <a:r>
              <a:rPr lang="tr-TR" b="1" dirty="0" smtClean="0">
                <a:solidFill>
                  <a:srgbClr val="ECBE14"/>
                </a:solidFill>
                <a:effectLst>
                  <a:outerShdw blurRad="38100" dist="38100" dir="2700000" algn="tl">
                    <a:srgbClr val="000000">
                      <a:alpha val="43137"/>
                    </a:srgbClr>
                  </a:outerShdw>
                </a:effectLst>
              </a:rPr>
              <a:t>Raporu</a:t>
            </a:r>
            <a:endParaRPr lang="tr-TR" b="1" dirty="0">
              <a:solidFill>
                <a:srgbClr val="ECBE14"/>
              </a:solidFill>
              <a:effectLst>
                <a:outerShdw blurRad="38100" dist="38100" dir="2700000" algn="tl">
                  <a:srgbClr val="000000">
                    <a:alpha val="43137"/>
                  </a:srgbClr>
                </a:outerShdw>
              </a:effectLst>
            </a:endParaRPr>
          </a:p>
        </p:txBody>
      </p:sp>
      <p:cxnSp>
        <p:nvCxnSpPr>
          <p:cNvPr id="9" name="8 Düz Ok Bağlayıcısı"/>
          <p:cNvCxnSpPr/>
          <p:nvPr/>
        </p:nvCxnSpPr>
        <p:spPr>
          <a:xfrm flipV="1">
            <a:off x="1214414" y="3714752"/>
            <a:ext cx="1143008" cy="928694"/>
          </a:xfrm>
          <a:prstGeom prst="straightConnector1">
            <a:avLst/>
          </a:prstGeom>
          <a:ln>
            <a:solidFill>
              <a:srgbClr val="FF33CC"/>
            </a:solidFill>
            <a:tailEnd type="arrow"/>
          </a:ln>
        </p:spPr>
        <p:style>
          <a:lnRef idx="3">
            <a:schemeClr val="accent5"/>
          </a:lnRef>
          <a:fillRef idx="0">
            <a:schemeClr val="accent5"/>
          </a:fillRef>
          <a:effectRef idx="2">
            <a:schemeClr val="accent5"/>
          </a:effectRef>
          <a:fontRef idx="minor">
            <a:schemeClr val="tx1"/>
          </a:fontRef>
        </p:style>
      </p:cxnSp>
      <p:pic>
        <p:nvPicPr>
          <p:cNvPr id="8"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l="16875" t="8571" r="10804" b="10000"/>
          <a:stretch>
            <a:fillRect/>
          </a:stretch>
        </p:blipFill>
        <p:spPr bwMode="auto">
          <a:xfrm>
            <a:off x="500034" y="871520"/>
            <a:ext cx="8286776" cy="5248291"/>
          </a:xfrm>
          <a:prstGeom prst="rect">
            <a:avLst/>
          </a:prstGeom>
          <a:ln>
            <a:noFill/>
          </a:ln>
          <a:effectLst>
            <a:softEdge rad="112500"/>
          </a:effectLst>
        </p:spPr>
      </p:pic>
      <p:cxnSp>
        <p:nvCxnSpPr>
          <p:cNvPr id="6" name="5 Düz Bağlayıcı"/>
          <p:cNvCxnSpPr/>
          <p:nvPr/>
        </p:nvCxnSpPr>
        <p:spPr>
          <a:xfrm>
            <a:off x="5357818" y="5143512"/>
            <a:ext cx="500066" cy="1588"/>
          </a:xfrm>
          <a:prstGeom prst="line">
            <a:avLst/>
          </a:prstGeom>
        </p:spPr>
        <p:style>
          <a:lnRef idx="3">
            <a:schemeClr val="accent3"/>
          </a:lnRef>
          <a:fillRef idx="0">
            <a:schemeClr val="accent3"/>
          </a:fillRef>
          <a:effectRef idx="2">
            <a:schemeClr val="accent3"/>
          </a:effectRef>
          <a:fontRef idx="minor">
            <a:schemeClr val="tx1"/>
          </a:fontRef>
        </p:style>
      </p:cxnSp>
      <p:sp>
        <p:nvSpPr>
          <p:cNvPr id="7" name="6 Metin kutusu"/>
          <p:cNvSpPr txBox="1"/>
          <p:nvPr/>
        </p:nvSpPr>
        <p:spPr>
          <a:xfrm>
            <a:off x="5857884" y="4914267"/>
            <a:ext cx="2621230" cy="646331"/>
          </a:xfrm>
          <a:prstGeom prst="rect">
            <a:avLst/>
          </a:prstGeom>
          <a:noFill/>
        </p:spPr>
        <p:txBody>
          <a:bodyPr wrap="none" rtlCol="0">
            <a:spAutoFit/>
          </a:bodyPr>
          <a:lstStyle/>
          <a:p>
            <a:r>
              <a:rPr lang="tr-TR" b="1" dirty="0" err="1" smtClean="0"/>
              <a:t>Takeometrik</a:t>
            </a:r>
            <a:endParaRPr lang="tr-TR" b="1" dirty="0" smtClean="0"/>
          </a:p>
          <a:p>
            <a:r>
              <a:rPr lang="tr-TR" b="1" dirty="0" smtClean="0"/>
              <a:t>Orijinal Ölçü Değerleri</a:t>
            </a:r>
            <a:endParaRPr lang="tr-TR" b="1" dirty="0"/>
          </a:p>
        </p:txBody>
      </p:sp>
      <p:sp>
        <p:nvSpPr>
          <p:cNvPr id="5" name="4 Metin kutusu"/>
          <p:cNvSpPr txBox="1"/>
          <p:nvPr/>
        </p:nvSpPr>
        <p:spPr>
          <a:xfrm>
            <a:off x="3214678" y="274715"/>
            <a:ext cx="2857520" cy="400110"/>
          </a:xfrm>
          <a:prstGeom prst="rect">
            <a:avLst/>
          </a:prstGeom>
          <a:solidFill>
            <a:schemeClr val="accent1">
              <a:lumMod val="75000"/>
            </a:schemeClr>
          </a:solidFill>
        </p:spPr>
        <p:txBody>
          <a:bodyPr wrap="square" rtlCol="0">
            <a:spAutoFit/>
          </a:bodyPr>
          <a:lstStyle/>
          <a:p>
            <a:r>
              <a:rPr lang="tr-TR" b="1" dirty="0" smtClean="0">
                <a:solidFill>
                  <a:schemeClr val="bg1"/>
                </a:solidFill>
                <a:effectLst>
                  <a:outerShdw blurRad="38100" dist="38100" dir="2700000" algn="tl">
                    <a:srgbClr val="000000">
                      <a:alpha val="43137"/>
                    </a:srgbClr>
                  </a:outerShdw>
                </a:effectLst>
              </a:rPr>
              <a:t>-</a:t>
            </a:r>
            <a:r>
              <a:rPr lang="tr-TR" sz="2000" b="1" dirty="0" smtClean="0">
                <a:solidFill>
                  <a:schemeClr val="bg1"/>
                </a:solidFill>
                <a:effectLst>
                  <a:outerShdw blurRad="38100" dist="38100" dir="2700000" algn="tl">
                    <a:srgbClr val="000000">
                      <a:alpha val="43137"/>
                    </a:srgbClr>
                  </a:outerShdw>
                </a:effectLst>
              </a:rPr>
              <a:t>TERSİMAT   Hatası</a:t>
            </a:r>
            <a:endParaRPr lang="tr-TR" sz="2000" b="1" dirty="0">
              <a:solidFill>
                <a:schemeClr val="bg1"/>
              </a:solidFill>
              <a:effectLst>
                <a:outerShdw blurRad="38100" dist="38100" dir="2700000" algn="tl">
                  <a:srgbClr val="000000">
                    <a:alpha val="43137"/>
                  </a:srgbClr>
                </a:outerShdw>
              </a:effectLst>
            </a:endParaRPr>
          </a:p>
        </p:txBody>
      </p:sp>
      <p:pic>
        <p:nvPicPr>
          <p:cNvPr id="8"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l="19014" t="10000" r="25528" b="8750"/>
          <a:stretch>
            <a:fillRect/>
          </a:stretch>
        </p:blipFill>
        <p:spPr bwMode="auto">
          <a:xfrm>
            <a:off x="1357289" y="489814"/>
            <a:ext cx="6643735" cy="6169182"/>
          </a:xfrm>
          <a:prstGeom prst="rect">
            <a:avLst/>
          </a:prstGeom>
          <a:ln>
            <a:noFill/>
          </a:ln>
          <a:effectLst>
            <a:softEdge rad="112500"/>
          </a:effectLst>
        </p:spPr>
      </p:pic>
      <p:cxnSp>
        <p:nvCxnSpPr>
          <p:cNvPr id="5" name="4 Düz Bağlayıcı"/>
          <p:cNvCxnSpPr/>
          <p:nvPr/>
        </p:nvCxnSpPr>
        <p:spPr>
          <a:xfrm>
            <a:off x="6429388" y="4919774"/>
            <a:ext cx="857256" cy="1588"/>
          </a:xfrm>
          <a:prstGeom prst="line">
            <a:avLst/>
          </a:prstGeom>
          <a:ln>
            <a:solidFill>
              <a:srgbClr val="FF33CC"/>
            </a:solidFill>
          </a:ln>
        </p:spPr>
        <p:style>
          <a:lnRef idx="3">
            <a:schemeClr val="accent6"/>
          </a:lnRef>
          <a:fillRef idx="0">
            <a:schemeClr val="accent6"/>
          </a:fillRef>
          <a:effectRef idx="2">
            <a:schemeClr val="accent6"/>
          </a:effectRef>
          <a:fontRef idx="minor">
            <a:schemeClr val="tx1"/>
          </a:fontRef>
        </p:style>
      </p:cxnSp>
      <p:cxnSp>
        <p:nvCxnSpPr>
          <p:cNvPr id="6" name="5 Düz Bağlayıcı"/>
          <p:cNvCxnSpPr/>
          <p:nvPr/>
        </p:nvCxnSpPr>
        <p:spPr>
          <a:xfrm>
            <a:off x="6429388" y="4641858"/>
            <a:ext cx="857256" cy="1588"/>
          </a:xfrm>
          <a:prstGeom prst="line">
            <a:avLst/>
          </a:prstGeom>
          <a:ln>
            <a:solidFill>
              <a:srgbClr val="FFC000"/>
            </a:solidFill>
          </a:ln>
        </p:spPr>
        <p:style>
          <a:lnRef idx="3">
            <a:schemeClr val="accent6"/>
          </a:lnRef>
          <a:fillRef idx="0">
            <a:schemeClr val="accent6"/>
          </a:fillRef>
          <a:effectRef idx="2">
            <a:schemeClr val="accent6"/>
          </a:effectRef>
          <a:fontRef idx="minor">
            <a:schemeClr val="tx1"/>
          </a:fontRef>
        </p:style>
      </p:cxnSp>
      <p:sp>
        <p:nvSpPr>
          <p:cNvPr id="7" name="6 Metin kutusu"/>
          <p:cNvSpPr txBox="1"/>
          <p:nvPr/>
        </p:nvSpPr>
        <p:spPr>
          <a:xfrm>
            <a:off x="7446099" y="4826524"/>
            <a:ext cx="1697901" cy="369332"/>
          </a:xfrm>
          <a:prstGeom prst="rect">
            <a:avLst/>
          </a:prstGeom>
          <a:noFill/>
        </p:spPr>
        <p:txBody>
          <a:bodyPr wrap="none" rtlCol="0">
            <a:spAutoFit/>
          </a:bodyPr>
          <a:lstStyle/>
          <a:p>
            <a:r>
              <a:rPr lang="tr-TR" b="1" dirty="0" smtClean="0">
                <a:solidFill>
                  <a:srgbClr val="002060"/>
                </a:solidFill>
              </a:rPr>
              <a:t>Pafta Durumu</a:t>
            </a:r>
            <a:endParaRPr lang="tr-TR" b="1" dirty="0">
              <a:solidFill>
                <a:srgbClr val="002060"/>
              </a:solidFill>
            </a:endParaRPr>
          </a:p>
        </p:txBody>
      </p:sp>
      <p:sp>
        <p:nvSpPr>
          <p:cNvPr id="8" name="7 Metin kutusu"/>
          <p:cNvSpPr txBox="1"/>
          <p:nvPr/>
        </p:nvSpPr>
        <p:spPr>
          <a:xfrm>
            <a:off x="7436919" y="4457192"/>
            <a:ext cx="1556836" cy="369332"/>
          </a:xfrm>
          <a:prstGeom prst="rect">
            <a:avLst/>
          </a:prstGeom>
          <a:noFill/>
        </p:spPr>
        <p:txBody>
          <a:bodyPr wrap="none" rtlCol="0">
            <a:spAutoFit/>
          </a:bodyPr>
          <a:lstStyle/>
          <a:p>
            <a:r>
              <a:rPr lang="tr-TR" b="1" dirty="0" smtClean="0">
                <a:solidFill>
                  <a:srgbClr val="002060"/>
                </a:solidFill>
              </a:rPr>
              <a:t>Orijinal Ölçü</a:t>
            </a:r>
            <a:endParaRPr lang="tr-TR" b="1" dirty="0">
              <a:solidFill>
                <a:srgbClr val="002060"/>
              </a:solidFill>
            </a:endParaRPr>
          </a:p>
        </p:txBody>
      </p:sp>
      <p:sp>
        <p:nvSpPr>
          <p:cNvPr id="9" name="8 Metin kutusu"/>
          <p:cNvSpPr txBox="1"/>
          <p:nvPr/>
        </p:nvSpPr>
        <p:spPr>
          <a:xfrm>
            <a:off x="3143240" y="274715"/>
            <a:ext cx="2786082" cy="400110"/>
          </a:xfrm>
          <a:prstGeom prst="rect">
            <a:avLst/>
          </a:prstGeom>
          <a:solidFill>
            <a:schemeClr val="accent1">
              <a:lumMod val="75000"/>
            </a:schemeClr>
          </a:solidFill>
        </p:spPr>
        <p:txBody>
          <a:bodyPr wrap="square" rtlCol="0">
            <a:spAutoFit/>
          </a:bodyPr>
          <a:lstStyle/>
          <a:p>
            <a:r>
              <a:rPr lang="tr-TR" sz="1400" b="1" dirty="0" smtClean="0">
                <a:solidFill>
                  <a:schemeClr val="bg1"/>
                </a:solidFill>
                <a:effectLst>
                  <a:outerShdw blurRad="38100" dist="38100" dir="2700000" algn="tl">
                    <a:srgbClr val="000000">
                      <a:alpha val="43137"/>
                    </a:srgbClr>
                  </a:outerShdw>
                </a:effectLst>
              </a:rPr>
              <a:t>-</a:t>
            </a:r>
            <a:r>
              <a:rPr lang="tr-TR" sz="2000" b="1" dirty="0" smtClean="0">
                <a:solidFill>
                  <a:schemeClr val="bg1"/>
                </a:solidFill>
                <a:effectLst>
                  <a:outerShdw blurRad="38100" dist="38100" dir="2700000" algn="tl">
                    <a:srgbClr val="000000">
                      <a:alpha val="43137"/>
                    </a:srgbClr>
                  </a:outerShdw>
                </a:effectLst>
              </a:rPr>
              <a:t>TERSİMAT   Hatası</a:t>
            </a:r>
            <a:endParaRPr lang="tr-TR" sz="2000" b="1" dirty="0">
              <a:solidFill>
                <a:schemeClr val="bg1"/>
              </a:solidFill>
              <a:effectLst>
                <a:outerShdw blurRad="38100" dist="38100" dir="2700000" algn="tl">
                  <a:srgbClr val="000000">
                    <a:alpha val="43137"/>
                  </a:srgbClr>
                </a:outerShdw>
              </a:effectLst>
            </a:endParaRPr>
          </a:p>
        </p:txBody>
      </p:sp>
      <p:sp>
        <p:nvSpPr>
          <p:cNvPr id="12" name="11 Metin kutusu"/>
          <p:cNvSpPr txBox="1"/>
          <p:nvPr/>
        </p:nvSpPr>
        <p:spPr>
          <a:xfrm>
            <a:off x="6059604" y="836712"/>
            <a:ext cx="2155733"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tr-TR" b="1" dirty="0" smtClean="0">
                <a:latin typeface="Arial" pitchFamily="34" charset="0"/>
                <a:cs typeface="Arial" pitchFamily="34" charset="0"/>
              </a:rPr>
              <a:t>2017 Ortofoto</a:t>
            </a:r>
            <a:endParaRPr lang="tr-TR" b="1" dirty="0">
              <a:latin typeface="Arial" pitchFamily="34" charset="0"/>
              <a:cs typeface="Arial" pitchFamily="34" charset="0"/>
            </a:endParaRPr>
          </a:p>
        </p:txBody>
      </p:sp>
      <p:pic>
        <p:nvPicPr>
          <p:cNvPr id="10"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642910" y="500042"/>
            <a:ext cx="7572428" cy="6442975"/>
          </a:xfrm>
          <a:prstGeom prst="rect">
            <a:avLst/>
          </a:prstGeom>
          <a:ln>
            <a:noFill/>
          </a:ln>
          <a:effectLst>
            <a:softEdge rad="112500"/>
          </a:effectLst>
        </p:spPr>
      </p:pic>
      <p:cxnSp>
        <p:nvCxnSpPr>
          <p:cNvPr id="6" name="5 Düz Bağlayıcı"/>
          <p:cNvCxnSpPr/>
          <p:nvPr/>
        </p:nvCxnSpPr>
        <p:spPr>
          <a:xfrm>
            <a:off x="5447143" y="6070618"/>
            <a:ext cx="857256" cy="1588"/>
          </a:xfrm>
          <a:prstGeom prst="line">
            <a:avLst/>
          </a:prstGeom>
          <a:ln>
            <a:solidFill>
              <a:srgbClr val="FF33CC"/>
            </a:solidFill>
          </a:ln>
        </p:spPr>
        <p:style>
          <a:lnRef idx="3">
            <a:schemeClr val="accent6"/>
          </a:lnRef>
          <a:fillRef idx="0">
            <a:schemeClr val="accent6"/>
          </a:fillRef>
          <a:effectRef idx="2">
            <a:schemeClr val="accent6"/>
          </a:effectRef>
          <a:fontRef idx="minor">
            <a:schemeClr val="tx1"/>
          </a:fontRef>
        </p:style>
      </p:cxnSp>
      <p:cxnSp>
        <p:nvCxnSpPr>
          <p:cNvPr id="7" name="6 Düz Bağlayıcı"/>
          <p:cNvCxnSpPr/>
          <p:nvPr/>
        </p:nvCxnSpPr>
        <p:spPr>
          <a:xfrm>
            <a:off x="5447143" y="5795878"/>
            <a:ext cx="857256" cy="1588"/>
          </a:xfrm>
          <a:prstGeom prst="line">
            <a:avLst/>
          </a:prstGeom>
          <a:ln>
            <a:solidFill>
              <a:srgbClr val="FFC000"/>
            </a:solidFill>
          </a:ln>
        </p:spPr>
        <p:style>
          <a:lnRef idx="3">
            <a:schemeClr val="accent6"/>
          </a:lnRef>
          <a:fillRef idx="0">
            <a:schemeClr val="accent6"/>
          </a:fillRef>
          <a:effectRef idx="2">
            <a:schemeClr val="accent6"/>
          </a:effectRef>
          <a:fontRef idx="minor">
            <a:schemeClr val="tx1"/>
          </a:fontRef>
        </p:style>
      </p:cxnSp>
      <p:sp>
        <p:nvSpPr>
          <p:cNvPr id="8" name="7 Metin kutusu"/>
          <p:cNvSpPr txBox="1"/>
          <p:nvPr/>
        </p:nvSpPr>
        <p:spPr>
          <a:xfrm>
            <a:off x="6429388" y="5919905"/>
            <a:ext cx="1697901" cy="369332"/>
          </a:xfrm>
          <a:prstGeom prst="rect">
            <a:avLst/>
          </a:prstGeom>
          <a:noFill/>
        </p:spPr>
        <p:txBody>
          <a:bodyPr wrap="none" rtlCol="0">
            <a:spAutoFit/>
          </a:bodyPr>
          <a:lstStyle/>
          <a:p>
            <a:r>
              <a:rPr lang="tr-TR" b="1" dirty="0" smtClean="0">
                <a:solidFill>
                  <a:srgbClr val="FF33CC"/>
                </a:solidFill>
              </a:rPr>
              <a:t>Pafta Durumu</a:t>
            </a:r>
            <a:endParaRPr lang="tr-TR" b="1" dirty="0">
              <a:solidFill>
                <a:srgbClr val="FF33CC"/>
              </a:solidFill>
            </a:endParaRPr>
          </a:p>
        </p:txBody>
      </p:sp>
      <p:sp>
        <p:nvSpPr>
          <p:cNvPr id="9" name="8 Metin kutusu"/>
          <p:cNvSpPr txBox="1"/>
          <p:nvPr/>
        </p:nvSpPr>
        <p:spPr>
          <a:xfrm>
            <a:off x="6429388" y="5641989"/>
            <a:ext cx="1556836" cy="369332"/>
          </a:xfrm>
          <a:prstGeom prst="rect">
            <a:avLst/>
          </a:prstGeom>
          <a:noFill/>
        </p:spPr>
        <p:txBody>
          <a:bodyPr wrap="none" rtlCol="0">
            <a:spAutoFit/>
          </a:bodyPr>
          <a:lstStyle/>
          <a:p>
            <a:r>
              <a:rPr lang="tr-TR" b="1" dirty="0" smtClean="0">
                <a:solidFill>
                  <a:srgbClr val="FFC000"/>
                </a:solidFill>
              </a:rPr>
              <a:t>Orijinal Ölçü</a:t>
            </a:r>
            <a:endParaRPr lang="tr-TR" b="1" dirty="0">
              <a:solidFill>
                <a:srgbClr val="FFC000"/>
              </a:solidFill>
            </a:endParaRPr>
          </a:p>
        </p:txBody>
      </p:sp>
      <p:sp>
        <p:nvSpPr>
          <p:cNvPr id="10" name="9 Metin kutusu"/>
          <p:cNvSpPr txBox="1"/>
          <p:nvPr/>
        </p:nvSpPr>
        <p:spPr>
          <a:xfrm>
            <a:off x="2928926" y="261136"/>
            <a:ext cx="2911071" cy="400110"/>
          </a:xfrm>
          <a:prstGeom prst="rect">
            <a:avLst/>
          </a:prstGeom>
          <a:solidFill>
            <a:schemeClr val="accent1">
              <a:lumMod val="75000"/>
            </a:schemeClr>
          </a:solidFill>
        </p:spPr>
        <p:txBody>
          <a:bodyPr wrap="square" rtlCol="0">
            <a:spAutoFit/>
          </a:bodyPr>
          <a:lstStyle/>
          <a:p>
            <a:r>
              <a:rPr lang="tr-TR" sz="2000" b="1" dirty="0" smtClean="0">
                <a:solidFill>
                  <a:schemeClr val="bg1"/>
                </a:solidFill>
                <a:effectLst>
                  <a:outerShdw blurRad="38100" dist="38100" dir="2700000" algn="tl">
                    <a:srgbClr val="000000">
                      <a:alpha val="43137"/>
                    </a:srgbClr>
                  </a:outerShdw>
                </a:effectLst>
              </a:rPr>
              <a:t>-TERSİMAT    Hatası</a:t>
            </a:r>
            <a:endParaRPr lang="tr-TR" sz="2000" b="1" dirty="0">
              <a:solidFill>
                <a:schemeClr val="bg1"/>
              </a:solidFill>
              <a:effectLst>
                <a:outerShdw blurRad="38100" dist="38100" dir="2700000" algn="tl">
                  <a:srgbClr val="000000">
                    <a:alpha val="43137"/>
                  </a:srgbClr>
                </a:outerShdw>
              </a:effectLst>
            </a:endParaRPr>
          </a:p>
        </p:txBody>
      </p:sp>
      <p:sp>
        <p:nvSpPr>
          <p:cNvPr id="12" name="11 Metin kutusu"/>
          <p:cNvSpPr txBox="1"/>
          <p:nvPr/>
        </p:nvSpPr>
        <p:spPr>
          <a:xfrm>
            <a:off x="5996577" y="764704"/>
            <a:ext cx="2377574"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tr-TR" b="1" dirty="0" smtClean="0">
                <a:latin typeface="Arial" pitchFamily="34" charset="0"/>
                <a:cs typeface="Arial" pitchFamily="34" charset="0"/>
              </a:rPr>
              <a:t>1950 Hava Fotoğrafı</a:t>
            </a:r>
            <a:endParaRPr lang="tr-TR" b="1" dirty="0">
              <a:latin typeface="Arial" pitchFamily="34" charset="0"/>
              <a:cs typeface="Arial" pitchFamily="34" charset="0"/>
            </a:endParaRPr>
          </a:p>
        </p:txBody>
      </p:sp>
      <p:pic>
        <p:nvPicPr>
          <p:cNvPr id="11"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785786" y="972230"/>
            <a:ext cx="8143932" cy="4965812"/>
          </a:xfrm>
          <a:prstGeom prst="rect">
            <a:avLst/>
          </a:prstGeom>
          <a:ln>
            <a:noFill/>
          </a:ln>
          <a:effectLst>
            <a:softEdge rad="112500"/>
          </a:effectLst>
        </p:spPr>
      </p:pic>
      <p:sp>
        <p:nvSpPr>
          <p:cNvPr id="5" name="4 Metin kutusu"/>
          <p:cNvSpPr txBox="1"/>
          <p:nvPr/>
        </p:nvSpPr>
        <p:spPr>
          <a:xfrm>
            <a:off x="3214678" y="506415"/>
            <a:ext cx="2714644" cy="400110"/>
          </a:xfrm>
          <a:prstGeom prst="rect">
            <a:avLst/>
          </a:prstGeom>
          <a:solidFill>
            <a:schemeClr val="accent1">
              <a:lumMod val="75000"/>
            </a:schemeClr>
          </a:solidFill>
        </p:spPr>
        <p:txBody>
          <a:bodyPr wrap="square" rtlCol="0">
            <a:spAutoFit/>
          </a:bodyPr>
          <a:lstStyle/>
          <a:p>
            <a:r>
              <a:rPr lang="tr-TR" sz="1400" b="1" dirty="0" smtClean="0">
                <a:solidFill>
                  <a:schemeClr val="bg1"/>
                </a:solidFill>
                <a:effectLst>
                  <a:outerShdw blurRad="38100" dist="38100" dir="2700000" algn="tl">
                    <a:srgbClr val="000000">
                      <a:alpha val="43137"/>
                    </a:srgbClr>
                  </a:outerShdw>
                </a:effectLst>
              </a:rPr>
              <a:t>-</a:t>
            </a:r>
            <a:r>
              <a:rPr lang="tr-TR" sz="2000" b="1" dirty="0" smtClean="0">
                <a:solidFill>
                  <a:schemeClr val="bg1"/>
                </a:solidFill>
                <a:effectLst>
                  <a:outerShdw blurRad="38100" dist="38100" dir="2700000" algn="tl">
                    <a:srgbClr val="000000">
                      <a:alpha val="43137"/>
                    </a:srgbClr>
                  </a:outerShdw>
                </a:effectLst>
              </a:rPr>
              <a:t>TERSİMAT   Hatası</a:t>
            </a:r>
            <a:endParaRPr lang="tr-TR" sz="2000" b="1" dirty="0">
              <a:solidFill>
                <a:schemeClr val="bg1"/>
              </a:solidFill>
              <a:effectLst>
                <a:outerShdw blurRad="38100" dist="38100" dir="2700000" algn="tl">
                  <a:srgbClr val="000000">
                    <a:alpha val="43137"/>
                  </a:srgbClr>
                </a:outerShdw>
              </a:effectLst>
            </a:endParaRPr>
          </a:p>
        </p:txBody>
      </p:sp>
      <p:cxnSp>
        <p:nvCxnSpPr>
          <p:cNvPr id="8" name="7 Düz Bağlayıcı"/>
          <p:cNvCxnSpPr/>
          <p:nvPr/>
        </p:nvCxnSpPr>
        <p:spPr>
          <a:xfrm>
            <a:off x="3500430" y="6138880"/>
            <a:ext cx="714380" cy="1588"/>
          </a:xfrm>
          <a:prstGeom prst="line">
            <a:avLst/>
          </a:prstGeom>
          <a:ln>
            <a:solidFill>
              <a:srgbClr val="FF33CC"/>
            </a:solidFill>
          </a:ln>
        </p:spPr>
        <p:style>
          <a:lnRef idx="3">
            <a:schemeClr val="accent4"/>
          </a:lnRef>
          <a:fillRef idx="0">
            <a:schemeClr val="accent4"/>
          </a:fillRef>
          <a:effectRef idx="2">
            <a:schemeClr val="accent4"/>
          </a:effectRef>
          <a:fontRef idx="minor">
            <a:schemeClr val="tx1"/>
          </a:fontRef>
        </p:style>
      </p:cxnSp>
      <p:cxnSp>
        <p:nvCxnSpPr>
          <p:cNvPr id="10" name="9 Düz Bağlayıcı"/>
          <p:cNvCxnSpPr/>
          <p:nvPr/>
        </p:nvCxnSpPr>
        <p:spPr>
          <a:xfrm>
            <a:off x="3500430" y="6429396"/>
            <a:ext cx="714380" cy="1588"/>
          </a:xfrm>
          <a:prstGeom prst="line">
            <a:avLst/>
          </a:prstGeom>
        </p:spPr>
        <p:style>
          <a:lnRef idx="3">
            <a:schemeClr val="accent2"/>
          </a:lnRef>
          <a:fillRef idx="0">
            <a:schemeClr val="accent2"/>
          </a:fillRef>
          <a:effectRef idx="2">
            <a:schemeClr val="accent2"/>
          </a:effectRef>
          <a:fontRef idx="minor">
            <a:schemeClr val="tx1"/>
          </a:fontRef>
        </p:style>
      </p:cxnSp>
      <p:sp>
        <p:nvSpPr>
          <p:cNvPr id="11" name="10 Metin kutusu"/>
          <p:cNvSpPr txBox="1"/>
          <p:nvPr/>
        </p:nvSpPr>
        <p:spPr>
          <a:xfrm>
            <a:off x="4500562" y="5876986"/>
            <a:ext cx="2403222" cy="369332"/>
          </a:xfrm>
          <a:prstGeom prst="rect">
            <a:avLst/>
          </a:prstGeom>
          <a:noFill/>
        </p:spPr>
        <p:txBody>
          <a:bodyPr wrap="none" rtlCol="0">
            <a:spAutoFit/>
          </a:bodyPr>
          <a:lstStyle/>
          <a:p>
            <a:r>
              <a:rPr lang="tr-TR" b="1" dirty="0" smtClean="0"/>
              <a:t>Pafta (Hatalı) Durum</a:t>
            </a:r>
            <a:endParaRPr lang="tr-TR" b="1" dirty="0"/>
          </a:p>
        </p:txBody>
      </p:sp>
      <p:sp>
        <p:nvSpPr>
          <p:cNvPr id="12" name="11 Metin kutusu"/>
          <p:cNvSpPr txBox="1"/>
          <p:nvPr/>
        </p:nvSpPr>
        <p:spPr>
          <a:xfrm>
            <a:off x="4500562" y="6246318"/>
            <a:ext cx="2210862" cy="369332"/>
          </a:xfrm>
          <a:prstGeom prst="rect">
            <a:avLst/>
          </a:prstGeom>
          <a:noFill/>
        </p:spPr>
        <p:txBody>
          <a:bodyPr wrap="none" rtlCol="0">
            <a:spAutoFit/>
          </a:bodyPr>
          <a:lstStyle/>
          <a:p>
            <a:r>
              <a:rPr lang="tr-TR" b="1" dirty="0" smtClean="0"/>
              <a:t>Düzeltilmiş Durum</a:t>
            </a:r>
            <a:endParaRPr lang="tr-TR" b="1" dirty="0"/>
          </a:p>
        </p:txBody>
      </p:sp>
      <p:pic>
        <p:nvPicPr>
          <p:cNvPr id="9" name="Picture 3" descr="spinearth"/>
          <p:cNvPicPr>
            <a:picLocks noChangeAspect="1" noChangeArrowheads="1" noCrop="1"/>
          </p:cNvPicPr>
          <p:nvPr/>
        </p:nvPicPr>
        <p:blipFill>
          <a:blip r:embed="rId3"/>
          <a:srcRect/>
          <a:stretch>
            <a:fillRect/>
          </a:stretch>
        </p:blipFill>
        <p:spPr bwMode="auto">
          <a:xfrm>
            <a:off x="8101013" y="5938042"/>
            <a:ext cx="661987" cy="661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214282" y="1071545"/>
            <a:ext cx="8634878" cy="5411191"/>
          </a:xfrm>
          <a:prstGeom prst="rect">
            <a:avLst/>
          </a:prstGeom>
          <a:ln>
            <a:noFill/>
          </a:ln>
          <a:effectLst>
            <a:softEdge rad="112500"/>
          </a:effectLst>
        </p:spPr>
      </p:pic>
      <p:sp>
        <p:nvSpPr>
          <p:cNvPr id="3" name="2 Metin kutusu"/>
          <p:cNvSpPr txBox="1"/>
          <p:nvPr/>
        </p:nvSpPr>
        <p:spPr>
          <a:xfrm>
            <a:off x="3071802" y="671435"/>
            <a:ext cx="2786082" cy="400110"/>
          </a:xfrm>
          <a:prstGeom prst="rect">
            <a:avLst/>
          </a:prstGeom>
          <a:solidFill>
            <a:schemeClr val="accent1">
              <a:lumMod val="75000"/>
            </a:schemeClr>
          </a:solidFill>
        </p:spPr>
        <p:txBody>
          <a:bodyPr wrap="square" rtlCol="0">
            <a:spAutoFit/>
          </a:bodyPr>
          <a:lstStyle/>
          <a:p>
            <a:r>
              <a:rPr lang="tr-TR" sz="2000" b="1" dirty="0" smtClean="0">
                <a:solidFill>
                  <a:schemeClr val="bg1"/>
                </a:solidFill>
                <a:effectLst>
                  <a:outerShdw blurRad="38100" dist="38100" dir="2700000" algn="tl">
                    <a:srgbClr val="000000">
                      <a:alpha val="43137"/>
                    </a:srgbClr>
                  </a:outerShdw>
                </a:effectLst>
              </a:rPr>
              <a:t>-TERSİMAT   Hatası</a:t>
            </a:r>
            <a:endParaRPr lang="tr-TR" sz="2000" b="1" dirty="0">
              <a:solidFill>
                <a:schemeClr val="bg1"/>
              </a:solidFill>
              <a:effectLst>
                <a:outerShdw blurRad="38100" dist="38100" dir="2700000" algn="tl">
                  <a:srgbClr val="000000">
                    <a:alpha val="43137"/>
                  </a:srgbClr>
                </a:outerShdw>
              </a:effectLst>
            </a:endParaRPr>
          </a:p>
        </p:txBody>
      </p:sp>
      <p:cxnSp>
        <p:nvCxnSpPr>
          <p:cNvPr id="5" name="4 Düz Bağlayıcı"/>
          <p:cNvCxnSpPr/>
          <p:nvPr/>
        </p:nvCxnSpPr>
        <p:spPr>
          <a:xfrm>
            <a:off x="534301" y="6000768"/>
            <a:ext cx="714380" cy="1588"/>
          </a:xfrm>
          <a:prstGeom prst="line">
            <a:avLst/>
          </a:prstGeom>
          <a:ln>
            <a:solidFill>
              <a:srgbClr val="FF33CC"/>
            </a:solidFill>
          </a:ln>
        </p:spPr>
        <p:style>
          <a:lnRef idx="3">
            <a:schemeClr val="accent4"/>
          </a:lnRef>
          <a:fillRef idx="0">
            <a:schemeClr val="accent4"/>
          </a:fillRef>
          <a:effectRef idx="2">
            <a:schemeClr val="accent4"/>
          </a:effectRef>
          <a:fontRef idx="minor">
            <a:schemeClr val="tx1"/>
          </a:fontRef>
        </p:style>
      </p:cxnSp>
      <p:cxnSp>
        <p:nvCxnSpPr>
          <p:cNvPr id="6" name="5 Düz Bağlayıcı"/>
          <p:cNvCxnSpPr/>
          <p:nvPr/>
        </p:nvCxnSpPr>
        <p:spPr>
          <a:xfrm>
            <a:off x="534301" y="6249107"/>
            <a:ext cx="714380" cy="1588"/>
          </a:xfrm>
          <a:prstGeom prst="line">
            <a:avLst/>
          </a:prstGeom>
        </p:spPr>
        <p:style>
          <a:lnRef idx="3">
            <a:schemeClr val="accent2"/>
          </a:lnRef>
          <a:fillRef idx="0">
            <a:schemeClr val="accent2"/>
          </a:fillRef>
          <a:effectRef idx="2">
            <a:schemeClr val="accent2"/>
          </a:effectRef>
          <a:fontRef idx="minor">
            <a:schemeClr val="tx1"/>
          </a:fontRef>
        </p:style>
      </p:cxnSp>
      <p:sp>
        <p:nvSpPr>
          <p:cNvPr id="7" name="6 Metin kutusu"/>
          <p:cNvSpPr txBox="1"/>
          <p:nvPr/>
        </p:nvSpPr>
        <p:spPr>
          <a:xfrm>
            <a:off x="1289568" y="5817690"/>
            <a:ext cx="2403222" cy="369332"/>
          </a:xfrm>
          <a:prstGeom prst="rect">
            <a:avLst/>
          </a:prstGeom>
          <a:noFill/>
        </p:spPr>
        <p:txBody>
          <a:bodyPr wrap="none" rtlCol="0">
            <a:spAutoFit/>
          </a:bodyPr>
          <a:lstStyle/>
          <a:p>
            <a:r>
              <a:rPr lang="tr-TR" b="1" dirty="0" smtClean="0"/>
              <a:t>Pafta (Hatalı) Durum</a:t>
            </a:r>
            <a:endParaRPr lang="tr-TR" b="1" dirty="0"/>
          </a:p>
        </p:txBody>
      </p:sp>
      <p:sp>
        <p:nvSpPr>
          <p:cNvPr id="8" name="7 Metin kutusu"/>
          <p:cNvSpPr txBox="1"/>
          <p:nvPr/>
        </p:nvSpPr>
        <p:spPr>
          <a:xfrm>
            <a:off x="1289568" y="6113404"/>
            <a:ext cx="2210862" cy="369332"/>
          </a:xfrm>
          <a:prstGeom prst="rect">
            <a:avLst/>
          </a:prstGeom>
          <a:noFill/>
        </p:spPr>
        <p:txBody>
          <a:bodyPr wrap="none" rtlCol="0">
            <a:spAutoFit/>
          </a:bodyPr>
          <a:lstStyle/>
          <a:p>
            <a:r>
              <a:rPr lang="tr-TR" b="1" dirty="0" smtClean="0"/>
              <a:t>Düzeltilmiş Durum</a:t>
            </a:r>
            <a:endParaRPr lang="tr-TR" b="1" dirty="0"/>
          </a:p>
        </p:txBody>
      </p:sp>
      <p:sp>
        <p:nvSpPr>
          <p:cNvPr id="11" name="11 Metin kutusu"/>
          <p:cNvSpPr txBox="1"/>
          <p:nvPr/>
        </p:nvSpPr>
        <p:spPr>
          <a:xfrm>
            <a:off x="6588224" y="1349812"/>
            <a:ext cx="1912866"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tr-TR" b="1" dirty="0" smtClean="0">
                <a:latin typeface="Arial" pitchFamily="34" charset="0"/>
                <a:cs typeface="Arial" pitchFamily="34" charset="0"/>
              </a:rPr>
              <a:t>2017 Ortofoto</a:t>
            </a:r>
            <a:endParaRPr lang="tr-TR" b="1" dirty="0">
              <a:latin typeface="Arial" pitchFamily="34" charset="0"/>
              <a:cs typeface="Arial" pitchFamily="34" charset="0"/>
            </a:endParaRPr>
          </a:p>
        </p:txBody>
      </p:sp>
      <p:pic>
        <p:nvPicPr>
          <p:cNvPr id="9"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662393" y="1214422"/>
            <a:ext cx="7841945" cy="5000660"/>
          </a:xfrm>
          <a:prstGeom prst="rect">
            <a:avLst/>
          </a:prstGeom>
          <a:ln>
            <a:noFill/>
          </a:ln>
          <a:effectLst>
            <a:softEdge rad="112500"/>
          </a:effectLst>
        </p:spPr>
      </p:pic>
      <p:sp>
        <p:nvSpPr>
          <p:cNvPr id="5" name="4 Metin kutusu"/>
          <p:cNvSpPr txBox="1"/>
          <p:nvPr/>
        </p:nvSpPr>
        <p:spPr>
          <a:xfrm>
            <a:off x="3071802" y="728615"/>
            <a:ext cx="2871770" cy="400110"/>
          </a:xfrm>
          <a:prstGeom prst="rect">
            <a:avLst/>
          </a:prstGeom>
          <a:solidFill>
            <a:schemeClr val="accent1">
              <a:lumMod val="75000"/>
            </a:schemeClr>
          </a:solidFill>
        </p:spPr>
        <p:txBody>
          <a:bodyPr wrap="square" rtlCol="0">
            <a:spAutoFit/>
          </a:bodyPr>
          <a:lstStyle/>
          <a:p>
            <a:r>
              <a:rPr lang="tr-TR" sz="1400" b="1" dirty="0" smtClean="0">
                <a:solidFill>
                  <a:schemeClr val="bg1"/>
                </a:solidFill>
                <a:effectLst>
                  <a:outerShdw blurRad="38100" dist="38100" dir="2700000" algn="tl">
                    <a:srgbClr val="000000">
                      <a:alpha val="43137"/>
                    </a:srgbClr>
                  </a:outerShdw>
                </a:effectLst>
              </a:rPr>
              <a:t>-</a:t>
            </a:r>
            <a:r>
              <a:rPr lang="tr-TR" sz="2000" b="1" dirty="0" smtClean="0">
                <a:solidFill>
                  <a:schemeClr val="bg1"/>
                </a:solidFill>
                <a:effectLst>
                  <a:outerShdw blurRad="38100" dist="38100" dir="2700000" algn="tl">
                    <a:srgbClr val="000000">
                      <a:alpha val="43137"/>
                    </a:srgbClr>
                  </a:outerShdw>
                </a:effectLst>
              </a:rPr>
              <a:t>TERSİMAT    Hatası</a:t>
            </a:r>
            <a:endParaRPr lang="tr-TR" sz="2000" b="1" dirty="0">
              <a:solidFill>
                <a:schemeClr val="bg1"/>
              </a:solidFill>
              <a:effectLst>
                <a:outerShdw blurRad="38100" dist="38100" dir="2700000" algn="tl">
                  <a:srgbClr val="000000">
                    <a:alpha val="43137"/>
                  </a:srgbClr>
                </a:outerShdw>
              </a:effectLst>
            </a:endParaRPr>
          </a:p>
        </p:txBody>
      </p:sp>
      <p:sp>
        <p:nvSpPr>
          <p:cNvPr id="7" name="6 Metin kutusu"/>
          <p:cNvSpPr txBox="1"/>
          <p:nvPr/>
        </p:nvSpPr>
        <p:spPr>
          <a:xfrm>
            <a:off x="6372200" y="1412776"/>
            <a:ext cx="2377574"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tr-TR" b="1" dirty="0" smtClean="0">
                <a:latin typeface="Arial" pitchFamily="34" charset="0"/>
                <a:cs typeface="Arial" pitchFamily="34" charset="0"/>
              </a:rPr>
              <a:t>1955 Hava Fotoğrafı</a:t>
            </a:r>
            <a:endParaRPr lang="tr-TR" b="1" dirty="0">
              <a:latin typeface="Arial" pitchFamily="34" charset="0"/>
              <a:cs typeface="Arial" pitchFamily="34" charset="0"/>
            </a:endParaRPr>
          </a:p>
        </p:txBody>
      </p:sp>
      <p:cxnSp>
        <p:nvCxnSpPr>
          <p:cNvPr id="8" name="7 Düz Bağlayıcı"/>
          <p:cNvCxnSpPr/>
          <p:nvPr/>
        </p:nvCxnSpPr>
        <p:spPr>
          <a:xfrm>
            <a:off x="534301" y="6429396"/>
            <a:ext cx="714380" cy="1588"/>
          </a:xfrm>
          <a:prstGeom prst="line">
            <a:avLst/>
          </a:prstGeom>
          <a:ln>
            <a:solidFill>
              <a:srgbClr val="FF33CC"/>
            </a:solidFill>
          </a:ln>
        </p:spPr>
        <p:style>
          <a:lnRef idx="3">
            <a:schemeClr val="accent4"/>
          </a:lnRef>
          <a:fillRef idx="0">
            <a:schemeClr val="accent4"/>
          </a:fillRef>
          <a:effectRef idx="2">
            <a:schemeClr val="accent4"/>
          </a:effectRef>
          <a:fontRef idx="minor">
            <a:schemeClr val="tx1"/>
          </a:fontRef>
        </p:style>
      </p:cxnSp>
      <p:cxnSp>
        <p:nvCxnSpPr>
          <p:cNvPr id="9" name="8 Düz Bağlayıcı"/>
          <p:cNvCxnSpPr/>
          <p:nvPr/>
        </p:nvCxnSpPr>
        <p:spPr>
          <a:xfrm>
            <a:off x="534301" y="6716736"/>
            <a:ext cx="714380" cy="1588"/>
          </a:xfrm>
          <a:prstGeom prst="line">
            <a:avLst/>
          </a:prstGeom>
        </p:spPr>
        <p:style>
          <a:lnRef idx="3">
            <a:schemeClr val="accent2"/>
          </a:lnRef>
          <a:fillRef idx="0">
            <a:schemeClr val="accent2"/>
          </a:fillRef>
          <a:effectRef idx="2">
            <a:schemeClr val="accent2"/>
          </a:effectRef>
          <a:fontRef idx="minor">
            <a:schemeClr val="tx1"/>
          </a:fontRef>
        </p:style>
      </p:cxnSp>
      <p:sp>
        <p:nvSpPr>
          <p:cNvPr id="10" name="9 Metin kutusu"/>
          <p:cNvSpPr txBox="1"/>
          <p:nvPr/>
        </p:nvSpPr>
        <p:spPr>
          <a:xfrm>
            <a:off x="1285852" y="6249107"/>
            <a:ext cx="2403222" cy="369332"/>
          </a:xfrm>
          <a:prstGeom prst="rect">
            <a:avLst/>
          </a:prstGeom>
          <a:noFill/>
        </p:spPr>
        <p:txBody>
          <a:bodyPr wrap="none" rtlCol="0">
            <a:spAutoFit/>
          </a:bodyPr>
          <a:lstStyle/>
          <a:p>
            <a:r>
              <a:rPr lang="tr-TR" b="1" dirty="0" smtClean="0"/>
              <a:t>Pafta (Hatalı) Durum</a:t>
            </a:r>
            <a:endParaRPr lang="tr-TR" b="1" dirty="0"/>
          </a:p>
        </p:txBody>
      </p:sp>
      <p:sp>
        <p:nvSpPr>
          <p:cNvPr id="11" name="10 Metin kutusu"/>
          <p:cNvSpPr txBox="1"/>
          <p:nvPr/>
        </p:nvSpPr>
        <p:spPr>
          <a:xfrm>
            <a:off x="1285852" y="6534859"/>
            <a:ext cx="2199641" cy="369332"/>
          </a:xfrm>
          <a:prstGeom prst="rect">
            <a:avLst/>
          </a:prstGeom>
          <a:noFill/>
        </p:spPr>
        <p:txBody>
          <a:bodyPr wrap="none" rtlCol="0">
            <a:spAutoFit/>
          </a:bodyPr>
          <a:lstStyle/>
          <a:p>
            <a:r>
              <a:rPr lang="tr-TR" b="1" dirty="0" smtClean="0"/>
              <a:t>Düzeltilmiş</a:t>
            </a:r>
            <a:r>
              <a:rPr lang="tr-TR" sz="1500" b="1" dirty="0" smtClean="0"/>
              <a:t> </a:t>
            </a:r>
            <a:r>
              <a:rPr lang="tr-TR" b="1" dirty="0" smtClean="0"/>
              <a:t>Durum</a:t>
            </a:r>
            <a:endParaRPr lang="tr-TR" b="1" dirty="0"/>
          </a:p>
        </p:txBody>
      </p:sp>
      <p:pic>
        <p:nvPicPr>
          <p:cNvPr id="12"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571472" y="785793"/>
            <a:ext cx="8072494" cy="5523285"/>
          </a:xfrm>
          <a:prstGeom prst="rect">
            <a:avLst/>
          </a:prstGeom>
          <a:noFill/>
          <a:ln w="9525">
            <a:noFill/>
            <a:miter lim="800000"/>
            <a:headEnd/>
            <a:tailEnd/>
          </a:ln>
          <a:effectLst/>
        </p:spPr>
      </p:pic>
      <p:sp>
        <p:nvSpPr>
          <p:cNvPr id="5" name="4 Metin kutusu"/>
          <p:cNvSpPr txBox="1"/>
          <p:nvPr/>
        </p:nvSpPr>
        <p:spPr>
          <a:xfrm>
            <a:off x="3214678" y="385683"/>
            <a:ext cx="3000396" cy="400110"/>
          </a:xfrm>
          <a:prstGeom prst="rect">
            <a:avLst/>
          </a:prstGeom>
          <a:solidFill>
            <a:schemeClr val="accent1">
              <a:lumMod val="75000"/>
            </a:schemeClr>
          </a:solidFill>
        </p:spPr>
        <p:txBody>
          <a:bodyPr wrap="square" rtlCol="0">
            <a:spAutoFit/>
          </a:bodyPr>
          <a:lstStyle/>
          <a:p>
            <a:r>
              <a:rPr lang="tr-TR" sz="1400" b="1" dirty="0" smtClean="0">
                <a:solidFill>
                  <a:schemeClr val="bg1"/>
                </a:solidFill>
                <a:effectLst>
                  <a:outerShdw blurRad="38100" dist="38100" dir="2700000" algn="tl">
                    <a:srgbClr val="000000">
                      <a:alpha val="43137"/>
                    </a:srgbClr>
                  </a:outerShdw>
                </a:effectLst>
              </a:rPr>
              <a:t>-</a:t>
            </a:r>
            <a:r>
              <a:rPr lang="tr-TR" sz="2000" b="1" dirty="0" smtClean="0">
                <a:solidFill>
                  <a:schemeClr val="bg1"/>
                </a:solidFill>
                <a:effectLst>
                  <a:outerShdw blurRad="38100" dist="38100" dir="2700000" algn="tl">
                    <a:srgbClr val="000000">
                      <a:alpha val="43137"/>
                    </a:srgbClr>
                  </a:outerShdw>
                </a:effectLst>
              </a:rPr>
              <a:t>TERSİMAT    Hatası</a:t>
            </a:r>
            <a:endParaRPr lang="tr-TR" sz="2000" b="1" dirty="0">
              <a:solidFill>
                <a:schemeClr val="bg1"/>
              </a:solidFill>
              <a:effectLst>
                <a:outerShdw blurRad="38100" dist="38100" dir="2700000" algn="tl">
                  <a:srgbClr val="000000">
                    <a:alpha val="43137"/>
                  </a:srgbClr>
                </a:outerShdw>
              </a:effectLst>
            </a:endParaRPr>
          </a:p>
        </p:txBody>
      </p:sp>
      <p:cxnSp>
        <p:nvCxnSpPr>
          <p:cNvPr id="6" name="5 Düz Bağlayıcı"/>
          <p:cNvCxnSpPr/>
          <p:nvPr/>
        </p:nvCxnSpPr>
        <p:spPr>
          <a:xfrm>
            <a:off x="2857488" y="6389865"/>
            <a:ext cx="714380" cy="1588"/>
          </a:xfrm>
          <a:prstGeom prst="line">
            <a:avLst/>
          </a:prstGeom>
          <a:ln>
            <a:solidFill>
              <a:srgbClr val="FF33CC"/>
            </a:solidFill>
          </a:ln>
        </p:spPr>
        <p:style>
          <a:lnRef idx="3">
            <a:schemeClr val="accent4"/>
          </a:lnRef>
          <a:fillRef idx="0">
            <a:schemeClr val="accent4"/>
          </a:fillRef>
          <a:effectRef idx="2">
            <a:schemeClr val="accent4"/>
          </a:effectRef>
          <a:fontRef idx="minor">
            <a:schemeClr val="tx1"/>
          </a:fontRef>
        </p:style>
      </p:cxnSp>
      <p:cxnSp>
        <p:nvCxnSpPr>
          <p:cNvPr id="7" name="6 Düz Bağlayıcı"/>
          <p:cNvCxnSpPr/>
          <p:nvPr/>
        </p:nvCxnSpPr>
        <p:spPr>
          <a:xfrm>
            <a:off x="2857488" y="6675617"/>
            <a:ext cx="714380" cy="1588"/>
          </a:xfrm>
          <a:prstGeom prst="line">
            <a:avLst/>
          </a:prstGeom>
        </p:spPr>
        <p:style>
          <a:lnRef idx="3">
            <a:schemeClr val="accent2"/>
          </a:lnRef>
          <a:fillRef idx="0">
            <a:schemeClr val="accent2"/>
          </a:fillRef>
          <a:effectRef idx="2">
            <a:schemeClr val="accent2"/>
          </a:effectRef>
          <a:fontRef idx="minor">
            <a:schemeClr val="tx1"/>
          </a:fontRef>
        </p:style>
      </p:cxnSp>
      <p:sp>
        <p:nvSpPr>
          <p:cNvPr id="8" name="7 Metin kutusu"/>
          <p:cNvSpPr txBox="1"/>
          <p:nvPr/>
        </p:nvSpPr>
        <p:spPr>
          <a:xfrm>
            <a:off x="3786182" y="6166198"/>
            <a:ext cx="2159566" cy="338554"/>
          </a:xfrm>
          <a:prstGeom prst="rect">
            <a:avLst/>
          </a:prstGeom>
          <a:noFill/>
        </p:spPr>
        <p:txBody>
          <a:bodyPr wrap="none" rtlCol="0">
            <a:spAutoFit/>
          </a:bodyPr>
          <a:lstStyle/>
          <a:p>
            <a:r>
              <a:rPr lang="tr-TR" sz="1600" b="1" dirty="0" smtClean="0"/>
              <a:t>Pafta (Hatalı) Durum</a:t>
            </a:r>
            <a:endParaRPr lang="tr-TR" sz="1600" b="1" dirty="0"/>
          </a:p>
        </p:txBody>
      </p:sp>
      <p:sp>
        <p:nvSpPr>
          <p:cNvPr id="9" name="8 Metin kutusu"/>
          <p:cNvSpPr txBox="1"/>
          <p:nvPr/>
        </p:nvSpPr>
        <p:spPr>
          <a:xfrm>
            <a:off x="3786182" y="6504752"/>
            <a:ext cx="1988045" cy="338554"/>
          </a:xfrm>
          <a:prstGeom prst="rect">
            <a:avLst/>
          </a:prstGeom>
          <a:noFill/>
        </p:spPr>
        <p:txBody>
          <a:bodyPr wrap="none" rtlCol="0">
            <a:spAutoFit/>
          </a:bodyPr>
          <a:lstStyle/>
          <a:p>
            <a:r>
              <a:rPr lang="tr-TR" sz="1600" b="1" dirty="0" smtClean="0"/>
              <a:t>Düzeltilmiş Durum</a:t>
            </a:r>
            <a:endParaRPr lang="tr-TR" sz="1600" b="1" dirty="0"/>
          </a:p>
        </p:txBody>
      </p:sp>
      <p:sp>
        <p:nvSpPr>
          <p:cNvPr id="11" name="10 Metin kutusu"/>
          <p:cNvSpPr txBox="1"/>
          <p:nvPr/>
        </p:nvSpPr>
        <p:spPr>
          <a:xfrm rot="1093993">
            <a:off x="2081026" y="4578742"/>
            <a:ext cx="1928861" cy="369332"/>
          </a:xfrm>
          <a:prstGeom prst="rect">
            <a:avLst/>
          </a:prstGeom>
          <a:solidFill>
            <a:srgbClr val="92D050"/>
          </a:solidFill>
        </p:spPr>
        <p:txBody>
          <a:bodyPr wrap="none" rtlCol="0">
            <a:spAutoFit/>
          </a:bodyPr>
          <a:lstStyle/>
          <a:p>
            <a:r>
              <a:rPr lang="tr-TR" dirty="0" smtClean="0"/>
              <a:t>Tescil Harici Alan</a:t>
            </a:r>
            <a:endParaRPr lang="tr-TR" dirty="0"/>
          </a:p>
        </p:txBody>
      </p:sp>
      <p:pic>
        <p:nvPicPr>
          <p:cNvPr id="10"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1142976" y="1038266"/>
            <a:ext cx="7215238" cy="5598030"/>
          </a:xfrm>
          <a:prstGeom prst="rect">
            <a:avLst/>
          </a:prstGeom>
          <a:ln>
            <a:noFill/>
          </a:ln>
          <a:effectLst>
            <a:outerShdw blurRad="292100" dist="139700" dir="2700000" algn="tl" rotWithShape="0">
              <a:srgbClr val="333333">
                <a:alpha val="65000"/>
              </a:srgbClr>
            </a:outerShdw>
          </a:effectLst>
        </p:spPr>
      </p:pic>
      <p:sp>
        <p:nvSpPr>
          <p:cNvPr id="5" name="4 Metin kutusu"/>
          <p:cNvSpPr txBox="1"/>
          <p:nvPr/>
        </p:nvSpPr>
        <p:spPr>
          <a:xfrm>
            <a:off x="2857488" y="352526"/>
            <a:ext cx="3571900" cy="400110"/>
          </a:xfrm>
          <a:prstGeom prst="rect">
            <a:avLst/>
          </a:prstGeom>
          <a:solidFill>
            <a:srgbClr val="C00000"/>
          </a:solidFill>
        </p:spPr>
        <p:txBody>
          <a:bodyPr wrap="square" rtlCol="0">
            <a:spAutoFit/>
          </a:bodyPr>
          <a:lstStyle/>
          <a:p>
            <a:r>
              <a:rPr lang="tr-TR" sz="1400" b="1" dirty="0" smtClean="0">
                <a:solidFill>
                  <a:schemeClr val="bg1"/>
                </a:solidFill>
                <a:effectLst>
                  <a:outerShdw blurRad="38100" dist="38100" dir="2700000" algn="tl">
                    <a:srgbClr val="000000">
                      <a:alpha val="43137"/>
                    </a:srgbClr>
                  </a:outerShdw>
                </a:effectLst>
              </a:rPr>
              <a:t>-</a:t>
            </a:r>
            <a:r>
              <a:rPr lang="tr-TR" sz="2000" b="1" dirty="0" smtClean="0">
                <a:solidFill>
                  <a:schemeClr val="bg1"/>
                </a:solidFill>
                <a:effectLst>
                  <a:outerShdw blurRad="38100" dist="38100" dir="2700000" algn="tl">
                    <a:srgbClr val="000000">
                      <a:alpha val="43137"/>
                    </a:srgbClr>
                  </a:outerShdw>
                </a:effectLst>
              </a:rPr>
              <a:t>SINIRLANDIRMA     Hatası</a:t>
            </a:r>
            <a:endParaRPr lang="tr-TR" sz="2000" b="1" dirty="0">
              <a:solidFill>
                <a:schemeClr val="bg1"/>
              </a:solidFill>
              <a:effectLst>
                <a:outerShdw blurRad="38100" dist="38100" dir="2700000" algn="tl">
                  <a:srgbClr val="000000">
                    <a:alpha val="43137"/>
                  </a:srgbClr>
                </a:outerShdw>
              </a:effectLst>
            </a:endParaRPr>
          </a:p>
        </p:txBody>
      </p:sp>
      <p:pic>
        <p:nvPicPr>
          <p:cNvPr id="4"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1357290" y="0"/>
            <a:ext cx="5929354"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4 Metin kutusu"/>
          <p:cNvSpPr txBox="1"/>
          <p:nvPr/>
        </p:nvSpPr>
        <p:spPr>
          <a:xfrm>
            <a:off x="1535886" y="1224158"/>
            <a:ext cx="5536444" cy="4770537"/>
          </a:xfrm>
          <a:prstGeom prst="rect">
            <a:avLst/>
          </a:prstGeom>
          <a:noFill/>
        </p:spPr>
        <p:txBody>
          <a:bodyPr wrap="square" rtlCol="0">
            <a:spAutoFit/>
          </a:bodyPr>
          <a:lstStyle/>
          <a:p>
            <a:pPr algn="just">
              <a:buFont typeface="Arial" pitchFamily="34" charset="0"/>
              <a:buChar char="•"/>
            </a:pPr>
            <a:r>
              <a:rPr lang="tr-TR" sz="800" b="1" dirty="0" smtClean="0"/>
              <a:t>Tesis Kadastrosu ve Değişiklikler: </a:t>
            </a:r>
            <a:r>
              <a:rPr lang="tr-TR" sz="800" dirty="0" smtClean="0"/>
              <a:t>Bu bölümde sayısallaştırma yapılan adanın tesis kadastrosunun yapım yılı, yöntemi, hangi kanuna göre yapıldığı,ölçü yöntemi, yüzölçümlerinin hesap yöntemi, ada bölümlemesi bulunup bulunmadığı, bulunmuyor ise ada bölümlemesi yapıldığı…gibi bilgiler yazılmalıdır.</a:t>
            </a:r>
          </a:p>
          <a:p>
            <a:pPr algn="just">
              <a:buFont typeface="Arial" charset="0"/>
              <a:buChar char="•"/>
            </a:pPr>
            <a:r>
              <a:rPr lang="tr-TR" sz="800" b="1" dirty="0" smtClean="0"/>
              <a:t>Geçici Koordinatların Elde Edilmesi ve Kontrolü: </a:t>
            </a:r>
            <a:r>
              <a:rPr lang="tr-TR" sz="800" dirty="0" smtClean="0"/>
              <a:t>Geçici koordinatların hangi belgelerden üretildiği (prizmatik ölçü krokileri, </a:t>
            </a:r>
            <a:r>
              <a:rPr lang="tr-TR" sz="800" dirty="0" err="1" smtClean="0"/>
              <a:t>takeometrik</a:t>
            </a:r>
            <a:r>
              <a:rPr lang="tr-TR" sz="800" dirty="0" smtClean="0"/>
              <a:t> ölçü karneleri, </a:t>
            </a:r>
            <a:r>
              <a:rPr lang="tr-TR" sz="800" dirty="0" err="1" smtClean="0"/>
              <a:t>fotogrametrik</a:t>
            </a:r>
            <a:r>
              <a:rPr lang="tr-TR" sz="800" dirty="0" smtClean="0"/>
              <a:t> pafta..vb.), Adada bazı parseller için daha evvel düzenlenmiş olan değişiklik ve aplikasyon belgeleri varsa bunların değerlendirilmesi, bu belgelerde hata bulunup bulunmadığı, Geçici koordinatların paftası ile çakıştırılması sonucu </a:t>
            </a:r>
            <a:r>
              <a:rPr lang="tr-TR" sz="800" dirty="0" err="1" smtClean="0"/>
              <a:t>tersimat</a:t>
            </a:r>
            <a:r>
              <a:rPr lang="tr-TR" sz="800" dirty="0" smtClean="0"/>
              <a:t> hatası tespiti ve düzeltilmesi,…gibi bilgiler yazılmalıdır.  </a:t>
            </a:r>
          </a:p>
          <a:p>
            <a:pPr algn="just">
              <a:buFont typeface="Arial" pitchFamily="34" charset="0"/>
              <a:buChar char="•"/>
            </a:pPr>
            <a:r>
              <a:rPr lang="tr-TR" sz="800" dirty="0" smtClean="0"/>
              <a:t> </a:t>
            </a:r>
            <a:r>
              <a:rPr lang="tr-TR" sz="800" b="1" dirty="0" smtClean="0"/>
              <a:t>Yer Kontrol Noktalarının Koordinat Dönüşümü: </a:t>
            </a:r>
            <a:r>
              <a:rPr lang="tr-TR" sz="800" dirty="0" smtClean="0"/>
              <a:t>Yer Kontrol Noktalarından hangilerinin zeminde bulunduğu/ bulunmadığı, hangilerinin dönüşümde kullanıldığı, hangi dönüşümlerin yapıldığı, …gibi bilgiler yazılmalıdır.</a:t>
            </a:r>
          </a:p>
          <a:p>
            <a:pPr algn="just">
              <a:buFont typeface="Arial" pitchFamily="34" charset="0"/>
              <a:buChar char="•"/>
            </a:pPr>
            <a:r>
              <a:rPr lang="tr-TR" sz="800" b="1" dirty="0" smtClean="0"/>
              <a:t>Zemin Çalışmaları ve Arazi Kontrolü: </a:t>
            </a:r>
            <a:r>
              <a:rPr lang="tr-TR" sz="800" dirty="0" smtClean="0"/>
              <a:t>Zemin ölçülerinin hangi yöntemlerle yapıldığı, ölçümlerin ITRF96 datumunda ve 2005.0 epokunda yapıldığı, Geçici koordinatlar ile zemin durumunun nasıl karşılaştırıldığı, zeminle uyumlu olan hangi parsellerin iyileştirilmiş koordinatlarının esas alındığı, hangi parsellerin zemininde belirgin sınırları bulunmadığı ve zeminde belirgin sınırları olmayan parsellerin, zeminde belirgin sınırları olup zeminle geçici koordinatları uyumlu olan hangi parsellere göre dönüştürüldüğü,…gibi bilgiler yazılmalıdır.</a:t>
            </a:r>
          </a:p>
          <a:p>
            <a:pPr algn="just">
              <a:buFont typeface="Arial" pitchFamily="34" charset="0"/>
              <a:buChar char="•"/>
            </a:pPr>
            <a:r>
              <a:rPr lang="tr-TR" sz="800" b="1" dirty="0" smtClean="0"/>
              <a:t>Belirgin </a:t>
            </a:r>
            <a:r>
              <a:rPr lang="tr-TR" sz="800" b="1" dirty="0"/>
              <a:t>olmayan sınırlar: </a:t>
            </a:r>
            <a:r>
              <a:rPr lang="tr-TR" sz="800" dirty="0"/>
              <a:t>Zeminde belirgin olmadığından ölçülememiş ve Zemin Ölçü Krokisinde gösterilememiştir. Bu sınırlarda teknik evrakına göre dönüşüm parametresi ile elde edilen dönüştürülmüş koordinatlar uygulamaya esas alınmıştır. </a:t>
            </a:r>
          </a:p>
          <a:p>
            <a:pPr algn="just">
              <a:buFont typeface="Arial" pitchFamily="34" charset="0"/>
              <a:buChar char="•"/>
            </a:pPr>
            <a:r>
              <a:rPr lang="tr-TR" sz="800" b="1" dirty="0"/>
              <a:t>Eylemli Sınır Değişikliği Olan Parseller: </a:t>
            </a:r>
            <a:r>
              <a:rPr lang="tr-TR" sz="800" dirty="0"/>
              <a:t>Zeminde belirgin sınırları bulunup da tescilli koordinatlarına göre farklılık gösteren (eylemli sınır değişikliğinden kaynaklı zemin uyumsuzluğu bulunan) ancak düzeltilebilecek herhangi bir teknik hata tespit edilmediğinden, sayısallaştırma mevzuatında öngörüldüğü şekilde dönüştürülmüş koordinatlar elde edilerek esas alınan parseller.</a:t>
            </a:r>
          </a:p>
          <a:p>
            <a:pPr algn="just">
              <a:buFont typeface="Arial" pitchFamily="34" charset="0"/>
              <a:buChar char="•"/>
            </a:pPr>
            <a:r>
              <a:rPr lang="tr-TR" sz="800" b="1" dirty="0"/>
              <a:t>Tespit Edilen Hatalar ve Yapılan Düzeltmeler: </a:t>
            </a:r>
            <a:r>
              <a:rPr lang="tr-TR" sz="800" dirty="0"/>
              <a:t>Zeminde belirgin sınırları olan ancak ölçü değerleri ile uyumsuz olan parsellerden hangilerinde hangi hataların tespit edildiği ve düzeltildiği hususunda aşağıdaki alt başlıklara gerekli açıklamalar yapılmalıdır.</a:t>
            </a:r>
          </a:p>
          <a:p>
            <a:pPr algn="just">
              <a:buFont typeface="Arial" pitchFamily="34" charset="0"/>
              <a:buChar char="•"/>
            </a:pPr>
            <a:r>
              <a:rPr lang="tr-TR" sz="800" b="1" dirty="0"/>
              <a:t>Tersimat hatası tespit edilen parseller: </a:t>
            </a:r>
            <a:r>
              <a:rPr lang="tr-TR" sz="800" dirty="0"/>
              <a:t>.... nolu parsel ile .. nolu parsel sınırı ve ... nolu parsel ile .. nolu parsel sınırında tersimat hatası tespit edilmiştir.</a:t>
            </a:r>
          </a:p>
          <a:p>
            <a:pPr algn="just">
              <a:buFont typeface="Arial" pitchFamily="34" charset="0"/>
              <a:buChar char="•"/>
            </a:pPr>
            <a:r>
              <a:rPr lang="tr-TR" sz="800" b="1" dirty="0"/>
              <a:t>Sınırlandırma hatası tespit edilen parseller:</a:t>
            </a:r>
            <a:r>
              <a:rPr lang="tr-TR" sz="800" dirty="0"/>
              <a:t>... nolu parsel ile .. nolu parsel sınırı ve ... nolu parsel ile .. nolu parsel sınırında sınırlandırma hatası tespit edilmiştir.</a:t>
            </a:r>
          </a:p>
          <a:p>
            <a:pPr algn="just">
              <a:buFont typeface="Arial" pitchFamily="34" charset="0"/>
              <a:buChar char="•"/>
            </a:pPr>
            <a:r>
              <a:rPr lang="tr-TR" sz="800" b="1" dirty="0"/>
              <a:t>Ölçü hatası tespit edilen parseller: </a:t>
            </a:r>
            <a:r>
              <a:rPr lang="tr-TR" sz="800" dirty="0"/>
              <a:t>.............................</a:t>
            </a:r>
          </a:p>
          <a:p>
            <a:pPr algn="just"/>
            <a:r>
              <a:rPr lang="tr-TR" sz="800" b="1" dirty="0" smtClean="0"/>
              <a:t>.Hesaplama </a:t>
            </a:r>
            <a:r>
              <a:rPr lang="tr-TR" sz="800" b="1" dirty="0"/>
              <a:t>Hatası Tespit Edilen </a:t>
            </a:r>
            <a:r>
              <a:rPr lang="tr-TR" sz="800" b="1" dirty="0" smtClean="0"/>
              <a:t>Parseller:</a:t>
            </a:r>
            <a:r>
              <a:rPr lang="tr-TR" sz="800" dirty="0" smtClean="0"/>
              <a:t>...nolu parselin planimetri ile yüzölçüm hesabı yapılırken hesaplama hatası tespit edilmiştir vb.</a:t>
            </a:r>
            <a:endParaRPr lang="tr-TR" sz="800" dirty="0"/>
          </a:p>
          <a:p>
            <a:pPr algn="just">
              <a:buFont typeface="Arial" pitchFamily="34" charset="0"/>
              <a:buChar char="•"/>
            </a:pPr>
            <a:r>
              <a:rPr lang="tr-TR" sz="800" b="1" dirty="0" smtClean="0"/>
              <a:t>Miktar </a:t>
            </a:r>
            <a:r>
              <a:rPr lang="tr-TR" sz="800" b="1" dirty="0"/>
              <a:t>düzeltmesi yapılan parseller: </a:t>
            </a:r>
            <a:r>
              <a:rPr lang="tr-TR" sz="800" dirty="0"/>
              <a:t>........ nolu parsellerde, kadastral ölçü, pafta ve zemin uyuşmazlığı bulunmadığı halde, teknoloji farklılığından kaynaklanan yanılma sınırı dışında yüzölçüm farklılıkları tespit edilmiştir</a:t>
            </a:r>
            <a:r>
              <a:rPr lang="tr-TR" sz="800" dirty="0" smtClean="0"/>
              <a:t>.</a:t>
            </a:r>
            <a:endParaRPr lang="tr-TR" sz="800" b="1" dirty="0" smtClean="0"/>
          </a:p>
          <a:p>
            <a:pPr algn="just">
              <a:buFont typeface="Arial" pitchFamily="34" charset="0"/>
              <a:buChar char="•"/>
            </a:pPr>
            <a:r>
              <a:rPr lang="tr-TR" sz="800" b="1" dirty="0" smtClean="0"/>
              <a:t>a</a:t>
            </a:r>
            <a:r>
              <a:rPr lang="tr-TR" sz="800" b="1" dirty="0"/>
              <a:t>) </a:t>
            </a:r>
            <a:r>
              <a:rPr lang="tr-TR" sz="800" dirty="0"/>
              <a:t>.............................. nolu parsellerde, yüzölçüm farkı yanılma sınırı içinde kaldığından, sayısallaştırma çalışmaları ile hesaplanan yüzölçümleri esas alınmıştır.</a:t>
            </a:r>
          </a:p>
          <a:p>
            <a:pPr algn="just">
              <a:buFont typeface="Arial" pitchFamily="34" charset="0"/>
              <a:buChar char="•"/>
            </a:pPr>
            <a:r>
              <a:rPr lang="tr-TR" sz="800" b="1" dirty="0"/>
              <a:t>b</a:t>
            </a:r>
            <a:r>
              <a:rPr lang="tr-TR" sz="800" b="1" dirty="0" smtClean="0"/>
              <a:t>) </a:t>
            </a:r>
            <a:r>
              <a:rPr lang="tr-TR" sz="800" dirty="0" smtClean="0"/>
              <a:t>.............................. nolu parsellerde, yanılma sınırı dışında tespit edilen yüzölçüm farklılıkları, 3402/11 maddesine göre yapılacak ilan ile kesinleşmek üzere sayısallaştırma çalışmaları sonucunda hesaplanan yüzölçümlerine göre düzeltilmiştir. </a:t>
            </a:r>
            <a:endParaRPr lang="tr-TR" sz="800" dirty="0"/>
          </a:p>
        </p:txBody>
      </p:sp>
      <p:sp>
        <p:nvSpPr>
          <p:cNvPr id="4" name="3 Metin kutusu"/>
          <p:cNvSpPr txBox="1"/>
          <p:nvPr/>
        </p:nvSpPr>
        <p:spPr>
          <a:xfrm rot="20356821">
            <a:off x="99512" y="504899"/>
            <a:ext cx="1523690" cy="84108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tr-TR" sz="1600" dirty="0" smtClean="0"/>
              <a:t>Sayısallaştırma Raporu</a:t>
            </a:r>
          </a:p>
          <a:p>
            <a:r>
              <a:rPr lang="tr-TR" sz="1600" dirty="0" smtClean="0"/>
              <a:t>(Format)</a:t>
            </a:r>
            <a:endParaRPr lang="tr-TR" sz="1600" dirty="0"/>
          </a:p>
        </p:txBody>
      </p:sp>
      <p:sp>
        <p:nvSpPr>
          <p:cNvPr id="6" name="Right Arrow 5"/>
          <p:cNvSpPr/>
          <p:nvPr/>
        </p:nvSpPr>
        <p:spPr>
          <a:xfrm rot="20381298">
            <a:off x="7587436" y="1883627"/>
            <a:ext cx="864802" cy="2173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ight Arrow 7"/>
          <p:cNvSpPr/>
          <p:nvPr/>
        </p:nvSpPr>
        <p:spPr>
          <a:xfrm rot="2158502">
            <a:off x="7500289" y="4498154"/>
            <a:ext cx="864802" cy="2374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Explosion 1 8"/>
          <p:cNvSpPr/>
          <p:nvPr/>
        </p:nvSpPr>
        <p:spPr>
          <a:xfrm>
            <a:off x="8578736" y="1588326"/>
            <a:ext cx="504056" cy="428982"/>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1</a:t>
            </a:r>
            <a:endParaRPr lang="tr-TR" dirty="0"/>
          </a:p>
        </p:txBody>
      </p:sp>
      <p:sp>
        <p:nvSpPr>
          <p:cNvPr id="10" name="Explosion 1 9"/>
          <p:cNvSpPr/>
          <p:nvPr/>
        </p:nvSpPr>
        <p:spPr>
          <a:xfrm>
            <a:off x="8463080" y="4797152"/>
            <a:ext cx="504056" cy="428982"/>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2</a:t>
            </a:r>
            <a:endParaRPr lang="tr-TR" dirty="0"/>
          </a:p>
        </p:txBody>
      </p:sp>
      <p:pic>
        <p:nvPicPr>
          <p:cNvPr id="12"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extLst>
      <p:ext uri="{BB962C8B-B14F-4D97-AF65-F5344CB8AC3E}">
        <p14:creationId xmlns="" xmlns:p14="http://schemas.microsoft.com/office/powerpoint/2010/main" val="126371125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1732769" y="638404"/>
            <a:ext cx="6072230" cy="6210235"/>
          </a:xfrm>
          <a:prstGeom prst="rect">
            <a:avLst/>
          </a:prstGeom>
          <a:ln>
            <a:noFill/>
          </a:ln>
          <a:effectLst>
            <a:outerShdw blurRad="292100" dist="139700" dir="2700000" algn="tl" rotWithShape="0">
              <a:srgbClr val="333333">
                <a:alpha val="65000"/>
              </a:srgbClr>
            </a:outerShdw>
          </a:effectLst>
        </p:spPr>
      </p:pic>
      <p:sp>
        <p:nvSpPr>
          <p:cNvPr id="4" name="3 Metin kutusu"/>
          <p:cNvSpPr txBox="1"/>
          <p:nvPr/>
        </p:nvSpPr>
        <p:spPr>
          <a:xfrm>
            <a:off x="2928926" y="339988"/>
            <a:ext cx="3500462" cy="400110"/>
          </a:xfrm>
          <a:prstGeom prst="rect">
            <a:avLst/>
          </a:prstGeom>
          <a:solidFill>
            <a:srgbClr val="C00000"/>
          </a:solidFill>
        </p:spPr>
        <p:txBody>
          <a:bodyPr wrap="square" rtlCol="0">
            <a:spAutoFit/>
          </a:bodyPr>
          <a:lstStyle/>
          <a:p>
            <a:r>
              <a:rPr lang="tr-TR" sz="2000" b="1" dirty="0" smtClean="0">
                <a:solidFill>
                  <a:schemeClr val="bg1"/>
                </a:solidFill>
                <a:effectLst>
                  <a:outerShdw blurRad="38100" dist="38100" dir="2700000" algn="tl">
                    <a:srgbClr val="000000">
                      <a:alpha val="43137"/>
                    </a:srgbClr>
                  </a:outerShdw>
                </a:effectLst>
              </a:rPr>
              <a:t>-SINIRLANDIRMA   Hatası</a:t>
            </a:r>
            <a:endParaRPr lang="tr-TR" sz="2000" b="1" dirty="0">
              <a:solidFill>
                <a:schemeClr val="bg1"/>
              </a:solidFill>
              <a:effectLst>
                <a:outerShdw blurRad="38100" dist="38100" dir="2700000" algn="tl">
                  <a:srgbClr val="000000">
                    <a:alpha val="43137"/>
                  </a:srgbClr>
                </a:outerShdw>
              </a:effectLst>
            </a:endParaRPr>
          </a:p>
        </p:txBody>
      </p:sp>
      <p:sp>
        <p:nvSpPr>
          <p:cNvPr id="6" name="11 Metin kutusu"/>
          <p:cNvSpPr txBox="1"/>
          <p:nvPr/>
        </p:nvSpPr>
        <p:spPr>
          <a:xfrm>
            <a:off x="6962460" y="1124744"/>
            <a:ext cx="1685077"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tr-TR" b="1" dirty="0" smtClean="0">
                <a:latin typeface="Arial" pitchFamily="34" charset="0"/>
                <a:cs typeface="Arial" pitchFamily="34" charset="0"/>
              </a:rPr>
              <a:t>2017 Ortofoto</a:t>
            </a:r>
            <a:endParaRPr lang="tr-TR" b="1" dirty="0">
              <a:latin typeface="Arial" pitchFamily="34" charset="0"/>
              <a:cs typeface="Arial" pitchFamily="34" charset="0"/>
            </a:endParaRPr>
          </a:p>
        </p:txBody>
      </p:sp>
      <p:pic>
        <p:nvPicPr>
          <p:cNvPr id="5"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1285852" y="1047410"/>
            <a:ext cx="6215106" cy="5621950"/>
          </a:xfrm>
          <a:prstGeom prst="rect">
            <a:avLst/>
          </a:prstGeom>
          <a:ln>
            <a:noFill/>
          </a:ln>
          <a:effectLst>
            <a:outerShdw blurRad="292100" dist="139700" dir="2700000" algn="tl" rotWithShape="0">
              <a:srgbClr val="333333">
                <a:alpha val="65000"/>
              </a:srgbClr>
            </a:outerShdw>
          </a:effectLst>
        </p:spPr>
      </p:pic>
      <p:sp>
        <p:nvSpPr>
          <p:cNvPr id="4" name="3 Metin kutusu"/>
          <p:cNvSpPr txBox="1"/>
          <p:nvPr/>
        </p:nvSpPr>
        <p:spPr>
          <a:xfrm>
            <a:off x="2500298" y="492276"/>
            <a:ext cx="4000528" cy="400110"/>
          </a:xfrm>
          <a:prstGeom prst="rect">
            <a:avLst/>
          </a:prstGeom>
          <a:solidFill>
            <a:srgbClr val="C00000"/>
          </a:solidFill>
        </p:spPr>
        <p:txBody>
          <a:bodyPr wrap="square" rtlCol="0">
            <a:spAutoFit/>
          </a:bodyPr>
          <a:lstStyle/>
          <a:p>
            <a:r>
              <a:rPr lang="tr-TR" sz="2000" b="1" dirty="0" smtClean="0">
                <a:solidFill>
                  <a:schemeClr val="bg1"/>
                </a:solidFill>
                <a:effectLst>
                  <a:outerShdw blurRad="38100" dist="38100" dir="2700000" algn="tl">
                    <a:srgbClr val="000000">
                      <a:alpha val="43137"/>
                    </a:srgbClr>
                  </a:outerShdw>
                </a:effectLst>
              </a:rPr>
              <a:t>-SINIRLANDIRMA   Hatası</a:t>
            </a:r>
            <a:endParaRPr lang="tr-TR" sz="2000" b="1" dirty="0">
              <a:solidFill>
                <a:schemeClr val="bg1"/>
              </a:solidFill>
              <a:effectLst>
                <a:outerShdw blurRad="38100" dist="38100" dir="2700000" algn="tl">
                  <a:srgbClr val="000000">
                    <a:alpha val="43137"/>
                  </a:srgbClr>
                </a:outerShdw>
              </a:effectLst>
            </a:endParaRPr>
          </a:p>
        </p:txBody>
      </p:sp>
      <p:sp>
        <p:nvSpPr>
          <p:cNvPr id="5" name="4 Metin kutusu"/>
          <p:cNvSpPr txBox="1"/>
          <p:nvPr/>
        </p:nvSpPr>
        <p:spPr>
          <a:xfrm>
            <a:off x="6312171" y="1412776"/>
            <a:ext cx="2377574"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tr-TR" b="1" dirty="0" smtClean="0">
                <a:latin typeface="Arial" pitchFamily="34" charset="0"/>
                <a:cs typeface="Arial" pitchFamily="34" charset="0"/>
              </a:rPr>
              <a:t>1955 Hava Fotoğrafı</a:t>
            </a:r>
            <a:endParaRPr lang="tr-TR" b="1" dirty="0">
              <a:latin typeface="Arial" pitchFamily="34" charset="0"/>
              <a:cs typeface="Arial" pitchFamily="34" charset="0"/>
            </a:endParaRPr>
          </a:p>
        </p:txBody>
      </p:sp>
      <p:sp>
        <p:nvSpPr>
          <p:cNvPr id="8" name="7 Metin kutusu"/>
          <p:cNvSpPr txBox="1"/>
          <p:nvPr/>
        </p:nvSpPr>
        <p:spPr>
          <a:xfrm rot="1031309">
            <a:off x="3734510" y="4643448"/>
            <a:ext cx="947695" cy="276999"/>
          </a:xfrm>
          <a:prstGeom prst="rect">
            <a:avLst/>
          </a:prstGeom>
          <a:noFill/>
        </p:spPr>
        <p:txBody>
          <a:bodyPr wrap="none" rtlCol="0">
            <a:spAutoFit/>
          </a:bodyPr>
          <a:lstStyle/>
          <a:p>
            <a:r>
              <a:rPr lang="tr-TR" sz="1200" b="1" dirty="0" smtClean="0"/>
              <a:t>Sabit Sınır</a:t>
            </a:r>
            <a:endParaRPr lang="tr-TR" sz="1200" b="1" dirty="0"/>
          </a:p>
        </p:txBody>
      </p:sp>
      <p:pic>
        <p:nvPicPr>
          <p:cNvPr id="6" name="Picture 3" descr="spinearth"/>
          <p:cNvPicPr>
            <a:picLocks noChangeAspect="1" noChangeArrowheads="1" noCrop="1"/>
          </p:cNvPicPr>
          <p:nvPr/>
        </p:nvPicPr>
        <p:blipFill>
          <a:blip r:embed="rId3"/>
          <a:srcRect/>
          <a:stretch>
            <a:fillRect/>
          </a:stretch>
        </p:blipFill>
        <p:spPr bwMode="auto">
          <a:xfrm>
            <a:off x="8101013" y="5767408"/>
            <a:ext cx="661987" cy="661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tk43409\Desktop\Resim7.jpg"/>
          <p:cNvPicPr>
            <a:picLocks noChangeAspect="1" noChangeArrowheads="1"/>
          </p:cNvPicPr>
          <p:nvPr/>
        </p:nvPicPr>
        <p:blipFill>
          <a:blip r:embed="rId2" cstate="print"/>
          <a:srcRect/>
          <a:stretch>
            <a:fillRect/>
          </a:stretch>
        </p:blipFill>
        <p:spPr bwMode="auto">
          <a:xfrm>
            <a:off x="2035140" y="373662"/>
            <a:ext cx="4680000" cy="6484338"/>
          </a:xfrm>
          <a:prstGeom prst="rect">
            <a:avLst/>
          </a:prstGeom>
          <a:noFill/>
        </p:spPr>
      </p:pic>
      <p:sp>
        <p:nvSpPr>
          <p:cNvPr id="7" name="6 Metin kutusu"/>
          <p:cNvSpPr txBox="1"/>
          <p:nvPr/>
        </p:nvSpPr>
        <p:spPr>
          <a:xfrm rot="20443256">
            <a:off x="282796" y="1048132"/>
            <a:ext cx="1207505" cy="584775"/>
          </a:xfrm>
          <a:prstGeom prst="rect">
            <a:avLst/>
          </a:prstGeom>
          <a:solidFill>
            <a:schemeClr val="accent6">
              <a:lumMod val="60000"/>
              <a:lumOff val="40000"/>
            </a:schemeClr>
          </a:solidFill>
          <a:effectLst>
            <a:reflection blurRad="6350" stA="50000" endA="300" endPos="55500" dist="50800" dir="5400000" sy="-100000" algn="bl" rotWithShape="0"/>
          </a:effectLst>
          <a:scene3d>
            <a:camera prst="orthographicFront"/>
            <a:lightRig rig="threePt" dir="t"/>
          </a:scene3d>
          <a:sp3d>
            <a:bevelT/>
          </a:sp3d>
        </p:spPr>
        <p:txBody>
          <a:bodyPr wrap="square" rtlCol="0">
            <a:spAutoFit/>
          </a:bodyPr>
          <a:lstStyle/>
          <a:p>
            <a:r>
              <a:rPr lang="tr-TR" sz="1600" b="1" dirty="0" smtClean="0">
                <a:solidFill>
                  <a:srgbClr val="ECBE14"/>
                </a:solidFill>
                <a:effectLst>
                  <a:outerShdw blurRad="38100" dist="38100" dir="2700000" algn="tl">
                    <a:srgbClr val="000000">
                      <a:alpha val="43137"/>
                    </a:srgbClr>
                  </a:outerShdw>
                </a:effectLst>
              </a:rPr>
              <a:t>Düzeltme</a:t>
            </a:r>
          </a:p>
          <a:p>
            <a:r>
              <a:rPr lang="tr-TR" sz="1600" b="1" dirty="0" smtClean="0">
                <a:solidFill>
                  <a:srgbClr val="ECBE14"/>
                </a:solidFill>
                <a:effectLst>
                  <a:outerShdw blurRad="38100" dist="38100" dir="2700000" algn="tl">
                    <a:srgbClr val="000000">
                      <a:alpha val="43137"/>
                    </a:srgbClr>
                  </a:outerShdw>
                </a:effectLst>
              </a:rPr>
              <a:t>Raporu</a:t>
            </a:r>
            <a:endParaRPr lang="tr-TR" sz="1600" b="1" dirty="0">
              <a:solidFill>
                <a:srgbClr val="ECBE14"/>
              </a:solidFill>
              <a:effectLst>
                <a:outerShdw blurRad="38100" dist="38100" dir="2700000" algn="tl">
                  <a:srgbClr val="000000">
                    <a:alpha val="43137"/>
                  </a:srgbClr>
                </a:outerShdw>
              </a:effectLst>
            </a:endParaRPr>
          </a:p>
        </p:txBody>
      </p:sp>
      <p:sp>
        <p:nvSpPr>
          <p:cNvPr id="8" name="7 Dikdörtgen"/>
          <p:cNvSpPr/>
          <p:nvPr/>
        </p:nvSpPr>
        <p:spPr>
          <a:xfrm>
            <a:off x="2133600" y="6357958"/>
            <a:ext cx="2143140" cy="21431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8 Çarpma"/>
          <p:cNvSpPr/>
          <p:nvPr/>
        </p:nvSpPr>
        <p:spPr>
          <a:xfrm>
            <a:off x="2419352" y="6429396"/>
            <a:ext cx="285752" cy="428604"/>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9 Metin kutusu"/>
          <p:cNvSpPr txBox="1"/>
          <p:nvPr/>
        </p:nvSpPr>
        <p:spPr>
          <a:xfrm>
            <a:off x="21896" y="4263948"/>
            <a:ext cx="1772166" cy="2308324"/>
          </a:xfrm>
          <a:prstGeom prst="rect">
            <a:avLst/>
          </a:prstGeom>
          <a:solidFill>
            <a:srgbClr val="FFC000"/>
          </a:solidFill>
          <a:ln w="12700">
            <a:solidFill>
              <a:schemeClr val="tx1"/>
            </a:solidFill>
          </a:ln>
        </p:spPr>
        <p:txBody>
          <a:bodyPr wrap="square" rtlCol="0">
            <a:spAutoFit/>
          </a:bodyPr>
          <a:lstStyle/>
          <a:p>
            <a:r>
              <a:rPr lang="tr-TR" sz="1600" dirty="0" smtClean="0"/>
              <a:t>Yalnızca, hesaplama hatası tespit edilen ve düzeltilen parsellerde düzeltme krokisi düzenlenmesine gerek yoktur. </a:t>
            </a:r>
            <a:endParaRPr lang="tr-TR" sz="1600" dirty="0"/>
          </a:p>
        </p:txBody>
      </p:sp>
      <p:sp>
        <p:nvSpPr>
          <p:cNvPr id="11" name="10 Şimşek İşareti"/>
          <p:cNvSpPr/>
          <p:nvPr/>
        </p:nvSpPr>
        <p:spPr>
          <a:xfrm>
            <a:off x="1580716" y="6000744"/>
            <a:ext cx="552884" cy="428652"/>
          </a:xfrm>
          <a:prstGeom prst="lightningBolt">
            <a:avLst/>
          </a:prstGeom>
          <a:solidFill>
            <a:srgbClr val="CC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2" name="Picture 2" descr="tkgm ile ilgili görsel sonucu"/>
          <p:cNvPicPr>
            <a:picLocks noChangeAspect="1" noChangeArrowheads="1"/>
          </p:cNvPicPr>
          <p:nvPr/>
        </p:nvPicPr>
        <p:blipFill>
          <a:blip r:embed="rId3" cstate="screen"/>
          <a:srcRect/>
          <a:stretch>
            <a:fillRect/>
          </a:stretch>
        </p:blipFill>
        <p:spPr bwMode="auto">
          <a:xfrm>
            <a:off x="8072462" y="428604"/>
            <a:ext cx="1079480" cy="1079480"/>
          </a:xfrm>
          <a:prstGeom prst="rect">
            <a:avLst/>
          </a:prstGeom>
          <a:ln>
            <a:noFill/>
          </a:ln>
          <a:effectLst>
            <a:softEdge rad="112500"/>
          </a:effectLst>
        </p:spPr>
      </p:pic>
      <p:sp>
        <p:nvSpPr>
          <p:cNvPr id="13" name="12 Metin kutusu"/>
          <p:cNvSpPr txBox="1"/>
          <p:nvPr/>
        </p:nvSpPr>
        <p:spPr>
          <a:xfrm>
            <a:off x="2839705" y="28494"/>
            <a:ext cx="3161055" cy="400110"/>
          </a:xfrm>
          <a:prstGeom prst="rect">
            <a:avLst/>
          </a:prstGeom>
          <a:solidFill>
            <a:srgbClr val="002060"/>
          </a:solidFill>
        </p:spPr>
        <p:txBody>
          <a:bodyPr wrap="square" rtlCol="0">
            <a:spAutoFit/>
          </a:bodyPr>
          <a:lstStyle/>
          <a:p>
            <a:r>
              <a:rPr lang="tr-TR" sz="2000" b="1" dirty="0" smtClean="0">
                <a:solidFill>
                  <a:schemeClr val="bg1"/>
                </a:solidFill>
                <a:effectLst>
                  <a:outerShdw blurRad="38100" dist="38100" dir="2700000" algn="tl">
                    <a:srgbClr val="000000">
                      <a:alpha val="43137"/>
                    </a:srgbClr>
                  </a:outerShdw>
                </a:effectLst>
              </a:rPr>
              <a:t>HESAPLAMA  Hatası</a:t>
            </a:r>
            <a:endParaRPr lang="tr-TR" sz="2000" b="1" dirty="0">
              <a:solidFill>
                <a:schemeClr val="bg1"/>
              </a:solidFill>
              <a:effectLst>
                <a:outerShdw blurRad="38100" dist="38100" dir="2700000" algn="tl">
                  <a:srgbClr val="000000">
                    <a:alpha val="43137"/>
                  </a:srgbClr>
                </a:outerShdw>
              </a:effectLst>
            </a:endParaRPr>
          </a:p>
        </p:txBody>
      </p:sp>
      <p:sp>
        <p:nvSpPr>
          <p:cNvPr id="14" name="13 Yuvarlatılmış Dikdörtgen"/>
          <p:cNvSpPr/>
          <p:nvPr/>
        </p:nvSpPr>
        <p:spPr>
          <a:xfrm>
            <a:off x="4555222" y="1340520"/>
            <a:ext cx="1785950" cy="214314"/>
          </a:xfrm>
          <a:prstGeom prst="roundRect">
            <a:avLst/>
          </a:prstGeom>
          <a:noFill/>
          <a:ln>
            <a:solidFill>
              <a:srgbClr val="9E09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14 Yuvarlatılmış Dikdörtgen"/>
          <p:cNvSpPr/>
          <p:nvPr/>
        </p:nvSpPr>
        <p:spPr>
          <a:xfrm>
            <a:off x="2285984" y="3214686"/>
            <a:ext cx="4143404" cy="357190"/>
          </a:xfrm>
          <a:prstGeom prst="roundRect">
            <a:avLst/>
          </a:prstGeom>
          <a:noFill/>
          <a:ln>
            <a:solidFill>
              <a:srgbClr val="9E09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TextBox 1"/>
          <p:cNvSpPr txBox="1"/>
          <p:nvPr/>
        </p:nvSpPr>
        <p:spPr>
          <a:xfrm>
            <a:off x="2133600" y="3663783"/>
            <a:ext cx="6867556" cy="1200329"/>
          </a:xfrm>
          <a:prstGeom prst="rect">
            <a:avLst/>
          </a:prstGeom>
          <a:solidFill>
            <a:schemeClr val="accent2"/>
          </a:solidFill>
          <a:ln w="12700">
            <a:solidFill>
              <a:schemeClr val="tx1"/>
            </a:solidFill>
          </a:ln>
        </p:spPr>
        <p:txBody>
          <a:bodyPr wrap="square" rtlCol="0">
            <a:spAutoFit/>
          </a:bodyPr>
          <a:lstStyle/>
          <a:p>
            <a:r>
              <a:rPr lang="tr-TR" dirty="0" smtClean="0"/>
              <a:t>66 nolu parselin 2 nolu paftada kalan kısmının üçgenleme yöntemi ile yapılan yüzölçüm hesabında (17*40.40)/2 işlem sonucunun 343.40 m2 geldiği halde 3434.00 m2 olarak hesaplanmasından kaynaklı </a:t>
            </a:r>
            <a:r>
              <a:rPr lang="tr-TR" b="1" dirty="0" smtClean="0"/>
              <a:t>hesaplama </a:t>
            </a:r>
            <a:r>
              <a:rPr lang="tr-TR" dirty="0" smtClean="0"/>
              <a:t>hatası tespit edilmiştir.</a:t>
            </a:r>
            <a:endParaRPr lang="tr-TR" dirty="0"/>
          </a:p>
        </p:txBody>
      </p:sp>
      <p:pic>
        <p:nvPicPr>
          <p:cNvPr id="16" name="Picture 3" descr="spinearth"/>
          <p:cNvPicPr>
            <a:picLocks noChangeAspect="1" noChangeArrowheads="1" noCrop="1"/>
          </p:cNvPicPr>
          <p:nvPr/>
        </p:nvPicPr>
        <p:blipFill>
          <a:blip r:embed="rId4"/>
          <a:srcRect/>
          <a:stretch>
            <a:fillRect/>
          </a:stretch>
        </p:blipFill>
        <p:spPr bwMode="auto">
          <a:xfrm>
            <a:off x="8101013" y="5734050"/>
            <a:ext cx="661987" cy="661988"/>
          </a:xfrm>
          <a:prstGeom prst="rect">
            <a:avLst/>
          </a:prstGeom>
          <a:noFill/>
          <a:ln w="9525">
            <a:noFill/>
            <a:miter lim="800000"/>
            <a:headEnd/>
            <a:tailEnd/>
          </a:ln>
        </p:spPr>
      </p:pic>
    </p:spTree>
    <p:extLst>
      <p:ext uri="{BB962C8B-B14F-4D97-AF65-F5344CB8AC3E}">
        <p14:creationId xmlns="" xmlns:p14="http://schemas.microsoft.com/office/powerpoint/2010/main" val="489594988"/>
      </p:ext>
    </p:extLst>
  </p:cSld>
  <p:clrMapOvr>
    <a:masterClrMapping/>
  </p:clrMapOvr>
  <p:transition advClick="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64" y="857232"/>
            <a:ext cx="9144064" cy="5357850"/>
          </a:xfrm>
          <a:prstGeom prst="rect">
            <a:avLst/>
          </a:prstGeom>
          <a:noFill/>
          <a:ln w="9525">
            <a:noFill/>
            <a:miter lim="800000"/>
            <a:headEnd/>
            <a:tailEnd/>
          </a:ln>
          <a:effectLst/>
        </p:spPr>
      </p:pic>
      <p:sp>
        <p:nvSpPr>
          <p:cNvPr id="5" name="4 Metin kutusu"/>
          <p:cNvSpPr txBox="1"/>
          <p:nvPr/>
        </p:nvSpPr>
        <p:spPr>
          <a:xfrm>
            <a:off x="2000232" y="552581"/>
            <a:ext cx="5857916" cy="369332"/>
          </a:xfrm>
          <a:prstGeom prst="rect">
            <a:avLst/>
          </a:prstGeom>
          <a:solidFill>
            <a:srgbClr val="0070C0"/>
          </a:solidFill>
        </p:spPr>
        <p:txBody>
          <a:bodyPr wrap="square" rtlCol="0">
            <a:spAutoFit/>
          </a:bodyPr>
          <a:lstStyle/>
          <a:p>
            <a:r>
              <a:rPr lang="tr-TR" b="1" dirty="0" smtClean="0">
                <a:solidFill>
                  <a:schemeClr val="bg1"/>
                </a:solidFill>
                <a:effectLst>
                  <a:outerShdw blurRad="38100" dist="38100" dir="2700000" algn="tl">
                    <a:srgbClr val="000000">
                      <a:alpha val="43137"/>
                    </a:srgbClr>
                  </a:outerShdw>
                </a:effectLst>
              </a:rPr>
              <a:t>-ÖLÇÜ &amp; SINIRLANDIRMA   Hatalarının tespiti</a:t>
            </a:r>
            <a:endParaRPr lang="tr-TR" b="1" dirty="0">
              <a:solidFill>
                <a:schemeClr val="bg1"/>
              </a:solidFill>
              <a:effectLst>
                <a:outerShdw blurRad="38100" dist="38100" dir="2700000" algn="tl">
                  <a:srgbClr val="000000">
                    <a:alpha val="43137"/>
                  </a:srgbClr>
                </a:outerShdw>
              </a:effectLst>
            </a:endParaRPr>
          </a:p>
        </p:txBody>
      </p:sp>
      <p:cxnSp>
        <p:nvCxnSpPr>
          <p:cNvPr id="7" name="6 Düz Ok Bağlayıcısı"/>
          <p:cNvCxnSpPr/>
          <p:nvPr/>
        </p:nvCxnSpPr>
        <p:spPr>
          <a:xfrm rot="16200000" flipH="1">
            <a:off x="3607587" y="1893083"/>
            <a:ext cx="428628" cy="21431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8" name="7 Metin kutusu"/>
          <p:cNvSpPr txBox="1"/>
          <p:nvPr/>
        </p:nvSpPr>
        <p:spPr>
          <a:xfrm>
            <a:off x="2357422" y="1416593"/>
            <a:ext cx="2262158" cy="369332"/>
          </a:xfrm>
          <a:prstGeom prst="rect">
            <a:avLst/>
          </a:prstGeom>
          <a:noFill/>
        </p:spPr>
        <p:txBody>
          <a:bodyPr wrap="none" rtlCol="0">
            <a:spAutoFit/>
          </a:bodyPr>
          <a:lstStyle/>
          <a:p>
            <a:r>
              <a:rPr lang="tr-TR" b="1" dirty="0" smtClean="0">
                <a:solidFill>
                  <a:srgbClr val="ECF123"/>
                </a:solidFill>
              </a:rPr>
              <a:t>Düzeltilmiş Sınırlar</a:t>
            </a:r>
            <a:endParaRPr lang="tr-TR" b="1" dirty="0">
              <a:solidFill>
                <a:srgbClr val="ECF123"/>
              </a:solidFill>
            </a:endParaRPr>
          </a:p>
        </p:txBody>
      </p:sp>
      <p:cxnSp>
        <p:nvCxnSpPr>
          <p:cNvPr id="9" name="8 Düz Ok Bağlayıcısı"/>
          <p:cNvCxnSpPr/>
          <p:nvPr/>
        </p:nvCxnSpPr>
        <p:spPr>
          <a:xfrm>
            <a:off x="3714744" y="1785925"/>
            <a:ext cx="3786214" cy="2286017"/>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2" name="11 Metin kutusu"/>
          <p:cNvSpPr txBox="1"/>
          <p:nvPr/>
        </p:nvSpPr>
        <p:spPr>
          <a:xfrm>
            <a:off x="7072330" y="1108816"/>
            <a:ext cx="1685077"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tr-TR" b="1" dirty="0" smtClean="0">
                <a:latin typeface="Arial" pitchFamily="34" charset="0"/>
                <a:cs typeface="Arial" pitchFamily="34" charset="0"/>
              </a:rPr>
              <a:t>2017 Ortofoto</a:t>
            </a:r>
            <a:endParaRPr lang="tr-TR" b="1" dirty="0">
              <a:latin typeface="Arial" pitchFamily="34" charset="0"/>
              <a:cs typeface="Arial" pitchFamily="34" charset="0"/>
            </a:endParaRPr>
          </a:p>
        </p:txBody>
      </p:sp>
      <p:pic>
        <p:nvPicPr>
          <p:cNvPr id="10"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356748" y="1358886"/>
            <a:ext cx="8326809" cy="4878990"/>
          </a:xfrm>
          <a:prstGeom prst="rect">
            <a:avLst/>
          </a:prstGeom>
          <a:noFill/>
          <a:ln w="9525">
            <a:noFill/>
            <a:miter lim="800000"/>
            <a:headEnd/>
            <a:tailEnd/>
          </a:ln>
          <a:effectLst/>
        </p:spPr>
      </p:pic>
      <p:sp>
        <p:nvSpPr>
          <p:cNvPr id="5" name="4 Metin kutusu"/>
          <p:cNvSpPr txBox="1"/>
          <p:nvPr/>
        </p:nvSpPr>
        <p:spPr>
          <a:xfrm>
            <a:off x="1785918" y="835207"/>
            <a:ext cx="4826238" cy="307777"/>
          </a:xfrm>
          <a:prstGeom prst="rect">
            <a:avLst/>
          </a:prstGeom>
          <a:solidFill>
            <a:srgbClr val="0070C0"/>
          </a:solidFill>
        </p:spPr>
        <p:txBody>
          <a:bodyPr wrap="square" rtlCol="0">
            <a:spAutoFit/>
          </a:bodyPr>
          <a:lstStyle/>
          <a:p>
            <a:r>
              <a:rPr lang="tr-TR" sz="1400" b="1" dirty="0" smtClean="0">
                <a:solidFill>
                  <a:schemeClr val="bg1"/>
                </a:solidFill>
                <a:effectLst>
                  <a:outerShdw blurRad="38100" dist="38100" dir="2700000" algn="tl">
                    <a:srgbClr val="000000">
                      <a:alpha val="43137"/>
                    </a:srgbClr>
                  </a:outerShdw>
                </a:effectLst>
              </a:rPr>
              <a:t>-ÖLÇÜ &amp; SINIRLANDIRMA     Hatalarının tespiti</a:t>
            </a:r>
            <a:endParaRPr lang="tr-TR" sz="1400" b="1" dirty="0">
              <a:solidFill>
                <a:schemeClr val="bg1"/>
              </a:solidFill>
              <a:effectLst>
                <a:outerShdw blurRad="38100" dist="38100" dir="2700000" algn="tl">
                  <a:srgbClr val="000000">
                    <a:alpha val="43137"/>
                  </a:srgbClr>
                </a:outerShdw>
              </a:effectLst>
            </a:endParaRPr>
          </a:p>
        </p:txBody>
      </p:sp>
      <p:sp>
        <p:nvSpPr>
          <p:cNvPr id="7" name="6 Metin kutusu"/>
          <p:cNvSpPr txBox="1"/>
          <p:nvPr/>
        </p:nvSpPr>
        <p:spPr>
          <a:xfrm>
            <a:off x="1000100" y="6500834"/>
            <a:ext cx="6493444" cy="369332"/>
          </a:xfrm>
          <a:prstGeom prst="rect">
            <a:avLst/>
          </a:prstGeom>
          <a:noFill/>
        </p:spPr>
        <p:txBody>
          <a:bodyPr wrap="none" rtlCol="0">
            <a:spAutoFit/>
          </a:bodyPr>
          <a:lstStyle/>
          <a:p>
            <a:r>
              <a:rPr lang="tr-TR" sz="1400" dirty="0" smtClean="0"/>
              <a:t>Tesis Kadastrosu 1973-1979 yılları arasında </a:t>
            </a:r>
            <a:r>
              <a:rPr lang="tr-TR" sz="1400" dirty="0" err="1" smtClean="0"/>
              <a:t>takeometrik</a:t>
            </a:r>
            <a:r>
              <a:rPr lang="tr-TR" sz="1400" dirty="0" smtClean="0"/>
              <a:t> yöntemle yapılmıştır</a:t>
            </a:r>
            <a:r>
              <a:rPr lang="tr-TR" dirty="0" smtClean="0"/>
              <a:t>.  </a:t>
            </a:r>
            <a:endParaRPr lang="tr-TR" dirty="0"/>
          </a:p>
        </p:txBody>
      </p:sp>
      <p:cxnSp>
        <p:nvCxnSpPr>
          <p:cNvPr id="8" name="7 Düz Bağlayıcı"/>
          <p:cNvCxnSpPr/>
          <p:nvPr/>
        </p:nvCxnSpPr>
        <p:spPr>
          <a:xfrm>
            <a:off x="6072198" y="1500174"/>
            <a:ext cx="539958" cy="1588"/>
          </a:xfrm>
          <a:prstGeom prst="line">
            <a:avLst/>
          </a:prstGeom>
          <a:ln>
            <a:solidFill>
              <a:srgbClr val="0FCF26"/>
            </a:solidFill>
          </a:ln>
        </p:spPr>
        <p:style>
          <a:lnRef idx="3">
            <a:schemeClr val="accent4"/>
          </a:lnRef>
          <a:fillRef idx="0">
            <a:schemeClr val="accent4"/>
          </a:fillRef>
          <a:effectRef idx="2">
            <a:schemeClr val="accent4"/>
          </a:effectRef>
          <a:fontRef idx="minor">
            <a:schemeClr val="tx1"/>
          </a:fontRef>
        </p:style>
      </p:cxnSp>
      <p:sp>
        <p:nvSpPr>
          <p:cNvPr id="9" name="8 Metin kutusu"/>
          <p:cNvSpPr txBox="1"/>
          <p:nvPr/>
        </p:nvSpPr>
        <p:spPr>
          <a:xfrm>
            <a:off x="6612156" y="1360474"/>
            <a:ext cx="2071401" cy="323165"/>
          </a:xfrm>
          <a:prstGeom prst="rect">
            <a:avLst/>
          </a:prstGeom>
          <a:noFill/>
        </p:spPr>
        <p:txBody>
          <a:bodyPr wrap="none" rtlCol="0">
            <a:spAutoFit/>
          </a:bodyPr>
          <a:lstStyle/>
          <a:p>
            <a:r>
              <a:rPr lang="tr-TR" sz="1500" dirty="0" smtClean="0">
                <a:solidFill>
                  <a:schemeClr val="bg1"/>
                </a:solidFill>
              </a:rPr>
              <a:t>Orijinal Ölçü Değerleri</a:t>
            </a:r>
            <a:endParaRPr lang="tr-TR" sz="1500" dirty="0">
              <a:solidFill>
                <a:schemeClr val="bg1"/>
              </a:solidFill>
            </a:endParaRPr>
          </a:p>
        </p:txBody>
      </p:sp>
      <p:sp>
        <p:nvSpPr>
          <p:cNvPr id="10" name="9 Metin kutusu"/>
          <p:cNvSpPr txBox="1"/>
          <p:nvPr/>
        </p:nvSpPr>
        <p:spPr>
          <a:xfrm>
            <a:off x="6612156" y="1891388"/>
            <a:ext cx="2377574"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tr-TR" b="1" dirty="0" smtClean="0">
                <a:latin typeface="Arial" pitchFamily="34" charset="0"/>
                <a:cs typeface="Arial" pitchFamily="34" charset="0"/>
              </a:rPr>
              <a:t>1955 Hava Fotoğrafı</a:t>
            </a:r>
            <a:endParaRPr lang="tr-TR" b="1" dirty="0">
              <a:latin typeface="Arial" pitchFamily="34" charset="0"/>
              <a:cs typeface="Arial" pitchFamily="34" charset="0"/>
            </a:endParaRPr>
          </a:p>
        </p:txBody>
      </p:sp>
      <p:pic>
        <p:nvPicPr>
          <p:cNvPr id="11"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1000108"/>
            <a:ext cx="9144064" cy="5214974"/>
          </a:xfrm>
          <a:prstGeom prst="rect">
            <a:avLst/>
          </a:prstGeom>
          <a:noFill/>
          <a:ln w="9525">
            <a:noFill/>
            <a:miter lim="800000"/>
            <a:headEnd/>
            <a:tailEnd/>
          </a:ln>
          <a:effectLst/>
        </p:spPr>
      </p:pic>
      <p:sp>
        <p:nvSpPr>
          <p:cNvPr id="5" name="4 Metin kutusu"/>
          <p:cNvSpPr txBox="1"/>
          <p:nvPr/>
        </p:nvSpPr>
        <p:spPr>
          <a:xfrm>
            <a:off x="2285984" y="538442"/>
            <a:ext cx="4826238" cy="307777"/>
          </a:xfrm>
          <a:prstGeom prst="rect">
            <a:avLst/>
          </a:prstGeom>
          <a:solidFill>
            <a:srgbClr val="0070C0"/>
          </a:solidFill>
        </p:spPr>
        <p:txBody>
          <a:bodyPr wrap="square" rtlCol="0">
            <a:spAutoFit/>
          </a:bodyPr>
          <a:lstStyle/>
          <a:p>
            <a:r>
              <a:rPr lang="tr-TR" sz="1400" b="1" dirty="0" smtClean="0">
                <a:solidFill>
                  <a:schemeClr val="bg1"/>
                </a:solidFill>
                <a:effectLst>
                  <a:outerShdw blurRad="38100" dist="38100" dir="2700000" algn="tl">
                    <a:srgbClr val="000000">
                      <a:alpha val="43137"/>
                    </a:srgbClr>
                  </a:outerShdw>
                </a:effectLst>
              </a:rPr>
              <a:t>-ÖLÇÜ &amp; SINIRLANDIRMA    Hatalarının tespiti</a:t>
            </a:r>
            <a:endParaRPr lang="tr-TR" sz="1400" b="1" dirty="0">
              <a:solidFill>
                <a:schemeClr val="bg1"/>
              </a:solidFill>
              <a:effectLst>
                <a:outerShdw blurRad="38100" dist="38100" dir="2700000" algn="tl">
                  <a:srgbClr val="000000">
                    <a:alpha val="43137"/>
                  </a:srgbClr>
                </a:outerShdw>
              </a:effectLst>
            </a:endParaRPr>
          </a:p>
        </p:txBody>
      </p:sp>
      <p:sp>
        <p:nvSpPr>
          <p:cNvPr id="6" name="5 Metin kutusu"/>
          <p:cNvSpPr txBox="1"/>
          <p:nvPr/>
        </p:nvSpPr>
        <p:spPr>
          <a:xfrm>
            <a:off x="6902922" y="3437753"/>
            <a:ext cx="2383986" cy="276999"/>
          </a:xfrm>
          <a:prstGeom prst="rect">
            <a:avLst/>
          </a:prstGeom>
          <a:noFill/>
        </p:spPr>
        <p:txBody>
          <a:bodyPr wrap="none" rtlCol="0">
            <a:spAutoFit/>
          </a:bodyPr>
          <a:lstStyle/>
          <a:p>
            <a:r>
              <a:rPr lang="tr-TR" sz="1200" b="1" dirty="0" smtClean="0">
                <a:solidFill>
                  <a:srgbClr val="FFC000"/>
                </a:solidFill>
              </a:rPr>
              <a:t>Sınırlandırma &amp; Ölçü hataları</a:t>
            </a:r>
            <a:endParaRPr lang="tr-TR" sz="1200" b="1" dirty="0">
              <a:solidFill>
                <a:srgbClr val="FFC000"/>
              </a:solidFill>
            </a:endParaRPr>
          </a:p>
        </p:txBody>
      </p:sp>
      <p:cxnSp>
        <p:nvCxnSpPr>
          <p:cNvPr id="8" name="7 Düz Ok Bağlayıcısı"/>
          <p:cNvCxnSpPr/>
          <p:nvPr/>
        </p:nvCxnSpPr>
        <p:spPr>
          <a:xfrm rot="5400000">
            <a:off x="7221276" y="4006575"/>
            <a:ext cx="630804" cy="71439"/>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9" name="8 Metin kutusu"/>
          <p:cNvSpPr txBox="1"/>
          <p:nvPr/>
        </p:nvSpPr>
        <p:spPr>
          <a:xfrm>
            <a:off x="2428860" y="1857364"/>
            <a:ext cx="1117614" cy="276999"/>
          </a:xfrm>
          <a:prstGeom prst="rect">
            <a:avLst/>
          </a:prstGeom>
          <a:noFill/>
        </p:spPr>
        <p:txBody>
          <a:bodyPr wrap="none" rtlCol="0">
            <a:spAutoFit/>
          </a:bodyPr>
          <a:lstStyle/>
          <a:p>
            <a:r>
              <a:rPr lang="tr-TR" sz="1200" b="1" dirty="0" smtClean="0">
                <a:solidFill>
                  <a:srgbClr val="FFC000"/>
                </a:solidFill>
              </a:rPr>
              <a:t>Ölçü hataları</a:t>
            </a:r>
            <a:endParaRPr lang="tr-TR" sz="1200" b="1" dirty="0">
              <a:solidFill>
                <a:srgbClr val="FFC000"/>
              </a:solidFill>
            </a:endParaRPr>
          </a:p>
        </p:txBody>
      </p:sp>
      <p:cxnSp>
        <p:nvCxnSpPr>
          <p:cNvPr id="10" name="9 Düz Ok Bağlayıcısı"/>
          <p:cNvCxnSpPr/>
          <p:nvPr/>
        </p:nvCxnSpPr>
        <p:spPr>
          <a:xfrm>
            <a:off x="7572397" y="3726894"/>
            <a:ext cx="785817" cy="63080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4" name="13 Düz Ok Bağlayıcısı"/>
          <p:cNvCxnSpPr/>
          <p:nvPr/>
        </p:nvCxnSpPr>
        <p:spPr>
          <a:xfrm rot="5400000">
            <a:off x="6578336" y="3863699"/>
            <a:ext cx="1130867" cy="857257"/>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7" name="16 Düz Ok Bağlayıcısı"/>
          <p:cNvCxnSpPr/>
          <p:nvPr/>
        </p:nvCxnSpPr>
        <p:spPr>
          <a:xfrm rot="10800000" flipV="1">
            <a:off x="5857886" y="3726893"/>
            <a:ext cx="1714513" cy="1475915"/>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9" name="18 Düz Ok Bağlayıcısı"/>
          <p:cNvCxnSpPr>
            <a:stCxn id="9" idx="3"/>
          </p:cNvCxnSpPr>
          <p:nvPr/>
        </p:nvCxnSpPr>
        <p:spPr>
          <a:xfrm>
            <a:off x="3546474" y="1995864"/>
            <a:ext cx="311146" cy="138501"/>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2" name="21 Düz Ok Bağlayıcısı"/>
          <p:cNvCxnSpPr/>
          <p:nvPr/>
        </p:nvCxnSpPr>
        <p:spPr>
          <a:xfrm rot="10800000" flipV="1">
            <a:off x="4143373" y="3726894"/>
            <a:ext cx="3429024" cy="162831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5" name="14 Metin kutusu"/>
          <p:cNvSpPr txBox="1"/>
          <p:nvPr/>
        </p:nvSpPr>
        <p:spPr>
          <a:xfrm>
            <a:off x="7458923" y="2285992"/>
            <a:ext cx="1685077"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tr-TR" b="1" dirty="0" smtClean="0">
                <a:latin typeface="Arial" pitchFamily="34" charset="0"/>
                <a:cs typeface="Arial" pitchFamily="34" charset="0"/>
              </a:rPr>
              <a:t>2017 </a:t>
            </a:r>
            <a:r>
              <a:rPr lang="tr-TR" b="1" dirty="0" err="1" smtClean="0">
                <a:latin typeface="Arial" pitchFamily="34" charset="0"/>
                <a:cs typeface="Arial" pitchFamily="34" charset="0"/>
              </a:rPr>
              <a:t>Ortofoto</a:t>
            </a:r>
            <a:endParaRPr lang="tr-TR" b="1" dirty="0">
              <a:latin typeface="Arial" pitchFamily="34" charset="0"/>
              <a:cs typeface="Arial" pitchFamily="34" charset="0"/>
            </a:endParaRPr>
          </a:p>
        </p:txBody>
      </p:sp>
      <p:pic>
        <p:nvPicPr>
          <p:cNvPr id="16"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tkgm ile ilgili görsel sonucu"/>
          <p:cNvPicPr>
            <a:picLocks noChangeAspect="1" noChangeArrowheads="1"/>
          </p:cNvPicPr>
          <p:nvPr/>
        </p:nvPicPr>
        <p:blipFill>
          <a:blip r:embed="rId2" cstate="screen"/>
          <a:srcRect/>
          <a:stretch>
            <a:fillRect/>
          </a:stretch>
        </p:blipFill>
        <p:spPr bwMode="auto">
          <a:xfrm>
            <a:off x="8072462" y="428604"/>
            <a:ext cx="1079480" cy="1079480"/>
          </a:xfrm>
          <a:prstGeom prst="rect">
            <a:avLst/>
          </a:prstGeom>
          <a:ln>
            <a:noFill/>
          </a:ln>
          <a:effectLst>
            <a:softEdge rad="112500"/>
          </a:effectLst>
        </p:spPr>
      </p:pic>
      <p:pic>
        <p:nvPicPr>
          <p:cNvPr id="6146" name="Picture 2"/>
          <p:cNvPicPr>
            <a:picLocks noChangeAspect="1" noChangeArrowheads="1"/>
          </p:cNvPicPr>
          <p:nvPr/>
        </p:nvPicPr>
        <p:blipFill>
          <a:blip r:embed="rId3" cstate="print"/>
          <a:srcRect/>
          <a:stretch>
            <a:fillRect/>
          </a:stretch>
        </p:blipFill>
        <p:spPr bwMode="auto">
          <a:xfrm>
            <a:off x="185816" y="1071546"/>
            <a:ext cx="8529588" cy="5357850"/>
          </a:xfrm>
          <a:prstGeom prst="rect">
            <a:avLst/>
          </a:prstGeom>
          <a:noFill/>
          <a:ln w="9525">
            <a:noFill/>
            <a:miter lim="800000"/>
            <a:headEnd/>
            <a:tailEnd/>
          </a:ln>
          <a:effectLst/>
        </p:spPr>
      </p:pic>
      <p:sp>
        <p:nvSpPr>
          <p:cNvPr id="6" name="5 Dikdörtgen"/>
          <p:cNvSpPr/>
          <p:nvPr/>
        </p:nvSpPr>
        <p:spPr>
          <a:xfrm>
            <a:off x="6858016" y="1714488"/>
            <a:ext cx="714380" cy="4000528"/>
          </a:xfrm>
          <a:prstGeom prst="rect">
            <a:avLst/>
          </a:prstGeom>
          <a:no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Metin kutusu"/>
          <p:cNvSpPr txBox="1"/>
          <p:nvPr/>
        </p:nvSpPr>
        <p:spPr>
          <a:xfrm>
            <a:off x="5446625" y="5253217"/>
            <a:ext cx="3268779" cy="646331"/>
          </a:xfrm>
          <a:prstGeom prst="rect">
            <a:avLst/>
          </a:prstGeom>
          <a:solidFill>
            <a:srgbClr val="FFC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tr-TR" b="1" dirty="0" smtClean="0">
                <a:solidFill>
                  <a:srgbClr val="FF3300"/>
                </a:solidFill>
              </a:rPr>
              <a:t>Örnek: Sınırlandırma Hatası Düzeltilmiştir.</a:t>
            </a:r>
            <a:endParaRPr lang="tr-TR" b="1" dirty="0">
              <a:solidFill>
                <a:srgbClr val="FF3300"/>
              </a:solidFill>
            </a:endParaRPr>
          </a:p>
        </p:txBody>
      </p:sp>
      <p:sp>
        <p:nvSpPr>
          <p:cNvPr id="9" name="8 Oval Belirtme Çizgisi"/>
          <p:cNvSpPr/>
          <p:nvPr/>
        </p:nvSpPr>
        <p:spPr>
          <a:xfrm>
            <a:off x="6572264" y="1714488"/>
            <a:ext cx="2579678" cy="1214446"/>
          </a:xfrm>
          <a:prstGeom prst="wedgeEllipseCallout">
            <a:avLst>
              <a:gd name="adj1" fmla="val -26557"/>
              <a:gd name="adj2" fmla="val 95006"/>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b="1" i="1" dirty="0" smtClean="0">
                <a:solidFill>
                  <a:srgbClr val="FF0000"/>
                </a:solidFill>
              </a:rPr>
              <a:t>Düzeltmenin neye yönelik olduğu kısaca açıklanır.</a:t>
            </a:r>
            <a:endParaRPr lang="tr-TR" b="1" i="1" dirty="0">
              <a:solidFill>
                <a:srgbClr val="FF0000"/>
              </a:solidFill>
            </a:endParaRPr>
          </a:p>
        </p:txBody>
      </p:sp>
      <p:pic>
        <p:nvPicPr>
          <p:cNvPr id="10" name="Picture 3" descr="spinearth"/>
          <p:cNvPicPr>
            <a:picLocks noChangeAspect="1" noChangeArrowheads="1" noCrop="1"/>
          </p:cNvPicPr>
          <p:nvPr/>
        </p:nvPicPr>
        <p:blipFill>
          <a:blip r:embed="rId4"/>
          <a:srcRect/>
          <a:stretch>
            <a:fillRect/>
          </a:stretch>
        </p:blipFill>
        <p:spPr bwMode="auto">
          <a:xfrm>
            <a:off x="8101013" y="5899548"/>
            <a:ext cx="661987" cy="661988"/>
          </a:xfrm>
          <a:prstGeom prst="rect">
            <a:avLst/>
          </a:prstGeom>
          <a:noFill/>
          <a:ln w="9525">
            <a:noFill/>
            <a:miter lim="800000"/>
            <a:headEnd/>
            <a:tailEnd/>
          </a:ln>
        </p:spPr>
      </p:pic>
    </p:spTree>
  </p:cSld>
  <p:clrMapOvr>
    <a:masterClrMapping/>
  </p:clrMapOvr>
  <p:transition advClick="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 calcmode="lin" valueType="num">
                                      <p:cBhvr additive="base">
                                        <p:cTn id="7" dur="500" fill="hold"/>
                                        <p:tgtEl>
                                          <p:spTgt spid="9">
                                            <p:bg/>
                                          </p:spTgt>
                                        </p:tgtEl>
                                        <p:attrNameLst>
                                          <p:attrName>ppt_x</p:attrName>
                                        </p:attrNameLst>
                                      </p:cBhvr>
                                      <p:tavLst>
                                        <p:tav tm="0">
                                          <p:val>
                                            <p:strVal val="#ppt_x"/>
                                          </p:val>
                                        </p:tav>
                                        <p:tav tm="100000">
                                          <p:val>
                                            <p:strVal val="#ppt_x"/>
                                          </p:val>
                                        </p:tav>
                                      </p:tavLst>
                                    </p:anim>
                                    <p:anim calcmode="lin" valueType="num">
                                      <p:cBhvr additive="base">
                                        <p:cTn id="8" dur="500" fill="hold"/>
                                        <p:tgtEl>
                                          <p:spTgt spid="9">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 calcmode="lin" valueType="num">
                                      <p:cBhvr additive="base">
                                        <p:cTn id="1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Effect transition="in" filter="wipe(down)">
                                      <p:cBhvr>
                                        <p:cTn id="17" dur="500"/>
                                        <p:tgtEl>
                                          <p:spTgt spid="7">
                                            <p:bg/>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wipe(down)">
                                      <p:cBhvr>
                                        <p:cTn id="2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9" grpId="0" build="allAtOnce"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tkgm ile ilgili görsel sonucu"/>
          <p:cNvPicPr>
            <a:picLocks noChangeAspect="1" noChangeArrowheads="1"/>
          </p:cNvPicPr>
          <p:nvPr/>
        </p:nvPicPr>
        <p:blipFill>
          <a:blip r:embed="rId2" cstate="screen"/>
          <a:srcRect/>
          <a:stretch>
            <a:fillRect/>
          </a:stretch>
        </p:blipFill>
        <p:spPr bwMode="auto">
          <a:xfrm>
            <a:off x="8072462" y="428604"/>
            <a:ext cx="1079480" cy="1079480"/>
          </a:xfrm>
          <a:prstGeom prst="rect">
            <a:avLst/>
          </a:prstGeom>
          <a:ln>
            <a:noFill/>
          </a:ln>
          <a:effectLst>
            <a:softEdge rad="112500"/>
          </a:effectLst>
        </p:spPr>
      </p:pic>
      <p:pic>
        <p:nvPicPr>
          <p:cNvPr id="10242" name="Picture 2" descr="C:\Users\tk43409\Desktop\Resim5.png"/>
          <p:cNvPicPr>
            <a:picLocks noChangeAspect="1" noChangeArrowheads="1"/>
          </p:cNvPicPr>
          <p:nvPr/>
        </p:nvPicPr>
        <p:blipFill>
          <a:blip r:embed="rId3" cstate="print"/>
          <a:srcRect/>
          <a:stretch>
            <a:fillRect/>
          </a:stretch>
        </p:blipFill>
        <p:spPr bwMode="auto">
          <a:xfrm>
            <a:off x="142844" y="642918"/>
            <a:ext cx="8895891" cy="5937778"/>
          </a:xfrm>
          <a:prstGeom prst="rect">
            <a:avLst/>
          </a:prstGeom>
          <a:noFill/>
        </p:spPr>
      </p:pic>
      <p:sp>
        <p:nvSpPr>
          <p:cNvPr id="6" name="5 Dikdörtgen"/>
          <p:cNvSpPr/>
          <p:nvPr/>
        </p:nvSpPr>
        <p:spPr>
          <a:xfrm>
            <a:off x="7786710" y="1428736"/>
            <a:ext cx="714380" cy="4357718"/>
          </a:xfrm>
          <a:prstGeom prst="rect">
            <a:avLst/>
          </a:prstGeom>
          <a:no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8 Oval Belirtme Çizgisi"/>
          <p:cNvSpPr/>
          <p:nvPr/>
        </p:nvSpPr>
        <p:spPr>
          <a:xfrm>
            <a:off x="6429388" y="1285860"/>
            <a:ext cx="2722554" cy="1428760"/>
          </a:xfrm>
          <a:prstGeom prst="wedgeEllipseCallout">
            <a:avLst>
              <a:gd name="adj1" fmla="val 15044"/>
              <a:gd name="adj2" fmla="val 87194"/>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1600" b="1" i="1" dirty="0" smtClean="0">
                <a:solidFill>
                  <a:srgbClr val="FF0000"/>
                </a:solidFill>
              </a:rPr>
              <a:t>Düzeltmenin neye yönelik olduğu kısaca açıklanır.</a:t>
            </a:r>
            <a:endParaRPr lang="tr-TR" sz="1600" b="1" i="1" dirty="0">
              <a:solidFill>
                <a:srgbClr val="FF0000"/>
              </a:solidFill>
            </a:endParaRPr>
          </a:p>
        </p:txBody>
      </p:sp>
      <p:sp>
        <p:nvSpPr>
          <p:cNvPr id="10" name="6 Metin kutusu"/>
          <p:cNvSpPr txBox="1"/>
          <p:nvPr/>
        </p:nvSpPr>
        <p:spPr>
          <a:xfrm>
            <a:off x="5698546" y="5186289"/>
            <a:ext cx="3268779" cy="646331"/>
          </a:xfrm>
          <a:prstGeom prst="rect">
            <a:avLst/>
          </a:prstGeom>
          <a:solidFill>
            <a:srgbClr val="FFC00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tr-TR" b="1" dirty="0" smtClean="0">
                <a:solidFill>
                  <a:srgbClr val="FF3300"/>
                </a:solidFill>
              </a:rPr>
              <a:t>Örnek: Sınırlandırma Hatası Düzeltilmiştir.</a:t>
            </a:r>
            <a:endParaRPr lang="tr-TR" b="1" dirty="0">
              <a:solidFill>
                <a:srgbClr val="FF3300"/>
              </a:solidFill>
            </a:endParaRPr>
          </a:p>
        </p:txBody>
      </p:sp>
      <p:pic>
        <p:nvPicPr>
          <p:cNvPr id="7" name="Picture 3" descr="spinearth"/>
          <p:cNvPicPr>
            <a:picLocks noChangeAspect="1" noChangeArrowheads="1" noCrop="1"/>
          </p:cNvPicPr>
          <p:nvPr/>
        </p:nvPicPr>
        <p:blipFill>
          <a:blip r:embed="rId4"/>
          <a:srcRect/>
          <a:stretch>
            <a:fillRect/>
          </a:stretch>
        </p:blipFill>
        <p:spPr bwMode="auto">
          <a:xfrm>
            <a:off x="8101013" y="5734050"/>
            <a:ext cx="661987" cy="661988"/>
          </a:xfrm>
          <a:prstGeom prst="rect">
            <a:avLst/>
          </a:prstGeom>
          <a:noFill/>
          <a:ln w="9525">
            <a:noFill/>
            <a:miter lim="800000"/>
            <a:headEnd/>
            <a:tailEnd/>
          </a:ln>
        </p:spPr>
      </p:pic>
    </p:spTree>
  </p:cSld>
  <p:clrMapOvr>
    <a:masterClrMapping/>
  </p:clrMapOvr>
  <p:transition advClick="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wipe(down)">
                                      <p:cBhvr>
                                        <p:cTn id="7" dur="500"/>
                                        <p:tgtEl>
                                          <p:spTgt spid="9">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down)">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bg/>
                                          </p:spTgt>
                                        </p:tgtEl>
                                        <p:attrNameLst>
                                          <p:attrName>style.visibility</p:attrName>
                                        </p:attrNameLst>
                                      </p:cBhvr>
                                      <p:to>
                                        <p:strVal val="visible"/>
                                      </p:to>
                                    </p:set>
                                    <p:animEffect transition="in" filter="wipe(down)">
                                      <p:cBhvr>
                                        <p:cTn id="17" dur="500"/>
                                        <p:tgtEl>
                                          <p:spTgt spid="10">
                                            <p:bg/>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wipe(down)">
                                      <p:cBhvr>
                                        <p:cTn id="2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P spid="10"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4277" y="332656"/>
            <a:ext cx="8229600" cy="1143000"/>
          </a:xfrm>
        </p:spPr>
        <p:txBody>
          <a:bodyPr>
            <a:normAutofit fontScale="90000"/>
          </a:bodyPr>
          <a:lstStyle/>
          <a:p>
            <a:pPr algn="ctr"/>
            <a:r>
              <a:rPr lang="tr-TR" sz="2700" b="1" dirty="0">
                <a:solidFill>
                  <a:srgbClr val="000000"/>
                </a:solidFill>
                <a:latin typeface="Calibri" panose="020F0502020204030204" pitchFamily="34" charset="0"/>
              </a:rPr>
              <a:t>Kadastro Kanunları ve Senetsizden Edinme Normları</a:t>
            </a:r>
            <a:r>
              <a:rPr lang="tr-TR" sz="5400" b="1" dirty="0">
                <a:solidFill>
                  <a:srgbClr val="000000"/>
                </a:solidFill>
                <a:latin typeface="Calibri" panose="020F0502020204030204" pitchFamily="34" charset="0"/>
              </a:rPr>
              <a:t/>
            </a:r>
            <a:br>
              <a:rPr lang="tr-TR" sz="5400" b="1" dirty="0">
                <a:solidFill>
                  <a:srgbClr val="000000"/>
                </a:solidFill>
                <a:latin typeface="Calibri" panose="020F0502020204030204" pitchFamily="34" charset="0"/>
              </a:rPr>
            </a:br>
            <a:endParaRPr lang="tr-TR" dirty="0"/>
          </a:p>
        </p:txBody>
      </p:sp>
      <p:graphicFrame>
        <p:nvGraphicFramePr>
          <p:cNvPr id="4" name="Content Placeholder 3"/>
          <p:cNvGraphicFramePr>
            <a:graphicFrameLocks noGrp="1"/>
          </p:cNvGraphicFramePr>
          <p:nvPr>
            <p:ph idx="1"/>
            <p:extLst>
              <p:ext uri="{D42A27DB-BD31-4B8C-83A1-F6EECF244321}">
                <p14:modId xmlns="" xmlns:p14="http://schemas.microsoft.com/office/powerpoint/2010/main" val="3562140451"/>
              </p:ext>
            </p:extLst>
          </p:nvPr>
        </p:nvGraphicFramePr>
        <p:xfrm>
          <a:off x="287524" y="764704"/>
          <a:ext cx="8568952" cy="5985177"/>
        </p:xfrm>
        <a:graphic>
          <a:graphicData uri="http://schemas.openxmlformats.org/drawingml/2006/table">
            <a:tbl>
              <a:tblPr/>
              <a:tblGrid>
                <a:gridCol w="693316">
                  <a:extLst>
                    <a:ext uri="{9D8B030D-6E8A-4147-A177-3AD203B41FA5}">
                      <a16:colId xmlns="" xmlns:a16="http://schemas.microsoft.com/office/drawing/2014/main" val="1148056064"/>
                    </a:ext>
                  </a:extLst>
                </a:gridCol>
                <a:gridCol w="360040">
                  <a:extLst>
                    <a:ext uri="{9D8B030D-6E8A-4147-A177-3AD203B41FA5}">
                      <a16:colId xmlns="" xmlns:a16="http://schemas.microsoft.com/office/drawing/2014/main" val="356916315"/>
                    </a:ext>
                  </a:extLst>
                </a:gridCol>
                <a:gridCol w="648072">
                  <a:extLst>
                    <a:ext uri="{9D8B030D-6E8A-4147-A177-3AD203B41FA5}">
                      <a16:colId xmlns="" xmlns:a16="http://schemas.microsoft.com/office/drawing/2014/main" val="3462029369"/>
                    </a:ext>
                  </a:extLst>
                </a:gridCol>
                <a:gridCol w="648072">
                  <a:extLst>
                    <a:ext uri="{9D8B030D-6E8A-4147-A177-3AD203B41FA5}">
                      <a16:colId xmlns="" xmlns:a16="http://schemas.microsoft.com/office/drawing/2014/main" val="491590945"/>
                    </a:ext>
                  </a:extLst>
                </a:gridCol>
                <a:gridCol w="1582512">
                  <a:extLst>
                    <a:ext uri="{9D8B030D-6E8A-4147-A177-3AD203B41FA5}">
                      <a16:colId xmlns="" xmlns:a16="http://schemas.microsoft.com/office/drawing/2014/main" val="3703759870"/>
                    </a:ext>
                  </a:extLst>
                </a:gridCol>
                <a:gridCol w="433712">
                  <a:extLst>
                    <a:ext uri="{9D8B030D-6E8A-4147-A177-3AD203B41FA5}">
                      <a16:colId xmlns="" xmlns:a16="http://schemas.microsoft.com/office/drawing/2014/main" val="1217254170"/>
                    </a:ext>
                  </a:extLst>
                </a:gridCol>
                <a:gridCol w="530820">
                  <a:extLst>
                    <a:ext uri="{9D8B030D-6E8A-4147-A177-3AD203B41FA5}">
                      <a16:colId xmlns="" xmlns:a16="http://schemas.microsoft.com/office/drawing/2014/main" val="673867376"/>
                    </a:ext>
                  </a:extLst>
                </a:gridCol>
                <a:gridCol w="693316">
                  <a:extLst>
                    <a:ext uri="{9D8B030D-6E8A-4147-A177-3AD203B41FA5}">
                      <a16:colId xmlns="" xmlns:a16="http://schemas.microsoft.com/office/drawing/2014/main" val="1825709367"/>
                    </a:ext>
                  </a:extLst>
                </a:gridCol>
                <a:gridCol w="1106884">
                  <a:extLst>
                    <a:ext uri="{9D8B030D-6E8A-4147-A177-3AD203B41FA5}">
                      <a16:colId xmlns="" xmlns:a16="http://schemas.microsoft.com/office/drawing/2014/main" val="2121680424"/>
                    </a:ext>
                  </a:extLst>
                </a:gridCol>
                <a:gridCol w="504056">
                  <a:extLst>
                    <a:ext uri="{9D8B030D-6E8A-4147-A177-3AD203B41FA5}">
                      <a16:colId xmlns="" xmlns:a16="http://schemas.microsoft.com/office/drawing/2014/main" val="1451422891"/>
                    </a:ext>
                  </a:extLst>
                </a:gridCol>
                <a:gridCol w="1368152">
                  <a:extLst>
                    <a:ext uri="{9D8B030D-6E8A-4147-A177-3AD203B41FA5}">
                      <a16:colId xmlns="" xmlns:a16="http://schemas.microsoft.com/office/drawing/2014/main" val="3987291832"/>
                    </a:ext>
                  </a:extLst>
                </a:gridCol>
              </a:tblGrid>
              <a:tr h="177597">
                <a:tc gridSpan="11">
                  <a:txBody>
                    <a:bodyPr/>
                    <a:lstStyle/>
                    <a:p>
                      <a:pPr algn="ctr" fontAlgn="ctr"/>
                      <a:endParaRPr lang="tr-TR" sz="1000" b="1" i="0" u="none" strike="noStrike" dirty="0">
                        <a:solidFill>
                          <a:srgbClr val="000000"/>
                        </a:solidFill>
                        <a:effectLst/>
                        <a:latin typeface="Calibri" panose="020F050202020403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 xmlns:a16="http://schemas.microsoft.com/office/drawing/2014/main" val="2812635637"/>
                  </a:ext>
                </a:extLst>
              </a:tr>
              <a:tr h="123330">
                <a:tc rowSpan="3">
                  <a:txBody>
                    <a:bodyPr/>
                    <a:lstStyle/>
                    <a:p>
                      <a:pPr algn="ctr" fontAlgn="ctr"/>
                      <a:r>
                        <a:rPr lang="tr-TR" sz="1000" b="1" i="0" u="none" strike="noStrike">
                          <a:solidFill>
                            <a:srgbClr val="000000"/>
                          </a:solidFill>
                          <a:effectLst/>
                          <a:latin typeface="Calibri" panose="020F0502020204030204" pitchFamily="34" charset="0"/>
                        </a:rPr>
                        <a:t>Tarihi</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tr-TR" sz="1000" b="1" i="0" u="none" strike="noStrike" dirty="0">
                          <a:solidFill>
                            <a:srgbClr val="000000"/>
                          </a:solidFill>
                          <a:effectLst/>
                          <a:latin typeface="Calibri" panose="020F0502020204030204" pitchFamily="34" charset="0"/>
                        </a:rPr>
                        <a:t>Kanun Sayısı</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3">
                  <a:txBody>
                    <a:bodyPr/>
                    <a:lstStyle/>
                    <a:p>
                      <a:pPr algn="ctr" fontAlgn="ctr"/>
                      <a:r>
                        <a:rPr lang="tr-TR" sz="1000" b="1" i="0" u="none" strike="noStrike" dirty="0">
                          <a:solidFill>
                            <a:srgbClr val="000000"/>
                          </a:solidFill>
                          <a:effectLst/>
                          <a:latin typeface="Calibri" panose="020F0502020204030204" pitchFamily="34" charset="0"/>
                        </a:rPr>
                        <a:t>Kanunun Adı</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tr-TR" sz="1000" b="1" i="0" u="none" strike="noStrike">
                          <a:solidFill>
                            <a:srgbClr val="000000"/>
                          </a:solidFill>
                          <a:effectLst/>
                          <a:latin typeface="Calibri" panose="020F0502020204030204" pitchFamily="34" charset="0"/>
                        </a:rPr>
                        <a:t>Yürürlük Tarihi</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3">
                  <a:txBody>
                    <a:bodyPr/>
                    <a:lstStyle/>
                    <a:p>
                      <a:pPr algn="ctr" fontAlgn="ctr"/>
                      <a:r>
                        <a:rPr lang="tr-TR" sz="1000" b="1" i="0" u="none" strike="noStrike">
                          <a:solidFill>
                            <a:srgbClr val="000000"/>
                          </a:solidFill>
                          <a:effectLst/>
                          <a:latin typeface="Calibri" panose="020F0502020204030204" pitchFamily="34" charset="0"/>
                        </a:rPr>
                        <a:t>Uygulandığı Yerler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ctr"/>
                      <a:r>
                        <a:rPr lang="tr-TR" sz="700" b="1" i="0" u="none" strike="noStrike">
                          <a:solidFill>
                            <a:srgbClr val="000000"/>
                          </a:solidFill>
                          <a:effectLst/>
                          <a:latin typeface="Calibri" panose="020F0502020204030204" pitchFamily="34" charset="0"/>
                        </a:rPr>
                        <a:t>Edinme Miktarı</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rowSpan="3">
                  <a:txBody>
                    <a:bodyPr/>
                    <a:lstStyle/>
                    <a:p>
                      <a:pPr algn="ctr" fontAlgn="ctr"/>
                      <a:r>
                        <a:rPr lang="tr-TR" sz="1000" b="1" i="0" u="none" strike="noStrike">
                          <a:solidFill>
                            <a:srgbClr val="000000"/>
                          </a:solidFill>
                          <a:effectLst/>
                          <a:latin typeface="Calibri" panose="020F0502020204030204" pitchFamily="34" charset="0"/>
                        </a:rPr>
                        <a:t>Not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3">
                  <a:txBody>
                    <a:bodyPr/>
                    <a:lstStyle/>
                    <a:p>
                      <a:pPr algn="ctr" fontAlgn="ctr"/>
                      <a:r>
                        <a:rPr lang="tr-TR" sz="1000" b="1" i="0" u="none" strike="noStrike">
                          <a:solidFill>
                            <a:srgbClr val="000000"/>
                          </a:solidFill>
                          <a:effectLst/>
                          <a:latin typeface="Calibri" panose="020F0502020204030204" pitchFamily="34" charset="0"/>
                        </a:rPr>
                        <a:t>Yürürlükten Kaldırılma Tarihi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3">
                  <a:txBody>
                    <a:bodyPr/>
                    <a:lstStyle/>
                    <a:p>
                      <a:pPr algn="ctr" fontAlgn="ctr"/>
                      <a:r>
                        <a:rPr lang="tr-TR" sz="1000" b="1" i="0" u="none" strike="noStrike">
                          <a:solidFill>
                            <a:srgbClr val="000000"/>
                          </a:solidFill>
                          <a:effectLst/>
                          <a:latin typeface="Calibri" panose="020F0502020204030204" pitchFamily="34" charset="0"/>
                        </a:rPr>
                        <a:t>Kaldırıldığı Kanun</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772098711"/>
                  </a:ext>
                </a:extLst>
              </a:tr>
              <a:tr h="154461">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gridSpan="2">
                  <a:txBody>
                    <a:bodyPr/>
                    <a:lstStyle/>
                    <a:p>
                      <a:pPr algn="ctr" fontAlgn="ctr"/>
                      <a:r>
                        <a:rPr lang="tr-TR" sz="1000" b="1" i="0" u="none" strike="noStrike">
                          <a:solidFill>
                            <a:srgbClr val="000000"/>
                          </a:solidFill>
                          <a:effectLst/>
                          <a:latin typeface="Calibri" panose="020F0502020204030204" pitchFamily="34" charset="0"/>
                        </a:rPr>
                        <a:t>Toplamda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tr-TR"/>
                    </a:p>
                  </a:txBody>
                  <a:tcPr/>
                </a:tc>
                <a:tc rowSpan="2">
                  <a:txBody>
                    <a:bodyPr/>
                    <a:lstStyle/>
                    <a:p>
                      <a:pPr algn="ctr" fontAlgn="ctr"/>
                      <a:r>
                        <a:rPr lang="tr-TR" sz="1000" b="1" i="0" u="none" strike="noStrike" dirty="0">
                          <a:solidFill>
                            <a:srgbClr val="000000"/>
                          </a:solidFill>
                          <a:effectLst/>
                          <a:latin typeface="Calibri" panose="020F0502020204030204" pitchFamily="34" charset="0"/>
                        </a:rPr>
                        <a:t>Her bir Taşınmazda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 xmlns:a16="http://schemas.microsoft.com/office/drawing/2014/main" val="1006623971"/>
                  </a:ext>
                </a:extLst>
              </a:tr>
              <a:tr h="340053">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ctr" fontAlgn="ctr"/>
                      <a:r>
                        <a:rPr lang="tr-TR" sz="1000" b="1" i="0" u="none" strike="noStrike">
                          <a:solidFill>
                            <a:srgbClr val="000000"/>
                          </a:solidFill>
                          <a:effectLst/>
                          <a:latin typeface="Calibri" panose="020F0502020204030204" pitchFamily="34" charset="0"/>
                        </a:rPr>
                        <a:t>Sulu</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tr-TR" sz="1000" b="1" i="0" u="none" strike="noStrike" dirty="0">
                          <a:solidFill>
                            <a:srgbClr val="000000"/>
                          </a:solidFill>
                          <a:effectLst/>
                          <a:latin typeface="Calibri" panose="020F0502020204030204" pitchFamily="34" charset="0"/>
                        </a:rPr>
                        <a:t>Susuz</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 xmlns:a16="http://schemas.microsoft.com/office/drawing/2014/main" val="3622701136"/>
                  </a:ext>
                </a:extLst>
              </a:tr>
              <a:tr h="154461">
                <a:tc>
                  <a:txBody>
                    <a:bodyPr/>
                    <a:lstStyle/>
                    <a:p>
                      <a:pPr algn="ctr" fontAlgn="ctr"/>
                      <a:r>
                        <a:rPr lang="tr-TR" sz="1000" b="1" i="0" u="none" strike="noStrike">
                          <a:solidFill>
                            <a:srgbClr val="000000"/>
                          </a:solidFill>
                          <a:effectLst/>
                          <a:latin typeface="Calibri" panose="020F0502020204030204" pitchFamily="34" charset="0"/>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1" i="0" u="none" strike="noStrike">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tr-TR" sz="1000" b="1" i="0" u="none" strike="noStrike">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1" i="0" u="none" strike="noStrike">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tr-TR" sz="1000" b="1" i="0" u="none" strike="noStrike">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tr-TR" sz="1000" b="1" i="0" u="none" strike="noStrike">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tr-TR" sz="1000" b="1" i="0" u="none" strike="noStrike">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tr-TR" sz="1000" b="1" i="0" u="none" strike="noStrike">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tr-TR" sz="1000" b="1" i="0" u="none" strike="noStrike">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tr-TR" sz="1000" b="1" i="0" u="none" strike="noStrike">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tr-TR" sz="1000" b="1" i="0" u="none" strike="noStrike">
                          <a:solidFill>
                            <a:srgbClr val="000000"/>
                          </a:solidFill>
                          <a:effectLst/>
                          <a:latin typeface="Calibri" panose="020F0502020204030204" pitchFamily="34" charset="0"/>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048420645"/>
                  </a:ext>
                </a:extLst>
              </a:tr>
              <a:tr h="308922">
                <a:tc>
                  <a:txBody>
                    <a:bodyPr/>
                    <a:lstStyle/>
                    <a:p>
                      <a:pPr algn="ctr" fontAlgn="ctr"/>
                      <a:r>
                        <a:rPr lang="tr-TR" sz="1000" b="0" i="0" u="none" strike="noStrike">
                          <a:solidFill>
                            <a:srgbClr val="000000"/>
                          </a:solidFill>
                          <a:effectLst/>
                          <a:latin typeface="Calibri" panose="020F0502020204030204" pitchFamily="34" charset="0"/>
                        </a:rPr>
                        <a:t>22.4.1925</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658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1" i="0" u="none" strike="noStrike">
                          <a:solidFill>
                            <a:srgbClr val="000000"/>
                          </a:solidFill>
                          <a:effectLst/>
                          <a:latin typeface="Calibri" panose="020F0502020204030204" pitchFamily="34" charset="0"/>
                        </a:rPr>
                        <a:t>Kadastro Kanunu</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2.5.1925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dirty="0">
                          <a:solidFill>
                            <a:srgbClr val="000000"/>
                          </a:solidFill>
                          <a:effectLst/>
                          <a:latin typeface="Calibri" panose="020F0502020204030204" pitchFamily="34" charset="0"/>
                        </a:rPr>
                        <a:t>Ankara, İstanbul, İzmir, Bursa, Konya gibi büyük illerde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dirty="0">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555629323"/>
                  </a:ext>
                </a:extLst>
              </a:tr>
              <a:tr h="308922">
                <a:tc rowSpan="2">
                  <a:txBody>
                    <a:bodyPr/>
                    <a:lstStyle/>
                    <a:p>
                      <a:pPr algn="ctr" fontAlgn="ctr"/>
                      <a:r>
                        <a:rPr lang="tr-TR" sz="1000" b="0" i="0" u="none" strike="noStrike">
                          <a:solidFill>
                            <a:srgbClr val="000000"/>
                          </a:solidFill>
                          <a:effectLst/>
                          <a:latin typeface="Calibri" panose="020F0502020204030204" pitchFamily="34" charset="0"/>
                        </a:rPr>
                        <a:t>15.12.1934</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tr-TR" sz="1000" b="0" i="0" u="none" strike="noStrike">
                          <a:solidFill>
                            <a:srgbClr val="000000"/>
                          </a:solidFill>
                          <a:effectLst/>
                          <a:latin typeface="Calibri" panose="020F0502020204030204" pitchFamily="34" charset="0"/>
                        </a:rPr>
                        <a:t>2613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tr-TR" sz="1000" b="1" i="0" u="none" strike="noStrike">
                          <a:solidFill>
                            <a:srgbClr val="000000"/>
                          </a:solidFill>
                          <a:effectLst/>
                          <a:latin typeface="Calibri" panose="020F0502020204030204" pitchFamily="34" charset="0"/>
                        </a:rPr>
                        <a:t>Kadastro ve Tapu Tahrir Kanunu</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tr-TR" sz="1000" b="0" i="0" u="none" strike="noStrike">
                          <a:solidFill>
                            <a:srgbClr val="000000"/>
                          </a:solidFill>
                          <a:effectLst/>
                          <a:latin typeface="Calibri" panose="020F0502020204030204" pitchFamily="34" charset="0"/>
                        </a:rPr>
                        <a:t>15.12.1934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(22.03.1950) tarihine kadar tüm köy ve şehirlerde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00" b="0" i="0" u="none" strike="noStrike" dirty="0">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tr-TR" sz="1000" b="0" i="0" u="none" strike="noStrike">
                          <a:solidFill>
                            <a:srgbClr val="000000"/>
                          </a:solidFill>
                          <a:effectLst/>
                          <a:latin typeface="Calibri" panose="020F0502020204030204" pitchFamily="34" charset="0"/>
                        </a:rPr>
                        <a:t>9.10.1987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tr-TR" sz="1000" b="0" i="0" u="none" strike="noStrike">
                          <a:solidFill>
                            <a:srgbClr val="000000"/>
                          </a:solidFill>
                          <a:effectLst/>
                          <a:latin typeface="Calibri" panose="020F0502020204030204" pitchFamily="34" charset="0"/>
                        </a:rPr>
                        <a:t>(3402) Kadastro Kanunu</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763980844"/>
                  </a:ext>
                </a:extLst>
              </a:tr>
              <a:tr h="463383">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ctr" fontAlgn="ctr"/>
                      <a:r>
                        <a:rPr lang="tr-TR" sz="1000" b="0" i="0" u="none" strike="noStrike" dirty="0">
                          <a:solidFill>
                            <a:srgbClr val="000000"/>
                          </a:solidFill>
                          <a:effectLst/>
                          <a:latin typeface="Calibri" panose="020F0502020204030204" pitchFamily="34" charset="0"/>
                        </a:rPr>
                        <a:t>(22.03.1950) tarihinden  sonra sadece şehirlerin belediye sınırları içinde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tr-TR"/>
                    </a:p>
                  </a:txBody>
                  <a:tcPr/>
                </a:tc>
                <a:tc vMerge="1">
                  <a:txBody>
                    <a:bodyPr/>
                    <a:lstStyle/>
                    <a:p>
                      <a:endParaRPr lang="tr-TR"/>
                    </a:p>
                  </a:txBody>
                  <a:tcPr/>
                </a:tc>
                <a:extLst>
                  <a:ext uri="{0D108BD9-81ED-4DB2-BD59-A6C34878D82A}">
                    <a16:rowId xmlns="" xmlns:a16="http://schemas.microsoft.com/office/drawing/2014/main" val="3868080861"/>
                  </a:ext>
                </a:extLst>
              </a:tr>
              <a:tr h="443993">
                <a:tc rowSpan="2">
                  <a:txBody>
                    <a:bodyPr/>
                    <a:lstStyle/>
                    <a:p>
                      <a:pPr algn="ctr" fontAlgn="ctr"/>
                      <a:r>
                        <a:rPr lang="tr-TR" sz="1000" b="0" i="0" u="none" strike="noStrike">
                          <a:solidFill>
                            <a:srgbClr val="000000"/>
                          </a:solidFill>
                          <a:effectLst/>
                          <a:latin typeface="Calibri" panose="020F0502020204030204" pitchFamily="34" charset="0"/>
                        </a:rPr>
                        <a:t>15.3.1950</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tr-TR" sz="1000" b="0" i="0" u="none" strike="noStrike" dirty="0">
                          <a:solidFill>
                            <a:srgbClr val="000000"/>
                          </a:solidFill>
                          <a:effectLst/>
                          <a:latin typeface="Calibri" panose="020F0502020204030204" pitchFamily="34" charset="0"/>
                        </a:rPr>
                        <a:t>5602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tr-TR" sz="1000" b="1" i="0" u="none" strike="noStrike">
                          <a:solidFill>
                            <a:srgbClr val="000000"/>
                          </a:solidFill>
                          <a:effectLst/>
                          <a:latin typeface="Calibri" panose="020F0502020204030204" pitchFamily="34" charset="0"/>
                        </a:rPr>
                        <a:t>Tapulama Kanunu</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tr-TR" sz="1000" b="0" i="0" u="none" strike="noStrike">
                          <a:solidFill>
                            <a:srgbClr val="000000"/>
                          </a:solidFill>
                          <a:effectLst/>
                          <a:latin typeface="Calibri" panose="020F0502020204030204" pitchFamily="34" charset="0"/>
                        </a:rPr>
                        <a:t>22.3.1950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tr-TR" sz="1000" b="0" i="0" u="none" strike="noStrike" dirty="0">
                          <a:solidFill>
                            <a:srgbClr val="000000"/>
                          </a:solidFill>
                          <a:effectLst/>
                          <a:latin typeface="Calibri" panose="020F0502020204030204" pitchFamily="34" charset="0"/>
                        </a:rPr>
                        <a:t>Tüm köy ve şehirlerde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ctr"/>
                      <a:r>
                        <a:rPr lang="tr-TR" sz="1000" b="0" i="0" u="none" strike="noStrike">
                          <a:solidFill>
                            <a:srgbClr val="000000"/>
                          </a:solidFill>
                          <a:effectLst/>
                          <a:latin typeface="Calibri" panose="020F0502020204030204" pitchFamily="34" charset="0"/>
                        </a:rPr>
                        <a:t>17.03.1954 kadar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tr-TR"/>
                    </a:p>
                  </a:txBody>
                  <a:tcPr/>
                </a:tc>
                <a:tc>
                  <a:txBody>
                    <a:bodyPr/>
                    <a:lstStyle/>
                    <a:p>
                      <a:pPr algn="ctr" fontAlgn="ctr"/>
                      <a:r>
                        <a:rPr lang="tr-TR" sz="1000" b="0" i="0" u="none" strike="noStrike">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tr-TR" sz="1000" b="0" i="0" u="none" strike="noStrike" dirty="0">
                          <a:solidFill>
                            <a:srgbClr val="000000"/>
                          </a:solidFill>
                          <a:effectLst/>
                          <a:latin typeface="Calibri" panose="020F0502020204030204" pitchFamily="34" charset="0"/>
                        </a:rPr>
                        <a:t>17.03.1954 tarihinde yürürlüğe giren,</a:t>
                      </a:r>
                      <a:br>
                        <a:rPr lang="tr-TR" sz="1000" b="0" i="0" u="none" strike="noStrike" dirty="0">
                          <a:solidFill>
                            <a:srgbClr val="000000"/>
                          </a:solidFill>
                          <a:effectLst/>
                          <a:latin typeface="Calibri" panose="020F0502020204030204" pitchFamily="34" charset="0"/>
                        </a:rPr>
                      </a:br>
                      <a:r>
                        <a:rPr lang="tr-TR" sz="1000" b="0" i="0" u="none" strike="noStrike" dirty="0">
                          <a:solidFill>
                            <a:srgbClr val="000000"/>
                          </a:solidFill>
                          <a:effectLst/>
                          <a:latin typeface="Calibri" panose="020F0502020204030204" pitchFamily="34" charset="0"/>
                        </a:rPr>
                        <a:t>5602 sayılı Tapulama Kanunu'na bir madde eklenmesine dair 6335 sayılı Kanundan sonra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tr-TR" sz="1000" b="0" i="0" u="none" strike="noStrike">
                          <a:solidFill>
                            <a:srgbClr val="000000"/>
                          </a:solidFill>
                          <a:effectLst/>
                          <a:latin typeface="Calibri" panose="020F0502020204030204" pitchFamily="34" charset="0"/>
                        </a:rPr>
                        <a:t>4.8.1964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tr-TR" sz="1000" b="0" i="0" u="none" strike="noStrike">
                          <a:solidFill>
                            <a:srgbClr val="000000"/>
                          </a:solidFill>
                          <a:effectLst/>
                          <a:latin typeface="Calibri" panose="020F0502020204030204" pitchFamily="34" charset="0"/>
                        </a:rPr>
                        <a:t>(509) Tapulama Kanunu</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742158362"/>
                  </a:ext>
                </a:extLst>
              </a:tr>
              <a:tr h="892797">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gridSpan="2">
                  <a:txBody>
                    <a:bodyPr/>
                    <a:lstStyle/>
                    <a:p>
                      <a:pPr algn="ctr" fontAlgn="ctr"/>
                      <a:r>
                        <a:rPr lang="tr-TR" sz="1000" b="0" i="0" u="none" strike="noStrike">
                          <a:solidFill>
                            <a:srgbClr val="000000"/>
                          </a:solidFill>
                          <a:effectLst/>
                          <a:latin typeface="Calibri" panose="020F0502020204030204" pitchFamily="34" charset="0"/>
                        </a:rPr>
                        <a:t>17.03.1954 sonra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a:txBody>
                    <a:bodyPr/>
                    <a:lstStyle/>
                    <a:p>
                      <a:pPr algn="ctr" fontAlgn="ctr"/>
                      <a:r>
                        <a:rPr lang="tr-TR" sz="1000" b="1" i="0" u="none" strike="noStrike">
                          <a:solidFill>
                            <a:srgbClr val="000000"/>
                          </a:solidFill>
                          <a:effectLst/>
                          <a:latin typeface="Calibri" panose="020F0502020204030204" pitchFamily="34" charset="0"/>
                        </a:rPr>
                        <a:t>20 Dönüm</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 xmlns:a16="http://schemas.microsoft.com/office/drawing/2014/main" val="3679010030"/>
                  </a:ext>
                </a:extLst>
              </a:tr>
              <a:tr h="772305">
                <a:tc>
                  <a:txBody>
                    <a:bodyPr/>
                    <a:lstStyle/>
                    <a:p>
                      <a:pPr algn="ctr" fontAlgn="ctr"/>
                      <a:r>
                        <a:rPr lang="tr-TR" sz="1000" b="0" i="0" u="none" strike="noStrike">
                          <a:solidFill>
                            <a:srgbClr val="000000"/>
                          </a:solidFill>
                          <a:effectLst/>
                          <a:latin typeface="Calibri" panose="020F0502020204030204" pitchFamily="34" charset="0"/>
                        </a:rPr>
                        <a:t>17.7.1964</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509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1" i="0" u="none" strike="noStrike">
                          <a:solidFill>
                            <a:srgbClr val="000000"/>
                          </a:solidFill>
                          <a:effectLst/>
                          <a:latin typeface="Calibri" panose="020F0502020204030204" pitchFamily="34" charset="0"/>
                        </a:rPr>
                        <a:t>Tapulama Kanunu</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4.8.1964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dirty="0">
                          <a:solidFill>
                            <a:srgbClr val="000000"/>
                          </a:solidFill>
                          <a:effectLst/>
                          <a:latin typeface="Calibri" panose="020F0502020204030204" pitchFamily="34" charset="0"/>
                        </a:rPr>
                        <a:t>Tüm köy ve şehirlerde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1" i="0" u="none" strike="noStrike">
                          <a:solidFill>
                            <a:srgbClr val="000000"/>
                          </a:solidFill>
                          <a:effectLst/>
                          <a:latin typeface="Calibri" panose="020F0502020204030204" pitchFamily="34" charset="0"/>
                        </a:rPr>
                        <a:t>100 Dönüm</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16.11.1965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Anayasa Mah.nin 16.11.1965 tarihli ve 12.01.1966 tarih ve12200 sayılı R.G.yayımlanan kararı ile</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731499599"/>
                  </a:ext>
                </a:extLst>
              </a:tr>
              <a:tr h="577190">
                <a:tc rowSpan="2">
                  <a:txBody>
                    <a:bodyPr/>
                    <a:lstStyle/>
                    <a:p>
                      <a:pPr algn="ctr" fontAlgn="ctr"/>
                      <a:r>
                        <a:rPr lang="tr-TR" sz="1000" b="0" i="0" u="none" strike="noStrike" dirty="0">
                          <a:solidFill>
                            <a:srgbClr val="000000"/>
                          </a:solidFill>
                          <a:effectLst/>
                          <a:latin typeface="Calibri" panose="020F0502020204030204" pitchFamily="34" charset="0"/>
                        </a:rPr>
                        <a:t>28.6.1966</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tr-TR" sz="1000" b="0" i="0" u="none" strike="noStrike">
                          <a:solidFill>
                            <a:srgbClr val="000000"/>
                          </a:solidFill>
                          <a:effectLst/>
                          <a:latin typeface="Calibri" panose="020F0502020204030204" pitchFamily="34" charset="0"/>
                        </a:rPr>
                        <a:t>766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tr-TR" sz="1000" b="1" i="0" u="none" strike="noStrike">
                          <a:solidFill>
                            <a:srgbClr val="000000"/>
                          </a:solidFill>
                          <a:effectLst/>
                          <a:latin typeface="Calibri" panose="020F0502020204030204" pitchFamily="34" charset="0"/>
                        </a:rPr>
                        <a:t>Tapulama Kanunu</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tr-TR" sz="1000" b="0" i="0" u="none" strike="noStrike">
                          <a:solidFill>
                            <a:srgbClr val="000000"/>
                          </a:solidFill>
                          <a:effectLst/>
                          <a:latin typeface="Calibri" panose="020F0502020204030204" pitchFamily="34" charset="0"/>
                        </a:rPr>
                        <a:t>12.7.1966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tr-TR" sz="1000" b="0" i="0" u="none" strike="noStrike" dirty="0">
                          <a:solidFill>
                            <a:srgbClr val="000000"/>
                          </a:solidFill>
                          <a:effectLst/>
                          <a:latin typeface="Calibri" panose="020F0502020204030204" pitchFamily="34" charset="0"/>
                        </a:rPr>
                        <a:t>Tüm köy ve şehirlerde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ctr"/>
                      <a:r>
                        <a:rPr lang="tr-TR" sz="1000" b="0" i="0" u="none" strike="noStrike">
                          <a:solidFill>
                            <a:srgbClr val="000000"/>
                          </a:solidFill>
                          <a:effectLst/>
                          <a:latin typeface="Calibri" panose="020F0502020204030204" pitchFamily="34" charset="0"/>
                        </a:rPr>
                        <a:t>26.07.1972 kadar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tr-TR"/>
                    </a:p>
                  </a:txBody>
                  <a:tcPr/>
                </a:tc>
                <a:tc>
                  <a:txBody>
                    <a:bodyPr/>
                    <a:lstStyle/>
                    <a:p>
                      <a:pPr algn="ctr" fontAlgn="ctr"/>
                      <a:r>
                        <a:rPr lang="tr-TR" sz="1000" b="1" i="0" u="none" strike="noStrike">
                          <a:solidFill>
                            <a:srgbClr val="000000"/>
                          </a:solidFill>
                          <a:effectLst/>
                          <a:latin typeface="Calibri" panose="020F0502020204030204" pitchFamily="34" charset="0"/>
                        </a:rPr>
                        <a:t>100 Dönüm</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tr-TR" sz="1000" b="0" i="0" u="none" strike="noStrike" dirty="0">
                          <a:solidFill>
                            <a:srgbClr val="000000"/>
                          </a:solidFill>
                          <a:effectLst/>
                          <a:latin typeface="Calibri" panose="020F0502020204030204" pitchFamily="34" charset="0"/>
                        </a:rPr>
                        <a:t>26.07.1972 tarihli ve 1617 sayılı Toprak ve Tarım Reformu Ön Tedbirler Kanununu 766 sayılı Kanunun 33. md yaptığı değişiklik ile</a:t>
                      </a:r>
                      <a:br>
                        <a:rPr lang="tr-TR" sz="1000" b="0" i="0" u="none" strike="noStrike" dirty="0">
                          <a:solidFill>
                            <a:srgbClr val="000000"/>
                          </a:solidFill>
                          <a:effectLst/>
                          <a:latin typeface="Calibri" panose="020F0502020204030204" pitchFamily="34" charset="0"/>
                        </a:rPr>
                      </a:br>
                      <a:r>
                        <a:rPr lang="tr-TR" sz="1000" b="0" i="0" u="none" strike="noStrike" dirty="0" smtClean="0">
                          <a:solidFill>
                            <a:srgbClr val="FF0000"/>
                          </a:solidFill>
                          <a:effectLst/>
                          <a:latin typeface="Calibri" panose="020F0502020204030204" pitchFamily="34" charset="0"/>
                        </a:rPr>
                        <a:t>Senetsiz </a:t>
                      </a:r>
                      <a:r>
                        <a:rPr lang="tr-TR" sz="1000" b="0" i="0" u="none" strike="noStrike" dirty="0">
                          <a:solidFill>
                            <a:srgbClr val="FF0000"/>
                          </a:solidFill>
                          <a:effectLst/>
                          <a:latin typeface="Calibri" panose="020F0502020204030204" pitchFamily="34" charset="0"/>
                        </a:rPr>
                        <a:t>Defterleri Tutulmaya başlandı</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tr-TR" sz="1000" b="0" i="0" u="none" strike="noStrike">
                          <a:solidFill>
                            <a:srgbClr val="000000"/>
                          </a:solidFill>
                          <a:effectLst/>
                          <a:latin typeface="Calibri" panose="020F0502020204030204" pitchFamily="34" charset="0"/>
                        </a:rPr>
                        <a:t>9.10.1987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ctr"/>
                      <a:r>
                        <a:rPr lang="tr-TR" sz="1000" b="0" i="0" u="none" strike="noStrike" dirty="0">
                          <a:solidFill>
                            <a:srgbClr val="000000"/>
                          </a:solidFill>
                          <a:effectLst/>
                          <a:latin typeface="Calibri" panose="020F0502020204030204" pitchFamily="34" charset="0"/>
                        </a:rPr>
                        <a:t>(3402) Kadastro Kanunu</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099101101"/>
                  </a:ext>
                </a:extLst>
              </a:tr>
              <a:tr h="962963">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gridSpan="2">
                  <a:txBody>
                    <a:bodyPr/>
                    <a:lstStyle/>
                    <a:p>
                      <a:pPr algn="ctr" fontAlgn="ctr"/>
                      <a:r>
                        <a:rPr lang="tr-TR" sz="1000" b="0" i="0" u="none" strike="noStrike" dirty="0">
                          <a:solidFill>
                            <a:srgbClr val="000000"/>
                          </a:solidFill>
                          <a:effectLst/>
                          <a:latin typeface="Calibri" panose="020F0502020204030204" pitchFamily="34" charset="0"/>
                        </a:rPr>
                        <a:t>26.07.1972 sonra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a:txBody>
                    <a:bodyPr/>
                    <a:lstStyle/>
                    <a:p>
                      <a:pPr algn="ctr" fontAlgn="ctr"/>
                      <a:r>
                        <a:rPr lang="tr-TR" sz="1000" b="1" i="0" u="none" strike="noStrike" dirty="0">
                          <a:solidFill>
                            <a:srgbClr val="000000"/>
                          </a:solidFill>
                          <a:effectLst/>
                          <a:latin typeface="Calibri" panose="020F0502020204030204" pitchFamily="34" charset="0"/>
                        </a:rPr>
                        <a:t>20 Dönüm </a:t>
                      </a:r>
                      <a:br>
                        <a:rPr lang="tr-TR" sz="1000" b="1" i="0" u="none" strike="noStrike" dirty="0">
                          <a:solidFill>
                            <a:srgbClr val="000000"/>
                          </a:solidFill>
                          <a:effectLst/>
                          <a:latin typeface="Calibri" panose="020F0502020204030204" pitchFamily="34" charset="0"/>
                        </a:rPr>
                      </a:br>
                      <a:r>
                        <a:rPr lang="tr-TR" sz="1000" b="1" i="0" u="none" strike="noStrike" dirty="0">
                          <a:solidFill>
                            <a:srgbClr val="000000"/>
                          </a:solidFill>
                          <a:effectLst/>
                          <a:latin typeface="Calibri" panose="020F0502020204030204" pitchFamily="34" charset="0"/>
                        </a:rPr>
                        <a:t>(Toplamda "Tapulama Bölgesinde" 50 Dönüm)</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 xmlns:a16="http://schemas.microsoft.com/office/drawing/2014/main" val="2050534939"/>
                  </a:ext>
                </a:extLst>
              </a:tr>
              <a:tr h="197330">
                <a:tc>
                  <a:txBody>
                    <a:bodyPr/>
                    <a:lstStyle/>
                    <a:p>
                      <a:pPr algn="ctr" fontAlgn="ctr"/>
                      <a:r>
                        <a:rPr lang="tr-TR" sz="1000" b="0" i="0" u="none" strike="noStrike">
                          <a:solidFill>
                            <a:srgbClr val="000000"/>
                          </a:solidFill>
                          <a:effectLst/>
                          <a:latin typeface="Calibri" panose="020F0502020204030204" pitchFamily="34" charset="0"/>
                        </a:rPr>
                        <a:t>21.6.1987</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3402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1" i="0" u="none" strike="noStrike">
                          <a:solidFill>
                            <a:srgbClr val="000000"/>
                          </a:solidFill>
                          <a:effectLst/>
                          <a:latin typeface="Calibri" panose="020F0502020204030204" pitchFamily="34" charset="0"/>
                        </a:rPr>
                        <a:t>Kadastro Kanunu</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a:solidFill>
                            <a:srgbClr val="000000"/>
                          </a:solidFill>
                          <a:effectLst/>
                          <a:latin typeface="Calibri" panose="020F0502020204030204" pitchFamily="34" charset="0"/>
                        </a:rPr>
                        <a:t>9.7.1987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0" i="0" u="none" strike="noStrike" dirty="0">
                          <a:solidFill>
                            <a:srgbClr val="000000"/>
                          </a:solidFill>
                          <a:effectLst/>
                          <a:latin typeface="Calibri" panose="020F0502020204030204" pitchFamily="34" charset="0"/>
                        </a:rPr>
                        <a:t>Tüm köy ve şehirlerde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1" i="0" u="none" strike="noStrike" dirty="0">
                          <a:solidFill>
                            <a:srgbClr val="000000"/>
                          </a:solidFill>
                          <a:effectLst/>
                          <a:latin typeface="Calibri" panose="020F0502020204030204" pitchFamily="34" charset="0"/>
                        </a:rPr>
                        <a:t>40 Dönüm</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000" b="1" i="0" u="none" strike="noStrike" dirty="0">
                          <a:solidFill>
                            <a:srgbClr val="000000"/>
                          </a:solidFill>
                          <a:effectLst/>
                          <a:latin typeface="Calibri" panose="020F0502020204030204" pitchFamily="34" charset="0"/>
                        </a:rPr>
                        <a:t>100 Dönüm</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600" b="0" i="0" u="none" strike="noStrike" dirty="0">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600" b="0" i="0" u="none" strike="noStrike" dirty="0">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600" b="0" i="0" u="none" strike="noStrike" dirty="0">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600" b="0" i="0" u="none" strike="noStrike" dirty="0">
                          <a:solidFill>
                            <a:srgbClr val="000000"/>
                          </a:solidFill>
                          <a:effectLst/>
                          <a:latin typeface="Calibri" panose="020F0502020204030204" pitchFamily="34" charset="0"/>
                        </a:rPr>
                        <a:t>-</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371397092"/>
                  </a:ext>
                </a:extLst>
              </a:tr>
            </a:tbl>
          </a:graphicData>
        </a:graphic>
      </p:graphicFrame>
      <p:sp>
        <p:nvSpPr>
          <p:cNvPr id="7" name="6 Oval Belirtme Çizgisi"/>
          <p:cNvSpPr/>
          <p:nvPr/>
        </p:nvSpPr>
        <p:spPr>
          <a:xfrm>
            <a:off x="4500562" y="1475656"/>
            <a:ext cx="2571768" cy="1310402"/>
          </a:xfrm>
          <a:prstGeom prst="wedgeEllipseCallout">
            <a:avLst>
              <a:gd name="adj1" fmla="val 14476"/>
              <a:gd name="adj2" fmla="val 48733"/>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1400" b="1" i="1" dirty="0" smtClean="0">
                <a:solidFill>
                  <a:srgbClr val="FF0000"/>
                </a:solidFill>
              </a:rPr>
              <a:t>Norm araştırmasında 1972 öncesi çalışma alanı , 1972 sonrası kadastro  bölgesi  esas alınır.</a:t>
            </a:r>
            <a:endParaRPr lang="tr-TR" sz="1400" b="1" i="1" dirty="0">
              <a:solidFill>
                <a:srgbClr val="FF0000"/>
              </a:solidFill>
            </a:endParaRPr>
          </a:p>
        </p:txBody>
      </p:sp>
      <p:pic>
        <p:nvPicPr>
          <p:cNvPr id="5" name="Picture 3" descr="spinearth"/>
          <p:cNvPicPr>
            <a:picLocks noChangeAspect="1" noChangeArrowheads="1" noCrop="1"/>
          </p:cNvPicPr>
          <p:nvPr/>
        </p:nvPicPr>
        <p:blipFill>
          <a:blip r:embed="rId2"/>
          <a:srcRect/>
          <a:stretch>
            <a:fillRect/>
          </a:stretch>
        </p:blipFill>
        <p:spPr bwMode="auto">
          <a:xfrm>
            <a:off x="8101013" y="5734050"/>
            <a:ext cx="661987" cy="661988"/>
          </a:xfrm>
          <a:prstGeom prst="rect">
            <a:avLst/>
          </a:prstGeom>
          <a:noFill/>
          <a:ln w="9525">
            <a:noFill/>
            <a:miter lim="800000"/>
            <a:headEnd/>
            <a:tailEnd/>
          </a:ln>
        </p:spPr>
      </p:pic>
    </p:spTree>
    <p:extLst>
      <p:ext uri="{BB962C8B-B14F-4D97-AF65-F5344CB8AC3E}">
        <p14:creationId xmlns="" xmlns:p14="http://schemas.microsoft.com/office/powerpoint/2010/main" val="872153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down)">
                                      <p:cBhvr>
                                        <p:cTn id="7" dur="500"/>
                                        <p:tgtEl>
                                          <p:spTgt spid="7">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down)">
                                      <p:cBhvr>
                                        <p:cTn id="1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p:cNvPicPr>
            <a:picLocks noGrp="1" noChangeAspect="1" noChangeArrowheads="1"/>
          </p:cNvPicPr>
          <p:nvPr>
            <p:ph idx="1"/>
          </p:nvPr>
        </p:nvPicPr>
        <p:blipFill>
          <a:blip r:embed="rId2"/>
          <a:stretch>
            <a:fillRect/>
          </a:stretch>
        </p:blipFill>
        <p:spPr bwMode="auto">
          <a:xfrm>
            <a:off x="642909" y="285728"/>
            <a:ext cx="8249481" cy="6215106"/>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a:stretch>
            <a:fillRect/>
          </a:stretch>
        </p:blipFill>
        <p:spPr bwMode="auto">
          <a:xfrm>
            <a:off x="1357290" y="80116"/>
            <a:ext cx="5819524" cy="67064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1560190" y="1340768"/>
            <a:ext cx="5616624" cy="5293757"/>
          </a:xfrm>
          <a:prstGeom prst="rect">
            <a:avLst/>
          </a:prstGeom>
          <a:noFill/>
        </p:spPr>
        <p:txBody>
          <a:bodyPr wrap="square" rtlCol="0">
            <a:spAutoFit/>
          </a:bodyPr>
          <a:lstStyle/>
          <a:p>
            <a:pPr algn="just">
              <a:buFont typeface="Arial" pitchFamily="34" charset="0"/>
              <a:buChar char="•"/>
            </a:pPr>
            <a:r>
              <a:rPr lang="tr-TR" sz="1200" b="1" dirty="0"/>
              <a:t>Tesis Kadastrosu ve Değişiklikler: </a:t>
            </a:r>
            <a:r>
              <a:rPr lang="tr-TR" sz="1200" dirty="0"/>
              <a:t>Bu bölümde sayısallaştırma yapılan adanın tesis kadastrosunun yapım yılı, yöntemi, hangi kanuna göre yapıldığı</a:t>
            </a:r>
            <a:r>
              <a:rPr lang="tr-TR" sz="1200" dirty="0" smtClean="0"/>
              <a:t>, ölçü </a:t>
            </a:r>
            <a:r>
              <a:rPr lang="tr-TR" sz="1200" dirty="0"/>
              <a:t>yöntemi, yüzölçümlerinin hesap yöntemi, ada bölümlemesi bulunup bulunmadığı, bulunmuyor ise ada bölümlemesi yapıldığı…gibi bilgiler yazılmalıdır.</a:t>
            </a:r>
          </a:p>
          <a:p>
            <a:pPr algn="just">
              <a:buFont typeface="Arial" charset="0"/>
              <a:buChar char="•"/>
            </a:pPr>
            <a:r>
              <a:rPr lang="tr-TR" sz="1200" b="1" dirty="0"/>
              <a:t>Geçici Koordinatların Elde Edilmesi ve Kontrolü: </a:t>
            </a:r>
            <a:r>
              <a:rPr lang="tr-TR" sz="1200" dirty="0"/>
              <a:t>Geçici koordinatların hangi belgelerden üretildiği (prizmatik ölçü krokileri, takeometrik ölçü karneleri, fotogrametrik pafta..vb.), Adada bazı parseller için daha evvel düzenlenmiş olan değişiklik ve aplikasyon belgeleri varsa bunların değerlendirilmesi, bu belgelerde hata bulunup bulunmadığı, Geçici koordinatların paftası ile çakıştırılması sonucu tersimat hatası tespiti ve düzeltilmesi,…gibi bilgiler yazılmalıdır.  </a:t>
            </a:r>
          </a:p>
          <a:p>
            <a:pPr algn="just">
              <a:buFont typeface="Arial" pitchFamily="34" charset="0"/>
              <a:buChar char="•"/>
            </a:pPr>
            <a:r>
              <a:rPr lang="tr-TR" sz="1200" dirty="0"/>
              <a:t> </a:t>
            </a:r>
            <a:r>
              <a:rPr lang="tr-TR" sz="1200" b="1" dirty="0"/>
              <a:t>Yer Kontrol Noktalarının Koordinat Dönüşümü: </a:t>
            </a:r>
            <a:r>
              <a:rPr lang="tr-TR" sz="1200" dirty="0"/>
              <a:t>Yer Kontrol Noktalarından hangilerinin zeminde bulunduğu/ bulunmadığı, hangilerinin dönüşümde kullanıldığı, hangi dönüşümlerin yapıldığı, …gibi bilgiler yazılmalıdır.</a:t>
            </a:r>
          </a:p>
          <a:p>
            <a:pPr algn="just">
              <a:buFont typeface="Arial" pitchFamily="34" charset="0"/>
              <a:buChar char="•"/>
            </a:pPr>
            <a:r>
              <a:rPr lang="tr-TR" sz="1200" b="1" dirty="0"/>
              <a:t>Zemin Çalışmaları ve Arazi Kontrolü: </a:t>
            </a:r>
            <a:r>
              <a:rPr lang="tr-TR" sz="1200" dirty="0"/>
              <a:t>Zemin ölçülerinin hangi yöntemlerle yapıldığı, ölçümlerin ITRF96 datumunda ve 2005.0 epokunda </a:t>
            </a:r>
            <a:r>
              <a:rPr lang="tr-TR" sz="1200" dirty="0" smtClean="0"/>
              <a:t>yapıldığı, </a:t>
            </a:r>
            <a:r>
              <a:rPr lang="tr-TR" sz="1200" dirty="0"/>
              <a:t>Geçici koordinatlar ile zemin durumunun nasıl karşılaştırıldığı, zeminle uyumlu olan hangi parsellerin iyileştirilmiş koordinatlarının esas alındığı, hangi parsellerin zemininde belirgin sınırları bulunmadığı ve zeminde belirgin sınırları olmayan parsellerin, zeminde belirgin sınırları olup zeminle geçici koordinatları uyumlu olan hangi parsellere göre dönüştürüldüğü,…gibi bilgiler yazılmalıdır</a:t>
            </a:r>
            <a:r>
              <a:rPr lang="tr-TR" sz="1200" dirty="0" smtClean="0"/>
              <a:t>.</a:t>
            </a:r>
          </a:p>
          <a:p>
            <a:pPr algn="just">
              <a:buFont typeface="Arial" pitchFamily="34" charset="0"/>
              <a:buChar char="•"/>
            </a:pPr>
            <a:r>
              <a:rPr lang="tr-TR" sz="1200" b="1" dirty="0"/>
              <a:t>Belirgin olmayan sınırlar: </a:t>
            </a:r>
            <a:r>
              <a:rPr lang="tr-TR" sz="1200" dirty="0"/>
              <a:t>Zeminde belirgin olmadığından ölçülememiş ve Zemin Ölçü Krokisinde gösterilememiştir. Bu sınırlarda teknik evrakına göre dönüşüm parametresi ile elde edilen dönüştürülmüş koordinatlar uygulamaya esas alınmıştır. </a:t>
            </a:r>
          </a:p>
          <a:p>
            <a:pPr algn="just">
              <a:buFont typeface="Arial" pitchFamily="34" charset="0"/>
              <a:buChar char="•"/>
            </a:pPr>
            <a:endParaRPr lang="tr-TR" sz="1200" dirty="0" smtClean="0"/>
          </a:p>
          <a:p>
            <a:pPr algn="just"/>
            <a:endParaRPr lang="tr-TR" sz="1300" dirty="0"/>
          </a:p>
          <a:p>
            <a:endParaRPr lang="tr-TR" sz="1300" dirty="0"/>
          </a:p>
        </p:txBody>
      </p:sp>
      <p:sp>
        <p:nvSpPr>
          <p:cNvPr id="6" name="Explosion 1 5"/>
          <p:cNvSpPr/>
          <p:nvPr/>
        </p:nvSpPr>
        <p:spPr>
          <a:xfrm>
            <a:off x="11382" y="269198"/>
            <a:ext cx="1345908" cy="107157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1</a:t>
            </a:r>
            <a:endParaRPr lang="tr-TR" dirty="0"/>
          </a:p>
        </p:txBody>
      </p:sp>
      <p:pic>
        <p:nvPicPr>
          <p:cNvPr id="8"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extLst>
      <p:ext uri="{BB962C8B-B14F-4D97-AF65-F5344CB8AC3E}">
        <p14:creationId xmlns="" xmlns:p14="http://schemas.microsoft.com/office/powerpoint/2010/main" val="261381215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p:cNvPicPr>
            <a:picLocks noGrp="1" noChangeAspect="1" noChangeArrowheads="1"/>
          </p:cNvPicPr>
          <p:nvPr>
            <p:ph idx="1"/>
          </p:nvPr>
        </p:nvPicPr>
        <p:blipFill>
          <a:blip r:embed="rId2"/>
          <a:srcRect/>
          <a:stretch>
            <a:fillRect/>
          </a:stretch>
        </p:blipFill>
        <p:spPr bwMode="auto">
          <a:xfrm>
            <a:off x="0" y="714356"/>
            <a:ext cx="9001156" cy="5842493"/>
          </a:xfrm>
          <a:prstGeom prst="rect">
            <a:avLst/>
          </a:prstGeom>
          <a:noFill/>
          <a:ln w="9525">
            <a:noFill/>
            <a:miter lim="800000"/>
            <a:headEnd/>
            <a:tailEnd/>
          </a:ln>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9" name="Picture 3"/>
          <p:cNvPicPr>
            <a:picLocks noChangeAspect="1" noChangeArrowheads="1"/>
          </p:cNvPicPr>
          <p:nvPr/>
        </p:nvPicPr>
        <p:blipFill>
          <a:blip r:embed="rId2"/>
          <a:srcRect/>
          <a:stretch>
            <a:fillRect/>
          </a:stretch>
        </p:blipFill>
        <p:spPr bwMode="auto">
          <a:xfrm>
            <a:off x="214281" y="214290"/>
            <a:ext cx="8938211" cy="6357982"/>
          </a:xfrm>
          <a:prstGeom prst="rect">
            <a:avLst/>
          </a:prstGeom>
          <a:noFill/>
          <a:ln w="9525">
            <a:noFill/>
            <a:miter lim="800000"/>
            <a:headEnd/>
            <a:tailEnd/>
          </a:ln>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p:cNvPicPr>
            <a:picLocks noChangeAspect="1" noChangeArrowheads="1"/>
          </p:cNvPicPr>
          <p:nvPr/>
        </p:nvPicPr>
        <p:blipFill>
          <a:blip r:embed="rId2"/>
          <a:srcRect/>
          <a:stretch>
            <a:fillRect/>
          </a:stretch>
        </p:blipFill>
        <p:spPr bwMode="auto">
          <a:xfrm>
            <a:off x="285720" y="214290"/>
            <a:ext cx="8332186" cy="6357983"/>
          </a:xfrm>
          <a:prstGeom prst="rect">
            <a:avLst/>
          </a:prstGeom>
          <a:noFill/>
          <a:ln w="9525">
            <a:noFill/>
            <a:miter lim="800000"/>
            <a:headEnd/>
            <a:tailEnd/>
          </a:ln>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p:cNvPicPr>
            <a:picLocks noGrp="1" noChangeAspect="1" noChangeArrowheads="1"/>
          </p:cNvPicPr>
          <p:nvPr>
            <p:ph idx="1"/>
          </p:nvPr>
        </p:nvPicPr>
        <p:blipFill>
          <a:blip r:embed="rId2"/>
          <a:stretch>
            <a:fillRect/>
          </a:stretch>
        </p:blipFill>
        <p:spPr bwMode="auto">
          <a:xfrm>
            <a:off x="142844" y="142852"/>
            <a:ext cx="8735290" cy="6143668"/>
          </a:xfrm>
          <a:prstGeom prst="rect">
            <a:avLst/>
          </a:prstGeom>
          <a:noFill/>
          <a:ln w="9525">
            <a:noFill/>
            <a:miter lim="800000"/>
            <a:headEnd/>
            <a:tailEnd/>
          </a:ln>
          <a:effec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p:cNvPicPr>
            <a:picLocks noGrp="1" noChangeAspect="1" noChangeArrowheads="1"/>
          </p:cNvPicPr>
          <p:nvPr>
            <p:ph idx="1"/>
          </p:nvPr>
        </p:nvPicPr>
        <p:blipFill>
          <a:blip r:embed="rId2"/>
          <a:srcRect/>
          <a:stretch>
            <a:fillRect/>
          </a:stretch>
        </p:blipFill>
        <p:spPr bwMode="auto">
          <a:xfrm>
            <a:off x="142844" y="357166"/>
            <a:ext cx="8786842" cy="5586626"/>
          </a:xfrm>
          <a:prstGeom prst="rect">
            <a:avLst/>
          </a:prstGeom>
          <a:noFill/>
          <a:ln w="9525">
            <a:noFill/>
            <a:miter lim="800000"/>
            <a:headEnd/>
            <a:tailEnd/>
          </a:ln>
          <a:effec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p:cNvPicPr>
            <a:picLocks noChangeAspect="1" noChangeArrowheads="1"/>
          </p:cNvPicPr>
          <p:nvPr/>
        </p:nvPicPr>
        <p:blipFill>
          <a:blip r:embed="rId2"/>
          <a:srcRect/>
          <a:stretch>
            <a:fillRect/>
          </a:stretch>
        </p:blipFill>
        <p:spPr bwMode="auto">
          <a:xfrm>
            <a:off x="0" y="285728"/>
            <a:ext cx="8948326" cy="5929354"/>
          </a:xfrm>
          <a:prstGeom prst="rect">
            <a:avLst/>
          </a:prstGeom>
          <a:noFill/>
          <a:ln w="9525">
            <a:noFill/>
            <a:miter lim="800000"/>
            <a:headEnd/>
            <a:tailEnd/>
          </a:ln>
          <a:effec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endParaRPr lang="tr-TR" dirty="0"/>
          </a:p>
        </p:txBody>
      </p:sp>
      <p:pic>
        <p:nvPicPr>
          <p:cNvPr id="96258" name="Picture 2"/>
          <p:cNvPicPr>
            <a:picLocks noChangeAspect="1" noChangeArrowheads="1"/>
          </p:cNvPicPr>
          <p:nvPr/>
        </p:nvPicPr>
        <p:blipFill>
          <a:blip r:embed="rId2"/>
          <a:srcRect/>
          <a:stretch>
            <a:fillRect/>
          </a:stretch>
        </p:blipFill>
        <p:spPr bwMode="auto">
          <a:xfrm>
            <a:off x="184009" y="471489"/>
            <a:ext cx="8959991" cy="5386403"/>
          </a:xfrm>
          <a:prstGeom prst="rect">
            <a:avLst/>
          </a:prstGeom>
          <a:noFill/>
          <a:ln w="9525">
            <a:noFill/>
            <a:miter lim="800000"/>
            <a:headEnd/>
            <a:tailEnd/>
          </a:ln>
          <a:effec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a:buNone/>
            </a:pPr>
            <a:r>
              <a:rPr lang="tr-TR" dirty="0" smtClean="0"/>
              <a:t> </a:t>
            </a:r>
            <a:endParaRPr lang="tr-TR" sz="1800" b="1" dirty="0" smtClean="0">
              <a:latin typeface="Times New Roman" pitchFamily="18" charset="0"/>
              <a:cs typeface="Times New Roman" pitchFamily="18" charset="0"/>
            </a:endParaRPr>
          </a:p>
          <a:p>
            <a:pPr>
              <a:buNone/>
            </a:pPr>
            <a:r>
              <a:rPr lang="tr-TR" sz="4000" b="1" dirty="0" smtClean="0">
                <a:latin typeface="Arial Black" panose="020B0A04020102020204" pitchFamily="34" charset="0"/>
                <a:cs typeface="Times New Roman" pitchFamily="18" charset="0"/>
              </a:rPr>
              <a:t>TEŞEKKÜR    </a:t>
            </a:r>
          </a:p>
          <a:p>
            <a:pPr>
              <a:buNone/>
            </a:pPr>
            <a:r>
              <a:rPr lang="tr-TR" sz="4000" b="1" dirty="0" smtClean="0">
                <a:latin typeface="Arial Black" panose="020B0A04020102020204" pitchFamily="34" charset="0"/>
                <a:cs typeface="Times New Roman" pitchFamily="18" charset="0"/>
              </a:rPr>
              <a:t>             EDERİM…</a:t>
            </a:r>
            <a:endParaRPr lang="tr-TR" sz="4000" b="1" dirty="0" smtClean="0">
              <a:latin typeface="Chiller" pitchFamily="82" charset="0"/>
              <a:cs typeface="Times New Roman" pitchFamily="18" charset="0"/>
            </a:endParaRPr>
          </a:p>
          <a:p>
            <a:pPr>
              <a:buNone/>
            </a:pPr>
            <a:r>
              <a:rPr lang="tr-TR" sz="3600" b="1" dirty="0" smtClean="0">
                <a:latin typeface="Times New Roman" pitchFamily="18" charset="0"/>
                <a:cs typeface="Times New Roman" pitchFamily="18" charset="0"/>
              </a:rPr>
              <a:t>  </a:t>
            </a:r>
          </a:p>
          <a:p>
            <a:pPr>
              <a:buNone/>
            </a:pPr>
            <a:r>
              <a:rPr lang="tr-TR" sz="2400" b="1" dirty="0" smtClean="0">
                <a:latin typeface="Times New Roman" pitchFamily="18" charset="0"/>
                <a:cs typeface="Times New Roman" pitchFamily="18" charset="0"/>
              </a:rPr>
              <a:t>				         </a:t>
            </a:r>
            <a:r>
              <a:rPr lang="tr-TR" sz="3000" b="1" dirty="0" smtClean="0">
                <a:latin typeface="Times New Roman" pitchFamily="18" charset="0"/>
                <a:cs typeface="Times New Roman" pitchFamily="18" charset="0"/>
              </a:rPr>
              <a:t>Sevgi ŞAHİN ŞİMŞEK</a:t>
            </a:r>
          </a:p>
          <a:p>
            <a:pPr>
              <a:buNone/>
            </a:pPr>
            <a:r>
              <a:rPr lang="tr-TR" sz="2800" b="1" dirty="0" smtClean="0">
                <a:latin typeface="Times New Roman" pitchFamily="18" charset="0"/>
                <a:cs typeface="Times New Roman" pitchFamily="18" charset="0"/>
              </a:rPr>
              <a:t>				</a:t>
            </a:r>
          </a:p>
          <a:p>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a:stretch>
            <a:fillRect/>
          </a:stretch>
        </p:blipFill>
        <p:spPr bwMode="auto">
          <a:xfrm>
            <a:off x="1573314" y="0"/>
            <a:ext cx="6055998" cy="672793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1547664" y="1124744"/>
            <a:ext cx="5616624" cy="492443"/>
          </a:xfrm>
          <a:prstGeom prst="rect">
            <a:avLst/>
          </a:prstGeom>
          <a:noFill/>
        </p:spPr>
        <p:txBody>
          <a:bodyPr wrap="square" rtlCol="0">
            <a:spAutoFit/>
          </a:bodyPr>
          <a:lstStyle/>
          <a:p>
            <a:pPr algn="just"/>
            <a:endParaRPr lang="tr-TR" sz="1300" dirty="0"/>
          </a:p>
          <a:p>
            <a:endParaRPr lang="tr-TR" sz="1300" dirty="0"/>
          </a:p>
        </p:txBody>
      </p:sp>
      <p:sp>
        <p:nvSpPr>
          <p:cNvPr id="2" name="Rectangle 1"/>
          <p:cNvSpPr/>
          <p:nvPr/>
        </p:nvSpPr>
        <p:spPr>
          <a:xfrm>
            <a:off x="1697811" y="1225689"/>
            <a:ext cx="5682501" cy="4893647"/>
          </a:xfrm>
          <a:prstGeom prst="rect">
            <a:avLst/>
          </a:prstGeom>
        </p:spPr>
        <p:txBody>
          <a:bodyPr wrap="square">
            <a:spAutoFit/>
          </a:bodyPr>
          <a:lstStyle/>
          <a:p>
            <a:pPr algn="just">
              <a:buFont typeface="Arial" pitchFamily="34" charset="0"/>
              <a:buChar char="•"/>
            </a:pPr>
            <a:r>
              <a:rPr lang="tr-TR" sz="1200" b="1" dirty="0" smtClean="0"/>
              <a:t>Eylemli </a:t>
            </a:r>
            <a:r>
              <a:rPr lang="tr-TR" sz="1200" b="1" dirty="0"/>
              <a:t>Sınır Değişikliği Olan Parseller: </a:t>
            </a:r>
            <a:r>
              <a:rPr lang="tr-TR" sz="1200" dirty="0"/>
              <a:t>Zeminde belirgin sınırları bulunup da tescilli koordinatlarına göre farklılık gösteren (eylemli sınır değişikliğinden kaynaklı zemin uyumsuzluğu bulunan) ancak düzeltilebilecek herhangi bir teknik hata tespit edilmediğinden, sayısallaştırma mevzuatında öngörüldüğü şekilde dönüştürülmüş koordinatlar elde edilerek esas alınan parseller.</a:t>
            </a:r>
          </a:p>
          <a:p>
            <a:pPr algn="just">
              <a:buFont typeface="Arial" pitchFamily="34" charset="0"/>
              <a:buChar char="•"/>
            </a:pPr>
            <a:r>
              <a:rPr lang="tr-TR" sz="1200" b="1" dirty="0"/>
              <a:t>Tespit Edilen Hatalar ve Yapılan Düzeltmeler: </a:t>
            </a:r>
            <a:r>
              <a:rPr lang="tr-TR" sz="1200" dirty="0"/>
              <a:t>Zeminde belirgin sınırları olan ancak ölçü değerleri ile uyumsuz olan parsellerden hangilerinde hangi hataların tespit edildiği ve düzeltildiği hususunda aşağıdaki alt başlıklara gerekli açıklamalar yapılmalıdır.</a:t>
            </a:r>
          </a:p>
          <a:p>
            <a:pPr algn="just">
              <a:buFont typeface="Arial" pitchFamily="34" charset="0"/>
              <a:buChar char="•"/>
            </a:pPr>
            <a:r>
              <a:rPr lang="tr-TR" sz="1200" b="1" dirty="0"/>
              <a:t>Tersimat Hatası Tespit Edilen Parseller: </a:t>
            </a:r>
            <a:r>
              <a:rPr lang="tr-TR" sz="1200" dirty="0"/>
              <a:t>.... nolu parsel ile .. nolu parsel sınırı ve ... nolu parsel ile .. nolu parsel sınırında tersimat hatası tespit edilmiştir.</a:t>
            </a:r>
          </a:p>
          <a:p>
            <a:pPr algn="just">
              <a:buFont typeface="Arial" pitchFamily="34" charset="0"/>
              <a:buChar char="•"/>
            </a:pPr>
            <a:r>
              <a:rPr lang="tr-TR" sz="1200" b="1" dirty="0"/>
              <a:t>Sınırlandırma Hatası Tespit Edilen Parseller:</a:t>
            </a:r>
            <a:r>
              <a:rPr lang="tr-TR" sz="1200" dirty="0"/>
              <a:t>... nolu parsel ile .. nolu parsel sınırı ve ... nolu parsel ile .. nolu parsel sınırında sınırlandırma hatası tespit edilmiştir</a:t>
            </a:r>
            <a:r>
              <a:rPr lang="tr-TR" sz="1200" dirty="0" smtClean="0"/>
              <a:t>.</a:t>
            </a:r>
          </a:p>
          <a:p>
            <a:pPr algn="just">
              <a:buFont typeface="Arial" pitchFamily="34" charset="0"/>
              <a:buChar char="•"/>
            </a:pPr>
            <a:r>
              <a:rPr lang="tr-TR" sz="1200" b="1" dirty="0"/>
              <a:t>Ölçü Hatası Tespit Edilen Parseller: </a:t>
            </a:r>
            <a:r>
              <a:rPr lang="tr-TR" sz="1200" dirty="0"/>
              <a:t>.............................</a:t>
            </a:r>
          </a:p>
          <a:p>
            <a:pPr algn="just"/>
            <a:r>
              <a:rPr lang="tr-TR" sz="1200" b="1" dirty="0"/>
              <a:t>.Hesaplama Hatası Tespit Edilen Parseller:</a:t>
            </a:r>
            <a:r>
              <a:rPr lang="tr-TR" sz="1200" dirty="0"/>
              <a:t>...nolu parselin planimetre ile yüzölçüm hesabı yapılırken hesaplama hatası tespit edilmiştir vb.</a:t>
            </a:r>
          </a:p>
          <a:p>
            <a:pPr algn="just">
              <a:buFont typeface="Arial" pitchFamily="34" charset="0"/>
              <a:buChar char="•"/>
            </a:pPr>
            <a:r>
              <a:rPr lang="tr-TR" sz="1200" b="1" dirty="0"/>
              <a:t>Miktar düzeltmesi yapılan parseller: </a:t>
            </a:r>
            <a:r>
              <a:rPr lang="tr-TR" sz="1200" dirty="0"/>
              <a:t>........ nolu parsellerde, kadastral ölçü, pafta ve zemin uyuşmazlığı bulunmadığı halde, teknoloji farklılığından kaynaklanan yanılma sınırı dışında yüzölçüm farklılıkları tespit edilmiştir.</a:t>
            </a:r>
            <a:endParaRPr lang="tr-TR" sz="1200" b="1" dirty="0"/>
          </a:p>
          <a:p>
            <a:pPr algn="just">
              <a:buFont typeface="Arial" pitchFamily="34" charset="0"/>
              <a:buChar char="•"/>
            </a:pPr>
            <a:r>
              <a:rPr lang="tr-TR" sz="1200" b="1" dirty="0"/>
              <a:t>a) </a:t>
            </a:r>
            <a:r>
              <a:rPr lang="tr-TR" sz="1200" dirty="0" smtClean="0"/>
              <a:t>........... </a:t>
            </a:r>
            <a:r>
              <a:rPr lang="tr-TR" sz="1200" dirty="0"/>
              <a:t>nolu parsellerde, yüzölçüm farkı yanılma sınırı içinde kaldığından, sayısallaştırma çalışmaları ile hesaplanan yüzölçümleri esas alınmıştır.</a:t>
            </a:r>
          </a:p>
          <a:p>
            <a:pPr algn="just">
              <a:buFont typeface="Arial" pitchFamily="34" charset="0"/>
              <a:buChar char="•"/>
            </a:pPr>
            <a:r>
              <a:rPr lang="tr-TR" sz="1200" b="1" dirty="0"/>
              <a:t>b) </a:t>
            </a:r>
            <a:r>
              <a:rPr lang="tr-TR" sz="1200" dirty="0" smtClean="0"/>
              <a:t>...nolu </a:t>
            </a:r>
            <a:r>
              <a:rPr lang="tr-TR" sz="1200" dirty="0"/>
              <a:t>parsellerde, yanılma sınırı dışında tespit edilen yüzölçüm farklılıkları, 3402/11 maddesine göre yapılacak ilan ile kesinleşmek üzere sayısallaştırma çalışmaları sonucunda hesaplanan yüzölçümlerine göre düzeltilmiştir. </a:t>
            </a:r>
          </a:p>
          <a:p>
            <a:pPr algn="just">
              <a:buFont typeface="Arial" pitchFamily="34" charset="0"/>
              <a:buChar char="•"/>
            </a:pPr>
            <a:endParaRPr lang="tr-TR" sz="1200" dirty="0"/>
          </a:p>
        </p:txBody>
      </p:sp>
      <p:sp>
        <p:nvSpPr>
          <p:cNvPr id="6" name="Explosion 1 5"/>
          <p:cNvSpPr/>
          <p:nvPr/>
        </p:nvSpPr>
        <p:spPr>
          <a:xfrm>
            <a:off x="263479" y="525426"/>
            <a:ext cx="1284185" cy="974748"/>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2</a:t>
            </a:r>
            <a:endParaRPr lang="tr-TR" dirty="0"/>
          </a:p>
        </p:txBody>
      </p:sp>
      <p:pic>
        <p:nvPicPr>
          <p:cNvPr id="8"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extLst>
      <p:ext uri="{BB962C8B-B14F-4D97-AF65-F5344CB8AC3E}">
        <p14:creationId xmlns="" xmlns:p14="http://schemas.microsoft.com/office/powerpoint/2010/main" val="1586394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rot="20356821">
            <a:off x="86776" y="216215"/>
            <a:ext cx="1357290" cy="738664"/>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tr-TR" sz="1400" dirty="0" smtClean="0"/>
              <a:t>Sayısallaştırma Raporu</a:t>
            </a:r>
          </a:p>
          <a:p>
            <a:r>
              <a:rPr lang="tr-TR" sz="1400" dirty="0" smtClean="0"/>
              <a:t>(Örnek)</a:t>
            </a:r>
            <a:endParaRPr lang="tr-TR" sz="1400" dirty="0"/>
          </a:p>
        </p:txBody>
      </p:sp>
      <p:pic>
        <p:nvPicPr>
          <p:cNvPr id="1026" name="Picture 2"/>
          <p:cNvPicPr>
            <a:picLocks noChangeAspect="1" noChangeArrowheads="1"/>
          </p:cNvPicPr>
          <p:nvPr/>
        </p:nvPicPr>
        <p:blipFill>
          <a:blip r:embed="rId2"/>
          <a:srcRect l="1248" t="16933" r="58725" b="6866"/>
          <a:stretch>
            <a:fillRect/>
          </a:stretch>
        </p:blipFill>
        <p:spPr bwMode="auto">
          <a:xfrm>
            <a:off x="467544" y="1199818"/>
            <a:ext cx="4009033" cy="42930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Right Arrow 1"/>
          <p:cNvSpPr/>
          <p:nvPr/>
        </p:nvSpPr>
        <p:spPr>
          <a:xfrm rot="20381298">
            <a:off x="4598444" y="2022034"/>
            <a:ext cx="1068363" cy="2643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ight Arrow 7"/>
          <p:cNvSpPr/>
          <p:nvPr/>
        </p:nvSpPr>
        <p:spPr>
          <a:xfrm rot="1647453">
            <a:off x="4555371" y="4320038"/>
            <a:ext cx="1068363" cy="2643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 name="Picture 2"/>
          <p:cNvPicPr>
            <a:picLocks noChangeAspect="1" noChangeArrowheads="1"/>
          </p:cNvPicPr>
          <p:nvPr/>
        </p:nvPicPr>
        <p:blipFill rotWithShape="1">
          <a:blip r:embed="rId3" cstate="screen"/>
          <a:srcRect/>
          <a:stretch/>
        </p:blipFill>
        <p:spPr bwMode="auto">
          <a:xfrm>
            <a:off x="5788674" y="977340"/>
            <a:ext cx="2881956" cy="21022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Explosion 1 2"/>
          <p:cNvSpPr/>
          <p:nvPr/>
        </p:nvSpPr>
        <p:spPr>
          <a:xfrm>
            <a:off x="8166574" y="526034"/>
            <a:ext cx="504056" cy="428982"/>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1</a:t>
            </a:r>
            <a:endParaRPr lang="tr-TR" dirty="0"/>
          </a:p>
        </p:txBody>
      </p:sp>
      <p:pic>
        <p:nvPicPr>
          <p:cNvPr id="11" name="Picture 2"/>
          <p:cNvPicPr>
            <a:picLocks noChangeAspect="1" noChangeArrowheads="1"/>
          </p:cNvPicPr>
          <p:nvPr/>
        </p:nvPicPr>
        <p:blipFill rotWithShape="1">
          <a:blip r:embed="rId4"/>
          <a:srcRect/>
          <a:stretch/>
        </p:blipFill>
        <p:spPr bwMode="auto">
          <a:xfrm>
            <a:off x="5702528" y="3794694"/>
            <a:ext cx="3057076" cy="22986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Explosion 1 11"/>
          <p:cNvSpPr/>
          <p:nvPr/>
        </p:nvSpPr>
        <p:spPr>
          <a:xfrm>
            <a:off x="8213904" y="3365712"/>
            <a:ext cx="504056" cy="428982"/>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2</a:t>
            </a:r>
            <a:endParaRPr lang="tr-TR" dirty="0"/>
          </a:p>
        </p:txBody>
      </p:sp>
      <p:pic>
        <p:nvPicPr>
          <p:cNvPr id="14" name="Picture 3" descr="spinearth"/>
          <p:cNvPicPr>
            <a:picLocks noChangeAspect="1" noChangeArrowheads="1" noCrop="1"/>
          </p:cNvPicPr>
          <p:nvPr/>
        </p:nvPicPr>
        <p:blipFill>
          <a:blip r:embed="rId5"/>
          <a:srcRect/>
          <a:stretch>
            <a:fillRect/>
          </a:stretch>
        </p:blipFill>
        <p:spPr bwMode="auto">
          <a:xfrm>
            <a:off x="8101013" y="5734050"/>
            <a:ext cx="661987" cy="661988"/>
          </a:xfrm>
          <a:prstGeom prst="rect">
            <a:avLst/>
          </a:prstGeom>
          <a:noFill/>
          <a:ln w="9525">
            <a:noFill/>
            <a:miter lim="800000"/>
            <a:headEnd/>
            <a:tailEnd/>
          </a:ln>
        </p:spPr>
      </p:pic>
    </p:spTree>
    <p:extLst>
      <p:ext uri="{BB962C8B-B14F-4D97-AF65-F5344CB8AC3E}">
        <p14:creationId xmlns="" xmlns:p14="http://schemas.microsoft.com/office/powerpoint/2010/main" val="4797559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srcRect/>
          <a:stretch/>
        </p:blipFill>
        <p:spPr bwMode="auto">
          <a:xfrm>
            <a:off x="-1960" y="0"/>
            <a:ext cx="9142901" cy="66693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Explosion 1 4"/>
          <p:cNvSpPr/>
          <p:nvPr/>
        </p:nvSpPr>
        <p:spPr>
          <a:xfrm>
            <a:off x="8418602" y="116648"/>
            <a:ext cx="504056" cy="428982"/>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1</a:t>
            </a:r>
            <a:endParaRPr lang="tr-TR" dirty="0"/>
          </a:p>
        </p:txBody>
      </p:sp>
      <p:pic>
        <p:nvPicPr>
          <p:cNvPr id="6"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extLst>
      <p:ext uri="{BB962C8B-B14F-4D97-AF65-F5344CB8AC3E}">
        <p14:creationId xmlns="" xmlns:p14="http://schemas.microsoft.com/office/powerpoint/2010/main" val="9472031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srcRect/>
          <a:stretch/>
        </p:blipFill>
        <p:spPr bwMode="auto">
          <a:xfrm>
            <a:off x="65930" y="0"/>
            <a:ext cx="8965830" cy="67413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3 Yuvarlatılmış Dikdörtgen"/>
          <p:cNvSpPr/>
          <p:nvPr/>
        </p:nvSpPr>
        <p:spPr>
          <a:xfrm>
            <a:off x="65930" y="4853508"/>
            <a:ext cx="8963250" cy="576064"/>
          </a:xfrm>
          <a:prstGeom prst="roundRect">
            <a:avLst/>
          </a:prstGeom>
          <a:noFill/>
          <a:ln w="38100">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002060"/>
              </a:solidFill>
            </a:endParaRPr>
          </a:p>
        </p:txBody>
      </p:sp>
      <p:sp>
        <p:nvSpPr>
          <p:cNvPr id="6" name="8 Metin kutusu"/>
          <p:cNvSpPr txBox="1"/>
          <p:nvPr/>
        </p:nvSpPr>
        <p:spPr>
          <a:xfrm>
            <a:off x="579252" y="5445224"/>
            <a:ext cx="7886680" cy="923330"/>
          </a:xfrm>
          <a:prstGeom prst="rect">
            <a:avLst/>
          </a:prstGeom>
          <a:noFill/>
        </p:spPr>
        <p:txBody>
          <a:bodyPr wrap="square" rtlCol="0">
            <a:spAutoFit/>
          </a:bodyPr>
          <a:lstStyle/>
          <a:p>
            <a:pPr algn="ctr"/>
            <a:r>
              <a:rPr lang="tr-TR" b="1" dirty="0" smtClean="0">
                <a:solidFill>
                  <a:srgbClr val="FF0000"/>
                </a:solidFill>
              </a:rPr>
              <a:t>Sayısallaştırma Raporu bilgilendirme ilanı öncesi hazırlandığından raporda bu ilandan bahsedilmemelidir.</a:t>
            </a:r>
          </a:p>
          <a:p>
            <a:pPr algn="ctr"/>
            <a:endParaRPr lang="tr-TR" dirty="0"/>
          </a:p>
        </p:txBody>
      </p:sp>
      <p:sp>
        <p:nvSpPr>
          <p:cNvPr id="7" name="5 Çarpma"/>
          <p:cNvSpPr/>
          <p:nvPr/>
        </p:nvSpPr>
        <p:spPr>
          <a:xfrm>
            <a:off x="8743428" y="5429572"/>
            <a:ext cx="285752" cy="285752"/>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Explosion 1 7"/>
          <p:cNvSpPr/>
          <p:nvPr/>
        </p:nvSpPr>
        <p:spPr>
          <a:xfrm>
            <a:off x="7961876" y="2299613"/>
            <a:ext cx="504056" cy="428982"/>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2</a:t>
            </a:r>
            <a:endParaRPr lang="tr-TR" dirty="0"/>
          </a:p>
        </p:txBody>
      </p:sp>
      <p:pic>
        <p:nvPicPr>
          <p:cNvPr id="9" name="Picture 3" descr="spinearth"/>
          <p:cNvPicPr>
            <a:picLocks noChangeAspect="1" noChangeArrowheads="1" noCrop="1"/>
          </p:cNvPicPr>
          <p:nvPr/>
        </p:nvPicPr>
        <p:blipFill>
          <a:blip r:embed="rId3"/>
          <a:srcRect/>
          <a:stretch>
            <a:fillRect/>
          </a:stretch>
        </p:blipFill>
        <p:spPr bwMode="auto">
          <a:xfrm>
            <a:off x="8101013" y="5734050"/>
            <a:ext cx="661987" cy="661988"/>
          </a:xfrm>
          <a:prstGeom prst="rect">
            <a:avLst/>
          </a:prstGeom>
          <a:noFill/>
          <a:ln w="9525">
            <a:noFill/>
            <a:miter lim="800000"/>
            <a:headEnd/>
            <a:tailEnd/>
          </a:ln>
        </p:spPr>
      </p:pic>
    </p:spTree>
    <p:extLst>
      <p:ext uri="{BB962C8B-B14F-4D97-AF65-F5344CB8AC3E}">
        <p14:creationId xmlns="" xmlns:p14="http://schemas.microsoft.com/office/powerpoint/2010/main" val="2412631092"/>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Sunu2_Yuvarlak Logolu">
  <a:themeElements>
    <a:clrScheme name="Sunu2_Yuvarlak Logolu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unu2_Yuvarlak Logolu">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unu2_Yuvarlak Logolu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unu2_Yuvarlak Logolu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unu2_Yuvarlak Logolu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unu2_Yuvarlak Logolu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unu2_Yuvarlak Logolu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unu2_Yuvarlak Logolu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unu2_Yuvarlak Logolu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unu2_Yuvarlak Logolu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unu2_Yuvarlak Logolu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unu2_Yuvarlak Logolu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unu2_Yuvarlak Logolu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unu2_Yuvarlak Logolu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kış">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13038</TotalTime>
  <Words>2117</Words>
  <Application>Microsoft Office PowerPoint</Application>
  <PresentationFormat>Ekran Gösterisi (4:3)</PresentationFormat>
  <Paragraphs>278</Paragraphs>
  <Slides>57</Slides>
  <Notes>0</Notes>
  <HiddenSlides>0</HiddenSlides>
  <MMClips>0</MMClips>
  <ScaleCrop>false</ScaleCrop>
  <HeadingPairs>
    <vt:vector size="6" baseType="variant">
      <vt:variant>
        <vt:lpstr>Tema</vt:lpstr>
      </vt:variant>
      <vt:variant>
        <vt:i4>2</vt:i4>
      </vt:variant>
      <vt:variant>
        <vt:lpstr>Katıştırılmış OLE Hizmet Programları</vt:lpstr>
      </vt:variant>
      <vt:variant>
        <vt:i4>1</vt:i4>
      </vt:variant>
      <vt:variant>
        <vt:lpstr>Slayt Başlıkları</vt:lpstr>
      </vt:variant>
      <vt:variant>
        <vt:i4>57</vt:i4>
      </vt:variant>
    </vt:vector>
  </HeadingPairs>
  <TitlesOfParts>
    <vt:vector size="60" baseType="lpstr">
      <vt:lpstr>Sunu2_Yuvarlak Logolu</vt:lpstr>
      <vt:lpstr>Akış</vt:lpstr>
      <vt:lpstr>Acrobat Document</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Kadastro Kanunları ve Senetsizden Edinme Normları </vt:lpstr>
      <vt:lpstr>Slayt 49</vt:lpstr>
      <vt:lpstr>Slayt 50</vt:lpstr>
      <vt:lpstr>Slayt 51</vt:lpstr>
      <vt:lpstr>Slayt 52</vt:lpstr>
      <vt:lpstr>Slayt 53</vt:lpstr>
      <vt:lpstr>Slayt 54</vt:lpstr>
      <vt:lpstr>Slayt 55</vt:lpstr>
      <vt:lpstr>Slayt 56</vt:lpstr>
      <vt:lpstr>Slayt 57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BÜLENT KILIÇ</dc:creator>
  <cp:lastModifiedBy>ssimsek</cp:lastModifiedBy>
  <cp:revision>1593</cp:revision>
  <dcterms:created xsi:type="dcterms:W3CDTF">2010-01-21T11:06:00Z</dcterms:created>
  <dcterms:modified xsi:type="dcterms:W3CDTF">2018-09-11T13:17:32Z</dcterms:modified>
</cp:coreProperties>
</file>