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diagrams/layout1.xml" ContentType="application/vnd.openxmlformats-officedocument.drawingml.diagram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Layouts/slideLayout7.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Default Extension="png" ContentType="image/png"/>
  <Default Extension="bin" ContentType="application/vnd.openxmlformats-officedocument.oleObject"/>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s/slide91.xml" ContentType="application/vnd.openxmlformats-officedocument.presentationml.slide+xml"/>
  <Default Extension="jpeg" ContentType="image/jpeg"/>
  <Override PartName="/ppt/slideLayouts/slideLayout3.xml" ContentType="application/vnd.openxmlformats-officedocument.presentationml.slideLayout+xml"/>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gif" ContentType="image/gif"/>
  <Default Extension="vml" ContentType="application/vnd.openxmlformats-officedocument.vmlDrawing"/>
  <Default Extension="tiff" ContentType="image/tiff"/>
  <Override PartName="/ppt/slides/slide89.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handoutMasters/handoutMaster1.xml" ContentType="application/vnd.openxmlformats-officedocument.presentationml.handoutMaster+xml"/>
  <Override PartName="/ppt/diagrams/data1.xml" ContentType="application/vnd.openxmlformats-officedocument.drawingml.diagramData+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Default Extension="wmf" ContentType="image/x-wmf"/>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s/slide79.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83" r:id="rId1"/>
    <p:sldMasterId id="2147483858" r:id="rId2"/>
  </p:sldMasterIdLst>
  <p:notesMasterIdLst>
    <p:notesMasterId r:id="rId94"/>
  </p:notesMasterIdLst>
  <p:handoutMasterIdLst>
    <p:handoutMasterId r:id="rId95"/>
  </p:handoutMasterIdLst>
  <p:sldIdLst>
    <p:sldId id="523" r:id="rId3"/>
    <p:sldId id="570" r:id="rId4"/>
    <p:sldId id="657" r:id="rId5"/>
    <p:sldId id="644" r:id="rId6"/>
    <p:sldId id="645" r:id="rId7"/>
    <p:sldId id="906" r:id="rId8"/>
    <p:sldId id="839" r:id="rId9"/>
    <p:sldId id="665" r:id="rId10"/>
    <p:sldId id="813" r:id="rId11"/>
    <p:sldId id="656" r:id="rId12"/>
    <p:sldId id="660" r:id="rId13"/>
    <p:sldId id="647" r:id="rId14"/>
    <p:sldId id="907" r:id="rId15"/>
    <p:sldId id="652" r:id="rId16"/>
    <p:sldId id="662" r:id="rId17"/>
    <p:sldId id="651" r:id="rId18"/>
    <p:sldId id="658" r:id="rId19"/>
    <p:sldId id="733" r:id="rId20"/>
    <p:sldId id="659" r:id="rId21"/>
    <p:sldId id="653" r:id="rId22"/>
    <p:sldId id="823" r:id="rId23"/>
    <p:sldId id="830" r:id="rId24"/>
    <p:sldId id="666" r:id="rId25"/>
    <p:sldId id="667" r:id="rId26"/>
    <p:sldId id="668" r:id="rId27"/>
    <p:sldId id="849" r:id="rId28"/>
    <p:sldId id="850" r:id="rId29"/>
    <p:sldId id="825" r:id="rId30"/>
    <p:sldId id="844" r:id="rId31"/>
    <p:sldId id="845" r:id="rId32"/>
    <p:sldId id="846" r:id="rId33"/>
    <p:sldId id="852" r:id="rId34"/>
    <p:sldId id="851" r:id="rId35"/>
    <p:sldId id="837" r:id="rId36"/>
    <p:sldId id="680" r:id="rId37"/>
    <p:sldId id="729" r:id="rId38"/>
    <p:sldId id="730" r:id="rId39"/>
    <p:sldId id="731" r:id="rId40"/>
    <p:sldId id="690" r:id="rId41"/>
    <p:sldId id="734" r:id="rId42"/>
    <p:sldId id="735" r:id="rId43"/>
    <p:sldId id="834" r:id="rId44"/>
    <p:sldId id="835" r:id="rId45"/>
    <p:sldId id="836" r:id="rId46"/>
    <p:sldId id="807" r:id="rId47"/>
    <p:sldId id="683" r:id="rId48"/>
    <p:sldId id="685" r:id="rId49"/>
    <p:sldId id="684" r:id="rId50"/>
    <p:sldId id="798" r:id="rId51"/>
    <p:sldId id="649" r:id="rId52"/>
    <p:sldId id="861" r:id="rId53"/>
    <p:sldId id="857" r:id="rId54"/>
    <p:sldId id="858" r:id="rId55"/>
    <p:sldId id="859" r:id="rId56"/>
    <p:sldId id="860" r:id="rId57"/>
    <p:sldId id="814" r:id="rId58"/>
    <p:sldId id="679" r:id="rId59"/>
    <p:sldId id="812" r:id="rId60"/>
    <p:sldId id="688" r:id="rId61"/>
    <p:sldId id="816" r:id="rId62"/>
    <p:sldId id="655" r:id="rId63"/>
    <p:sldId id="794" r:id="rId64"/>
    <p:sldId id="663" r:id="rId65"/>
    <p:sldId id="687" r:id="rId66"/>
    <p:sldId id="675" r:id="rId67"/>
    <p:sldId id="689" r:id="rId68"/>
    <p:sldId id="650" r:id="rId69"/>
    <p:sldId id="831" r:id="rId70"/>
    <p:sldId id="832" r:id="rId71"/>
    <p:sldId id="847" r:id="rId72"/>
    <p:sldId id="848" r:id="rId73"/>
    <p:sldId id="833" r:id="rId74"/>
    <p:sldId id="908" r:id="rId75"/>
    <p:sldId id="856" r:id="rId76"/>
    <p:sldId id="854" r:id="rId77"/>
    <p:sldId id="855" r:id="rId78"/>
    <p:sldId id="909" r:id="rId79"/>
    <p:sldId id="915" r:id="rId80"/>
    <p:sldId id="910" r:id="rId81"/>
    <p:sldId id="914" r:id="rId82"/>
    <p:sldId id="911" r:id="rId83"/>
    <p:sldId id="912" r:id="rId84"/>
    <p:sldId id="913" r:id="rId85"/>
    <p:sldId id="799" r:id="rId86"/>
    <p:sldId id="809" r:id="rId87"/>
    <p:sldId id="810" r:id="rId88"/>
    <p:sldId id="808" r:id="rId89"/>
    <p:sldId id="686" r:id="rId90"/>
    <p:sldId id="732" r:id="rId91"/>
    <p:sldId id="803" r:id="rId92"/>
    <p:sldId id="636" r:id="rId93"/>
  </p:sldIdLst>
  <p:sldSz cx="9144000" cy="6858000" type="screen4x3"/>
  <p:notesSz cx="6858000" cy="9144000"/>
  <p:defaultTextStyle>
    <a:defPPr>
      <a:defRPr lang="tr-TR"/>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CB1A2"/>
    <a:srgbClr val="2F9BB1"/>
    <a:srgbClr val="0000FF"/>
    <a:srgbClr val="FFFF66"/>
    <a:srgbClr val="2283BE"/>
    <a:srgbClr val="FF33CC"/>
    <a:srgbClr val="993300"/>
    <a:srgbClr val="9E09C7"/>
    <a:srgbClr val="ECF123"/>
    <a:srgbClr val="ECBE14"/>
  </p:clrMru>
</p:presentationPr>
</file>

<file path=ppt/tableStyles.xml><?xml version="1.0" encoding="utf-8"?>
<a:tblStyleLst xmlns:a="http://schemas.openxmlformats.org/drawingml/2006/main" def="{5C22544A-7EE6-4342-B048-85BDC9FD1C3A}">
  <a:tblStyle styleId="{8A107856-5554-42FB-B03E-39F5DBC370BA}" styleName="Orta Stil 4 - Vurgu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AF606853-7671-496A-8E4F-DF71F8EC918B}" styleName="Koyu Stil 1 - Vurgu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BDBED569-4797-4DF1-A0F4-6AAB3CD982D8}" styleName="Açık Stil 3 - Vurgu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Orta Stil 2 - Vurgu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DA37D80-6434-44D0-A028-1B22A696006F}" styleName="Açık Stil 3 - Vurgu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F5AB1C69-6EDB-4FF4-983F-18BD219EF322}" styleName="Orta Stil 2 - Vurgu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Orta Stil 2 - Vurgu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Orta Stil 2 - Vurgu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0505E3EF-67EA-436B-97B2-0124C06EBD24}" styleName="Orta Stil 4 - Vurgu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1E171933-4619-4E11-9A3F-F7608DF75F80}" styleName="Orta Stil 1 - Vurgu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0890" autoAdjust="0"/>
    <p:restoredTop sz="98276" autoAdjust="0"/>
  </p:normalViewPr>
  <p:slideViewPr>
    <p:cSldViewPr snapToObjects="1">
      <p:cViewPr>
        <p:scale>
          <a:sx n="66" d="100"/>
          <a:sy n="66" d="100"/>
        </p:scale>
        <p:origin x="-3168" y="-119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2418"/>
    </p:cViewPr>
  </p:sorter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slide" Target="slides/slide74.xml"/><Relationship Id="rId84" Type="http://schemas.openxmlformats.org/officeDocument/2006/relationships/slide" Target="slides/slide82.xml"/><Relationship Id="rId89" Type="http://schemas.openxmlformats.org/officeDocument/2006/relationships/slide" Target="slides/slide87.xml"/><Relationship Id="rId97" Type="http://schemas.openxmlformats.org/officeDocument/2006/relationships/viewProps" Target="viewProps.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slide" Target="slides/slide85.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90" Type="http://schemas.openxmlformats.org/officeDocument/2006/relationships/slide" Target="slides/slide88.xml"/><Relationship Id="rId95" Type="http://schemas.openxmlformats.org/officeDocument/2006/relationships/handoutMaster" Target="handoutMasters/handoutMaster1.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slide" Target="slides/slide91.xml"/><Relationship Id="rId98" Type="http://schemas.openxmlformats.org/officeDocument/2006/relationships/theme" Target="theme/theme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notesMaster" Target="notesMasters/notesMaster1.xml"/><Relationship Id="rId9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6C7DE24-EA9A-46B4-8351-964B24D386B1}" type="doc">
      <dgm:prSet loTypeId="urn:microsoft.com/office/officeart/2005/8/layout/cycle6" loCatId="cycle" qsTypeId="urn:microsoft.com/office/officeart/2005/8/quickstyle/3d3" qsCatId="3D" csTypeId="urn:microsoft.com/office/officeart/2005/8/colors/colorful2" csCatId="colorful" phldr="1"/>
      <dgm:spPr/>
      <dgm:t>
        <a:bodyPr/>
        <a:lstStyle/>
        <a:p>
          <a:endParaRPr lang="tr-TR"/>
        </a:p>
      </dgm:t>
    </dgm:pt>
    <dgm:pt modelId="{14C2B268-D2B7-418D-BB1F-69D2ED89B9B8}">
      <dgm:prSet phldrT="[Metin]"/>
      <dgm:spPr/>
      <dgm:t>
        <a:bodyPr/>
        <a:lstStyle/>
        <a:p>
          <a:r>
            <a:rPr lang="tr-TR" b="1" dirty="0" smtClean="0">
              <a:solidFill>
                <a:srgbClr val="C00000"/>
              </a:solidFill>
            </a:rPr>
            <a:t>Y.K.N. No ve Koordinatları</a:t>
          </a:r>
          <a:endParaRPr lang="tr-TR" b="1" dirty="0">
            <a:solidFill>
              <a:srgbClr val="C00000"/>
            </a:solidFill>
          </a:endParaRPr>
        </a:p>
      </dgm:t>
    </dgm:pt>
    <dgm:pt modelId="{4C5F39B7-B0B6-47B7-A664-DB58666CF88E}" type="parTrans" cxnId="{03F7DDF1-26DC-4010-ADC9-46315CDD3D26}">
      <dgm:prSet/>
      <dgm:spPr/>
      <dgm:t>
        <a:bodyPr/>
        <a:lstStyle/>
        <a:p>
          <a:endParaRPr lang="tr-TR"/>
        </a:p>
      </dgm:t>
    </dgm:pt>
    <dgm:pt modelId="{14516120-D05E-40C1-AD6D-195036830043}" type="sibTrans" cxnId="{03F7DDF1-26DC-4010-ADC9-46315CDD3D26}">
      <dgm:prSet/>
      <dgm:spPr/>
      <dgm:t>
        <a:bodyPr/>
        <a:lstStyle/>
        <a:p>
          <a:endParaRPr lang="tr-TR"/>
        </a:p>
      </dgm:t>
    </dgm:pt>
    <dgm:pt modelId="{83180290-FEC8-4663-B280-3C1FAA828081}">
      <dgm:prSet phldrT="[Metin]"/>
      <dgm:spPr/>
      <dgm:t>
        <a:bodyPr/>
        <a:lstStyle/>
        <a:p>
          <a:r>
            <a:rPr lang="tr-TR" b="1" dirty="0" smtClean="0">
              <a:solidFill>
                <a:schemeClr val="tx1"/>
              </a:solidFill>
            </a:rPr>
            <a:t>Ada ve Parsel Köşe  Nokta No ve Koordinatları</a:t>
          </a:r>
          <a:endParaRPr lang="tr-TR" b="1" dirty="0">
            <a:solidFill>
              <a:schemeClr val="tx1"/>
            </a:solidFill>
          </a:endParaRPr>
        </a:p>
      </dgm:t>
    </dgm:pt>
    <dgm:pt modelId="{D0626269-1D98-4AE4-A116-8DCBD520BC1D}" type="parTrans" cxnId="{3720DFC5-2C9E-4A8B-B7FE-D12FB6B1F488}">
      <dgm:prSet/>
      <dgm:spPr/>
      <dgm:t>
        <a:bodyPr/>
        <a:lstStyle/>
        <a:p>
          <a:endParaRPr lang="tr-TR"/>
        </a:p>
      </dgm:t>
    </dgm:pt>
    <dgm:pt modelId="{C40399A0-1770-4455-94B8-F6AF41B68AE0}" type="sibTrans" cxnId="{3720DFC5-2C9E-4A8B-B7FE-D12FB6B1F488}">
      <dgm:prSet/>
      <dgm:spPr/>
      <dgm:t>
        <a:bodyPr/>
        <a:lstStyle/>
        <a:p>
          <a:endParaRPr lang="tr-TR"/>
        </a:p>
      </dgm:t>
    </dgm:pt>
    <dgm:pt modelId="{5C299CEE-D53C-4E1F-8734-87235C8F29EC}">
      <dgm:prSet phldrT="[Metin]"/>
      <dgm:spPr/>
      <dgm:t>
        <a:bodyPr/>
        <a:lstStyle/>
        <a:p>
          <a:r>
            <a:rPr lang="tr-TR" b="1" dirty="0" smtClean="0"/>
            <a:t>Ada ve Parsel Yazı ve Yüzölçümü Bilgileri</a:t>
          </a:r>
          <a:endParaRPr lang="tr-TR" b="1" dirty="0"/>
        </a:p>
      </dgm:t>
    </dgm:pt>
    <dgm:pt modelId="{D6792648-A7F7-4437-9CA8-45F574B7F3F3}" type="parTrans" cxnId="{223B16D9-7716-45B0-8C11-771BE681367B}">
      <dgm:prSet/>
      <dgm:spPr/>
      <dgm:t>
        <a:bodyPr/>
        <a:lstStyle/>
        <a:p>
          <a:endParaRPr lang="tr-TR"/>
        </a:p>
      </dgm:t>
    </dgm:pt>
    <dgm:pt modelId="{F5B21C53-A7D0-42AC-808E-EC2C52D7F092}" type="sibTrans" cxnId="{223B16D9-7716-45B0-8C11-771BE681367B}">
      <dgm:prSet/>
      <dgm:spPr/>
      <dgm:t>
        <a:bodyPr/>
        <a:lstStyle/>
        <a:p>
          <a:endParaRPr lang="tr-TR"/>
        </a:p>
      </dgm:t>
    </dgm:pt>
    <dgm:pt modelId="{E99D4FF5-1ED8-4A64-BCF6-A537D126DCF9}">
      <dgm:prSet phldrT="[Metin]"/>
      <dgm:spPr/>
      <dgm:t>
        <a:bodyPr/>
        <a:lstStyle/>
        <a:p>
          <a:r>
            <a:rPr lang="tr-TR" b="1" dirty="0" smtClean="0"/>
            <a:t>Hat  Birleşme Bilgileri</a:t>
          </a:r>
          <a:endParaRPr lang="tr-TR" b="1" dirty="0"/>
        </a:p>
      </dgm:t>
    </dgm:pt>
    <dgm:pt modelId="{F096B390-3B26-4A4B-9B33-5A0D38ED4FED}" type="parTrans" cxnId="{1FEEB7BA-A0A1-466D-A8BB-210B402813BA}">
      <dgm:prSet/>
      <dgm:spPr/>
      <dgm:t>
        <a:bodyPr/>
        <a:lstStyle/>
        <a:p>
          <a:endParaRPr lang="tr-TR"/>
        </a:p>
      </dgm:t>
    </dgm:pt>
    <dgm:pt modelId="{6EFB90CF-17D9-4C03-A0E1-6624F887DDAB}" type="sibTrans" cxnId="{1FEEB7BA-A0A1-466D-A8BB-210B402813BA}">
      <dgm:prSet/>
      <dgm:spPr/>
      <dgm:t>
        <a:bodyPr/>
        <a:lstStyle/>
        <a:p>
          <a:endParaRPr lang="tr-TR"/>
        </a:p>
      </dgm:t>
    </dgm:pt>
    <dgm:pt modelId="{86C3D394-B895-4CB3-BD07-591AB9BCCE6A}">
      <dgm:prSet phldrT="[Metin]"/>
      <dgm:spPr/>
      <dgm:t>
        <a:bodyPr/>
        <a:lstStyle/>
        <a:p>
          <a:r>
            <a:rPr lang="tr-TR" b="1" dirty="0" smtClean="0"/>
            <a:t>Nokta Konum Doğrulukları</a:t>
          </a:r>
          <a:endParaRPr lang="tr-TR" b="1" dirty="0"/>
        </a:p>
      </dgm:t>
    </dgm:pt>
    <dgm:pt modelId="{6C3D334F-B01E-4415-AD23-36ACCC9BBFEC}" type="parTrans" cxnId="{22A1ED67-E385-4F65-9E8A-860F33285398}">
      <dgm:prSet/>
      <dgm:spPr/>
      <dgm:t>
        <a:bodyPr/>
        <a:lstStyle/>
        <a:p>
          <a:endParaRPr lang="tr-TR"/>
        </a:p>
      </dgm:t>
    </dgm:pt>
    <dgm:pt modelId="{DBBA9913-A56C-49E9-8A2C-C202A26525EF}" type="sibTrans" cxnId="{22A1ED67-E385-4F65-9E8A-860F33285398}">
      <dgm:prSet/>
      <dgm:spPr/>
      <dgm:t>
        <a:bodyPr/>
        <a:lstStyle/>
        <a:p>
          <a:endParaRPr lang="tr-TR"/>
        </a:p>
      </dgm:t>
    </dgm:pt>
    <dgm:pt modelId="{470FB65F-E3B4-4688-B599-9F36A5FAE958}" type="pres">
      <dgm:prSet presAssocID="{F6C7DE24-EA9A-46B4-8351-964B24D386B1}" presName="cycle" presStyleCnt="0">
        <dgm:presLayoutVars>
          <dgm:dir/>
          <dgm:resizeHandles val="exact"/>
        </dgm:presLayoutVars>
      </dgm:prSet>
      <dgm:spPr/>
      <dgm:t>
        <a:bodyPr/>
        <a:lstStyle/>
        <a:p>
          <a:endParaRPr lang="tr-TR"/>
        </a:p>
      </dgm:t>
    </dgm:pt>
    <dgm:pt modelId="{ABAF855E-A7E7-4163-A6C9-B66F9CE99688}" type="pres">
      <dgm:prSet presAssocID="{14C2B268-D2B7-418D-BB1F-69D2ED89B9B8}" presName="node" presStyleLbl="node1" presStyleIdx="0" presStyleCnt="5">
        <dgm:presLayoutVars>
          <dgm:bulletEnabled val="1"/>
        </dgm:presLayoutVars>
      </dgm:prSet>
      <dgm:spPr/>
      <dgm:t>
        <a:bodyPr/>
        <a:lstStyle/>
        <a:p>
          <a:endParaRPr lang="tr-TR"/>
        </a:p>
      </dgm:t>
    </dgm:pt>
    <dgm:pt modelId="{D0A1A008-3049-4F27-90B1-EE9F3C4B57E6}" type="pres">
      <dgm:prSet presAssocID="{14C2B268-D2B7-418D-BB1F-69D2ED89B9B8}" presName="spNode" presStyleCnt="0"/>
      <dgm:spPr/>
    </dgm:pt>
    <dgm:pt modelId="{C637AB76-0727-4AA7-B8AF-6C1B934A248A}" type="pres">
      <dgm:prSet presAssocID="{14516120-D05E-40C1-AD6D-195036830043}" presName="sibTrans" presStyleLbl="sibTrans1D1" presStyleIdx="0" presStyleCnt="5"/>
      <dgm:spPr/>
      <dgm:t>
        <a:bodyPr/>
        <a:lstStyle/>
        <a:p>
          <a:endParaRPr lang="tr-TR"/>
        </a:p>
      </dgm:t>
    </dgm:pt>
    <dgm:pt modelId="{3A6FCE24-8AD5-4040-83C5-2F8C534EB71A}" type="pres">
      <dgm:prSet presAssocID="{83180290-FEC8-4663-B280-3C1FAA828081}" presName="node" presStyleLbl="node1" presStyleIdx="1" presStyleCnt="5" custRadScaleRad="108481" custRadScaleInc="5103">
        <dgm:presLayoutVars>
          <dgm:bulletEnabled val="1"/>
        </dgm:presLayoutVars>
      </dgm:prSet>
      <dgm:spPr/>
      <dgm:t>
        <a:bodyPr/>
        <a:lstStyle/>
        <a:p>
          <a:endParaRPr lang="tr-TR"/>
        </a:p>
      </dgm:t>
    </dgm:pt>
    <dgm:pt modelId="{E09DFAC6-E751-42CB-B442-DA6881821BA7}" type="pres">
      <dgm:prSet presAssocID="{83180290-FEC8-4663-B280-3C1FAA828081}" presName="spNode" presStyleCnt="0"/>
      <dgm:spPr/>
    </dgm:pt>
    <dgm:pt modelId="{D0A9F41A-8CCF-4664-84ED-FF7930A72EDE}" type="pres">
      <dgm:prSet presAssocID="{C40399A0-1770-4455-94B8-F6AF41B68AE0}" presName="sibTrans" presStyleLbl="sibTrans1D1" presStyleIdx="1" presStyleCnt="5"/>
      <dgm:spPr/>
      <dgm:t>
        <a:bodyPr/>
        <a:lstStyle/>
        <a:p>
          <a:endParaRPr lang="tr-TR"/>
        </a:p>
      </dgm:t>
    </dgm:pt>
    <dgm:pt modelId="{14E3CDFB-03B2-4BBD-8067-874C1D816CB5}" type="pres">
      <dgm:prSet presAssocID="{5C299CEE-D53C-4E1F-8734-87235C8F29EC}" presName="node" presStyleLbl="node1" presStyleIdx="2" presStyleCnt="5">
        <dgm:presLayoutVars>
          <dgm:bulletEnabled val="1"/>
        </dgm:presLayoutVars>
      </dgm:prSet>
      <dgm:spPr/>
      <dgm:t>
        <a:bodyPr/>
        <a:lstStyle/>
        <a:p>
          <a:endParaRPr lang="tr-TR"/>
        </a:p>
      </dgm:t>
    </dgm:pt>
    <dgm:pt modelId="{578BFB42-2894-4EB9-9404-19B482FF2821}" type="pres">
      <dgm:prSet presAssocID="{5C299CEE-D53C-4E1F-8734-87235C8F29EC}" presName="spNode" presStyleCnt="0"/>
      <dgm:spPr/>
    </dgm:pt>
    <dgm:pt modelId="{8DEC0EB9-891B-485B-BE28-5192986E46A3}" type="pres">
      <dgm:prSet presAssocID="{F5B21C53-A7D0-42AC-808E-EC2C52D7F092}" presName="sibTrans" presStyleLbl="sibTrans1D1" presStyleIdx="2" presStyleCnt="5"/>
      <dgm:spPr/>
      <dgm:t>
        <a:bodyPr/>
        <a:lstStyle/>
        <a:p>
          <a:endParaRPr lang="tr-TR"/>
        </a:p>
      </dgm:t>
    </dgm:pt>
    <dgm:pt modelId="{2011B19C-A185-4499-8AEA-E6FF2B45316D}" type="pres">
      <dgm:prSet presAssocID="{E99D4FF5-1ED8-4A64-BCF6-A537D126DCF9}" presName="node" presStyleLbl="node1" presStyleIdx="3" presStyleCnt="5">
        <dgm:presLayoutVars>
          <dgm:bulletEnabled val="1"/>
        </dgm:presLayoutVars>
      </dgm:prSet>
      <dgm:spPr/>
      <dgm:t>
        <a:bodyPr/>
        <a:lstStyle/>
        <a:p>
          <a:endParaRPr lang="tr-TR"/>
        </a:p>
      </dgm:t>
    </dgm:pt>
    <dgm:pt modelId="{C17FB754-62B9-4660-88E5-308B0863E585}" type="pres">
      <dgm:prSet presAssocID="{E99D4FF5-1ED8-4A64-BCF6-A537D126DCF9}" presName="spNode" presStyleCnt="0"/>
      <dgm:spPr/>
    </dgm:pt>
    <dgm:pt modelId="{29BD3552-B139-4E69-90AC-63145ECB3368}" type="pres">
      <dgm:prSet presAssocID="{6EFB90CF-17D9-4C03-A0E1-6624F887DDAB}" presName="sibTrans" presStyleLbl="sibTrans1D1" presStyleIdx="3" presStyleCnt="5"/>
      <dgm:spPr/>
      <dgm:t>
        <a:bodyPr/>
        <a:lstStyle/>
        <a:p>
          <a:endParaRPr lang="tr-TR"/>
        </a:p>
      </dgm:t>
    </dgm:pt>
    <dgm:pt modelId="{ED23D7AC-8D68-40A5-A40D-B7635C1EC1DB}" type="pres">
      <dgm:prSet presAssocID="{86C3D394-B895-4CB3-BD07-591AB9BCCE6A}" presName="node" presStyleLbl="node1" presStyleIdx="4" presStyleCnt="5">
        <dgm:presLayoutVars>
          <dgm:bulletEnabled val="1"/>
        </dgm:presLayoutVars>
      </dgm:prSet>
      <dgm:spPr/>
      <dgm:t>
        <a:bodyPr/>
        <a:lstStyle/>
        <a:p>
          <a:endParaRPr lang="tr-TR"/>
        </a:p>
      </dgm:t>
    </dgm:pt>
    <dgm:pt modelId="{237F263B-0508-40EF-9C00-69FFE66EE6C5}" type="pres">
      <dgm:prSet presAssocID="{86C3D394-B895-4CB3-BD07-591AB9BCCE6A}" presName="spNode" presStyleCnt="0"/>
      <dgm:spPr/>
    </dgm:pt>
    <dgm:pt modelId="{04B585D8-82F7-4157-9A41-5FAD7BA42511}" type="pres">
      <dgm:prSet presAssocID="{DBBA9913-A56C-49E9-8A2C-C202A26525EF}" presName="sibTrans" presStyleLbl="sibTrans1D1" presStyleIdx="4" presStyleCnt="5"/>
      <dgm:spPr/>
      <dgm:t>
        <a:bodyPr/>
        <a:lstStyle/>
        <a:p>
          <a:endParaRPr lang="tr-TR"/>
        </a:p>
      </dgm:t>
    </dgm:pt>
  </dgm:ptLst>
  <dgm:cxnLst>
    <dgm:cxn modelId="{633382DD-D9A8-4620-B49A-7AE3AC8547FD}" type="presOf" srcId="{E99D4FF5-1ED8-4A64-BCF6-A537D126DCF9}" destId="{2011B19C-A185-4499-8AEA-E6FF2B45316D}" srcOrd="0" destOrd="0" presId="urn:microsoft.com/office/officeart/2005/8/layout/cycle6"/>
    <dgm:cxn modelId="{C60F30C0-45CD-4F52-B6C3-33C3BBDC2CD0}" type="presOf" srcId="{F5B21C53-A7D0-42AC-808E-EC2C52D7F092}" destId="{8DEC0EB9-891B-485B-BE28-5192986E46A3}" srcOrd="0" destOrd="0" presId="urn:microsoft.com/office/officeart/2005/8/layout/cycle6"/>
    <dgm:cxn modelId="{22A1ED67-E385-4F65-9E8A-860F33285398}" srcId="{F6C7DE24-EA9A-46B4-8351-964B24D386B1}" destId="{86C3D394-B895-4CB3-BD07-591AB9BCCE6A}" srcOrd="4" destOrd="0" parTransId="{6C3D334F-B01E-4415-AD23-36ACCC9BBFEC}" sibTransId="{DBBA9913-A56C-49E9-8A2C-C202A26525EF}"/>
    <dgm:cxn modelId="{03F7DDF1-26DC-4010-ADC9-46315CDD3D26}" srcId="{F6C7DE24-EA9A-46B4-8351-964B24D386B1}" destId="{14C2B268-D2B7-418D-BB1F-69D2ED89B9B8}" srcOrd="0" destOrd="0" parTransId="{4C5F39B7-B0B6-47B7-A664-DB58666CF88E}" sibTransId="{14516120-D05E-40C1-AD6D-195036830043}"/>
    <dgm:cxn modelId="{43230C51-076F-4FE5-9ADB-007DE35FBB1E}" type="presOf" srcId="{F6C7DE24-EA9A-46B4-8351-964B24D386B1}" destId="{470FB65F-E3B4-4688-B599-9F36A5FAE958}" srcOrd="0" destOrd="0" presId="urn:microsoft.com/office/officeart/2005/8/layout/cycle6"/>
    <dgm:cxn modelId="{28F13651-854E-4B3D-A6C9-E64A3A3AC50F}" type="presOf" srcId="{86C3D394-B895-4CB3-BD07-591AB9BCCE6A}" destId="{ED23D7AC-8D68-40A5-A40D-B7635C1EC1DB}" srcOrd="0" destOrd="0" presId="urn:microsoft.com/office/officeart/2005/8/layout/cycle6"/>
    <dgm:cxn modelId="{69FB1E7E-4F56-4A78-9520-A0B6EF0B9950}" type="presOf" srcId="{14516120-D05E-40C1-AD6D-195036830043}" destId="{C637AB76-0727-4AA7-B8AF-6C1B934A248A}" srcOrd="0" destOrd="0" presId="urn:microsoft.com/office/officeart/2005/8/layout/cycle6"/>
    <dgm:cxn modelId="{256AA895-8AE9-41B0-A663-8CB520417C96}" type="presOf" srcId="{6EFB90CF-17D9-4C03-A0E1-6624F887DDAB}" destId="{29BD3552-B139-4E69-90AC-63145ECB3368}" srcOrd="0" destOrd="0" presId="urn:microsoft.com/office/officeart/2005/8/layout/cycle6"/>
    <dgm:cxn modelId="{03287FA1-3542-4775-AAB7-8661C57E2DF3}" type="presOf" srcId="{83180290-FEC8-4663-B280-3C1FAA828081}" destId="{3A6FCE24-8AD5-4040-83C5-2F8C534EB71A}" srcOrd="0" destOrd="0" presId="urn:microsoft.com/office/officeart/2005/8/layout/cycle6"/>
    <dgm:cxn modelId="{3720DFC5-2C9E-4A8B-B7FE-D12FB6B1F488}" srcId="{F6C7DE24-EA9A-46B4-8351-964B24D386B1}" destId="{83180290-FEC8-4663-B280-3C1FAA828081}" srcOrd="1" destOrd="0" parTransId="{D0626269-1D98-4AE4-A116-8DCBD520BC1D}" sibTransId="{C40399A0-1770-4455-94B8-F6AF41B68AE0}"/>
    <dgm:cxn modelId="{1FEEB7BA-A0A1-466D-A8BB-210B402813BA}" srcId="{F6C7DE24-EA9A-46B4-8351-964B24D386B1}" destId="{E99D4FF5-1ED8-4A64-BCF6-A537D126DCF9}" srcOrd="3" destOrd="0" parTransId="{F096B390-3B26-4A4B-9B33-5A0D38ED4FED}" sibTransId="{6EFB90CF-17D9-4C03-A0E1-6624F887DDAB}"/>
    <dgm:cxn modelId="{5DFCD550-88FF-48B8-9583-CB1209F0D6BF}" type="presOf" srcId="{5C299CEE-D53C-4E1F-8734-87235C8F29EC}" destId="{14E3CDFB-03B2-4BBD-8067-874C1D816CB5}" srcOrd="0" destOrd="0" presId="urn:microsoft.com/office/officeart/2005/8/layout/cycle6"/>
    <dgm:cxn modelId="{3DA3E56B-5CD3-4944-ACE7-8F7F7D7B099D}" type="presOf" srcId="{DBBA9913-A56C-49E9-8A2C-C202A26525EF}" destId="{04B585D8-82F7-4157-9A41-5FAD7BA42511}" srcOrd="0" destOrd="0" presId="urn:microsoft.com/office/officeart/2005/8/layout/cycle6"/>
    <dgm:cxn modelId="{061D57BA-011B-4480-8872-5EDF18FA78C6}" type="presOf" srcId="{14C2B268-D2B7-418D-BB1F-69D2ED89B9B8}" destId="{ABAF855E-A7E7-4163-A6C9-B66F9CE99688}" srcOrd="0" destOrd="0" presId="urn:microsoft.com/office/officeart/2005/8/layout/cycle6"/>
    <dgm:cxn modelId="{223B16D9-7716-45B0-8C11-771BE681367B}" srcId="{F6C7DE24-EA9A-46B4-8351-964B24D386B1}" destId="{5C299CEE-D53C-4E1F-8734-87235C8F29EC}" srcOrd="2" destOrd="0" parTransId="{D6792648-A7F7-4437-9CA8-45F574B7F3F3}" sibTransId="{F5B21C53-A7D0-42AC-808E-EC2C52D7F092}"/>
    <dgm:cxn modelId="{3C47C814-BC7A-4B58-A51E-841CCEE22AC6}" type="presOf" srcId="{C40399A0-1770-4455-94B8-F6AF41B68AE0}" destId="{D0A9F41A-8CCF-4664-84ED-FF7930A72EDE}" srcOrd="0" destOrd="0" presId="urn:microsoft.com/office/officeart/2005/8/layout/cycle6"/>
    <dgm:cxn modelId="{35F79D34-CE52-46D1-AB8F-4384DE1E2A44}" type="presParOf" srcId="{470FB65F-E3B4-4688-B599-9F36A5FAE958}" destId="{ABAF855E-A7E7-4163-A6C9-B66F9CE99688}" srcOrd="0" destOrd="0" presId="urn:microsoft.com/office/officeart/2005/8/layout/cycle6"/>
    <dgm:cxn modelId="{D9D1A1FD-8F90-4B66-A265-692F952F8474}" type="presParOf" srcId="{470FB65F-E3B4-4688-B599-9F36A5FAE958}" destId="{D0A1A008-3049-4F27-90B1-EE9F3C4B57E6}" srcOrd="1" destOrd="0" presId="urn:microsoft.com/office/officeart/2005/8/layout/cycle6"/>
    <dgm:cxn modelId="{7793B00C-6E39-4A1D-9C11-5FFBF09DEE45}" type="presParOf" srcId="{470FB65F-E3B4-4688-B599-9F36A5FAE958}" destId="{C637AB76-0727-4AA7-B8AF-6C1B934A248A}" srcOrd="2" destOrd="0" presId="urn:microsoft.com/office/officeart/2005/8/layout/cycle6"/>
    <dgm:cxn modelId="{DCBEFA91-2191-44CA-A23C-D1B3D1606AF0}" type="presParOf" srcId="{470FB65F-E3B4-4688-B599-9F36A5FAE958}" destId="{3A6FCE24-8AD5-4040-83C5-2F8C534EB71A}" srcOrd="3" destOrd="0" presId="urn:microsoft.com/office/officeart/2005/8/layout/cycle6"/>
    <dgm:cxn modelId="{26901C1F-AC96-49BB-80BC-7BC6852779C6}" type="presParOf" srcId="{470FB65F-E3B4-4688-B599-9F36A5FAE958}" destId="{E09DFAC6-E751-42CB-B442-DA6881821BA7}" srcOrd="4" destOrd="0" presId="urn:microsoft.com/office/officeart/2005/8/layout/cycle6"/>
    <dgm:cxn modelId="{33389B9A-F140-4A00-89C1-C3154FD2319C}" type="presParOf" srcId="{470FB65F-E3B4-4688-B599-9F36A5FAE958}" destId="{D0A9F41A-8CCF-4664-84ED-FF7930A72EDE}" srcOrd="5" destOrd="0" presId="urn:microsoft.com/office/officeart/2005/8/layout/cycle6"/>
    <dgm:cxn modelId="{E129D7AA-5A74-457D-8C17-5122662254CD}" type="presParOf" srcId="{470FB65F-E3B4-4688-B599-9F36A5FAE958}" destId="{14E3CDFB-03B2-4BBD-8067-874C1D816CB5}" srcOrd="6" destOrd="0" presId="urn:microsoft.com/office/officeart/2005/8/layout/cycle6"/>
    <dgm:cxn modelId="{2F026183-2D14-4631-BE92-FEE3163F2C1B}" type="presParOf" srcId="{470FB65F-E3B4-4688-B599-9F36A5FAE958}" destId="{578BFB42-2894-4EB9-9404-19B482FF2821}" srcOrd="7" destOrd="0" presId="urn:microsoft.com/office/officeart/2005/8/layout/cycle6"/>
    <dgm:cxn modelId="{7FE996A1-D4FA-4347-8165-093D50F5233D}" type="presParOf" srcId="{470FB65F-E3B4-4688-B599-9F36A5FAE958}" destId="{8DEC0EB9-891B-485B-BE28-5192986E46A3}" srcOrd="8" destOrd="0" presId="urn:microsoft.com/office/officeart/2005/8/layout/cycle6"/>
    <dgm:cxn modelId="{688B8A2A-6789-40FD-8B14-8B041BE8D242}" type="presParOf" srcId="{470FB65F-E3B4-4688-B599-9F36A5FAE958}" destId="{2011B19C-A185-4499-8AEA-E6FF2B45316D}" srcOrd="9" destOrd="0" presId="urn:microsoft.com/office/officeart/2005/8/layout/cycle6"/>
    <dgm:cxn modelId="{EFD881E8-CC30-40C3-839B-2D8A60A4F498}" type="presParOf" srcId="{470FB65F-E3B4-4688-B599-9F36A5FAE958}" destId="{C17FB754-62B9-4660-88E5-308B0863E585}" srcOrd="10" destOrd="0" presId="urn:microsoft.com/office/officeart/2005/8/layout/cycle6"/>
    <dgm:cxn modelId="{03A63499-E278-4C1B-96B8-C45B08B4499F}" type="presParOf" srcId="{470FB65F-E3B4-4688-B599-9F36A5FAE958}" destId="{29BD3552-B139-4E69-90AC-63145ECB3368}" srcOrd="11" destOrd="0" presId="urn:microsoft.com/office/officeart/2005/8/layout/cycle6"/>
    <dgm:cxn modelId="{C986F0A1-7456-48B2-8877-243335470AEC}" type="presParOf" srcId="{470FB65F-E3B4-4688-B599-9F36A5FAE958}" destId="{ED23D7AC-8D68-40A5-A40D-B7635C1EC1DB}" srcOrd="12" destOrd="0" presId="urn:microsoft.com/office/officeart/2005/8/layout/cycle6"/>
    <dgm:cxn modelId="{38C6E85A-2017-4578-94C4-14BA101BFFAD}" type="presParOf" srcId="{470FB65F-E3B4-4688-B599-9F36A5FAE958}" destId="{237F263B-0508-40EF-9C00-69FFE66EE6C5}" srcOrd="13" destOrd="0" presId="urn:microsoft.com/office/officeart/2005/8/layout/cycle6"/>
    <dgm:cxn modelId="{BD7704B6-9010-4CE4-92D3-25B7A3E90943}" type="presParOf" srcId="{470FB65F-E3B4-4688-B599-9F36A5FAE958}" destId="{04B585D8-82F7-4157-9A41-5FAD7BA42511}" srcOrd="14" destOrd="0" presId="urn:microsoft.com/office/officeart/2005/8/layout/cycle6"/>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BAF855E-A7E7-4163-A6C9-B66F9CE99688}">
      <dsp:nvSpPr>
        <dsp:cNvPr id="0" name=""/>
        <dsp:cNvSpPr/>
      </dsp:nvSpPr>
      <dsp:spPr>
        <a:xfrm>
          <a:off x="2595243" y="2021"/>
          <a:ext cx="1524685" cy="991045"/>
        </a:xfrm>
        <a:prstGeom prst="roundRect">
          <a:avLst/>
        </a:prstGeom>
        <a:solidFill>
          <a:schemeClr val="accent2">
            <a:hueOff val="0"/>
            <a:satOff val="0"/>
            <a:lumOff val="0"/>
            <a:alphaOff val="0"/>
          </a:schemeClr>
        </a:solidFill>
        <a:ln>
          <a:noFill/>
        </a:ln>
        <a:effectLst>
          <a:outerShdw blurRad="57150" dist="38100" dir="5400000" algn="ctr" rotWithShape="0">
            <a:schemeClr val="accent2">
              <a:hueOff val="0"/>
              <a:satOff val="0"/>
              <a:lumOff val="0"/>
              <a:alphaOff val="0"/>
              <a:shade val="9000"/>
              <a:satMod val="105000"/>
              <a:alpha val="48000"/>
            </a:scheme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tr-TR" sz="1400" b="1" kern="1200" dirty="0" smtClean="0">
              <a:solidFill>
                <a:srgbClr val="C00000"/>
              </a:solidFill>
            </a:rPr>
            <a:t>Y.K.N. No ve Koordinatları</a:t>
          </a:r>
          <a:endParaRPr lang="tr-TR" sz="1400" b="1" kern="1200" dirty="0">
            <a:solidFill>
              <a:srgbClr val="C00000"/>
            </a:solidFill>
          </a:endParaRPr>
        </a:p>
      </dsp:txBody>
      <dsp:txXfrm>
        <a:off x="2595243" y="2021"/>
        <a:ext cx="1524685" cy="991045"/>
      </dsp:txXfrm>
    </dsp:sp>
    <dsp:sp modelId="{C637AB76-0727-4AA7-B8AF-6C1B934A248A}">
      <dsp:nvSpPr>
        <dsp:cNvPr id="0" name=""/>
        <dsp:cNvSpPr/>
      </dsp:nvSpPr>
      <dsp:spPr>
        <a:xfrm>
          <a:off x="1641881" y="586454"/>
          <a:ext cx="3959334" cy="3959334"/>
        </a:xfrm>
        <a:custGeom>
          <a:avLst/>
          <a:gdLst/>
          <a:ahLst/>
          <a:cxnLst/>
          <a:rect l="0" t="0" r="0" b="0"/>
          <a:pathLst>
            <a:path>
              <a:moveTo>
                <a:pt x="2490496" y="67041"/>
              </a:moveTo>
              <a:arcTo wR="1979667" hR="1979667" stAng="17097220" swAng="2232360"/>
            </a:path>
          </a:pathLst>
        </a:custGeom>
        <a:noFill/>
        <a:ln w="9525" cap="flat" cmpd="sng" algn="ctr">
          <a:solidFill>
            <a:schemeClr val="accent2">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1">
          <a:scrgbClr r="0" g="0" b="0"/>
        </a:lnRef>
        <a:fillRef idx="0">
          <a:scrgbClr r="0" g="0" b="0"/>
        </a:fillRef>
        <a:effectRef idx="0">
          <a:scrgbClr r="0" g="0" b="0"/>
        </a:effectRef>
        <a:fontRef idx="minor"/>
      </dsp:style>
    </dsp:sp>
    <dsp:sp modelId="{3A6FCE24-8AD5-4040-83C5-2F8C534EB71A}">
      <dsp:nvSpPr>
        <dsp:cNvPr id="0" name=""/>
        <dsp:cNvSpPr/>
      </dsp:nvSpPr>
      <dsp:spPr>
        <a:xfrm>
          <a:off x="4651415" y="1361861"/>
          <a:ext cx="1524685" cy="991045"/>
        </a:xfrm>
        <a:prstGeom prst="roundRect">
          <a:avLst/>
        </a:prstGeom>
        <a:solidFill>
          <a:schemeClr val="accent2">
            <a:hueOff val="4752210"/>
            <a:satOff val="-9171"/>
            <a:lumOff val="-1177"/>
            <a:alphaOff val="0"/>
          </a:schemeClr>
        </a:solidFill>
        <a:ln>
          <a:noFill/>
        </a:ln>
        <a:effectLst>
          <a:outerShdw blurRad="57150" dist="38100" dir="5400000" algn="ctr" rotWithShape="0">
            <a:schemeClr val="accent2">
              <a:hueOff val="4752210"/>
              <a:satOff val="-9171"/>
              <a:lumOff val="-1177"/>
              <a:alphaOff val="0"/>
              <a:shade val="9000"/>
              <a:satMod val="105000"/>
              <a:alpha val="48000"/>
            </a:scheme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tr-TR" sz="1400" b="1" kern="1200" dirty="0" smtClean="0">
              <a:solidFill>
                <a:schemeClr val="tx1"/>
              </a:solidFill>
            </a:rPr>
            <a:t>Ada ve Parsel Köşe  Nokta No ve Koordinatları</a:t>
          </a:r>
          <a:endParaRPr lang="tr-TR" sz="1400" b="1" kern="1200" dirty="0">
            <a:solidFill>
              <a:schemeClr val="tx1"/>
            </a:solidFill>
          </a:endParaRPr>
        </a:p>
      </dsp:txBody>
      <dsp:txXfrm>
        <a:off x="4651415" y="1361861"/>
        <a:ext cx="1524685" cy="991045"/>
      </dsp:txXfrm>
    </dsp:sp>
    <dsp:sp modelId="{D0A9F41A-8CCF-4664-84ED-FF7930A72EDE}">
      <dsp:nvSpPr>
        <dsp:cNvPr id="0" name=""/>
        <dsp:cNvSpPr/>
      </dsp:nvSpPr>
      <dsp:spPr>
        <a:xfrm>
          <a:off x="1544234" y="283815"/>
          <a:ext cx="3959334" cy="3959334"/>
        </a:xfrm>
        <a:custGeom>
          <a:avLst/>
          <a:gdLst/>
          <a:ahLst/>
          <a:cxnLst/>
          <a:rect l="0" t="0" r="0" b="0"/>
          <a:pathLst>
            <a:path>
              <a:moveTo>
                <a:pt x="3956669" y="2082364"/>
              </a:moveTo>
              <a:arcTo wR="1979667" hR="1979667" stAng="178417" swAng="2307154"/>
            </a:path>
          </a:pathLst>
        </a:custGeom>
        <a:noFill/>
        <a:ln w="9525" cap="flat" cmpd="sng" algn="ctr">
          <a:solidFill>
            <a:schemeClr val="accent2">
              <a:hueOff val="4752210"/>
              <a:satOff val="-9171"/>
              <a:lumOff val="-1177"/>
              <a:alphaOff val="0"/>
            </a:schemeClr>
          </a:solidFill>
          <a:prstDash val="solid"/>
        </a:ln>
        <a:effectLst/>
        <a:scene3d>
          <a:camera prst="orthographicFront">
            <a:rot lat="0" lon="0" rev="0"/>
          </a:camera>
          <a:lightRig rig="contrasting" dir="t">
            <a:rot lat="0" lon="0" rev="1200000"/>
          </a:lightRig>
        </a:scene3d>
        <a:sp3d z="-110000"/>
      </dsp:spPr>
      <dsp:style>
        <a:lnRef idx="1">
          <a:scrgbClr r="0" g="0" b="0"/>
        </a:lnRef>
        <a:fillRef idx="0">
          <a:scrgbClr r="0" g="0" b="0"/>
        </a:fillRef>
        <a:effectRef idx="0">
          <a:scrgbClr r="0" g="0" b="0"/>
        </a:effectRef>
        <a:fontRef idx="minor"/>
      </dsp:style>
    </dsp:sp>
    <dsp:sp modelId="{14E3CDFB-03B2-4BBD-8067-874C1D816CB5}">
      <dsp:nvSpPr>
        <dsp:cNvPr id="0" name=""/>
        <dsp:cNvSpPr/>
      </dsp:nvSpPr>
      <dsp:spPr>
        <a:xfrm>
          <a:off x="3758862" y="3583273"/>
          <a:ext cx="1524685" cy="991045"/>
        </a:xfrm>
        <a:prstGeom prst="roundRect">
          <a:avLst/>
        </a:prstGeom>
        <a:solidFill>
          <a:schemeClr val="accent2">
            <a:hueOff val="9504421"/>
            <a:satOff val="-18343"/>
            <a:lumOff val="-2355"/>
            <a:alphaOff val="0"/>
          </a:schemeClr>
        </a:solidFill>
        <a:ln>
          <a:noFill/>
        </a:ln>
        <a:effectLst>
          <a:outerShdw blurRad="57150" dist="38100" dir="5400000" algn="ctr" rotWithShape="0">
            <a:schemeClr val="accent2">
              <a:hueOff val="9504421"/>
              <a:satOff val="-18343"/>
              <a:lumOff val="-2355"/>
              <a:alphaOff val="0"/>
              <a:shade val="9000"/>
              <a:satMod val="105000"/>
              <a:alpha val="48000"/>
            </a:scheme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tr-TR" sz="1400" b="1" kern="1200" dirty="0" smtClean="0"/>
            <a:t>Ada ve Parsel Yazı ve Yüzölçümü Bilgileri</a:t>
          </a:r>
          <a:endParaRPr lang="tr-TR" sz="1400" b="1" kern="1200" dirty="0"/>
        </a:p>
      </dsp:txBody>
      <dsp:txXfrm>
        <a:off x="3758862" y="3583273"/>
        <a:ext cx="1524685" cy="991045"/>
      </dsp:txXfrm>
    </dsp:sp>
    <dsp:sp modelId="{8DEC0EB9-891B-485B-BE28-5192986E46A3}">
      <dsp:nvSpPr>
        <dsp:cNvPr id="0" name=""/>
        <dsp:cNvSpPr/>
      </dsp:nvSpPr>
      <dsp:spPr>
        <a:xfrm>
          <a:off x="1377918" y="497543"/>
          <a:ext cx="3959334" cy="3959334"/>
        </a:xfrm>
        <a:custGeom>
          <a:avLst/>
          <a:gdLst/>
          <a:ahLst/>
          <a:cxnLst/>
          <a:rect l="0" t="0" r="0" b="0"/>
          <a:pathLst>
            <a:path>
              <a:moveTo>
                <a:pt x="2373082" y="3919850"/>
              </a:moveTo>
              <a:arcTo wR="1979667" hR="1979667" stAng="4712246" swAng="1375508"/>
            </a:path>
          </a:pathLst>
        </a:custGeom>
        <a:noFill/>
        <a:ln w="9525" cap="flat" cmpd="sng" algn="ctr">
          <a:solidFill>
            <a:schemeClr val="accent2">
              <a:hueOff val="9504421"/>
              <a:satOff val="-18343"/>
              <a:lumOff val="-2355"/>
              <a:alphaOff val="0"/>
            </a:schemeClr>
          </a:solidFill>
          <a:prstDash val="solid"/>
        </a:ln>
        <a:effectLst/>
        <a:scene3d>
          <a:camera prst="orthographicFront">
            <a:rot lat="0" lon="0" rev="0"/>
          </a:camera>
          <a:lightRig rig="contrasting" dir="t">
            <a:rot lat="0" lon="0" rev="1200000"/>
          </a:lightRig>
        </a:scene3d>
        <a:sp3d z="-110000"/>
      </dsp:spPr>
      <dsp:style>
        <a:lnRef idx="1">
          <a:scrgbClr r="0" g="0" b="0"/>
        </a:lnRef>
        <a:fillRef idx="0">
          <a:scrgbClr r="0" g="0" b="0"/>
        </a:fillRef>
        <a:effectRef idx="0">
          <a:scrgbClr r="0" g="0" b="0"/>
        </a:effectRef>
        <a:fontRef idx="minor"/>
      </dsp:style>
    </dsp:sp>
    <dsp:sp modelId="{2011B19C-A185-4499-8AEA-E6FF2B45316D}">
      <dsp:nvSpPr>
        <dsp:cNvPr id="0" name=""/>
        <dsp:cNvSpPr/>
      </dsp:nvSpPr>
      <dsp:spPr>
        <a:xfrm>
          <a:off x="1431624" y="3583273"/>
          <a:ext cx="1524685" cy="991045"/>
        </a:xfrm>
        <a:prstGeom prst="roundRect">
          <a:avLst/>
        </a:prstGeom>
        <a:solidFill>
          <a:schemeClr val="accent2">
            <a:hueOff val="14256631"/>
            <a:satOff val="-27514"/>
            <a:lumOff val="-3532"/>
            <a:alphaOff val="0"/>
          </a:schemeClr>
        </a:solidFill>
        <a:ln>
          <a:noFill/>
        </a:ln>
        <a:effectLst>
          <a:outerShdw blurRad="57150" dist="38100" dir="5400000" algn="ctr" rotWithShape="0">
            <a:schemeClr val="accent2">
              <a:hueOff val="14256631"/>
              <a:satOff val="-27514"/>
              <a:lumOff val="-3532"/>
              <a:alphaOff val="0"/>
              <a:shade val="9000"/>
              <a:satMod val="105000"/>
              <a:alpha val="48000"/>
            </a:scheme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tr-TR" sz="1400" b="1" kern="1200" dirty="0" smtClean="0"/>
            <a:t>Hat  Birleşme Bilgileri</a:t>
          </a:r>
          <a:endParaRPr lang="tr-TR" sz="1400" b="1" kern="1200" dirty="0"/>
        </a:p>
      </dsp:txBody>
      <dsp:txXfrm>
        <a:off x="1431624" y="3583273"/>
        <a:ext cx="1524685" cy="991045"/>
      </dsp:txXfrm>
    </dsp:sp>
    <dsp:sp modelId="{29BD3552-B139-4E69-90AC-63145ECB3368}">
      <dsp:nvSpPr>
        <dsp:cNvPr id="0" name=""/>
        <dsp:cNvSpPr/>
      </dsp:nvSpPr>
      <dsp:spPr>
        <a:xfrm>
          <a:off x="1377918" y="497543"/>
          <a:ext cx="3959334" cy="3959334"/>
        </a:xfrm>
        <a:custGeom>
          <a:avLst/>
          <a:gdLst/>
          <a:ahLst/>
          <a:cxnLst/>
          <a:rect l="0" t="0" r="0" b="0"/>
          <a:pathLst>
            <a:path>
              <a:moveTo>
                <a:pt x="330759" y="3075197"/>
              </a:moveTo>
              <a:arcTo wR="1979667" hR="1979667" stAng="8784003" swAng="2195941"/>
            </a:path>
          </a:pathLst>
        </a:custGeom>
        <a:noFill/>
        <a:ln w="9525" cap="flat" cmpd="sng" algn="ctr">
          <a:solidFill>
            <a:schemeClr val="accent2">
              <a:hueOff val="14256631"/>
              <a:satOff val="-27514"/>
              <a:lumOff val="-3532"/>
              <a:alphaOff val="0"/>
            </a:schemeClr>
          </a:solidFill>
          <a:prstDash val="solid"/>
        </a:ln>
        <a:effectLst/>
        <a:scene3d>
          <a:camera prst="orthographicFront">
            <a:rot lat="0" lon="0" rev="0"/>
          </a:camera>
          <a:lightRig rig="contrasting" dir="t">
            <a:rot lat="0" lon="0" rev="1200000"/>
          </a:lightRig>
        </a:scene3d>
        <a:sp3d z="-110000"/>
      </dsp:spPr>
      <dsp:style>
        <a:lnRef idx="1">
          <a:scrgbClr r="0" g="0" b="0"/>
        </a:lnRef>
        <a:fillRef idx="0">
          <a:scrgbClr r="0" g="0" b="0"/>
        </a:fillRef>
        <a:effectRef idx="0">
          <a:scrgbClr r="0" g="0" b="0"/>
        </a:effectRef>
        <a:fontRef idx="minor"/>
      </dsp:style>
    </dsp:sp>
    <dsp:sp modelId="{ED23D7AC-8D68-40A5-A40D-B7635C1EC1DB}">
      <dsp:nvSpPr>
        <dsp:cNvPr id="0" name=""/>
        <dsp:cNvSpPr/>
      </dsp:nvSpPr>
      <dsp:spPr>
        <a:xfrm>
          <a:off x="712467" y="1369937"/>
          <a:ext cx="1524685" cy="991045"/>
        </a:xfrm>
        <a:prstGeom prst="roundRect">
          <a:avLst/>
        </a:prstGeom>
        <a:solidFill>
          <a:schemeClr val="accent2">
            <a:hueOff val="19008842"/>
            <a:satOff val="-36686"/>
            <a:lumOff val="-4710"/>
            <a:alphaOff val="0"/>
          </a:schemeClr>
        </a:solidFill>
        <a:ln>
          <a:noFill/>
        </a:ln>
        <a:effectLst>
          <a:outerShdw blurRad="57150" dist="38100" dir="5400000" algn="ctr" rotWithShape="0">
            <a:schemeClr val="accent2">
              <a:hueOff val="19008842"/>
              <a:satOff val="-36686"/>
              <a:lumOff val="-4710"/>
              <a:alphaOff val="0"/>
              <a:shade val="9000"/>
              <a:satMod val="105000"/>
              <a:alpha val="48000"/>
            </a:scheme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tr-TR" sz="1400" b="1" kern="1200" dirty="0" smtClean="0"/>
            <a:t>Nokta Konum Doğrulukları</a:t>
          </a:r>
          <a:endParaRPr lang="tr-TR" sz="1400" b="1" kern="1200" dirty="0"/>
        </a:p>
      </dsp:txBody>
      <dsp:txXfrm>
        <a:off x="712467" y="1369937"/>
        <a:ext cx="1524685" cy="991045"/>
      </dsp:txXfrm>
    </dsp:sp>
    <dsp:sp modelId="{04B585D8-82F7-4157-9A41-5FAD7BA42511}">
      <dsp:nvSpPr>
        <dsp:cNvPr id="0" name=""/>
        <dsp:cNvSpPr/>
      </dsp:nvSpPr>
      <dsp:spPr>
        <a:xfrm>
          <a:off x="1377918" y="497543"/>
          <a:ext cx="3959334" cy="3959334"/>
        </a:xfrm>
        <a:custGeom>
          <a:avLst/>
          <a:gdLst/>
          <a:ahLst/>
          <a:cxnLst/>
          <a:rect l="0" t="0" r="0" b="0"/>
          <a:pathLst>
            <a:path>
              <a:moveTo>
                <a:pt x="345002" y="862996"/>
              </a:moveTo>
              <a:arcTo wR="1979667" hR="1979667" stAng="12860264" swAng="1961067"/>
            </a:path>
          </a:pathLst>
        </a:custGeom>
        <a:noFill/>
        <a:ln w="9525" cap="flat" cmpd="sng" algn="ctr">
          <a:solidFill>
            <a:schemeClr val="accent2">
              <a:hueOff val="19008842"/>
              <a:satOff val="-36686"/>
              <a:lumOff val="-4710"/>
              <a:alphaOff val="0"/>
            </a:schemeClr>
          </a:solidFill>
          <a:prstDash val="solid"/>
        </a:ln>
        <a:effectLst/>
        <a:scene3d>
          <a:camera prst="orthographicFront">
            <a:rot lat="0" lon="0" rev="0"/>
          </a:camera>
          <a:lightRig rig="contrasting" dir="t">
            <a:rot lat="0" lon="0" rev="1200000"/>
          </a:lightRig>
        </a:scene3d>
        <a:sp3d z="-110000"/>
      </dsp:spPr>
      <dsp:style>
        <a:lnRef idx="1">
          <a:scrgbClr r="0" g="0" b="0"/>
        </a:lnRef>
        <a:fillRef idx="0">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2" Type="http://schemas.openxmlformats.org/officeDocument/2006/relationships/image" Target="../media/image49.wmf"/><Relationship Id="rId1" Type="http://schemas.openxmlformats.org/officeDocument/2006/relationships/image" Target="../media/image48.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cs typeface="+mn-cs"/>
              </a:defRPr>
            </a:lvl1pPr>
          </a:lstStyle>
          <a:p>
            <a:pPr>
              <a:defRPr/>
            </a:pPr>
            <a:r>
              <a:rPr lang="es-ES" smtClean="0"/>
              <a:t>Tapu ve Kadastro Genel Müdürlüğü</a:t>
            </a:r>
            <a:endParaRPr lang="tr-TR"/>
          </a:p>
        </p:txBody>
      </p:sp>
      <p:sp>
        <p:nvSpPr>
          <p:cNvPr id="3" name="Veri Yer Tutucusu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atin typeface="Arial" charset="0"/>
                <a:cs typeface="+mn-cs"/>
              </a:defRPr>
            </a:lvl1pPr>
          </a:lstStyle>
          <a:p>
            <a:pPr>
              <a:defRPr/>
            </a:pPr>
            <a:fld id="{EF68D58B-49CB-438B-8771-016FCF7E0A11}" type="datetimeFigureOut">
              <a:rPr lang="tr-TR"/>
              <a:pPr>
                <a:defRPr/>
              </a:pPr>
              <a:t>26.09.2018</a:t>
            </a:fld>
            <a:endParaRPr lang="tr-TR"/>
          </a:p>
        </p:txBody>
      </p:sp>
      <p:sp>
        <p:nvSpPr>
          <p:cNvPr id="4" name="Altbilgi Yer Tutucusu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cs typeface="+mn-cs"/>
              </a:defRPr>
            </a:lvl1pPr>
          </a:lstStyle>
          <a:p>
            <a:pPr>
              <a:defRPr/>
            </a:pPr>
            <a:endParaRPr lang="tr-TR"/>
          </a:p>
        </p:txBody>
      </p:sp>
      <p:sp>
        <p:nvSpPr>
          <p:cNvPr id="5" name="Slayt Numarası Yer Tutucusu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atin typeface="Arial" charset="0"/>
                <a:cs typeface="+mn-cs"/>
              </a:defRPr>
            </a:lvl1pPr>
          </a:lstStyle>
          <a:p>
            <a:pPr>
              <a:defRPr/>
            </a:pPr>
            <a:fld id="{851F17AA-07B1-41C0-8F28-4D78B9D5769D}" type="slidenum">
              <a:rPr lang="tr-TR"/>
              <a:pPr>
                <a:defRPr/>
              </a:pPr>
              <a:t>‹#›</a:t>
            </a:fld>
            <a:endParaRPr lang="tr-TR"/>
          </a:p>
        </p:txBody>
      </p:sp>
    </p:spTree>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cs typeface="+mn-cs"/>
              </a:defRPr>
            </a:lvl1pPr>
          </a:lstStyle>
          <a:p>
            <a:pPr>
              <a:defRPr/>
            </a:pPr>
            <a:r>
              <a:rPr lang="es-ES" smtClean="0"/>
              <a:t>Tapu ve Kadastro Genel Müdürlüğü</a:t>
            </a:r>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charset="0"/>
                <a:cs typeface="+mn-cs"/>
              </a:defRPr>
            </a:lvl1pPr>
          </a:lstStyle>
          <a:p>
            <a:pPr>
              <a:defRPr/>
            </a:pPr>
            <a:fld id="{16477C70-A02C-4FF8-A5C1-5AACCC95EB24}" type="datetimeFigureOut">
              <a:rPr lang="tr-TR"/>
              <a:pPr>
                <a:defRPr/>
              </a:pPr>
              <a:t>26.09.2018</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tr-TR" noProof="0" smtClean="0"/>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noProof="0" smtClean="0"/>
              <a:t>Asıl metin stillerini düzenlemek için tıklatın</a:t>
            </a:r>
          </a:p>
          <a:p>
            <a:pPr lvl="1"/>
            <a:r>
              <a:rPr lang="tr-TR" noProof="0" smtClean="0"/>
              <a:t>İkinci düzey</a:t>
            </a:r>
          </a:p>
          <a:p>
            <a:pPr lvl="2"/>
            <a:r>
              <a:rPr lang="tr-TR" noProof="0" smtClean="0"/>
              <a:t>Üçüncü düzey</a:t>
            </a:r>
          </a:p>
          <a:p>
            <a:pPr lvl="3"/>
            <a:r>
              <a:rPr lang="tr-TR" noProof="0" smtClean="0"/>
              <a:t>Dördüncü düzey</a:t>
            </a:r>
          </a:p>
          <a:p>
            <a:pPr lvl="4"/>
            <a:r>
              <a:rPr lang="tr-TR" noProof="0" smtClean="0"/>
              <a:t>Beşinci düzey</a:t>
            </a: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charset="0"/>
                <a:cs typeface="+mn-cs"/>
              </a:defRPr>
            </a:lvl1pPr>
          </a:lstStyle>
          <a:p>
            <a:pPr>
              <a:defRPr/>
            </a:pPr>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charset="0"/>
                <a:cs typeface="+mn-cs"/>
              </a:defRPr>
            </a:lvl1pPr>
          </a:lstStyle>
          <a:p>
            <a:pPr>
              <a:defRPr/>
            </a:pPr>
            <a:fld id="{65C38E13-A60B-4E3E-9A8C-D55B25F6C677}" type="slidenum">
              <a:rPr lang="tr-TR"/>
              <a:pPr>
                <a:defRPr/>
              </a:pPr>
              <a:t>‹#›</a:t>
            </a:fld>
            <a:endParaRPr lang="tr-TR"/>
          </a:p>
        </p:txBody>
      </p:sp>
    </p:spTree>
  </p:cSld>
  <p:clrMap bg1="lt1" tx1="dk1" bg2="lt2" tx2="dk2" accent1="accent1" accent2="accent2" accent3="accent3" accent4="accent4" accent5="accent5" accent6="accent6" hlink="hlink" folHlink="folHlink"/>
  <p:hf/>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Veri Yer Tutucusu"/>
          <p:cNvSpPr>
            <a:spLocks noGrp="1"/>
          </p:cNvSpPr>
          <p:nvPr>
            <p:ph type="dt" idx="10"/>
          </p:nvPr>
        </p:nvSpPr>
        <p:spPr/>
        <p:txBody>
          <a:bodyPr/>
          <a:lstStyle/>
          <a:p>
            <a:pPr>
              <a:defRPr/>
            </a:pPr>
            <a:fld id="{16477C70-A02C-4FF8-A5C1-5AACCC95EB24}" type="datetimeFigureOut">
              <a:rPr lang="tr-TR" smtClean="0"/>
              <a:pPr>
                <a:defRPr/>
              </a:pPr>
              <a:t>26.09.2018</a:t>
            </a:fld>
            <a:endParaRPr lang="tr-TR"/>
          </a:p>
        </p:txBody>
      </p:sp>
      <p:sp>
        <p:nvSpPr>
          <p:cNvPr id="5" name="4 Altbilgi Yer Tutucusu"/>
          <p:cNvSpPr>
            <a:spLocks noGrp="1"/>
          </p:cNvSpPr>
          <p:nvPr>
            <p:ph type="ftr" sz="quarter" idx="11"/>
          </p:nvPr>
        </p:nvSpPr>
        <p:spPr/>
        <p:txBody>
          <a:bodyPr/>
          <a:lstStyle/>
          <a:p>
            <a:pPr>
              <a:defRPr/>
            </a:pPr>
            <a:endParaRPr lang="tr-TR"/>
          </a:p>
        </p:txBody>
      </p:sp>
      <p:sp>
        <p:nvSpPr>
          <p:cNvPr id="6" name="5 Slayt Numarası Yer Tutucusu"/>
          <p:cNvSpPr>
            <a:spLocks noGrp="1"/>
          </p:cNvSpPr>
          <p:nvPr>
            <p:ph type="sldNum" sz="quarter" idx="12"/>
          </p:nvPr>
        </p:nvSpPr>
        <p:spPr/>
        <p:txBody>
          <a:bodyPr/>
          <a:lstStyle/>
          <a:p>
            <a:pPr>
              <a:defRPr/>
            </a:pPr>
            <a:fld id="{65C38E13-A60B-4E3E-9A8C-D55B25F6C677}" type="slidenum">
              <a:rPr lang="tr-TR" smtClean="0"/>
              <a:pPr>
                <a:defRPr/>
              </a:pPr>
              <a:t>1</a:t>
            </a:fld>
            <a:endParaRPr lang="tr-TR"/>
          </a:p>
        </p:txBody>
      </p:sp>
      <p:sp>
        <p:nvSpPr>
          <p:cNvPr id="7" name="6 Üstbilgi Yer Tutucusu"/>
          <p:cNvSpPr>
            <a:spLocks noGrp="1"/>
          </p:cNvSpPr>
          <p:nvPr>
            <p:ph type="hdr" sz="quarter" idx="13"/>
          </p:nvPr>
        </p:nvSpPr>
        <p:spPr/>
        <p:txBody>
          <a:bodyPr/>
          <a:lstStyle/>
          <a:p>
            <a:pPr>
              <a:defRPr/>
            </a:pPr>
            <a:r>
              <a:rPr lang="es-ES" smtClean="0"/>
              <a:t>Tapu ve Kadastro Genel Müdürlüğü</a:t>
            </a:r>
            <a:endParaRPr lang="tr-T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Veri Yer Tutucusu"/>
          <p:cNvSpPr>
            <a:spLocks noGrp="1"/>
          </p:cNvSpPr>
          <p:nvPr>
            <p:ph type="dt" idx="10"/>
          </p:nvPr>
        </p:nvSpPr>
        <p:spPr/>
        <p:txBody>
          <a:bodyPr/>
          <a:lstStyle/>
          <a:p>
            <a:pPr>
              <a:defRPr/>
            </a:pPr>
            <a:fld id="{16477C70-A02C-4FF8-A5C1-5AACCC95EB24}" type="datetimeFigureOut">
              <a:rPr lang="tr-TR" smtClean="0"/>
              <a:pPr>
                <a:defRPr/>
              </a:pPr>
              <a:t>26.09.2018</a:t>
            </a:fld>
            <a:endParaRPr lang="tr-TR"/>
          </a:p>
        </p:txBody>
      </p:sp>
      <p:sp>
        <p:nvSpPr>
          <p:cNvPr id="5" name="4 Altbilgi Yer Tutucusu"/>
          <p:cNvSpPr>
            <a:spLocks noGrp="1"/>
          </p:cNvSpPr>
          <p:nvPr>
            <p:ph type="ftr" sz="quarter" idx="11"/>
          </p:nvPr>
        </p:nvSpPr>
        <p:spPr/>
        <p:txBody>
          <a:bodyPr/>
          <a:lstStyle/>
          <a:p>
            <a:pPr>
              <a:defRPr/>
            </a:pPr>
            <a:endParaRPr lang="tr-TR"/>
          </a:p>
        </p:txBody>
      </p:sp>
      <p:sp>
        <p:nvSpPr>
          <p:cNvPr id="6" name="5 Slayt Numarası Yer Tutucusu"/>
          <p:cNvSpPr>
            <a:spLocks noGrp="1"/>
          </p:cNvSpPr>
          <p:nvPr>
            <p:ph type="sldNum" sz="quarter" idx="12"/>
          </p:nvPr>
        </p:nvSpPr>
        <p:spPr/>
        <p:txBody>
          <a:bodyPr/>
          <a:lstStyle/>
          <a:p>
            <a:pPr>
              <a:defRPr/>
            </a:pPr>
            <a:fld id="{65C38E13-A60B-4E3E-9A8C-D55B25F6C677}" type="slidenum">
              <a:rPr lang="tr-TR" smtClean="0"/>
              <a:pPr>
                <a:defRPr/>
              </a:pPr>
              <a:t>2</a:t>
            </a:fld>
            <a:endParaRPr lang="tr-TR"/>
          </a:p>
        </p:txBody>
      </p:sp>
      <p:sp>
        <p:nvSpPr>
          <p:cNvPr id="7" name="6 Üstbilgi Yer Tutucusu"/>
          <p:cNvSpPr>
            <a:spLocks noGrp="1"/>
          </p:cNvSpPr>
          <p:nvPr>
            <p:ph type="hdr" sz="quarter" idx="13"/>
          </p:nvPr>
        </p:nvSpPr>
        <p:spPr/>
        <p:txBody>
          <a:bodyPr/>
          <a:lstStyle/>
          <a:p>
            <a:pPr>
              <a:defRPr/>
            </a:pPr>
            <a:r>
              <a:rPr lang="es-ES" smtClean="0"/>
              <a:t>Tapu ve Kadastro Genel Müdürlüğü</a:t>
            </a:r>
            <a:endParaRPr lang="tr-T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Üstbilgi Yer Tutucusu"/>
          <p:cNvSpPr>
            <a:spLocks noGrp="1"/>
          </p:cNvSpPr>
          <p:nvPr>
            <p:ph type="hdr" sz="quarter" idx="10"/>
          </p:nvPr>
        </p:nvSpPr>
        <p:spPr/>
        <p:txBody>
          <a:bodyPr/>
          <a:lstStyle/>
          <a:p>
            <a:pPr>
              <a:defRPr/>
            </a:pPr>
            <a:r>
              <a:rPr lang="es-ES" smtClean="0"/>
              <a:t>Tapu ve Kadastro Genel Müdürlüğü</a:t>
            </a:r>
            <a:endParaRPr lang="tr-TR"/>
          </a:p>
        </p:txBody>
      </p:sp>
      <p:sp>
        <p:nvSpPr>
          <p:cNvPr id="5" name="4 Veri Yer Tutucusu"/>
          <p:cNvSpPr>
            <a:spLocks noGrp="1"/>
          </p:cNvSpPr>
          <p:nvPr>
            <p:ph type="dt" idx="11"/>
          </p:nvPr>
        </p:nvSpPr>
        <p:spPr/>
        <p:txBody>
          <a:bodyPr/>
          <a:lstStyle/>
          <a:p>
            <a:pPr>
              <a:defRPr/>
            </a:pPr>
            <a:fld id="{7E379C2A-0813-416E-9E37-E858DAB6A4FD}" type="datetime1">
              <a:rPr lang="tr-TR" smtClean="0"/>
              <a:pPr>
                <a:defRPr/>
              </a:pPr>
              <a:t>26.09.2018</a:t>
            </a:fld>
            <a:endParaRPr lang="tr-TR"/>
          </a:p>
        </p:txBody>
      </p:sp>
      <p:sp>
        <p:nvSpPr>
          <p:cNvPr id="6" name="5 Altbilgi Yer Tutucusu"/>
          <p:cNvSpPr>
            <a:spLocks noGrp="1"/>
          </p:cNvSpPr>
          <p:nvPr>
            <p:ph type="ftr" sz="quarter" idx="12"/>
          </p:nvPr>
        </p:nvSpPr>
        <p:spPr/>
        <p:txBody>
          <a:bodyPr/>
          <a:lstStyle/>
          <a:p>
            <a:pPr>
              <a:defRPr/>
            </a:pPr>
            <a:endParaRPr lang="tr-TR"/>
          </a:p>
        </p:txBody>
      </p:sp>
      <p:sp>
        <p:nvSpPr>
          <p:cNvPr id="7" name="6 Slayt Numarası Yer Tutucusu"/>
          <p:cNvSpPr>
            <a:spLocks noGrp="1"/>
          </p:cNvSpPr>
          <p:nvPr>
            <p:ph type="sldNum" sz="quarter" idx="13"/>
          </p:nvPr>
        </p:nvSpPr>
        <p:spPr/>
        <p:txBody>
          <a:bodyPr/>
          <a:lstStyle/>
          <a:p>
            <a:pPr>
              <a:defRPr/>
            </a:pPr>
            <a:fld id="{65C38E13-A60B-4E3E-9A8C-D55B25F6C677}" type="slidenum">
              <a:rPr lang="tr-TR" smtClean="0"/>
              <a:pPr>
                <a:defRPr/>
              </a:pPr>
              <a:t>85</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3 Veri Yer Tutucusu"/>
          <p:cNvSpPr>
            <a:spLocks noGrp="1"/>
          </p:cNvSpPr>
          <p:nvPr>
            <p:ph type="dt" sz="half" idx="10"/>
          </p:nvPr>
        </p:nvSpPr>
        <p:spPr>
          <a:xfrm>
            <a:off x="0" y="6492875"/>
            <a:ext cx="2133600" cy="365125"/>
          </a:xfrm>
        </p:spPr>
        <p:txBody>
          <a:bodyPr/>
          <a:lstStyle>
            <a:lvl1pPr algn="l">
              <a:defRPr sz="1200" smtClean="0">
                <a:solidFill>
                  <a:schemeClr val="tx1">
                    <a:tint val="75000"/>
                  </a:schemeClr>
                </a:solidFill>
              </a:defRPr>
            </a:lvl1pPr>
          </a:lstStyle>
          <a:p>
            <a:pPr>
              <a:defRPr/>
            </a:pPr>
            <a:fld id="{1FF38F43-05B3-4E99-9601-975F20C698E3}" type="datetime1">
              <a:rPr lang="tr-TR" smtClean="0"/>
              <a:pPr>
                <a:defRPr/>
              </a:pPr>
              <a:t>26.09.2018</a:t>
            </a:fld>
            <a:endParaRPr lang="tr-TR"/>
          </a:p>
        </p:txBody>
      </p:sp>
      <p:sp>
        <p:nvSpPr>
          <p:cNvPr id="3" name="4 Altbilgi Yer Tutucusu"/>
          <p:cNvSpPr>
            <a:spLocks noGrp="1"/>
          </p:cNvSpPr>
          <p:nvPr>
            <p:ph type="ftr" sz="quarter" idx="11"/>
          </p:nvPr>
        </p:nvSpPr>
        <p:spPr/>
        <p:txBody>
          <a:bodyPr/>
          <a:lstStyle>
            <a:lvl1pPr algn="ctr">
              <a:defRPr sz="1100" smtClean="0">
                <a:solidFill>
                  <a:schemeClr val="tx1">
                    <a:tint val="75000"/>
                  </a:schemeClr>
                </a:solidFill>
              </a:defRPr>
            </a:lvl1pPr>
          </a:lstStyle>
          <a:p>
            <a:pPr>
              <a:defRPr/>
            </a:pPr>
            <a:r>
              <a:rPr lang="tr-TR" smtClean="0"/>
              <a:t>Kadastro Dairesi Başkanlığı                 </a:t>
            </a:r>
            <a:endParaRPr lang="tr-TR" dirty="0"/>
          </a:p>
        </p:txBody>
      </p:sp>
    </p:spTree>
  </p:cSld>
  <p:clrMapOvr>
    <a:masterClrMapping/>
  </p:clrMapOvr>
  <p:transition advClick="0"/>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pPr>
              <a:defRPr/>
            </a:pPr>
            <a:fld id="{7EDFEE5E-73C0-4980-B8E8-0190A6E58B97}" type="datetime1">
              <a:rPr lang="tr-TR" smtClean="0"/>
              <a:pPr>
                <a:defRPr/>
              </a:pPr>
              <a:t>26.09.2018</a:t>
            </a:fld>
            <a:endParaRPr lang="tr-TR"/>
          </a:p>
        </p:txBody>
      </p:sp>
      <p:sp>
        <p:nvSpPr>
          <p:cNvPr id="6" name="5 Altbilgi Yer Tutucusu"/>
          <p:cNvSpPr>
            <a:spLocks noGrp="1"/>
          </p:cNvSpPr>
          <p:nvPr>
            <p:ph type="ftr" sz="quarter" idx="11"/>
          </p:nvPr>
        </p:nvSpPr>
        <p:spPr/>
        <p:txBody>
          <a:bodyPr/>
          <a:lstStyle/>
          <a:p>
            <a:pPr>
              <a:defRPr/>
            </a:pPr>
            <a:r>
              <a:rPr lang="tr-TR" smtClean="0"/>
              <a:t>Kadastro Dairesi Başkanlığı                 </a:t>
            </a:r>
            <a:endParaRPr lang="tr-TR" dirty="0"/>
          </a:p>
        </p:txBody>
      </p:sp>
      <p:sp>
        <p:nvSpPr>
          <p:cNvPr id="7" name="6 Slayt Numarası Yer Tutucusu"/>
          <p:cNvSpPr>
            <a:spLocks noGrp="1"/>
          </p:cNvSpPr>
          <p:nvPr>
            <p:ph type="sldNum" sz="quarter" idx="12"/>
          </p:nvPr>
        </p:nvSpPr>
        <p:spPr/>
        <p:txBody>
          <a:bodyPr/>
          <a:lstStyle/>
          <a:p>
            <a:fld id="{69E29E33-B620-47F9-BB04-8846C2A5AFCC}" type="slidenum">
              <a:rPr kumimoji="0" lang="en-US" smtClean="0"/>
              <a:pPr/>
              <a:t>‹#›</a:t>
            </a:fld>
            <a:endParaRPr kumimoji="0"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9" name="8 Tek Köşesi Kesik ve Yuvarlatılmış Dikdörtgen"/>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11 Dik Üçgen"/>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1 Başlık"/>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tr-TR" smtClean="0"/>
              <a:t>Asıl başlık stili için tıklatın</a:t>
            </a:r>
            <a:endParaRPr kumimoji="0" lang="en-US"/>
          </a:p>
        </p:txBody>
      </p:sp>
      <p:sp>
        <p:nvSpPr>
          <p:cNvPr id="4" name="3 Metin Yer Tutucusu"/>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4 Veri Yer Tutucusu"/>
          <p:cNvSpPr>
            <a:spLocks noGrp="1"/>
          </p:cNvSpPr>
          <p:nvPr>
            <p:ph type="dt" sz="half" idx="10"/>
          </p:nvPr>
        </p:nvSpPr>
        <p:spPr/>
        <p:txBody>
          <a:bodyPr/>
          <a:lstStyle/>
          <a:p>
            <a:pPr>
              <a:defRPr/>
            </a:pPr>
            <a:fld id="{1E17FA50-166E-4249-B40D-48CE042D5DBA}" type="datetime1">
              <a:rPr lang="tr-TR" smtClean="0"/>
              <a:pPr>
                <a:defRPr/>
              </a:pPr>
              <a:t>26.09.2018</a:t>
            </a:fld>
            <a:endParaRPr lang="tr-TR"/>
          </a:p>
        </p:txBody>
      </p:sp>
      <p:sp>
        <p:nvSpPr>
          <p:cNvPr id="6" name="5 Altbilgi Yer Tutucusu"/>
          <p:cNvSpPr>
            <a:spLocks noGrp="1"/>
          </p:cNvSpPr>
          <p:nvPr>
            <p:ph type="ftr" sz="quarter" idx="11"/>
          </p:nvPr>
        </p:nvSpPr>
        <p:spPr/>
        <p:txBody>
          <a:bodyPr/>
          <a:lstStyle/>
          <a:p>
            <a:pPr>
              <a:defRPr/>
            </a:pPr>
            <a:r>
              <a:rPr lang="tr-TR" smtClean="0"/>
              <a:t>Kadastro Dairesi Başkanlığı                 </a:t>
            </a:r>
            <a:endParaRPr lang="tr-TR" dirty="0"/>
          </a:p>
        </p:txBody>
      </p:sp>
      <p:sp>
        <p:nvSpPr>
          <p:cNvPr id="7" name="6 Slayt Numarası Yer Tutucusu"/>
          <p:cNvSpPr>
            <a:spLocks noGrp="1"/>
          </p:cNvSpPr>
          <p:nvPr>
            <p:ph type="sldNum" sz="quarter" idx="12"/>
          </p:nvPr>
        </p:nvSpPr>
        <p:spPr>
          <a:xfrm>
            <a:off x="8077200" y="6356350"/>
            <a:ext cx="609600" cy="365125"/>
          </a:xfrm>
        </p:spPr>
        <p:txBody>
          <a:bodyPr/>
          <a:lstStyle/>
          <a:p>
            <a:fld id="{69E29E33-B620-47F9-BB04-8846C2A5AFCC}" type="slidenum">
              <a:rPr kumimoji="0" lang="en-US" smtClean="0"/>
              <a:pPr/>
              <a:t>‹#›</a:t>
            </a:fld>
            <a:endParaRPr kumimoji="0" lang="en-US"/>
          </a:p>
        </p:txBody>
      </p:sp>
      <p:sp>
        <p:nvSpPr>
          <p:cNvPr id="3" name="2 Resim Yer Tutucusu"/>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tr-TR" smtClean="0"/>
              <a:t>Resim eklemek için simgeyi tıklatın</a:t>
            </a:r>
            <a:endParaRPr kumimoji="0" lang="en-US" dirty="0"/>
          </a:p>
        </p:txBody>
      </p:sp>
      <p:sp>
        <p:nvSpPr>
          <p:cNvPr id="10" name="9 Serbest Form"/>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10 Serbest Form"/>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pPr>
              <a:defRPr/>
            </a:pPr>
            <a:fld id="{07CD8414-4021-4082-92AE-B94BE3319932}" type="datetime1">
              <a:rPr lang="tr-TR" smtClean="0"/>
              <a:pPr>
                <a:defRPr/>
              </a:pPr>
              <a:t>26.09.2018</a:t>
            </a:fld>
            <a:endParaRPr lang="tr-TR"/>
          </a:p>
        </p:txBody>
      </p:sp>
      <p:sp>
        <p:nvSpPr>
          <p:cNvPr id="5" name="4 Altbilgi Yer Tutucusu"/>
          <p:cNvSpPr>
            <a:spLocks noGrp="1"/>
          </p:cNvSpPr>
          <p:nvPr>
            <p:ph type="ftr" sz="quarter" idx="11"/>
          </p:nvPr>
        </p:nvSpPr>
        <p:spPr/>
        <p:txBody>
          <a:bodyPr/>
          <a:lstStyle/>
          <a:p>
            <a:pPr>
              <a:defRPr/>
            </a:pPr>
            <a:r>
              <a:rPr lang="tr-TR" smtClean="0"/>
              <a:t>Kadastro Dairesi Başkanlığı                 </a:t>
            </a:r>
            <a:endParaRPr lang="tr-TR" dirty="0"/>
          </a:p>
        </p:txBody>
      </p:sp>
      <p:sp>
        <p:nvSpPr>
          <p:cNvPr id="6" name="5 Slayt Numarası Yer Tutucusu"/>
          <p:cNvSpPr>
            <a:spLocks noGrp="1"/>
          </p:cNvSpPr>
          <p:nvPr>
            <p:ph type="sldNum" sz="quarter" idx="12"/>
          </p:nvPr>
        </p:nvSpPr>
        <p:spPr/>
        <p:txBody>
          <a:bodyPr/>
          <a:lstStyle/>
          <a:p>
            <a:fld id="{69E29E33-B620-47F9-BB04-8846C2A5AFCC}" type="slidenum">
              <a:rPr kumimoji="0" lang="en-US" smtClean="0"/>
              <a:pPr/>
              <a:t>‹#›</a:t>
            </a:fld>
            <a:endParaRPr kumimoji="0"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914401"/>
            <a:ext cx="2057400" cy="5211763"/>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914401"/>
            <a:ext cx="6019800" cy="5211763"/>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pPr>
              <a:defRPr/>
            </a:pPr>
            <a:fld id="{670BC5B8-A0BA-4EEA-8A3F-B4B990A01494}" type="datetime1">
              <a:rPr lang="tr-TR" smtClean="0"/>
              <a:pPr>
                <a:defRPr/>
              </a:pPr>
              <a:t>26.09.2018</a:t>
            </a:fld>
            <a:endParaRPr lang="tr-TR"/>
          </a:p>
        </p:txBody>
      </p:sp>
      <p:sp>
        <p:nvSpPr>
          <p:cNvPr id="5" name="4 Altbilgi Yer Tutucusu"/>
          <p:cNvSpPr>
            <a:spLocks noGrp="1"/>
          </p:cNvSpPr>
          <p:nvPr>
            <p:ph type="ftr" sz="quarter" idx="11"/>
          </p:nvPr>
        </p:nvSpPr>
        <p:spPr/>
        <p:txBody>
          <a:bodyPr/>
          <a:lstStyle/>
          <a:p>
            <a:pPr>
              <a:defRPr/>
            </a:pPr>
            <a:r>
              <a:rPr lang="tr-TR" smtClean="0"/>
              <a:t>Kadastro Dairesi Başkanlığı                 </a:t>
            </a:r>
            <a:endParaRPr lang="tr-TR" dirty="0"/>
          </a:p>
        </p:txBody>
      </p:sp>
      <p:sp>
        <p:nvSpPr>
          <p:cNvPr id="6" name="5 Slayt Numarası Yer Tutucusu"/>
          <p:cNvSpPr>
            <a:spLocks noGrp="1"/>
          </p:cNvSpPr>
          <p:nvPr>
            <p:ph type="sldNum" sz="quarter" idx="12"/>
          </p:nvPr>
        </p:nvSpPr>
        <p:spPr/>
        <p:txBody>
          <a:bodyPr/>
          <a:lstStyle/>
          <a:p>
            <a:fld id="{69E29E33-B620-47F9-BB04-8846C2A5AFCC}" type="slidenum">
              <a:rPr kumimoji="0" lang="en-US" smtClean="0"/>
              <a:pPr/>
              <a:t>‹#›</a:t>
            </a:fld>
            <a:endParaRPr kumimoji="0"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1_Başlık ve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1143000"/>
          </a:xfrm>
          <a:prstGeom prst="rect">
            <a:avLst/>
          </a:prstGeom>
        </p:spPr>
        <p:txBody>
          <a:bodyPr/>
          <a:lstStyle/>
          <a:p>
            <a:r>
              <a:rPr lang="tr-TR" smtClean="0"/>
              <a:t>Asıl başlık stili için tıklatın</a:t>
            </a:r>
            <a:endParaRPr lang="tr-TR"/>
          </a:p>
        </p:txBody>
      </p:sp>
      <p:sp>
        <p:nvSpPr>
          <p:cNvPr id="3" name="İçerik Yer Tutucusu 2"/>
          <p:cNvSpPr>
            <a:spLocks noGrp="1"/>
          </p:cNvSpPr>
          <p:nvPr>
            <p:ph idx="1"/>
          </p:nvPr>
        </p:nvSpPr>
        <p:spPr>
          <a:xfrm>
            <a:off x="457200" y="1600203"/>
            <a:ext cx="8229600" cy="4525963"/>
          </a:xfrm>
          <a:prstGeom prst="rect">
            <a:avLst/>
          </a:prstGeom>
        </p:spPr>
        <p:txBody>
          <a:bodyPr/>
          <a:lstStyle>
            <a:lvl4pPr>
              <a:buNone/>
              <a:defRPr/>
            </a:lvl4pPr>
            <a:lvl5pPr>
              <a:buNone/>
              <a:defRPr/>
            </a:lvl5pPr>
          </a:lstStyle>
          <a:p>
            <a:pPr lvl="0"/>
            <a:r>
              <a:rPr lang="tr-TR" dirty="0" smtClean="0"/>
              <a:t>Asıl metin stillerini düzenlemek için tıklatın</a:t>
            </a:r>
          </a:p>
          <a:p>
            <a:pPr lvl="1"/>
            <a:r>
              <a:rPr lang="tr-TR" dirty="0" smtClean="0"/>
              <a:t>İkinci düzey</a:t>
            </a:r>
          </a:p>
          <a:p>
            <a:pPr lvl="2"/>
            <a:r>
              <a:rPr lang="tr-TR" dirty="0" smtClean="0"/>
              <a:t>Üçüncü düzey</a:t>
            </a:r>
          </a:p>
        </p:txBody>
      </p:sp>
      <p:sp>
        <p:nvSpPr>
          <p:cNvPr id="4" name="3 Veri Yer Tutucusu"/>
          <p:cNvSpPr>
            <a:spLocks noGrp="1"/>
          </p:cNvSpPr>
          <p:nvPr>
            <p:ph type="dt" sz="half" idx="10"/>
          </p:nvPr>
        </p:nvSpPr>
        <p:spPr>
          <a:xfrm>
            <a:off x="0" y="6492875"/>
            <a:ext cx="2133600" cy="365125"/>
          </a:xfrm>
        </p:spPr>
        <p:txBody>
          <a:bodyPr/>
          <a:lstStyle>
            <a:lvl1pPr algn="l">
              <a:defRPr sz="1200" smtClean="0">
                <a:solidFill>
                  <a:schemeClr val="tx1">
                    <a:tint val="75000"/>
                  </a:schemeClr>
                </a:solidFill>
              </a:defRPr>
            </a:lvl1pPr>
          </a:lstStyle>
          <a:p>
            <a:pPr>
              <a:defRPr/>
            </a:pPr>
            <a:fld id="{9C3B82CF-B604-4C07-AF81-B21CE3E7B8AE}" type="datetime1">
              <a:rPr lang="tr-TR" smtClean="0"/>
              <a:pPr>
                <a:defRPr/>
              </a:pPr>
              <a:t>26.09.2018</a:t>
            </a:fld>
            <a:endParaRPr lang="tr-TR"/>
          </a:p>
        </p:txBody>
      </p:sp>
      <p:sp>
        <p:nvSpPr>
          <p:cNvPr id="5" name="4 Altbilgi Yer Tutucusu"/>
          <p:cNvSpPr>
            <a:spLocks noGrp="1"/>
          </p:cNvSpPr>
          <p:nvPr>
            <p:ph type="ftr" sz="quarter" idx="11"/>
          </p:nvPr>
        </p:nvSpPr>
        <p:spPr/>
        <p:txBody>
          <a:bodyPr/>
          <a:lstStyle>
            <a:lvl1pPr algn="ctr">
              <a:defRPr sz="1100" smtClean="0">
                <a:solidFill>
                  <a:schemeClr val="tx1">
                    <a:tint val="75000"/>
                  </a:schemeClr>
                </a:solidFill>
              </a:defRPr>
            </a:lvl1pPr>
          </a:lstStyle>
          <a:p>
            <a:pPr>
              <a:defRPr/>
            </a:pPr>
            <a:r>
              <a:rPr lang="tr-TR" smtClean="0"/>
              <a:t>Kadastro Dairesi Başkanlığı                 </a:t>
            </a:r>
            <a:endParaRPr lang="tr-TR" dirty="0"/>
          </a:p>
        </p:txBody>
      </p:sp>
    </p:spTree>
  </p:cSld>
  <p:clrMapOvr>
    <a:masterClrMapping/>
  </p:clrMapOvr>
  <p:transition advClick="0"/>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Başlık Slaydı">
    <p:bg>
      <p:bgRef idx="1002">
        <a:schemeClr val="bg2"/>
      </p:bgRef>
    </p:bg>
    <p:spTree>
      <p:nvGrpSpPr>
        <p:cNvPr id="1" name=""/>
        <p:cNvGrpSpPr/>
        <p:nvPr/>
      </p:nvGrpSpPr>
      <p:grpSpPr>
        <a:xfrm>
          <a:off x="0" y="0"/>
          <a:ext cx="0" cy="0"/>
          <a:chOff x="0" y="0"/>
          <a:chExt cx="0" cy="0"/>
        </a:xfrm>
      </p:grpSpPr>
      <p:sp>
        <p:nvSpPr>
          <p:cNvPr id="9" name="8 Başlık"/>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17" name="16 Alt Başlık"/>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30" name="29 Veri Yer Tutucusu"/>
          <p:cNvSpPr>
            <a:spLocks noGrp="1"/>
          </p:cNvSpPr>
          <p:nvPr>
            <p:ph type="dt" sz="half" idx="10"/>
          </p:nvPr>
        </p:nvSpPr>
        <p:spPr/>
        <p:txBody>
          <a:bodyPr/>
          <a:lstStyle/>
          <a:p>
            <a:pPr>
              <a:defRPr/>
            </a:pPr>
            <a:fld id="{CDEDBD2A-1406-474E-AB78-E96E535D6978}" type="datetime1">
              <a:rPr lang="tr-TR" smtClean="0"/>
              <a:pPr>
                <a:defRPr/>
              </a:pPr>
              <a:t>26.09.2018</a:t>
            </a:fld>
            <a:endParaRPr lang="tr-TR"/>
          </a:p>
        </p:txBody>
      </p:sp>
      <p:sp>
        <p:nvSpPr>
          <p:cNvPr id="19" name="18 Altbilgi Yer Tutucusu"/>
          <p:cNvSpPr>
            <a:spLocks noGrp="1"/>
          </p:cNvSpPr>
          <p:nvPr>
            <p:ph type="ftr" sz="quarter" idx="11"/>
          </p:nvPr>
        </p:nvSpPr>
        <p:spPr/>
        <p:txBody>
          <a:bodyPr/>
          <a:lstStyle/>
          <a:p>
            <a:pPr>
              <a:defRPr/>
            </a:pPr>
            <a:r>
              <a:rPr lang="tr-TR" smtClean="0"/>
              <a:t>Kadastro Dairesi Başkanlığı                 </a:t>
            </a:r>
            <a:endParaRPr lang="tr-TR" dirty="0"/>
          </a:p>
        </p:txBody>
      </p:sp>
      <p:sp>
        <p:nvSpPr>
          <p:cNvPr id="27" name="26 Slayt Numarası Yer Tutucusu"/>
          <p:cNvSpPr>
            <a:spLocks noGrp="1"/>
          </p:cNvSpPr>
          <p:nvPr>
            <p:ph type="sldNum" sz="quarter" idx="12"/>
          </p:nvPr>
        </p:nvSpPr>
        <p:spPr/>
        <p:txBody>
          <a:bodyPr/>
          <a:lstStyle/>
          <a:p>
            <a:fld id="{69E29E33-B620-47F9-BB04-8846C2A5AFCC}" type="slidenum">
              <a:rPr kumimoji="0" lang="en-US" smtClean="0"/>
              <a:pPr/>
              <a:t>‹#›</a:t>
            </a:fld>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İçerik Yer Tutucusu"/>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pPr>
              <a:defRPr/>
            </a:pPr>
            <a:fld id="{4910EF0D-A150-4781-8855-D207333181E8}" type="datetime1">
              <a:rPr lang="tr-TR" smtClean="0"/>
              <a:pPr>
                <a:defRPr/>
              </a:pPr>
              <a:t>26.09.2018</a:t>
            </a:fld>
            <a:endParaRPr lang="tr-TR"/>
          </a:p>
        </p:txBody>
      </p:sp>
      <p:sp>
        <p:nvSpPr>
          <p:cNvPr id="5" name="4 Altbilgi Yer Tutucusu"/>
          <p:cNvSpPr>
            <a:spLocks noGrp="1"/>
          </p:cNvSpPr>
          <p:nvPr>
            <p:ph type="ftr" sz="quarter" idx="11"/>
          </p:nvPr>
        </p:nvSpPr>
        <p:spPr/>
        <p:txBody>
          <a:bodyPr/>
          <a:lstStyle/>
          <a:p>
            <a:pPr>
              <a:defRPr/>
            </a:pPr>
            <a:r>
              <a:rPr lang="tr-TR" smtClean="0"/>
              <a:t>Kadastro Dairesi Başkanlığı                 </a:t>
            </a:r>
            <a:endParaRPr lang="tr-TR" dirty="0"/>
          </a:p>
        </p:txBody>
      </p:sp>
      <p:sp>
        <p:nvSpPr>
          <p:cNvPr id="6" name="5 Slayt Numarası Yer Tutucusu"/>
          <p:cNvSpPr>
            <a:spLocks noGrp="1"/>
          </p:cNvSpPr>
          <p:nvPr>
            <p:ph type="sldNum" sz="quarter" idx="12"/>
          </p:nvPr>
        </p:nvSpPr>
        <p:spPr/>
        <p:txBody>
          <a:bodyPr/>
          <a:lstStyle/>
          <a:p>
            <a:fld id="{69E29E33-B620-47F9-BB04-8846C2A5AFCC}" type="slidenum">
              <a:rPr kumimoji="0" lang="en-US" smtClean="0"/>
              <a:pPr/>
              <a:t>‹#›</a:t>
            </a:fld>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2">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p:txBody>
          <a:bodyPr/>
          <a:lstStyle/>
          <a:p>
            <a:pPr>
              <a:defRPr/>
            </a:pPr>
            <a:fld id="{39C46D06-EE3D-483D-B965-BA8BB3B67666}" type="datetime1">
              <a:rPr lang="tr-TR" smtClean="0"/>
              <a:pPr>
                <a:defRPr/>
              </a:pPr>
              <a:t>26.09.2018</a:t>
            </a:fld>
            <a:endParaRPr lang="tr-TR"/>
          </a:p>
        </p:txBody>
      </p:sp>
      <p:sp>
        <p:nvSpPr>
          <p:cNvPr id="5" name="4 Altbilgi Yer Tutucusu"/>
          <p:cNvSpPr>
            <a:spLocks noGrp="1"/>
          </p:cNvSpPr>
          <p:nvPr>
            <p:ph type="ftr" sz="quarter" idx="11"/>
          </p:nvPr>
        </p:nvSpPr>
        <p:spPr/>
        <p:txBody>
          <a:bodyPr/>
          <a:lstStyle/>
          <a:p>
            <a:pPr>
              <a:defRPr/>
            </a:pPr>
            <a:r>
              <a:rPr lang="tr-TR" smtClean="0"/>
              <a:t>Kadastro Dairesi Başkanlığı                 </a:t>
            </a:r>
            <a:endParaRPr lang="tr-TR" dirty="0"/>
          </a:p>
        </p:txBody>
      </p:sp>
      <p:sp>
        <p:nvSpPr>
          <p:cNvPr id="6" name="5 Slayt Numarası Yer Tutucusu"/>
          <p:cNvSpPr>
            <a:spLocks noGrp="1"/>
          </p:cNvSpPr>
          <p:nvPr>
            <p:ph type="sldNum" sz="quarter" idx="12"/>
          </p:nvPr>
        </p:nvSpPr>
        <p:spPr/>
        <p:txBody>
          <a:bodyPr/>
          <a:lstStyle/>
          <a:p>
            <a:fld id="{69E29E33-B620-47F9-BB04-8846C2A5AFCC}" type="slidenum">
              <a:rPr kumimoji="0" lang="en-US" smtClean="0"/>
              <a:pPr/>
              <a:t>‹#›</a:t>
            </a:fld>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pPr>
              <a:defRPr/>
            </a:pPr>
            <a:fld id="{3A22028C-9666-4051-A095-13514185FC22}" type="datetime1">
              <a:rPr lang="tr-TR" smtClean="0"/>
              <a:pPr>
                <a:defRPr/>
              </a:pPr>
              <a:t>26.09.2018</a:t>
            </a:fld>
            <a:endParaRPr lang="tr-TR"/>
          </a:p>
        </p:txBody>
      </p:sp>
      <p:sp>
        <p:nvSpPr>
          <p:cNvPr id="6" name="5 Altbilgi Yer Tutucusu"/>
          <p:cNvSpPr>
            <a:spLocks noGrp="1"/>
          </p:cNvSpPr>
          <p:nvPr>
            <p:ph type="ftr" sz="quarter" idx="11"/>
          </p:nvPr>
        </p:nvSpPr>
        <p:spPr/>
        <p:txBody>
          <a:bodyPr/>
          <a:lstStyle/>
          <a:p>
            <a:pPr>
              <a:defRPr/>
            </a:pPr>
            <a:r>
              <a:rPr lang="tr-TR" smtClean="0"/>
              <a:t>Kadastro Dairesi Başkanlığı                 </a:t>
            </a:r>
            <a:endParaRPr lang="tr-TR" dirty="0"/>
          </a:p>
        </p:txBody>
      </p:sp>
      <p:sp>
        <p:nvSpPr>
          <p:cNvPr id="7" name="6 Slayt Numarası Yer Tutucusu"/>
          <p:cNvSpPr>
            <a:spLocks noGrp="1"/>
          </p:cNvSpPr>
          <p:nvPr>
            <p:ph type="sldNum" sz="quarter" idx="12"/>
          </p:nvPr>
        </p:nvSpPr>
        <p:spPr/>
        <p:txBody>
          <a:bodyPr/>
          <a:lstStyle/>
          <a:p>
            <a:fld id="{69E29E33-B620-47F9-BB04-8846C2A5AFCC}" type="slidenum">
              <a:rPr kumimoji="0" lang="en-US" smtClean="0"/>
              <a:pPr/>
              <a:t>‹#›</a:t>
            </a:fld>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tIns="45720" anchor="b"/>
          <a:lstStyle>
            <a:lvl1pPr>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p>
            <a:pPr>
              <a:defRPr/>
            </a:pPr>
            <a:fld id="{34AD6810-F385-4510-9A03-7069D67D3C7D}" type="datetime1">
              <a:rPr lang="tr-TR" smtClean="0"/>
              <a:pPr>
                <a:defRPr/>
              </a:pPr>
              <a:t>26.09.2018</a:t>
            </a:fld>
            <a:endParaRPr lang="tr-TR"/>
          </a:p>
        </p:txBody>
      </p:sp>
      <p:sp>
        <p:nvSpPr>
          <p:cNvPr id="8" name="7 Altbilgi Yer Tutucusu"/>
          <p:cNvSpPr>
            <a:spLocks noGrp="1"/>
          </p:cNvSpPr>
          <p:nvPr>
            <p:ph type="ftr" sz="quarter" idx="11"/>
          </p:nvPr>
        </p:nvSpPr>
        <p:spPr/>
        <p:txBody>
          <a:bodyPr/>
          <a:lstStyle/>
          <a:p>
            <a:pPr>
              <a:defRPr/>
            </a:pPr>
            <a:r>
              <a:rPr lang="tr-TR" smtClean="0"/>
              <a:t>Kadastro Dairesi Başkanlığı                 </a:t>
            </a:r>
            <a:endParaRPr lang="tr-TR" dirty="0"/>
          </a:p>
        </p:txBody>
      </p:sp>
      <p:sp>
        <p:nvSpPr>
          <p:cNvPr id="9" name="8 Slayt Numarası Yer Tutucusu"/>
          <p:cNvSpPr>
            <a:spLocks noGrp="1"/>
          </p:cNvSpPr>
          <p:nvPr>
            <p:ph type="sldNum" sz="quarter" idx="12"/>
          </p:nvPr>
        </p:nvSpPr>
        <p:spPr/>
        <p:txBody>
          <a:bodyPr/>
          <a:lstStyle/>
          <a:p>
            <a:fld id="{69E29E33-B620-47F9-BB04-8846C2A5AFCC}" type="slidenum">
              <a:rPr kumimoji="0" lang="en-US" smtClean="0"/>
              <a:pPr/>
              <a:t>‹#›</a:t>
            </a:fld>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p>
            <a:pPr>
              <a:defRPr/>
            </a:pPr>
            <a:fld id="{A2D17C17-58C1-460E-8E9F-291E9BC59029}" type="datetime1">
              <a:rPr lang="tr-TR" smtClean="0"/>
              <a:pPr>
                <a:defRPr/>
              </a:pPr>
              <a:t>26.09.2018</a:t>
            </a:fld>
            <a:endParaRPr lang="tr-TR"/>
          </a:p>
        </p:txBody>
      </p:sp>
      <p:sp>
        <p:nvSpPr>
          <p:cNvPr id="4" name="3 Altbilgi Yer Tutucusu"/>
          <p:cNvSpPr>
            <a:spLocks noGrp="1"/>
          </p:cNvSpPr>
          <p:nvPr>
            <p:ph type="ftr" sz="quarter" idx="11"/>
          </p:nvPr>
        </p:nvSpPr>
        <p:spPr/>
        <p:txBody>
          <a:bodyPr/>
          <a:lstStyle/>
          <a:p>
            <a:pPr>
              <a:defRPr/>
            </a:pPr>
            <a:r>
              <a:rPr lang="tr-TR" smtClean="0"/>
              <a:t>Kadastro Dairesi Başkanlığı                 </a:t>
            </a:r>
            <a:endParaRPr lang="tr-TR" dirty="0"/>
          </a:p>
        </p:txBody>
      </p:sp>
      <p:sp>
        <p:nvSpPr>
          <p:cNvPr id="5" name="4 Slayt Numarası Yer Tutucusu"/>
          <p:cNvSpPr>
            <a:spLocks noGrp="1"/>
          </p:cNvSpPr>
          <p:nvPr>
            <p:ph type="sldNum" sz="quarter" idx="12"/>
          </p:nvPr>
        </p:nvSpPr>
        <p:spPr/>
        <p:txBody>
          <a:bodyPr/>
          <a:lstStyle/>
          <a:p>
            <a:fld id="{69E29E33-B620-47F9-BB04-8846C2A5AFCC}" type="slidenum">
              <a:rPr kumimoji="0" lang="en-US" smtClean="0"/>
              <a:pPr/>
              <a:t>‹#›</a:t>
            </a:fld>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pPr>
              <a:defRPr/>
            </a:pPr>
            <a:fld id="{74A6EDAA-1F18-40E2-937A-5455AF89C736}" type="datetime1">
              <a:rPr lang="tr-TR" smtClean="0"/>
              <a:pPr>
                <a:defRPr/>
              </a:pPr>
              <a:t>26.09.2018</a:t>
            </a:fld>
            <a:endParaRPr lang="tr-TR"/>
          </a:p>
        </p:txBody>
      </p:sp>
      <p:sp>
        <p:nvSpPr>
          <p:cNvPr id="3" name="2 Altbilgi Yer Tutucusu"/>
          <p:cNvSpPr>
            <a:spLocks noGrp="1"/>
          </p:cNvSpPr>
          <p:nvPr>
            <p:ph type="ftr" sz="quarter" idx="11"/>
          </p:nvPr>
        </p:nvSpPr>
        <p:spPr/>
        <p:txBody>
          <a:bodyPr/>
          <a:lstStyle/>
          <a:p>
            <a:pPr>
              <a:defRPr/>
            </a:pPr>
            <a:r>
              <a:rPr lang="tr-TR" smtClean="0"/>
              <a:t>Kadastro Dairesi Başkanlığı                 </a:t>
            </a:r>
            <a:endParaRPr lang="tr-TR" dirty="0"/>
          </a:p>
        </p:txBody>
      </p:sp>
      <p:sp>
        <p:nvSpPr>
          <p:cNvPr id="4" name="3 Slayt Numarası Yer Tutucusu"/>
          <p:cNvSpPr>
            <a:spLocks noGrp="1"/>
          </p:cNvSpPr>
          <p:nvPr>
            <p:ph type="sldNum" sz="quarter" idx="12"/>
          </p:nvPr>
        </p:nvSpPr>
        <p:spPr/>
        <p:txBody>
          <a:bodyPr/>
          <a:lstStyle/>
          <a:p>
            <a:fld id="{69E29E33-B620-47F9-BB04-8846C2A5AFCC}" type="slidenum">
              <a:rPr kumimoji="0" lang="en-US" smtClean="0"/>
              <a:pPr/>
              <a:t>‹#›</a:t>
            </a:fld>
            <a:endParaRPr kumimoji="0"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ext Box 5"/>
          <p:cNvSpPr txBox="1">
            <a:spLocks noChangeArrowheads="1"/>
          </p:cNvSpPr>
          <p:nvPr/>
        </p:nvSpPr>
        <p:spPr bwMode="auto">
          <a:xfrm>
            <a:off x="1222375" y="214313"/>
            <a:ext cx="7200900" cy="430212"/>
          </a:xfrm>
          <a:prstGeom prst="rect">
            <a:avLst/>
          </a:prstGeom>
          <a:noFill/>
          <a:ln>
            <a:noFill/>
          </a:ln>
          <a:extLst/>
        </p:spPr>
        <p:txBody>
          <a:bodyPr>
            <a:spAutoFit/>
          </a:bodyPr>
          <a:lstStyle>
            <a:lvl1pPr eaLnBrk="0" hangingPunct="0">
              <a:defRPr sz="2800">
                <a:solidFill>
                  <a:schemeClr val="tx1"/>
                </a:solidFill>
                <a:latin typeface="Arial" charset="0"/>
              </a:defRPr>
            </a:lvl1pPr>
            <a:lvl2pPr marL="742950" indent="-285750" eaLnBrk="0" hangingPunct="0">
              <a:defRPr sz="2800">
                <a:solidFill>
                  <a:schemeClr val="tx1"/>
                </a:solidFill>
                <a:latin typeface="Arial" charset="0"/>
              </a:defRPr>
            </a:lvl2pPr>
            <a:lvl3pPr marL="1143000" indent="-228600" eaLnBrk="0" hangingPunct="0">
              <a:defRPr sz="2800">
                <a:solidFill>
                  <a:schemeClr val="tx1"/>
                </a:solidFill>
                <a:latin typeface="Arial" charset="0"/>
              </a:defRPr>
            </a:lvl3pPr>
            <a:lvl4pPr marL="1600200" indent="-228600" eaLnBrk="0" hangingPunct="0">
              <a:defRPr sz="2800">
                <a:solidFill>
                  <a:schemeClr val="tx1"/>
                </a:solidFill>
                <a:latin typeface="Arial" charset="0"/>
              </a:defRPr>
            </a:lvl4pPr>
            <a:lvl5pPr marL="2057400" indent="-228600" eaLnBrk="0" hangingPunct="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pPr algn="ctr" eaLnBrk="1" hangingPunct="1">
              <a:spcBef>
                <a:spcPct val="50000"/>
              </a:spcBef>
              <a:defRPr/>
            </a:pPr>
            <a:r>
              <a:rPr lang="tr-TR" sz="2200" smtClean="0">
                <a:solidFill>
                  <a:srgbClr val="333399"/>
                </a:solidFill>
                <a:latin typeface="Arial Black" pitchFamily="34" charset="0"/>
                <a:cs typeface="+mn-cs"/>
              </a:rPr>
              <a:t>TAPU VE KADASTRO GENEL MÜDÜRLÜĞÜ</a:t>
            </a:r>
          </a:p>
        </p:txBody>
      </p:sp>
      <p:pic>
        <p:nvPicPr>
          <p:cNvPr id="2051" name="Picture 44" descr="Tapu ve Kadastro Yeni Logo yazısız"/>
          <p:cNvPicPr>
            <a:picLocks noChangeAspect="1" noChangeArrowheads="1"/>
          </p:cNvPicPr>
          <p:nvPr/>
        </p:nvPicPr>
        <p:blipFill>
          <a:blip r:embed="rId4" cstate="screen"/>
          <a:srcRect/>
          <a:stretch>
            <a:fillRect/>
          </a:stretch>
        </p:blipFill>
        <p:spPr bwMode="auto">
          <a:xfrm>
            <a:off x="700088" y="142875"/>
            <a:ext cx="514350" cy="571500"/>
          </a:xfrm>
          <a:prstGeom prst="rect">
            <a:avLst/>
          </a:prstGeom>
          <a:noFill/>
          <a:ln w="9525">
            <a:noFill/>
            <a:miter lim="800000"/>
            <a:headEnd/>
            <a:tailEnd/>
          </a:ln>
        </p:spPr>
      </p:pic>
      <p:grpSp>
        <p:nvGrpSpPr>
          <p:cNvPr id="2052" name="Group 14"/>
          <p:cNvGrpSpPr>
            <a:grpSpLocks/>
          </p:cNvGrpSpPr>
          <p:nvPr/>
        </p:nvGrpSpPr>
        <p:grpSpPr bwMode="auto">
          <a:xfrm>
            <a:off x="0" y="785813"/>
            <a:ext cx="9144000" cy="71437"/>
            <a:chOff x="-12" y="3963"/>
            <a:chExt cx="5645" cy="68"/>
          </a:xfrm>
        </p:grpSpPr>
        <p:sp>
          <p:nvSpPr>
            <p:cNvPr id="1038" name="Rectangle 15"/>
            <p:cNvSpPr>
              <a:spLocks noChangeArrowheads="1"/>
            </p:cNvSpPr>
            <p:nvPr userDrawn="1"/>
          </p:nvSpPr>
          <p:spPr bwMode="auto">
            <a:xfrm>
              <a:off x="-12" y="3963"/>
              <a:ext cx="581" cy="68"/>
            </a:xfrm>
            <a:prstGeom prst="rect">
              <a:avLst/>
            </a:prstGeom>
            <a:solidFill>
              <a:srgbClr val="0033CC"/>
            </a:solidFill>
            <a:ln>
              <a:noFill/>
            </a:ln>
            <a:extLst/>
          </p:spPr>
          <p:txBody>
            <a:bodyPr wrap="none" anchor="ctr"/>
            <a:lstStyle/>
            <a:p>
              <a:pPr>
                <a:defRPr/>
              </a:pPr>
              <a:endParaRPr lang="tr-TR" sz="2800">
                <a:solidFill>
                  <a:srgbClr val="000000"/>
                </a:solidFill>
                <a:cs typeface="+mn-cs"/>
              </a:endParaRPr>
            </a:p>
          </p:txBody>
        </p:sp>
        <p:sp>
          <p:nvSpPr>
            <p:cNvPr id="1039" name="Rectangle 16"/>
            <p:cNvSpPr>
              <a:spLocks noChangeArrowheads="1"/>
            </p:cNvSpPr>
            <p:nvPr userDrawn="1"/>
          </p:nvSpPr>
          <p:spPr bwMode="auto">
            <a:xfrm>
              <a:off x="543" y="3963"/>
              <a:ext cx="581" cy="68"/>
            </a:xfrm>
            <a:prstGeom prst="rect">
              <a:avLst/>
            </a:prstGeom>
            <a:solidFill>
              <a:srgbClr val="FF9933"/>
            </a:solidFill>
            <a:ln>
              <a:noFill/>
            </a:ln>
            <a:extLst/>
          </p:spPr>
          <p:txBody>
            <a:bodyPr wrap="none" anchor="ctr"/>
            <a:lstStyle/>
            <a:p>
              <a:pPr algn="ctr">
                <a:defRPr/>
              </a:pPr>
              <a:endParaRPr lang="tr-TR" b="1">
                <a:solidFill>
                  <a:srgbClr val="000000"/>
                </a:solidFill>
                <a:latin typeface="Verdana" pitchFamily="34" charset="0"/>
                <a:cs typeface="+mn-cs"/>
              </a:endParaRPr>
            </a:p>
          </p:txBody>
        </p:sp>
        <p:sp>
          <p:nvSpPr>
            <p:cNvPr id="18" name="Rectangle 17"/>
            <p:cNvSpPr>
              <a:spLocks noChangeArrowheads="1"/>
            </p:cNvSpPr>
            <p:nvPr userDrawn="1"/>
          </p:nvSpPr>
          <p:spPr bwMode="auto">
            <a:xfrm>
              <a:off x="1110" y="3963"/>
              <a:ext cx="581" cy="68"/>
            </a:xfrm>
            <a:prstGeom prst="rect">
              <a:avLst/>
            </a:prstGeom>
            <a:solidFill>
              <a:schemeClr val="bg1">
                <a:lumMod val="65000"/>
              </a:schemeClr>
            </a:solidFill>
            <a:ln w="9525">
              <a:noFill/>
              <a:miter lim="800000"/>
              <a:headEnd/>
              <a:tailEnd/>
            </a:ln>
          </p:spPr>
          <p:txBody>
            <a:bodyPr wrap="none" anchor="ctr"/>
            <a:lstStyle/>
            <a:p>
              <a:pPr algn="ctr">
                <a:defRPr/>
              </a:pPr>
              <a:r>
                <a:rPr lang="tr-TR" b="1">
                  <a:solidFill>
                    <a:srgbClr val="91002C"/>
                  </a:solidFill>
                  <a:latin typeface="Verdana" pitchFamily="34" charset="0"/>
                  <a:cs typeface="+mn-cs"/>
                </a:rPr>
                <a:t> </a:t>
              </a:r>
            </a:p>
          </p:txBody>
        </p:sp>
        <p:sp>
          <p:nvSpPr>
            <p:cNvPr id="19" name="Rectangle 18"/>
            <p:cNvSpPr>
              <a:spLocks noChangeArrowheads="1"/>
            </p:cNvSpPr>
            <p:nvPr userDrawn="1"/>
          </p:nvSpPr>
          <p:spPr bwMode="auto">
            <a:xfrm>
              <a:off x="1677" y="3963"/>
              <a:ext cx="582" cy="68"/>
            </a:xfrm>
            <a:prstGeom prst="rect">
              <a:avLst/>
            </a:prstGeom>
            <a:solidFill>
              <a:schemeClr val="bg1">
                <a:lumMod val="75000"/>
              </a:schemeClr>
            </a:solidFill>
            <a:ln w="9525">
              <a:noFill/>
              <a:miter lim="800000"/>
              <a:headEnd/>
              <a:tailEnd/>
            </a:ln>
          </p:spPr>
          <p:txBody>
            <a:bodyPr wrap="none" anchor="ctr"/>
            <a:lstStyle/>
            <a:p>
              <a:pPr>
                <a:defRPr/>
              </a:pPr>
              <a:endParaRPr lang="tr-TR" sz="2800">
                <a:solidFill>
                  <a:srgbClr val="000000"/>
                </a:solidFill>
                <a:latin typeface="Arial" charset="0"/>
                <a:cs typeface="+mn-cs"/>
              </a:endParaRPr>
            </a:p>
          </p:txBody>
        </p:sp>
        <p:sp>
          <p:nvSpPr>
            <p:cNvPr id="20" name="Rectangle 19"/>
            <p:cNvSpPr>
              <a:spLocks noChangeArrowheads="1"/>
            </p:cNvSpPr>
            <p:nvPr userDrawn="1"/>
          </p:nvSpPr>
          <p:spPr bwMode="auto">
            <a:xfrm>
              <a:off x="2244" y="3963"/>
              <a:ext cx="3389" cy="68"/>
            </a:xfrm>
            <a:prstGeom prst="rect">
              <a:avLst/>
            </a:prstGeom>
            <a:solidFill>
              <a:schemeClr val="bg1">
                <a:lumMod val="85000"/>
              </a:schemeClr>
            </a:solidFill>
            <a:ln w="9525">
              <a:noFill/>
              <a:miter lim="800000"/>
              <a:headEnd/>
              <a:tailEnd/>
            </a:ln>
          </p:spPr>
          <p:txBody>
            <a:bodyPr wrap="none" anchor="ctr"/>
            <a:lstStyle/>
            <a:p>
              <a:pPr>
                <a:defRPr/>
              </a:pPr>
              <a:endParaRPr lang="tr-TR" sz="2800">
                <a:solidFill>
                  <a:srgbClr val="000000"/>
                </a:solidFill>
                <a:latin typeface="Arial" charset="0"/>
                <a:cs typeface="+mn-cs"/>
              </a:endParaRPr>
            </a:p>
          </p:txBody>
        </p:sp>
      </p:grpSp>
      <p:grpSp>
        <p:nvGrpSpPr>
          <p:cNvPr id="2053" name="Group 14"/>
          <p:cNvGrpSpPr>
            <a:grpSpLocks/>
          </p:cNvGrpSpPr>
          <p:nvPr/>
        </p:nvGrpSpPr>
        <p:grpSpPr bwMode="auto">
          <a:xfrm>
            <a:off x="0" y="6456363"/>
            <a:ext cx="9144000" cy="71437"/>
            <a:chOff x="-12" y="3963"/>
            <a:chExt cx="5645" cy="68"/>
          </a:xfrm>
        </p:grpSpPr>
        <p:sp>
          <p:nvSpPr>
            <p:cNvPr id="1033" name="Rectangle 15"/>
            <p:cNvSpPr>
              <a:spLocks noChangeArrowheads="1"/>
            </p:cNvSpPr>
            <p:nvPr userDrawn="1"/>
          </p:nvSpPr>
          <p:spPr bwMode="auto">
            <a:xfrm>
              <a:off x="-12" y="3963"/>
              <a:ext cx="581" cy="68"/>
            </a:xfrm>
            <a:prstGeom prst="rect">
              <a:avLst/>
            </a:prstGeom>
            <a:solidFill>
              <a:srgbClr val="0033CC"/>
            </a:solidFill>
            <a:ln>
              <a:noFill/>
            </a:ln>
            <a:extLst/>
          </p:spPr>
          <p:txBody>
            <a:bodyPr wrap="none" anchor="ctr"/>
            <a:lstStyle/>
            <a:p>
              <a:pPr>
                <a:defRPr/>
              </a:pPr>
              <a:endParaRPr lang="tr-TR" sz="2800">
                <a:solidFill>
                  <a:srgbClr val="000000"/>
                </a:solidFill>
                <a:cs typeface="+mn-cs"/>
              </a:endParaRPr>
            </a:p>
          </p:txBody>
        </p:sp>
        <p:sp>
          <p:nvSpPr>
            <p:cNvPr id="1034" name="Rectangle 16"/>
            <p:cNvSpPr>
              <a:spLocks noChangeArrowheads="1"/>
            </p:cNvSpPr>
            <p:nvPr userDrawn="1"/>
          </p:nvSpPr>
          <p:spPr bwMode="auto">
            <a:xfrm>
              <a:off x="543" y="3963"/>
              <a:ext cx="581" cy="68"/>
            </a:xfrm>
            <a:prstGeom prst="rect">
              <a:avLst/>
            </a:prstGeom>
            <a:solidFill>
              <a:srgbClr val="FF9933"/>
            </a:solidFill>
            <a:ln>
              <a:noFill/>
            </a:ln>
            <a:extLst/>
          </p:spPr>
          <p:txBody>
            <a:bodyPr wrap="none" anchor="ctr"/>
            <a:lstStyle/>
            <a:p>
              <a:pPr algn="ctr">
                <a:defRPr/>
              </a:pPr>
              <a:endParaRPr lang="tr-TR" b="1">
                <a:solidFill>
                  <a:srgbClr val="000000"/>
                </a:solidFill>
                <a:latin typeface="Verdana" pitchFamily="34" charset="0"/>
                <a:cs typeface="+mn-cs"/>
              </a:endParaRPr>
            </a:p>
          </p:txBody>
        </p:sp>
        <p:sp>
          <p:nvSpPr>
            <p:cNvPr id="24" name="Rectangle 17"/>
            <p:cNvSpPr>
              <a:spLocks noChangeArrowheads="1"/>
            </p:cNvSpPr>
            <p:nvPr userDrawn="1"/>
          </p:nvSpPr>
          <p:spPr bwMode="auto">
            <a:xfrm>
              <a:off x="1110" y="3963"/>
              <a:ext cx="581" cy="68"/>
            </a:xfrm>
            <a:prstGeom prst="rect">
              <a:avLst/>
            </a:prstGeom>
            <a:solidFill>
              <a:schemeClr val="bg1">
                <a:lumMod val="65000"/>
              </a:schemeClr>
            </a:solidFill>
            <a:ln w="9525">
              <a:noFill/>
              <a:miter lim="800000"/>
              <a:headEnd/>
              <a:tailEnd/>
            </a:ln>
          </p:spPr>
          <p:txBody>
            <a:bodyPr wrap="none" anchor="ctr"/>
            <a:lstStyle/>
            <a:p>
              <a:pPr algn="ctr">
                <a:defRPr/>
              </a:pPr>
              <a:r>
                <a:rPr lang="tr-TR" b="1">
                  <a:solidFill>
                    <a:srgbClr val="91002C"/>
                  </a:solidFill>
                  <a:latin typeface="Verdana" pitchFamily="34" charset="0"/>
                  <a:cs typeface="+mn-cs"/>
                </a:rPr>
                <a:t> </a:t>
              </a:r>
            </a:p>
          </p:txBody>
        </p:sp>
        <p:sp>
          <p:nvSpPr>
            <p:cNvPr id="25" name="Rectangle 18"/>
            <p:cNvSpPr>
              <a:spLocks noChangeArrowheads="1"/>
            </p:cNvSpPr>
            <p:nvPr userDrawn="1"/>
          </p:nvSpPr>
          <p:spPr bwMode="auto">
            <a:xfrm>
              <a:off x="1677" y="3963"/>
              <a:ext cx="582" cy="68"/>
            </a:xfrm>
            <a:prstGeom prst="rect">
              <a:avLst/>
            </a:prstGeom>
            <a:solidFill>
              <a:schemeClr val="bg1">
                <a:lumMod val="75000"/>
              </a:schemeClr>
            </a:solidFill>
            <a:ln w="9525">
              <a:noFill/>
              <a:miter lim="800000"/>
              <a:headEnd/>
              <a:tailEnd/>
            </a:ln>
          </p:spPr>
          <p:txBody>
            <a:bodyPr wrap="none" anchor="ctr"/>
            <a:lstStyle/>
            <a:p>
              <a:pPr>
                <a:defRPr/>
              </a:pPr>
              <a:endParaRPr lang="tr-TR" sz="2800">
                <a:solidFill>
                  <a:srgbClr val="000000"/>
                </a:solidFill>
                <a:latin typeface="Arial" charset="0"/>
                <a:cs typeface="+mn-cs"/>
              </a:endParaRPr>
            </a:p>
          </p:txBody>
        </p:sp>
        <p:sp>
          <p:nvSpPr>
            <p:cNvPr id="26" name="Rectangle 19"/>
            <p:cNvSpPr>
              <a:spLocks noChangeArrowheads="1"/>
            </p:cNvSpPr>
            <p:nvPr userDrawn="1"/>
          </p:nvSpPr>
          <p:spPr bwMode="auto">
            <a:xfrm>
              <a:off x="2244" y="3963"/>
              <a:ext cx="3389" cy="68"/>
            </a:xfrm>
            <a:prstGeom prst="rect">
              <a:avLst/>
            </a:prstGeom>
            <a:solidFill>
              <a:schemeClr val="bg1">
                <a:lumMod val="85000"/>
              </a:schemeClr>
            </a:solidFill>
            <a:ln w="9525">
              <a:noFill/>
              <a:miter lim="800000"/>
              <a:headEnd/>
              <a:tailEnd/>
            </a:ln>
          </p:spPr>
          <p:txBody>
            <a:bodyPr wrap="none" anchor="ctr"/>
            <a:lstStyle/>
            <a:p>
              <a:pPr>
                <a:defRPr/>
              </a:pPr>
              <a:endParaRPr lang="tr-TR" sz="2800">
                <a:solidFill>
                  <a:srgbClr val="000000"/>
                </a:solidFill>
                <a:latin typeface="Arial" charset="0"/>
                <a:cs typeface="+mn-cs"/>
              </a:endParaRPr>
            </a:p>
          </p:txBody>
        </p:sp>
      </p:grpSp>
      <p:sp>
        <p:nvSpPr>
          <p:cNvPr id="32" name="5 Slayt Numarası Yer Tutucusu"/>
          <p:cNvSpPr txBox="1">
            <a:spLocks/>
          </p:cNvSpPr>
          <p:nvPr userDrawn="1"/>
        </p:nvSpPr>
        <p:spPr>
          <a:xfrm>
            <a:off x="6553200" y="6500813"/>
            <a:ext cx="2133600" cy="365125"/>
          </a:xfrm>
          <a:prstGeom prst="rect">
            <a:avLst/>
          </a:prstGeom>
        </p:spPr>
        <p:txBody>
          <a:bodyPr anchor="ctr"/>
          <a:lstStyle>
            <a:lvl1pPr algn="r">
              <a:defRPr sz="1200">
                <a:solidFill>
                  <a:schemeClr val="tx1">
                    <a:tint val="75000"/>
                  </a:schemeClr>
                </a:solidFill>
              </a:defRPr>
            </a:lvl1pPr>
          </a:lstStyle>
          <a:p>
            <a:pPr>
              <a:defRPr/>
            </a:pPr>
            <a:fld id="{C10AD9D8-1BA2-4D75-9A63-BAF00B8D341F}" type="slidenum">
              <a:rPr lang="tr-TR" smtClean="0">
                <a:cs typeface="+mn-cs"/>
              </a:rPr>
              <a:pPr>
                <a:defRPr/>
              </a:pPr>
              <a:t>‹#›</a:t>
            </a:fld>
            <a:endParaRPr lang="tr-TR" dirty="0">
              <a:cs typeface="+mn-cs"/>
            </a:endParaRPr>
          </a:p>
        </p:txBody>
      </p:sp>
      <p:sp>
        <p:nvSpPr>
          <p:cNvPr id="33" name="3 Veri Yer Tutucusu"/>
          <p:cNvSpPr>
            <a:spLocks noGrp="1"/>
          </p:cNvSpPr>
          <p:nvPr>
            <p:ph type="dt" sz="half" idx="2"/>
          </p:nvPr>
        </p:nvSpPr>
        <p:spPr>
          <a:xfrm>
            <a:off x="0" y="6500813"/>
            <a:ext cx="2133600" cy="365125"/>
          </a:xfrm>
          <a:prstGeom prst="rect">
            <a:avLst/>
          </a:prstGeom>
        </p:spPr>
        <p:txBody>
          <a:bodyPr vert="horz" lIns="91440" tIns="45720" rIns="91440" bIns="45720" rtlCol="0" anchor="ctr"/>
          <a:lstStyle>
            <a:lvl1pPr algn="l">
              <a:defRPr sz="1200" smtClean="0">
                <a:solidFill>
                  <a:schemeClr val="tx1">
                    <a:tint val="75000"/>
                  </a:schemeClr>
                </a:solidFill>
                <a:cs typeface="+mn-cs"/>
              </a:defRPr>
            </a:lvl1pPr>
          </a:lstStyle>
          <a:p>
            <a:pPr>
              <a:defRPr/>
            </a:pPr>
            <a:fld id="{446D447C-0180-4408-96DF-FC5A0D5A2394}" type="datetime1">
              <a:rPr lang="tr-TR" smtClean="0"/>
              <a:pPr>
                <a:defRPr/>
              </a:pPr>
              <a:t>26.09.2018</a:t>
            </a:fld>
            <a:endParaRPr lang="tr-TR"/>
          </a:p>
        </p:txBody>
      </p:sp>
      <p:sp>
        <p:nvSpPr>
          <p:cNvPr id="34" name="4 Altbilgi Yer Tutucusu"/>
          <p:cNvSpPr>
            <a:spLocks noGrp="1"/>
          </p:cNvSpPr>
          <p:nvPr>
            <p:ph type="ftr" sz="quarter" idx="3"/>
          </p:nvPr>
        </p:nvSpPr>
        <p:spPr>
          <a:xfrm>
            <a:off x="3311525" y="6492875"/>
            <a:ext cx="2895600" cy="365125"/>
          </a:xfrm>
          <a:prstGeom prst="rect">
            <a:avLst/>
          </a:prstGeom>
        </p:spPr>
        <p:txBody>
          <a:bodyPr vert="horz" lIns="91440" tIns="45720" rIns="91440" bIns="45720" rtlCol="0" anchor="ctr"/>
          <a:lstStyle>
            <a:lvl1pPr algn="ctr">
              <a:defRPr sz="1100" smtClean="0">
                <a:solidFill>
                  <a:schemeClr val="tx1">
                    <a:tint val="75000"/>
                  </a:schemeClr>
                </a:solidFill>
                <a:cs typeface="+mn-cs"/>
              </a:defRPr>
            </a:lvl1pPr>
          </a:lstStyle>
          <a:p>
            <a:pPr>
              <a:defRPr/>
            </a:pPr>
            <a:r>
              <a:rPr lang="tr-TR" smtClean="0"/>
              <a:t>Kadastro Dairesi Başkanlığı                 </a:t>
            </a:r>
            <a:endParaRPr lang="tr-TR" dirty="0"/>
          </a:p>
        </p:txBody>
      </p:sp>
    </p:spTree>
  </p:cSld>
  <p:clrMap bg1="lt1" tx1="dk1" bg2="lt2" tx2="dk2" accent1="accent1" accent2="accent2" accent3="accent3" accent4="accent4" accent5="accent5" accent6="accent6" hlink="hlink" folHlink="folHlink"/>
  <p:sldLayoutIdLst>
    <p:sldLayoutId id="2147483808" r:id="rId1"/>
    <p:sldLayoutId id="2147483809" r:id="rId2"/>
  </p:sldLayoutIdLst>
  <p:transition advClick="0"/>
  <p:timing>
    <p:tnLst>
      <p:par>
        <p:cTn id="1" dur="indefinite" restart="never" nodeType="tmRoot"/>
      </p:par>
    </p:tnLst>
  </p:timing>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fontAlgn="base">
        <a:spcBef>
          <a:spcPct val="0"/>
        </a:spcBef>
        <a:spcAft>
          <a:spcPct val="0"/>
        </a:spcAft>
        <a:defRPr sz="4400">
          <a:solidFill>
            <a:schemeClr val="tx2"/>
          </a:solidFill>
          <a:latin typeface="Arial" pitchFamily="34" charset="0"/>
        </a:defRPr>
      </a:lvl6pPr>
      <a:lvl7pPr marL="914400" algn="ctr" rtl="0" fontAlgn="base">
        <a:spcBef>
          <a:spcPct val="0"/>
        </a:spcBef>
        <a:spcAft>
          <a:spcPct val="0"/>
        </a:spcAft>
        <a:defRPr sz="4400">
          <a:solidFill>
            <a:schemeClr val="tx2"/>
          </a:solidFill>
          <a:latin typeface="Arial" pitchFamily="34" charset="0"/>
        </a:defRPr>
      </a:lvl7pPr>
      <a:lvl8pPr marL="1371600" algn="ctr" rtl="0" fontAlgn="base">
        <a:spcBef>
          <a:spcPct val="0"/>
        </a:spcBef>
        <a:spcAft>
          <a:spcPct val="0"/>
        </a:spcAft>
        <a:defRPr sz="4400">
          <a:solidFill>
            <a:schemeClr val="tx2"/>
          </a:solidFill>
          <a:latin typeface="Arial" pitchFamily="34" charset="0"/>
        </a:defRPr>
      </a:lvl8pPr>
      <a:lvl9pPr marL="1828800" algn="ctr" rtl="0" fontAlgn="base">
        <a:spcBef>
          <a:spcPct val="0"/>
        </a:spcBef>
        <a:spcAft>
          <a:spcPct val="0"/>
        </a:spcAft>
        <a:defRPr sz="4400">
          <a:solidFill>
            <a:schemeClr val="tx2"/>
          </a:solidFill>
          <a:latin typeface="Arial"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6 Serbest Form"/>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7 Serbest Form"/>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8 Başlık Yer Tutucusu"/>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tr-TR" smtClean="0"/>
              <a:t>Asıl başlık stili için tıklatın</a:t>
            </a:r>
            <a:endParaRPr kumimoji="0" lang="en-US"/>
          </a:p>
        </p:txBody>
      </p:sp>
      <p:sp>
        <p:nvSpPr>
          <p:cNvPr id="30" name="29 Metin Yer Tutucusu"/>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0" name="9 Veri Yer Tutucusu"/>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a:defRPr/>
            </a:pPr>
            <a:fld id="{4E29F8F0-5855-417D-8B9C-E0E98D2FE9FB}" type="datetime1">
              <a:rPr lang="tr-TR" smtClean="0"/>
              <a:pPr>
                <a:defRPr/>
              </a:pPr>
              <a:t>26.09.2018</a:t>
            </a:fld>
            <a:endParaRPr lang="tr-TR"/>
          </a:p>
        </p:txBody>
      </p:sp>
      <p:sp>
        <p:nvSpPr>
          <p:cNvPr id="22" name="21 Altbilgi Yer Tutucusu"/>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a:defRPr/>
            </a:pPr>
            <a:r>
              <a:rPr lang="tr-TR" smtClean="0"/>
              <a:t>Kadastro Dairesi Başkanlığı                 </a:t>
            </a:r>
            <a:endParaRPr lang="tr-TR" dirty="0"/>
          </a:p>
        </p:txBody>
      </p:sp>
      <p:sp>
        <p:nvSpPr>
          <p:cNvPr id="18" name="17 Slayt Numarası Yer Tutucusu"/>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042AED99-7FB4-404E-8A97-64753DCE42EC}" type="slidenum">
              <a:rPr kumimoji="0" lang="en-US" smtClean="0"/>
              <a:pPr/>
              <a:t>‹#›</a:t>
            </a:fld>
            <a:endParaRPr kumimoji="0" lang="en-US" dirty="0">
              <a:solidFill>
                <a:schemeClr val="tx2">
                  <a:shade val="90000"/>
                </a:schemeClr>
              </a:solidFill>
            </a:endParaRPr>
          </a:p>
        </p:txBody>
      </p:sp>
      <p:grpSp>
        <p:nvGrpSpPr>
          <p:cNvPr id="2" name="1 Grup"/>
          <p:cNvGrpSpPr/>
          <p:nvPr/>
        </p:nvGrpSpPr>
        <p:grpSpPr>
          <a:xfrm>
            <a:off x="-19017" y="202408"/>
            <a:ext cx="9180548" cy="649224"/>
            <a:chOff x="-19045" y="216550"/>
            <a:chExt cx="9180548" cy="649224"/>
          </a:xfrm>
        </p:grpSpPr>
        <p:sp>
          <p:nvSpPr>
            <p:cNvPr id="12" name="11 Serbest Form"/>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12 Serbest Form"/>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
        <p:nvSpPr>
          <p:cNvPr id="14" name="5 Slayt Numarası Yer Tutucusu"/>
          <p:cNvSpPr txBox="1">
            <a:spLocks/>
          </p:cNvSpPr>
          <p:nvPr userDrawn="1"/>
        </p:nvSpPr>
        <p:spPr>
          <a:xfrm>
            <a:off x="6553200" y="6500813"/>
            <a:ext cx="2133600" cy="365125"/>
          </a:xfrm>
          <a:prstGeom prst="rect">
            <a:avLst/>
          </a:prstGeom>
        </p:spPr>
        <p:txBody>
          <a:bodyPr anchor="ctr"/>
          <a:lstStyle>
            <a:lvl1pPr algn="r">
              <a:defRPr sz="1200">
                <a:solidFill>
                  <a:schemeClr val="tx1">
                    <a:tint val="75000"/>
                  </a:schemeClr>
                </a:solidFill>
              </a:defRPr>
            </a:lvl1pPr>
          </a:lstStyle>
          <a:p>
            <a:pPr>
              <a:defRPr/>
            </a:pPr>
            <a:fld id="{C10AD9D8-1BA2-4D75-9A63-BAF00B8D341F}" type="slidenum">
              <a:rPr lang="tr-TR" smtClean="0">
                <a:cs typeface="+mn-cs"/>
              </a:rPr>
              <a:pPr>
                <a:defRPr/>
              </a:pPr>
              <a:t>‹#›</a:t>
            </a:fld>
            <a:endParaRPr lang="tr-TR" dirty="0">
              <a:cs typeface="+mn-cs"/>
            </a:endParaRPr>
          </a:p>
        </p:txBody>
      </p:sp>
    </p:spTree>
  </p:cSld>
  <p:clrMap bg1="lt1" tx1="dk1" bg2="lt2" tx2="dk2" accent1="accent1" accent2="accent2" accent3="accent3" accent4="accent4" accent5="accent5" accent6="accent6" hlink="hlink" folHlink="folHlink"/>
  <p:sldLayoutIdLst>
    <p:sldLayoutId id="2147483859" r:id="rId1"/>
    <p:sldLayoutId id="2147483860" r:id="rId2"/>
    <p:sldLayoutId id="2147483861" r:id="rId3"/>
    <p:sldLayoutId id="2147483862" r:id="rId4"/>
    <p:sldLayoutId id="2147483863" r:id="rId5"/>
    <p:sldLayoutId id="2147483864" r:id="rId6"/>
    <p:sldLayoutId id="2147483865" r:id="rId7"/>
    <p:sldLayoutId id="2147483866" r:id="rId8"/>
    <p:sldLayoutId id="2147483867" r:id="rId9"/>
    <p:sldLayoutId id="2147483868" r:id="rId10"/>
    <p:sldLayoutId id="2147483869" r:id="rId11"/>
  </p:sldLayoutIdLst>
  <p:hf sldNum="0" hdr="0" ftr="0" dt="0"/>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4.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4.xml"/><Relationship Id="rId5" Type="http://schemas.openxmlformats.org/officeDocument/2006/relationships/image" Target="../media/image5.jpeg"/><Relationship Id="rId4" Type="http://schemas.openxmlformats.org/officeDocument/2006/relationships/image" Target="../media/image17.jpeg"/></Relationships>
</file>

<file path=ppt/slides/_rels/slide1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4.xml"/><Relationship Id="rId6" Type="http://schemas.openxmlformats.org/officeDocument/2006/relationships/image" Target="../media/image5.jpeg"/><Relationship Id="rId5" Type="http://schemas.openxmlformats.org/officeDocument/2006/relationships/image" Target="../media/image22.jpeg"/><Relationship Id="rId4" Type="http://schemas.openxmlformats.org/officeDocument/2006/relationships/image" Target="../media/image21.jpeg"/></Relationships>
</file>

<file path=ppt/slides/_rels/slide1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3.jpeg"/><Relationship Id="rId1" Type="http://schemas.openxmlformats.org/officeDocument/2006/relationships/slideLayout" Target="../slideLayouts/slideLayout4.xml"/><Relationship Id="rId5" Type="http://schemas.openxmlformats.org/officeDocument/2006/relationships/image" Target="../media/image25.png"/><Relationship Id="rId4" Type="http://schemas.openxmlformats.org/officeDocument/2006/relationships/image" Target="../media/image24.gif"/></Relationships>
</file>

<file path=ppt/slides/_rels/slide1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4.xml"/><Relationship Id="rId6" Type="http://schemas.openxmlformats.org/officeDocument/2006/relationships/image" Target="../media/image18.jpeg"/><Relationship Id="rId5" Type="http://schemas.openxmlformats.org/officeDocument/2006/relationships/image" Target="../media/image5.jpeg"/><Relationship Id="rId4" Type="http://schemas.openxmlformats.org/officeDocument/2006/relationships/image" Target="../media/image28.jpeg"/></Relationships>
</file>

<file path=ppt/slides/_rels/slide17.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5.jpeg"/><Relationship Id="rId1" Type="http://schemas.openxmlformats.org/officeDocument/2006/relationships/slideLayout" Target="../slideLayouts/slideLayout4.xml"/><Relationship Id="rId4" Type="http://schemas.openxmlformats.org/officeDocument/2006/relationships/image" Target="../media/image30.jpeg"/></Relationships>
</file>

<file path=ppt/slides/_rels/slide1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jpeg"/><Relationship Id="rId1" Type="http://schemas.openxmlformats.org/officeDocument/2006/relationships/slideLayout" Target="../slideLayouts/slideLayout4.xml"/><Relationship Id="rId5" Type="http://schemas.openxmlformats.org/officeDocument/2006/relationships/image" Target="../media/image35.png"/><Relationship Id="rId4" Type="http://schemas.openxmlformats.org/officeDocument/2006/relationships/image" Target="../media/image5.jpeg"/></Relationships>
</file>

<file path=ppt/slides/_rels/slide21.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4.xml"/><Relationship Id="rId4" Type="http://schemas.openxmlformats.org/officeDocument/2006/relationships/image" Target="../media/image5.jpeg"/></Relationships>
</file>

<file path=ppt/slides/_rels/slide2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5.jpeg"/><Relationship Id="rId1" Type="http://schemas.openxmlformats.org/officeDocument/2006/relationships/slideLayout" Target="../slideLayouts/slideLayout4.xml"/><Relationship Id="rId6" Type="http://schemas.openxmlformats.org/officeDocument/2006/relationships/image" Target="../media/image43.jpeg"/><Relationship Id="rId5" Type="http://schemas.openxmlformats.org/officeDocument/2006/relationships/image" Target="../media/image42.jpeg"/><Relationship Id="rId4" Type="http://schemas.openxmlformats.org/officeDocument/2006/relationships/image" Target="../media/image41.jpeg"/></Relationships>
</file>

<file path=ppt/slides/_rels/slide25.xml.rels><?xml version="1.0" encoding="UTF-8" standalone="yes"?>
<Relationships xmlns="http://schemas.openxmlformats.org/package/2006/relationships"><Relationship Id="rId3" Type="http://schemas.openxmlformats.org/officeDocument/2006/relationships/image" Target="../media/image45.gif"/><Relationship Id="rId2" Type="http://schemas.openxmlformats.org/officeDocument/2006/relationships/image" Target="../media/image44.jpeg"/><Relationship Id="rId1" Type="http://schemas.openxmlformats.org/officeDocument/2006/relationships/slideLayout" Target="../slideLayouts/slideLayout4.xml"/><Relationship Id="rId5" Type="http://schemas.openxmlformats.org/officeDocument/2006/relationships/image" Target="../media/image5.jpeg"/><Relationship Id="rId4" Type="http://schemas.openxmlformats.org/officeDocument/2006/relationships/image" Target="../media/image46.png"/></Relationships>
</file>

<file path=ppt/slides/_rels/slide2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image" Target="../media/image5.jpeg"/><Relationship Id="rId4" Type="http://schemas.openxmlformats.org/officeDocument/2006/relationships/oleObject" Target="../embeddings/oleObject2.bin"/></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4.xml"/><Relationship Id="rId4" Type="http://schemas.openxmlformats.org/officeDocument/2006/relationships/image" Target="../media/image5.jpeg"/></Relationships>
</file>

<file path=ppt/slides/_rels/slide33.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jpeg"/><Relationship Id="rId1" Type="http://schemas.openxmlformats.org/officeDocument/2006/relationships/slideLayout" Target="../slideLayouts/slideLayout4.xml"/><Relationship Id="rId4" Type="http://schemas.openxmlformats.org/officeDocument/2006/relationships/image" Target="../media/image55.png"/></Relationships>
</file>

<file path=ppt/slides/_rels/slide3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56.pn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57.pn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5.jpeg"/><Relationship Id="rId1" Type="http://schemas.openxmlformats.org/officeDocument/2006/relationships/slideLayout" Target="../slideLayouts/slideLayout4.xml"/><Relationship Id="rId4" Type="http://schemas.openxmlformats.org/officeDocument/2006/relationships/image" Target="../media/image59.jpeg"/></Relationships>
</file>

<file path=ppt/slides/_rels/slide41.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61.jpeg"/><Relationship Id="rId1" Type="http://schemas.openxmlformats.org/officeDocument/2006/relationships/slideLayout" Target="../slideLayouts/slideLayout4.xml"/><Relationship Id="rId4" Type="http://schemas.openxmlformats.org/officeDocument/2006/relationships/image" Target="../media/image62.png"/></Relationships>
</file>

<file path=ppt/slides/_rels/slide43.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5.jpeg"/><Relationship Id="rId1" Type="http://schemas.openxmlformats.org/officeDocument/2006/relationships/slideLayout" Target="../slideLayouts/slideLayout4.xml"/><Relationship Id="rId4" Type="http://schemas.openxmlformats.org/officeDocument/2006/relationships/image" Target="../media/image64.png"/></Relationships>
</file>

<file path=ppt/slides/_rels/slide4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65.jpeg"/><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66.png"/><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5.jpeg"/><Relationship Id="rId1" Type="http://schemas.openxmlformats.org/officeDocument/2006/relationships/slideLayout" Target="../slideLayouts/slideLayout4.xml"/><Relationship Id="rId5" Type="http://schemas.openxmlformats.org/officeDocument/2006/relationships/hyperlink" Target="http://www.mevzuat.gov.tr/" TargetMode="External"/><Relationship Id="rId4" Type="http://schemas.openxmlformats.org/officeDocument/2006/relationships/image" Target="../media/image10.jpeg"/></Relationships>
</file>

<file path=ppt/slides/_rels/slide50.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5.jpeg"/><Relationship Id="rId1" Type="http://schemas.openxmlformats.org/officeDocument/2006/relationships/slideLayout" Target="../slideLayouts/slideLayout4.xml"/><Relationship Id="rId4" Type="http://schemas.openxmlformats.org/officeDocument/2006/relationships/image" Target="../media/image71.jpeg"/></Relationships>
</file>

<file path=ppt/slides/_rels/slide5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68.jpeg"/><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diagramLayout" Target="../diagrams/layout1.xml"/><Relationship Id="rId7" Type="http://schemas.openxmlformats.org/officeDocument/2006/relationships/image" Target="../media/image5.jpeg"/><Relationship Id="rId2" Type="http://schemas.openxmlformats.org/officeDocument/2006/relationships/diagramData" Target="../diagrams/data1.xml"/><Relationship Id="rId1" Type="http://schemas.openxmlformats.org/officeDocument/2006/relationships/slideLayout" Target="../slideLayouts/slideLayout4.xml"/><Relationship Id="rId6" Type="http://schemas.openxmlformats.org/officeDocument/2006/relationships/image" Target="../media/image73.jpeg"/><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74.png"/><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5.jpeg"/><Relationship Id="rId1" Type="http://schemas.openxmlformats.org/officeDocument/2006/relationships/slideLayout" Target="../slideLayouts/slideLayout4.xml"/><Relationship Id="rId4" Type="http://schemas.openxmlformats.org/officeDocument/2006/relationships/image" Target="../media/image76.jpeg"/></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77.jpeg"/><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3" Type="http://schemas.openxmlformats.org/officeDocument/2006/relationships/image" Target="../media/image79.tiff"/><Relationship Id="rId2" Type="http://schemas.openxmlformats.org/officeDocument/2006/relationships/image" Target="../media/image5.jpeg"/><Relationship Id="rId1" Type="http://schemas.openxmlformats.org/officeDocument/2006/relationships/slideLayout" Target="../slideLayouts/slideLayout4.xml"/><Relationship Id="rId4" Type="http://schemas.openxmlformats.org/officeDocument/2006/relationships/image" Target="../media/image80.jpeg"/></Relationships>
</file>

<file path=ppt/slides/_rels/slide63.xml.rels><?xml version="1.0" encoding="UTF-8" standalone="yes"?>
<Relationships xmlns="http://schemas.openxmlformats.org/package/2006/relationships"><Relationship Id="rId8" Type="http://schemas.openxmlformats.org/officeDocument/2006/relationships/image" Target="../media/image86.png"/><Relationship Id="rId3" Type="http://schemas.openxmlformats.org/officeDocument/2006/relationships/image" Target="../media/image81.jpeg"/><Relationship Id="rId7" Type="http://schemas.openxmlformats.org/officeDocument/2006/relationships/image" Target="../media/image85.png"/><Relationship Id="rId2" Type="http://schemas.openxmlformats.org/officeDocument/2006/relationships/image" Target="../media/image5.jpeg"/><Relationship Id="rId1" Type="http://schemas.openxmlformats.org/officeDocument/2006/relationships/slideLayout" Target="../slideLayouts/slideLayout4.xml"/><Relationship Id="rId6" Type="http://schemas.openxmlformats.org/officeDocument/2006/relationships/image" Target="../media/image84.jpeg"/><Relationship Id="rId5" Type="http://schemas.openxmlformats.org/officeDocument/2006/relationships/image" Target="../media/image83.jpeg"/><Relationship Id="rId4" Type="http://schemas.openxmlformats.org/officeDocument/2006/relationships/image" Target="../media/image82.png"/></Relationships>
</file>

<file path=ppt/slides/_rels/slide6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87.jpeg"/><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88.jpeg"/><Relationship Id="rId1" Type="http://schemas.openxmlformats.org/officeDocument/2006/relationships/slideLayout" Target="../slideLayouts/slideLayout4.xml"/><Relationship Id="rId6" Type="http://schemas.openxmlformats.org/officeDocument/2006/relationships/image" Target="../media/image86.png"/><Relationship Id="rId5" Type="http://schemas.openxmlformats.org/officeDocument/2006/relationships/image" Target="../media/image90.jpeg"/><Relationship Id="rId4" Type="http://schemas.openxmlformats.org/officeDocument/2006/relationships/image" Target="../media/image5.jpeg"/></Relationships>
</file>

<file path=ppt/slides/_rels/slide6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image" Target="../media/image91.jpeg"/><Relationship Id="rId1" Type="http://schemas.openxmlformats.org/officeDocument/2006/relationships/slideLayout" Target="../slideLayouts/slideLayout4.xml"/><Relationship Id="rId5" Type="http://schemas.openxmlformats.org/officeDocument/2006/relationships/image" Target="../media/image5.jpeg"/><Relationship Id="rId4" Type="http://schemas.openxmlformats.org/officeDocument/2006/relationships/image" Target="../media/image93.jpeg"/></Relationships>
</file>

<file path=ppt/slides/_rels/slide68.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95.png"/><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image" Target="../media/image5.jpeg"/><Relationship Id="rId1" Type="http://schemas.openxmlformats.org/officeDocument/2006/relationships/slideLayout" Target="../slideLayouts/slideLayout4.xml"/><Relationship Id="rId4" Type="http://schemas.openxmlformats.org/officeDocument/2006/relationships/image" Target="../media/image97.png"/></Relationships>
</file>

<file path=ppt/slides/_rels/slide72.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3" Type="http://schemas.openxmlformats.org/officeDocument/2006/relationships/image" Target="../media/image5.jpeg"/><Relationship Id="rId7" Type="http://schemas.openxmlformats.org/officeDocument/2006/relationships/image" Target="../media/image103.png"/><Relationship Id="rId2" Type="http://schemas.openxmlformats.org/officeDocument/2006/relationships/image" Target="../media/image99.png"/><Relationship Id="rId1" Type="http://schemas.openxmlformats.org/officeDocument/2006/relationships/slideLayout" Target="../slideLayouts/slideLayout4.xml"/><Relationship Id="rId6" Type="http://schemas.openxmlformats.org/officeDocument/2006/relationships/image" Target="../media/image102.png"/><Relationship Id="rId5" Type="http://schemas.openxmlformats.org/officeDocument/2006/relationships/image" Target="../media/image101.png"/><Relationship Id="rId4" Type="http://schemas.openxmlformats.org/officeDocument/2006/relationships/image" Target="../media/image100.png"/></Relationships>
</file>

<file path=ppt/slides/_rels/slide7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7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79.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4.xml"/><Relationship Id="rId4" Type="http://schemas.openxmlformats.org/officeDocument/2006/relationships/image" Target="../media/image5.jpeg"/></Relationships>
</file>

<file path=ppt/slides/_rels/slide80.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81.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82.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83.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84.xml.rels><?xml version="1.0" encoding="UTF-8" standalone="yes"?>
<Relationships xmlns="http://schemas.openxmlformats.org/package/2006/relationships"><Relationship Id="rId3" Type="http://schemas.openxmlformats.org/officeDocument/2006/relationships/image" Target="../media/image108.jpeg"/><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7.xml.rels><?xml version="1.0" encoding="UTF-8" standalone="yes"?>
<Relationships xmlns="http://schemas.openxmlformats.org/package/2006/relationships"><Relationship Id="rId3" Type="http://schemas.openxmlformats.org/officeDocument/2006/relationships/image" Target="../media/image109.jpeg"/><Relationship Id="rId2" Type="http://schemas.openxmlformats.org/officeDocument/2006/relationships/image" Target="../media/image5.jpeg"/><Relationship Id="rId1" Type="http://schemas.openxmlformats.org/officeDocument/2006/relationships/slideLayout" Target="../slideLayouts/slideLayout4.xml"/><Relationship Id="rId4" Type="http://schemas.openxmlformats.org/officeDocument/2006/relationships/image" Target="../media/image74.png"/></Relationships>
</file>

<file path=ppt/slides/_rels/slide88.xml.rels><?xml version="1.0" encoding="UTF-8" standalone="yes"?>
<Relationships xmlns="http://schemas.openxmlformats.org/package/2006/relationships"><Relationship Id="rId3" Type="http://schemas.openxmlformats.org/officeDocument/2006/relationships/image" Target="../media/image110.jpeg"/><Relationship Id="rId2" Type="http://schemas.openxmlformats.org/officeDocument/2006/relationships/image" Target="../media/image5.jpeg"/><Relationship Id="rId1" Type="http://schemas.openxmlformats.org/officeDocument/2006/relationships/slideLayout" Target="../slideLayouts/slideLayout4.xml"/><Relationship Id="rId4" Type="http://schemas.openxmlformats.org/officeDocument/2006/relationships/image" Target="../media/image111.png"/></Relationships>
</file>

<file path=ppt/slides/_rels/slide89.xml.rels><?xml version="1.0" encoding="UTF-8" standalone="yes"?>
<Relationships xmlns="http://schemas.openxmlformats.org/package/2006/relationships"><Relationship Id="rId3" Type="http://schemas.openxmlformats.org/officeDocument/2006/relationships/image" Target="../media/image112.jpeg"/><Relationship Id="rId2" Type="http://schemas.openxmlformats.org/officeDocument/2006/relationships/image" Target="../media/image5.jpeg"/><Relationship Id="rId1" Type="http://schemas.openxmlformats.org/officeDocument/2006/relationships/slideLayout" Target="../slideLayouts/slideLayout4.xml"/><Relationship Id="rId4" Type="http://schemas.openxmlformats.org/officeDocument/2006/relationships/image" Target="../media/image113.png"/></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90.xml.rels><?xml version="1.0" encoding="UTF-8" standalone="yes"?>
<Relationships xmlns="http://schemas.openxmlformats.org/package/2006/relationships"><Relationship Id="rId3" Type="http://schemas.openxmlformats.org/officeDocument/2006/relationships/image" Target="../media/image114.jpeg"/><Relationship Id="rId2" Type="http://schemas.openxmlformats.org/officeDocument/2006/relationships/image" Target="../media/image5.jpeg"/><Relationship Id="rId1" Type="http://schemas.openxmlformats.org/officeDocument/2006/relationships/slideLayout" Target="../slideLayouts/slideLayout4.xml"/><Relationship Id="rId5" Type="http://schemas.openxmlformats.org/officeDocument/2006/relationships/image" Target="../media/image116.jpeg"/><Relationship Id="rId4" Type="http://schemas.openxmlformats.org/officeDocument/2006/relationships/image" Target="../media/image115.jpeg"/></Relationships>
</file>

<file path=ppt/slides/_rels/slide9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6"/>
          <p:cNvPicPr/>
          <p:nvPr/>
        </p:nvPicPr>
        <p:blipFill>
          <a:blip r:embed="rId3" cstate="screen">
            <a:duotone>
              <a:prstClr val="black"/>
              <a:schemeClr val="accent1">
                <a:tint val="45000"/>
                <a:satMod val="400000"/>
              </a:schemeClr>
            </a:duotone>
          </a:blip>
          <a:stretch/>
        </p:blipFill>
        <p:spPr>
          <a:xfrm>
            <a:off x="827584" y="2492896"/>
            <a:ext cx="7744944" cy="386506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7588" name="AutoShape 4" descr="kadastro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67590" name="AutoShape 6" descr="kadastro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10" name="Picture 4"/>
          <p:cNvPicPr>
            <a:picLocks noChangeAspect="1" noChangeArrowheads="1"/>
          </p:cNvPicPr>
          <p:nvPr/>
        </p:nvPicPr>
        <p:blipFill>
          <a:blip r:embed="rId4" cstate="print"/>
          <a:srcRect/>
          <a:stretch>
            <a:fillRect/>
          </a:stretch>
        </p:blipFill>
        <p:spPr bwMode="auto">
          <a:xfrm>
            <a:off x="827585" y="2564904"/>
            <a:ext cx="1157268" cy="108012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14" name="Picture 2" descr="tkgm ile ilgili görsel sonucu"/>
          <p:cNvPicPr>
            <a:picLocks noChangeAspect="1" noChangeArrowheads="1"/>
          </p:cNvPicPr>
          <p:nvPr/>
        </p:nvPicPr>
        <p:blipFill>
          <a:blip r:embed="rId5" cstate="screen"/>
          <a:srcRect/>
          <a:stretch>
            <a:fillRect/>
          </a:stretch>
        </p:blipFill>
        <p:spPr bwMode="auto">
          <a:xfrm>
            <a:off x="8064552" y="571480"/>
            <a:ext cx="1079480" cy="1079480"/>
          </a:xfrm>
          <a:prstGeom prst="rect">
            <a:avLst/>
          </a:prstGeom>
          <a:ln>
            <a:noFill/>
          </a:ln>
          <a:effectLst>
            <a:softEdge rad="112500"/>
          </a:effectLst>
        </p:spPr>
      </p:pic>
      <p:pic>
        <p:nvPicPr>
          <p:cNvPr id="41986" name="Picture 2" descr="İlgili resim"/>
          <p:cNvPicPr>
            <a:picLocks noChangeAspect="1" noChangeArrowheads="1"/>
          </p:cNvPicPr>
          <p:nvPr/>
        </p:nvPicPr>
        <p:blipFill>
          <a:blip r:embed="rId6" cstate="screen"/>
          <a:srcRect/>
          <a:stretch>
            <a:fillRect/>
          </a:stretch>
        </p:blipFill>
        <p:spPr bwMode="auto">
          <a:xfrm>
            <a:off x="6191262" y="4786322"/>
            <a:ext cx="2524142" cy="1428760"/>
          </a:xfrm>
          <a:prstGeom prst="rect">
            <a:avLst/>
          </a:prstGeom>
          <a:ln>
            <a:noFill/>
          </a:ln>
          <a:effectLst>
            <a:softEdge rad="112500"/>
          </a:effectLst>
        </p:spPr>
      </p:pic>
      <p:sp>
        <p:nvSpPr>
          <p:cNvPr id="9" name="8 Metin kutusu"/>
          <p:cNvSpPr txBox="1"/>
          <p:nvPr/>
        </p:nvSpPr>
        <p:spPr>
          <a:xfrm>
            <a:off x="460375" y="836712"/>
            <a:ext cx="7604177" cy="1384995"/>
          </a:xfrm>
          <a:prstGeom prst="rect">
            <a:avLst/>
          </a:prstGeom>
          <a:noFill/>
        </p:spPr>
        <p:txBody>
          <a:bodyPr wrap="square" rtlCol="0">
            <a:spAutoFit/>
          </a:bodyPr>
          <a:lstStyle/>
          <a:p>
            <a:r>
              <a:rPr lang="tr-TR" sz="4200" b="1" dirty="0" smtClean="0"/>
              <a:t>SAYISALLAŞTIRMA UYGULAMALARI (3402/EK-1)</a:t>
            </a:r>
            <a:endParaRPr lang="tr-TR" sz="4200" b="1" dirty="0"/>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11 Metin kutusu"/>
          <p:cNvSpPr txBox="1"/>
          <p:nvPr/>
        </p:nvSpPr>
        <p:spPr>
          <a:xfrm>
            <a:off x="357158" y="928669"/>
            <a:ext cx="8429684" cy="5386090"/>
          </a:xfrm>
          <a:prstGeom prst="rect">
            <a:avLst/>
          </a:prstGeom>
          <a:noFill/>
        </p:spPr>
        <p:txBody>
          <a:bodyPr wrap="square" rtlCol="0">
            <a:spAutoFit/>
          </a:bodyPr>
          <a:lstStyle/>
          <a:p>
            <a:pPr algn="ctr">
              <a:buNone/>
            </a:pPr>
            <a:endParaRPr lang="tr-TR" sz="2800" b="1" u="sng"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a:p>
            <a:pPr algn="ctr">
              <a:buNone/>
            </a:pPr>
            <a:r>
              <a:rPr lang="tr-TR" sz="2800" b="1" u="sng"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Yetki</a:t>
            </a:r>
          </a:p>
          <a:p>
            <a:pPr algn="just">
              <a:buNone/>
            </a:pPr>
            <a:r>
              <a:rPr lang="tr-TR" sz="2400" dirty="0" smtClean="0">
                <a:latin typeface="Times New Roman" pitchFamily="18" charset="0"/>
                <a:cs typeface="Times New Roman" pitchFamily="18" charset="0"/>
              </a:rPr>
              <a:t>       </a:t>
            </a:r>
            <a:r>
              <a:rPr lang="tr-TR" sz="2400" dirty="0" smtClean="0"/>
              <a:t>Kadastro Müdürlüğünün kendi imkanları ile yapılabilir veya Kanunun 39 uncu maddesinin üçüncü fıkrası hükümlerince  özel sektörden hizmet satın alma yoluyla yaptırılabilir.</a:t>
            </a:r>
          </a:p>
          <a:p>
            <a:pPr algn="just">
              <a:buNone/>
            </a:pPr>
            <a:r>
              <a:rPr lang="tr-TR" sz="2400" b="1" dirty="0" smtClean="0"/>
              <a:t>                                  </a:t>
            </a:r>
          </a:p>
          <a:p>
            <a:pPr algn="just">
              <a:buNone/>
            </a:pPr>
            <a:r>
              <a:rPr lang="tr-TR" sz="2400" b="1" dirty="0" smtClean="0"/>
              <a:t>                             </a:t>
            </a:r>
          </a:p>
          <a:p>
            <a:pPr algn="just">
              <a:buNone/>
            </a:pPr>
            <a:r>
              <a:rPr lang="tr-TR" sz="2400" b="1" dirty="0" smtClean="0"/>
              <a:t>                                       </a:t>
            </a:r>
            <a:r>
              <a:rPr lang="tr-TR" sz="2400" b="1" u="sng"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Sorumluluk</a:t>
            </a:r>
            <a:endParaRPr lang="tr-TR" sz="2400" b="1" u="sng" dirty="0" smtClean="0"/>
          </a:p>
          <a:p>
            <a:pPr algn="just">
              <a:buNone/>
            </a:pPr>
            <a:r>
              <a:rPr lang="tr-TR" sz="2400" dirty="0" smtClean="0"/>
              <a:t>      Sayısallaştırma çalışmalarında yapım, kontrol ve onaylama işlerinde görev alanlar, yetki ve görevleri kapsamında sorumludurlar. Ayrıca ihaleli işlerde de işin sözleşmesi gereği yüklenicinin sorumluluğu bulunmaktadır.</a:t>
            </a:r>
          </a:p>
          <a:p>
            <a:pPr algn="just">
              <a:buNone/>
            </a:pPr>
            <a:endParaRPr lang="tr-TR" sz="2400" b="1" dirty="0" smtClean="0">
              <a:latin typeface="Times New Roman" pitchFamily="18" charset="0"/>
              <a:cs typeface="Times New Roman" pitchFamily="18" charset="0"/>
            </a:endParaRPr>
          </a:p>
        </p:txBody>
      </p:sp>
      <p:pic>
        <p:nvPicPr>
          <p:cNvPr id="1026" name="Picture 2" descr="tkgm ile ilgili görsel sonucu"/>
          <p:cNvPicPr>
            <a:picLocks noChangeAspect="1" noChangeArrowheads="1"/>
          </p:cNvPicPr>
          <p:nvPr/>
        </p:nvPicPr>
        <p:blipFill>
          <a:blip r:embed="rId2" cstate="screen"/>
          <a:srcRect/>
          <a:stretch>
            <a:fillRect/>
          </a:stretch>
        </p:blipFill>
        <p:spPr bwMode="auto">
          <a:xfrm>
            <a:off x="8064520" y="635008"/>
            <a:ext cx="1079480" cy="1079480"/>
          </a:xfrm>
          <a:prstGeom prst="rect">
            <a:avLst/>
          </a:prstGeom>
          <a:ln>
            <a:noFill/>
          </a:ln>
          <a:effectLst>
            <a:softEdge rad="112500"/>
          </a:effectLst>
        </p:spPr>
      </p:pic>
    </p:spTree>
  </p:cSld>
  <p:clrMapOvr>
    <a:masterClrMapping/>
  </p:clrMapOvr>
  <p:transition advClick="0">
    <p:dissolv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11 Metin kutusu"/>
          <p:cNvSpPr txBox="1"/>
          <p:nvPr/>
        </p:nvSpPr>
        <p:spPr>
          <a:xfrm>
            <a:off x="357158" y="1357298"/>
            <a:ext cx="8429684" cy="5324535"/>
          </a:xfrm>
          <a:prstGeom prst="rect">
            <a:avLst/>
          </a:prstGeom>
          <a:noFill/>
        </p:spPr>
        <p:txBody>
          <a:bodyPr wrap="square" rtlCol="0">
            <a:spAutoFit/>
          </a:bodyPr>
          <a:lstStyle/>
          <a:p>
            <a:pPr algn="ctr">
              <a:buNone/>
            </a:pPr>
            <a:r>
              <a:rPr lang="tr-TR" sz="2800" b="1" u="sng"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Sayısallaştırmaya    Konu   Haritalar</a:t>
            </a:r>
          </a:p>
          <a:p>
            <a:pPr algn="just"/>
            <a:r>
              <a:rPr lang="tr-TR" sz="2400" dirty="0" smtClean="0">
                <a:latin typeface="Times New Roman" pitchFamily="18" charset="0"/>
                <a:cs typeface="Times New Roman" pitchFamily="18" charset="0"/>
              </a:rPr>
              <a:t>      </a:t>
            </a:r>
          </a:p>
          <a:p>
            <a:pPr algn="just"/>
            <a:r>
              <a:rPr lang="tr-TR" sz="2400" dirty="0" smtClean="0"/>
              <a:t>      Tapulama/Kadastro sonucu üretilen </a:t>
            </a:r>
            <a:r>
              <a:rPr lang="tr-TR" sz="2400" dirty="0" smtClean="0">
                <a:solidFill>
                  <a:srgbClr val="FF0000"/>
                </a:solidFill>
              </a:rPr>
              <a:t>sayısal nitelikte olmayan</a:t>
            </a:r>
            <a:r>
              <a:rPr lang="tr-TR" sz="2400" dirty="0" smtClean="0"/>
              <a:t> haritalar ile bunlar üzerinde yapılan değişiklik işlemleri sonucu üretilen haritalar ve ITRF96 koordinat sistemi haricinde bir koordinat sisteminde üretilmiş olan tapulama/  kadastro haritalarıdır.  </a:t>
            </a:r>
            <a:r>
              <a:rPr lang="tr-TR" sz="2400" i="1" dirty="0" smtClean="0"/>
              <a:t>(Yönetmelik Md.8 -Genelge Md.1)</a:t>
            </a:r>
          </a:p>
          <a:p>
            <a:pPr algn="just"/>
            <a:endParaRPr lang="tr-TR" sz="2400" dirty="0" smtClean="0"/>
          </a:p>
          <a:p>
            <a:pPr algn="just"/>
            <a:r>
              <a:rPr lang="tr-TR" sz="2400" dirty="0" smtClean="0"/>
              <a:t>     </a:t>
            </a:r>
            <a:endParaRPr lang="tr-TR" sz="2400" b="1" dirty="0" smtClean="0">
              <a:solidFill>
                <a:srgbClr val="FF0000"/>
              </a:solidFill>
            </a:endParaRPr>
          </a:p>
          <a:p>
            <a:pPr algn="just">
              <a:buNone/>
            </a:pPr>
            <a:r>
              <a:rPr lang="tr-TR" sz="2400" b="1" dirty="0" smtClean="0"/>
              <a:t>                                  </a:t>
            </a:r>
          </a:p>
          <a:p>
            <a:pPr algn="just">
              <a:buNone/>
            </a:pPr>
            <a:r>
              <a:rPr lang="tr-TR" sz="2400" b="1" dirty="0" smtClean="0"/>
              <a:t>                                     </a:t>
            </a:r>
          </a:p>
          <a:p>
            <a:pPr algn="just">
              <a:buNone/>
            </a:pPr>
            <a:endParaRPr lang="tr-TR" sz="2400" b="1" dirty="0" smtClean="0"/>
          </a:p>
          <a:p>
            <a:pPr algn="just">
              <a:buNone/>
            </a:pPr>
            <a:endParaRPr lang="tr-TR" sz="2400" b="1" dirty="0" smtClean="0">
              <a:latin typeface="Times New Roman" pitchFamily="18" charset="0"/>
              <a:cs typeface="Times New Roman" pitchFamily="18" charset="0"/>
            </a:endParaRPr>
          </a:p>
        </p:txBody>
      </p:sp>
      <p:pic>
        <p:nvPicPr>
          <p:cNvPr id="15" name="Picture 2" descr="tkgm ile ilgili görsel sonucu"/>
          <p:cNvPicPr>
            <a:picLocks noChangeAspect="1" noChangeArrowheads="1"/>
          </p:cNvPicPr>
          <p:nvPr/>
        </p:nvPicPr>
        <p:blipFill>
          <a:blip r:embed="rId2" cstate="screen"/>
          <a:srcRect/>
          <a:stretch>
            <a:fillRect/>
          </a:stretch>
        </p:blipFill>
        <p:spPr bwMode="auto">
          <a:xfrm>
            <a:off x="8064520" y="635008"/>
            <a:ext cx="1079480" cy="1079480"/>
          </a:xfrm>
          <a:prstGeom prst="rect">
            <a:avLst/>
          </a:prstGeom>
          <a:ln>
            <a:noFill/>
          </a:ln>
          <a:effectLst>
            <a:softEdge rad="112500"/>
          </a:effectLst>
        </p:spPr>
      </p:pic>
      <p:sp>
        <p:nvSpPr>
          <p:cNvPr id="6" name="5 Patlama 2"/>
          <p:cNvSpPr/>
          <p:nvPr/>
        </p:nvSpPr>
        <p:spPr>
          <a:xfrm>
            <a:off x="357158" y="2214554"/>
            <a:ext cx="500066" cy="357190"/>
          </a:xfrm>
          <a:prstGeom prst="irregularSeal2">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tr-TR"/>
          </a:p>
        </p:txBody>
      </p:sp>
      <p:sp>
        <p:nvSpPr>
          <p:cNvPr id="5" name="4 Metin kutusu"/>
          <p:cNvSpPr txBox="1"/>
          <p:nvPr/>
        </p:nvSpPr>
        <p:spPr>
          <a:xfrm>
            <a:off x="357158" y="4786322"/>
            <a:ext cx="8429684" cy="1631216"/>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just"/>
            <a:r>
              <a:rPr lang="tr-TR" sz="2000" dirty="0" smtClean="0">
                <a:effectLst>
                  <a:outerShdw blurRad="38100" dist="38100" dir="2700000" algn="tl">
                    <a:srgbClr val="000000">
                      <a:alpha val="43137"/>
                    </a:srgbClr>
                  </a:outerShdw>
                </a:effectLst>
                <a:latin typeface="+mj-lt"/>
              </a:rPr>
              <a:t>ED50 Koordinat Sisteminde olan, pafta zemin uyumu bulunduğu bilinen, ED50 koordinat sisteminde </a:t>
            </a:r>
            <a:r>
              <a:rPr lang="tr-TR" sz="2000" dirty="0" smtClean="0">
                <a:solidFill>
                  <a:srgbClr val="FF0000"/>
                </a:solidFill>
                <a:effectLst>
                  <a:outerShdw blurRad="38100" dist="38100" dir="2700000" algn="tl">
                    <a:srgbClr val="000000">
                      <a:alpha val="43137"/>
                    </a:srgbClr>
                  </a:outerShdw>
                </a:effectLst>
                <a:latin typeface="+mj-lt"/>
              </a:rPr>
              <a:t>SAYISAL</a:t>
            </a:r>
            <a:r>
              <a:rPr lang="tr-TR" sz="2000" dirty="0" smtClean="0">
                <a:effectLst>
                  <a:outerShdw blurRad="38100" dist="38100" dir="2700000" algn="tl">
                    <a:srgbClr val="000000">
                      <a:alpha val="43137"/>
                    </a:srgbClr>
                  </a:outerShdw>
                </a:effectLst>
                <a:latin typeface="+mj-lt"/>
              </a:rPr>
              <a:t> olan ve yalnızca dönüşüm parametresi ile ITRF96 (TUREF) koordinat sistemine taşınabilir durumda olan </a:t>
            </a:r>
            <a:r>
              <a:rPr lang="tr-TR" sz="2000" dirty="0" smtClean="0">
                <a:effectLst>
                  <a:outerShdw blurRad="38100" dist="38100" dir="2700000" algn="tl">
                    <a:srgbClr val="000000">
                      <a:alpha val="43137"/>
                    </a:srgbClr>
                  </a:outerShdw>
                </a:effectLst>
                <a:latin typeface="+mj-lt"/>
              </a:rPr>
              <a:t>birimler bu aşamada </a:t>
            </a:r>
            <a:r>
              <a:rPr lang="tr-TR" sz="2000" dirty="0" smtClean="0">
                <a:effectLst>
                  <a:outerShdw blurRad="38100" dist="38100" dir="2700000" algn="tl">
                    <a:srgbClr val="000000">
                      <a:alpha val="43137"/>
                    </a:srgbClr>
                  </a:outerShdw>
                </a:effectLst>
                <a:latin typeface="+mj-lt"/>
              </a:rPr>
              <a:t>İş Programına alınmamalıdır. </a:t>
            </a:r>
          </a:p>
          <a:p>
            <a:pPr algn="just"/>
            <a:r>
              <a:rPr lang="tr-TR" sz="2000" dirty="0" smtClean="0">
                <a:effectLst>
                  <a:outerShdw blurRad="38100" dist="38100" dir="2700000" algn="tl">
                    <a:srgbClr val="000000">
                      <a:alpha val="43137"/>
                    </a:srgbClr>
                  </a:outerShdw>
                </a:effectLst>
                <a:latin typeface="+mj-lt"/>
              </a:rPr>
              <a:t>Ancak iş programına alınmış olanlar  da ihale paketinden </a:t>
            </a:r>
            <a:r>
              <a:rPr lang="tr-TR" sz="2000" b="1" dirty="0" smtClean="0">
                <a:solidFill>
                  <a:srgbClr val="FF0000"/>
                </a:solidFill>
                <a:effectLst>
                  <a:outerShdw blurRad="38100" dist="38100" dir="2700000" algn="tl">
                    <a:srgbClr val="000000">
                      <a:alpha val="43137"/>
                    </a:srgbClr>
                  </a:outerShdw>
                </a:effectLst>
                <a:latin typeface="+mj-lt"/>
              </a:rPr>
              <a:t>çıkartılmayacaktır.</a:t>
            </a:r>
            <a:endParaRPr lang="tr-TR" sz="2000" b="1" dirty="0">
              <a:solidFill>
                <a:srgbClr val="FF0000"/>
              </a:solidFill>
              <a:effectLst>
                <a:outerShdw blurRad="38100" dist="38100" dir="2700000" algn="tl">
                  <a:srgbClr val="000000">
                    <a:alpha val="43137"/>
                  </a:srgbClr>
                </a:outerShdw>
              </a:effectLst>
              <a:latin typeface="+mj-lt"/>
            </a:endParaRPr>
          </a:p>
        </p:txBody>
      </p:sp>
    </p:spTree>
  </p:cSld>
  <p:clrMapOvr>
    <a:masterClrMapping/>
  </p:clrMapOvr>
  <p:transition advClick="0">
    <p:dissolv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11 Metin kutusu"/>
          <p:cNvSpPr txBox="1"/>
          <p:nvPr/>
        </p:nvSpPr>
        <p:spPr>
          <a:xfrm>
            <a:off x="357158" y="928669"/>
            <a:ext cx="8429684" cy="5078313"/>
          </a:xfrm>
          <a:prstGeom prst="rect">
            <a:avLst/>
          </a:prstGeom>
          <a:noFill/>
        </p:spPr>
        <p:txBody>
          <a:bodyPr wrap="square" rtlCol="0">
            <a:spAutoFit/>
          </a:bodyPr>
          <a:lstStyle/>
          <a:p>
            <a:pPr>
              <a:buNone/>
            </a:pPr>
            <a:r>
              <a:rPr lang="tr-TR" sz="2800" b="1" u="sng"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Hazırlık Çalışmaları</a:t>
            </a:r>
            <a:endParaRPr lang="tr-TR" sz="2800" b="1" u="sng" dirty="0" smtClean="0"/>
          </a:p>
          <a:p>
            <a:pPr>
              <a:buNone/>
            </a:pPr>
            <a:endParaRPr lang="tr-TR" sz="2800" b="1" dirty="0" smtClean="0"/>
          </a:p>
          <a:p>
            <a:pPr>
              <a:buNone/>
            </a:pPr>
            <a:endParaRPr lang="tr-TR" sz="2800" b="1" dirty="0" smtClean="0"/>
          </a:p>
          <a:p>
            <a:pPr>
              <a:buNone/>
            </a:pPr>
            <a:endParaRPr lang="tr-TR" sz="2800" b="1" dirty="0" smtClean="0"/>
          </a:p>
          <a:p>
            <a:pPr>
              <a:buNone/>
            </a:pPr>
            <a:endParaRPr lang="tr-TR" sz="2800" b="1" dirty="0" smtClean="0"/>
          </a:p>
          <a:p>
            <a:pPr>
              <a:buNone/>
            </a:pPr>
            <a:endParaRPr lang="tr-TR" sz="2800" b="1" dirty="0" smtClean="0"/>
          </a:p>
          <a:p>
            <a:pPr>
              <a:buNone/>
            </a:pPr>
            <a:endParaRPr lang="tr-TR" sz="2800" b="1" dirty="0" smtClean="0"/>
          </a:p>
          <a:p>
            <a:pPr>
              <a:buNone/>
            </a:pPr>
            <a:endParaRPr lang="tr-TR" sz="2800" b="1" dirty="0" smtClean="0"/>
          </a:p>
          <a:p>
            <a:pPr>
              <a:buNone/>
            </a:pPr>
            <a:endParaRPr lang="tr-TR" sz="2800" b="1" dirty="0" smtClean="0"/>
          </a:p>
          <a:p>
            <a:endParaRPr lang="tr-TR" sz="2400" dirty="0" smtClean="0"/>
          </a:p>
          <a:p>
            <a:pPr>
              <a:buFont typeface="Arial" pitchFamily="34" charset="0"/>
              <a:buChar char="•"/>
            </a:pPr>
            <a:r>
              <a:rPr lang="tr-TR" sz="2400" dirty="0" smtClean="0"/>
              <a:t> </a:t>
            </a:r>
          </a:p>
          <a:p>
            <a:pPr>
              <a:buFont typeface="Arial" pitchFamily="34" charset="0"/>
              <a:buChar char="•"/>
            </a:pPr>
            <a:endParaRPr lang="tr-TR" sz="2400" dirty="0" smtClean="0"/>
          </a:p>
        </p:txBody>
      </p:sp>
      <p:sp>
        <p:nvSpPr>
          <p:cNvPr id="6" name="5 Dikdörtgen"/>
          <p:cNvSpPr/>
          <p:nvPr/>
        </p:nvSpPr>
        <p:spPr>
          <a:xfrm>
            <a:off x="357158" y="1571612"/>
            <a:ext cx="7929618" cy="714380"/>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buFont typeface="Arial" pitchFamily="34" charset="0"/>
              <a:buChar char="•"/>
            </a:pPr>
            <a:r>
              <a:rPr lang="tr-TR" sz="2400" dirty="0" smtClean="0">
                <a:solidFill>
                  <a:schemeClr val="tx1"/>
                </a:solidFill>
              </a:rPr>
              <a:t>Sayısallaştırma yapılacak mahalle/köylerin güncel idari birime göre belirlenmesi,        </a:t>
            </a:r>
          </a:p>
        </p:txBody>
      </p:sp>
      <p:sp>
        <p:nvSpPr>
          <p:cNvPr id="7" name="6 Dikdörtgen"/>
          <p:cNvSpPr/>
          <p:nvPr/>
        </p:nvSpPr>
        <p:spPr>
          <a:xfrm>
            <a:off x="428596" y="3500438"/>
            <a:ext cx="3571900" cy="571504"/>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buFont typeface="Arial" pitchFamily="34" charset="0"/>
              <a:buChar char="•"/>
            </a:pPr>
            <a:r>
              <a:rPr lang="tr-TR" sz="2400" dirty="0" smtClean="0">
                <a:solidFill>
                  <a:schemeClr val="tx1"/>
                </a:solidFill>
              </a:rPr>
              <a:t>İş Programına alınması,</a:t>
            </a:r>
          </a:p>
        </p:txBody>
      </p:sp>
      <p:sp>
        <p:nvSpPr>
          <p:cNvPr id="8" name="7 Dikdörtgen"/>
          <p:cNvSpPr/>
          <p:nvPr/>
        </p:nvSpPr>
        <p:spPr>
          <a:xfrm>
            <a:off x="2881287" y="4952325"/>
            <a:ext cx="5429288" cy="928694"/>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buFont typeface="Arial" pitchFamily="34" charset="0"/>
              <a:buChar char="•"/>
            </a:pPr>
            <a:r>
              <a:rPr lang="tr-TR" sz="2400" dirty="0" smtClean="0">
                <a:solidFill>
                  <a:schemeClr val="tx1"/>
                </a:solidFill>
              </a:rPr>
              <a:t>Kayıtlar, harita, bilgi ve belgelerin hazırlanması,</a:t>
            </a:r>
          </a:p>
        </p:txBody>
      </p:sp>
      <p:sp>
        <p:nvSpPr>
          <p:cNvPr id="30722" name="AutoShape 2" descr="harita üzerinde büyüteç ilearama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30724" name="AutoShape 4" descr="harita üzerinde büyüteç ilearama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30726" name="AutoShape 6" descr="harita üzerinde büyüteç ilearama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30728" name="Picture 8" descr="İlgili resim"/>
          <p:cNvPicPr>
            <a:picLocks noChangeAspect="1" noChangeArrowheads="1"/>
          </p:cNvPicPr>
          <p:nvPr/>
        </p:nvPicPr>
        <p:blipFill>
          <a:blip r:embed="rId2" cstate="print"/>
          <a:srcRect/>
          <a:stretch>
            <a:fillRect/>
          </a:stretch>
        </p:blipFill>
        <p:spPr bwMode="auto">
          <a:xfrm>
            <a:off x="619070" y="2327806"/>
            <a:ext cx="1762151" cy="1172632"/>
          </a:xfrm>
          <a:prstGeom prst="rect">
            <a:avLst/>
          </a:prstGeom>
          <a:ln>
            <a:noFill/>
          </a:ln>
          <a:effectLst>
            <a:softEdge rad="112500"/>
          </a:effectLst>
        </p:spPr>
      </p:pic>
      <p:sp>
        <p:nvSpPr>
          <p:cNvPr id="30730" name="AutoShape 10" descr="iş programı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30731" name="Picture 11"/>
          <p:cNvPicPr>
            <a:picLocks noChangeAspect="1" noChangeArrowheads="1"/>
          </p:cNvPicPr>
          <p:nvPr/>
        </p:nvPicPr>
        <p:blipFill>
          <a:blip r:embed="rId3" cstate="screen"/>
          <a:srcRect/>
          <a:stretch>
            <a:fillRect/>
          </a:stretch>
        </p:blipFill>
        <p:spPr bwMode="auto">
          <a:xfrm>
            <a:off x="4000496" y="3214686"/>
            <a:ext cx="2024063" cy="1071570"/>
          </a:xfrm>
          <a:prstGeom prst="rect">
            <a:avLst/>
          </a:prstGeom>
          <a:noFill/>
          <a:ln w="9525">
            <a:noFill/>
            <a:miter lim="800000"/>
            <a:headEnd/>
            <a:tailEnd/>
          </a:ln>
          <a:effectLst/>
        </p:spPr>
      </p:pic>
      <p:pic>
        <p:nvPicPr>
          <p:cNvPr id="30733" name="Picture 13" descr="bilgi belge ile ilgili görsel sonucu"/>
          <p:cNvPicPr>
            <a:picLocks noChangeAspect="1" noChangeArrowheads="1"/>
          </p:cNvPicPr>
          <p:nvPr/>
        </p:nvPicPr>
        <p:blipFill>
          <a:blip r:embed="rId4" cstate="print"/>
          <a:srcRect/>
          <a:stretch>
            <a:fillRect/>
          </a:stretch>
        </p:blipFill>
        <p:spPr bwMode="auto">
          <a:xfrm>
            <a:off x="357158" y="4952325"/>
            <a:ext cx="2262217" cy="1525381"/>
          </a:xfrm>
          <a:prstGeom prst="rect">
            <a:avLst/>
          </a:prstGeom>
          <a:noFill/>
        </p:spPr>
      </p:pic>
      <p:pic>
        <p:nvPicPr>
          <p:cNvPr id="15" name="Picture 2" descr="tkgm ile ilgili görsel sonucu"/>
          <p:cNvPicPr>
            <a:picLocks noChangeAspect="1" noChangeArrowheads="1"/>
          </p:cNvPicPr>
          <p:nvPr/>
        </p:nvPicPr>
        <p:blipFill>
          <a:blip r:embed="rId5" cstate="screen"/>
          <a:srcRect/>
          <a:stretch>
            <a:fillRect/>
          </a:stretch>
        </p:blipFill>
        <p:spPr bwMode="auto">
          <a:xfrm>
            <a:off x="8064520" y="563570"/>
            <a:ext cx="1079480" cy="1079480"/>
          </a:xfrm>
          <a:prstGeom prst="rect">
            <a:avLst/>
          </a:prstGeom>
          <a:ln>
            <a:noFill/>
          </a:ln>
          <a:effectLst>
            <a:softEdge rad="112500"/>
          </a:effectLst>
        </p:spPr>
      </p:pic>
      <p:sp>
        <p:nvSpPr>
          <p:cNvPr id="14" name="13 Metin kutusu"/>
          <p:cNvSpPr txBox="1"/>
          <p:nvPr/>
        </p:nvSpPr>
        <p:spPr>
          <a:xfrm>
            <a:off x="2677724" y="5934670"/>
            <a:ext cx="5386796" cy="830997"/>
          </a:xfrm>
          <a:prstGeom prst="rect">
            <a:avLst/>
          </a:prstGeom>
          <a:noFill/>
        </p:spPr>
        <p:txBody>
          <a:bodyPr wrap="none" rtlCol="0">
            <a:spAutoFit/>
          </a:bodyPr>
          <a:lstStyle/>
          <a:p>
            <a:pPr>
              <a:buFont typeface="Arial" charset="0"/>
              <a:buChar char="•"/>
            </a:pPr>
            <a:r>
              <a:rPr lang="tr-TR" sz="1600" i="1" dirty="0" smtClean="0"/>
              <a:t>Tapu Kütüğü, Kat Mülkiyeti Kütüğü ile özel sicilindeki; ili, </a:t>
            </a:r>
          </a:p>
          <a:p>
            <a:r>
              <a:rPr lang="tr-TR" sz="1600" i="1" dirty="0" smtClean="0"/>
              <a:t>İlçesi, mahallesi, köyü, mevkii/sokağı, pafta, ada, parsel</a:t>
            </a:r>
          </a:p>
          <a:p>
            <a:r>
              <a:rPr lang="tr-TR" sz="1600" i="1" dirty="0" smtClean="0"/>
              <a:t>Numaraları, maliki, payı, yüzölçümü ve </a:t>
            </a:r>
            <a:r>
              <a:rPr lang="tr-TR" sz="1600" i="1" dirty="0" err="1" smtClean="0"/>
              <a:t>arzi</a:t>
            </a:r>
            <a:r>
              <a:rPr lang="tr-TR" sz="1600" i="1" dirty="0" smtClean="0"/>
              <a:t> irtifak hakları</a:t>
            </a:r>
            <a:endParaRPr lang="tr-TR" sz="1600" i="1" dirty="0"/>
          </a:p>
        </p:txBody>
      </p:sp>
    </p:spTree>
  </p:cSld>
  <p:clrMapOvr>
    <a:masterClrMapping/>
  </p:clrMapOvr>
  <p:transition advClick="0">
    <p:dissolv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714348" y="1844824"/>
            <a:ext cx="5429288" cy="928694"/>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buFont typeface="Arial" pitchFamily="34" charset="0"/>
              <a:buChar char="•"/>
            </a:pPr>
            <a:r>
              <a:rPr lang="tr-TR" sz="2400" dirty="0" smtClean="0">
                <a:solidFill>
                  <a:schemeClr val="tx1"/>
                </a:solidFill>
              </a:rPr>
              <a:t>Çıkarılan kayıtların paftası ve fen klasörü ile karşılaştırılması,</a:t>
            </a:r>
          </a:p>
        </p:txBody>
      </p:sp>
      <p:sp>
        <p:nvSpPr>
          <p:cNvPr id="5" name="4 Dikdörtgen"/>
          <p:cNvSpPr/>
          <p:nvPr/>
        </p:nvSpPr>
        <p:spPr>
          <a:xfrm>
            <a:off x="1214414" y="3857628"/>
            <a:ext cx="6286544" cy="1571636"/>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buFont typeface="Arial" pitchFamily="34" charset="0"/>
              <a:buChar char="•"/>
            </a:pPr>
            <a:r>
              <a:rPr lang="tr-TR" sz="2400" dirty="0" smtClean="0">
                <a:solidFill>
                  <a:schemeClr val="tx1"/>
                </a:solidFill>
              </a:rPr>
              <a:t>Çıkarılan kayıt örnekleri, aslına uygunluğu ve başkaca çıkarılması gereken kayıt bulunmadığı hususu belirtilerek rapor altına alınır.</a:t>
            </a:r>
          </a:p>
        </p:txBody>
      </p:sp>
      <p:pic>
        <p:nvPicPr>
          <p:cNvPr id="6" name="Picture 2" descr="tkgm ile ilgili görsel sonucu"/>
          <p:cNvPicPr>
            <a:picLocks noChangeAspect="1" noChangeArrowheads="1"/>
          </p:cNvPicPr>
          <p:nvPr/>
        </p:nvPicPr>
        <p:blipFill>
          <a:blip r:embed="rId2" cstate="screen"/>
          <a:srcRect/>
          <a:stretch>
            <a:fillRect/>
          </a:stretch>
        </p:blipFill>
        <p:spPr bwMode="auto">
          <a:xfrm>
            <a:off x="8064520" y="563570"/>
            <a:ext cx="1079480" cy="1079480"/>
          </a:xfrm>
          <a:prstGeom prst="rect">
            <a:avLst/>
          </a:prstGeom>
          <a:ln>
            <a:noFill/>
          </a:ln>
          <a:effectLst>
            <a:softEdge rad="112500"/>
          </a:effectLst>
        </p:spPr>
      </p:pic>
      <p:sp>
        <p:nvSpPr>
          <p:cNvPr id="10" name="9 Metin kutusu"/>
          <p:cNvSpPr txBox="1"/>
          <p:nvPr/>
        </p:nvSpPr>
        <p:spPr>
          <a:xfrm>
            <a:off x="714348" y="836712"/>
            <a:ext cx="5429288" cy="523220"/>
          </a:xfrm>
          <a:prstGeom prst="rect">
            <a:avLst/>
          </a:prstGeom>
          <a:noFill/>
        </p:spPr>
        <p:txBody>
          <a:bodyPr wrap="square" rtlCol="0">
            <a:spAutoFit/>
          </a:bodyPr>
          <a:lstStyle/>
          <a:p>
            <a:r>
              <a:rPr lang="tr-TR" sz="2800" b="1" dirty="0" smtClean="0"/>
              <a:t> </a:t>
            </a:r>
            <a:r>
              <a:rPr lang="tr-TR" sz="2800" b="1" u="sng"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Hazırlık Çalışmaları</a:t>
            </a:r>
            <a:endParaRPr lang="tr-TR" sz="2800" dirty="0"/>
          </a:p>
        </p:txBody>
      </p:sp>
      <p:pic>
        <p:nvPicPr>
          <p:cNvPr id="8" name="Picture 7"/>
          <p:cNvPicPr>
            <a:picLocks noChangeAspect="1" noChangeArrowheads="1"/>
          </p:cNvPicPr>
          <p:nvPr/>
        </p:nvPicPr>
        <p:blipFill>
          <a:blip r:embed="rId3" cstate="screen"/>
          <a:srcRect/>
          <a:stretch>
            <a:fillRect/>
          </a:stretch>
        </p:blipFill>
        <p:spPr bwMode="auto">
          <a:xfrm>
            <a:off x="6645321" y="2040123"/>
            <a:ext cx="855637" cy="485244"/>
          </a:xfrm>
          <a:prstGeom prst="rect">
            <a:avLst/>
          </a:prstGeom>
          <a:noFill/>
          <a:ln w="9525">
            <a:noFill/>
            <a:miter lim="800000"/>
            <a:headEnd/>
            <a:tailEnd/>
          </a:ln>
          <a:effectLst/>
        </p:spPr>
      </p:pic>
      <p:sp>
        <p:nvSpPr>
          <p:cNvPr id="9" name="8 Oval"/>
          <p:cNvSpPr/>
          <p:nvPr/>
        </p:nvSpPr>
        <p:spPr>
          <a:xfrm>
            <a:off x="6645321" y="1928802"/>
            <a:ext cx="471856" cy="737639"/>
          </a:xfrm>
          <a:prstGeom prst="ellipse">
            <a:avLst/>
          </a:pr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11 Metin kutusu"/>
          <p:cNvSpPr txBox="1"/>
          <p:nvPr/>
        </p:nvSpPr>
        <p:spPr>
          <a:xfrm>
            <a:off x="357158" y="928669"/>
            <a:ext cx="8429684" cy="5078313"/>
          </a:xfrm>
          <a:prstGeom prst="rect">
            <a:avLst/>
          </a:prstGeom>
          <a:noFill/>
        </p:spPr>
        <p:txBody>
          <a:bodyPr wrap="square" rtlCol="0">
            <a:spAutoFit/>
          </a:bodyPr>
          <a:lstStyle/>
          <a:p>
            <a:pPr>
              <a:buNone/>
            </a:pPr>
            <a:r>
              <a:rPr lang="tr-TR" sz="2800" b="1" dirty="0" smtClean="0"/>
              <a:t>  </a:t>
            </a:r>
            <a:r>
              <a:rPr lang="tr-TR" sz="2800" b="1" u="sng"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Hazırlık Çalışmaları</a:t>
            </a:r>
            <a:endParaRPr lang="tr-TR" sz="2800" b="1" u="sng" dirty="0" smtClean="0"/>
          </a:p>
          <a:p>
            <a:pPr>
              <a:buNone/>
            </a:pPr>
            <a:endParaRPr lang="tr-TR" sz="2800" b="1" dirty="0" smtClean="0"/>
          </a:p>
          <a:p>
            <a:pPr>
              <a:buNone/>
            </a:pPr>
            <a:endParaRPr lang="tr-TR" sz="2800" b="1" dirty="0" smtClean="0"/>
          </a:p>
          <a:p>
            <a:pPr>
              <a:buNone/>
            </a:pPr>
            <a:endParaRPr lang="tr-TR" sz="2800" b="1" dirty="0" smtClean="0"/>
          </a:p>
          <a:p>
            <a:pPr>
              <a:buNone/>
            </a:pPr>
            <a:endParaRPr lang="tr-TR" sz="2800" b="1" dirty="0" smtClean="0"/>
          </a:p>
          <a:p>
            <a:pPr>
              <a:buNone/>
            </a:pPr>
            <a:endParaRPr lang="tr-TR" sz="2800" b="1" dirty="0" smtClean="0"/>
          </a:p>
          <a:p>
            <a:pPr>
              <a:buNone/>
            </a:pPr>
            <a:endParaRPr lang="tr-TR" sz="2800" b="1" dirty="0" smtClean="0"/>
          </a:p>
          <a:p>
            <a:pPr>
              <a:buNone/>
            </a:pPr>
            <a:endParaRPr lang="tr-TR" sz="2800" b="1" dirty="0" smtClean="0"/>
          </a:p>
          <a:p>
            <a:pPr>
              <a:buNone/>
            </a:pPr>
            <a:endParaRPr lang="tr-TR" sz="2800" b="1" dirty="0" smtClean="0"/>
          </a:p>
          <a:p>
            <a:endParaRPr lang="tr-TR" sz="2400" dirty="0" smtClean="0"/>
          </a:p>
          <a:p>
            <a:pPr>
              <a:buFont typeface="Arial" pitchFamily="34" charset="0"/>
              <a:buChar char="•"/>
            </a:pPr>
            <a:endParaRPr lang="tr-TR" sz="2400" dirty="0" smtClean="0"/>
          </a:p>
          <a:p>
            <a:pPr>
              <a:buFont typeface="Arial" pitchFamily="34" charset="0"/>
              <a:buChar char="•"/>
            </a:pPr>
            <a:endParaRPr lang="tr-TR" sz="2400" dirty="0" smtClean="0"/>
          </a:p>
        </p:txBody>
      </p:sp>
      <p:sp>
        <p:nvSpPr>
          <p:cNvPr id="9" name="8 Dikdörtgen"/>
          <p:cNvSpPr/>
          <p:nvPr/>
        </p:nvSpPr>
        <p:spPr>
          <a:xfrm>
            <a:off x="386541" y="1579522"/>
            <a:ext cx="5849967" cy="571504"/>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buFont typeface="Arial" pitchFamily="34" charset="0"/>
              <a:buChar char="•"/>
            </a:pPr>
            <a:r>
              <a:rPr lang="tr-TR" sz="2400" dirty="0" smtClean="0">
                <a:solidFill>
                  <a:schemeClr val="tx1"/>
                </a:solidFill>
              </a:rPr>
              <a:t>Davalı taşınmazların listesinin alınması,</a:t>
            </a:r>
          </a:p>
        </p:txBody>
      </p:sp>
      <p:sp>
        <p:nvSpPr>
          <p:cNvPr id="10" name="9 Dikdörtgen"/>
          <p:cNvSpPr/>
          <p:nvPr/>
        </p:nvSpPr>
        <p:spPr>
          <a:xfrm>
            <a:off x="2233193" y="2786058"/>
            <a:ext cx="4929222" cy="571504"/>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buFont typeface="Arial" pitchFamily="34" charset="0"/>
              <a:buChar char="•"/>
            </a:pPr>
            <a:r>
              <a:rPr lang="tr-TR" sz="2400" dirty="0" smtClean="0">
                <a:solidFill>
                  <a:schemeClr val="tx1"/>
                </a:solidFill>
              </a:rPr>
              <a:t>Kayıtlara belirtmelerin yapılması,</a:t>
            </a:r>
          </a:p>
        </p:txBody>
      </p:sp>
      <p:sp>
        <p:nvSpPr>
          <p:cNvPr id="11" name="10 Dikdörtgen"/>
          <p:cNvSpPr/>
          <p:nvPr/>
        </p:nvSpPr>
        <p:spPr>
          <a:xfrm>
            <a:off x="285720" y="4339835"/>
            <a:ext cx="4286280" cy="571504"/>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buFont typeface="Arial" pitchFamily="34" charset="0"/>
              <a:buChar char="•"/>
            </a:pPr>
            <a:r>
              <a:rPr lang="tr-TR" sz="2400" dirty="0" smtClean="0">
                <a:solidFill>
                  <a:schemeClr val="tx1"/>
                </a:solidFill>
              </a:rPr>
              <a:t>Personel görevlendirilmesi,</a:t>
            </a:r>
          </a:p>
        </p:txBody>
      </p:sp>
      <p:pic>
        <p:nvPicPr>
          <p:cNvPr id="1026" name="Picture 2" descr="mahkemeye başvuru sembol ile ilgili görsel sonucu"/>
          <p:cNvPicPr>
            <a:picLocks noChangeAspect="1" noChangeArrowheads="1"/>
          </p:cNvPicPr>
          <p:nvPr/>
        </p:nvPicPr>
        <p:blipFill>
          <a:blip r:embed="rId2" cstate="print"/>
          <a:srcRect/>
          <a:stretch>
            <a:fillRect/>
          </a:stretch>
        </p:blipFill>
        <p:spPr bwMode="auto">
          <a:xfrm>
            <a:off x="6207125" y="1500174"/>
            <a:ext cx="1824033" cy="1143007"/>
          </a:xfrm>
          <a:prstGeom prst="rect">
            <a:avLst/>
          </a:prstGeom>
          <a:noFill/>
        </p:spPr>
      </p:pic>
      <p:pic>
        <p:nvPicPr>
          <p:cNvPr id="1028" name="Picture 4" descr="tapuya şerh düşmek ile ilgili görsel sonucu"/>
          <p:cNvPicPr>
            <a:picLocks noChangeAspect="1" noChangeArrowheads="1"/>
          </p:cNvPicPr>
          <p:nvPr/>
        </p:nvPicPr>
        <p:blipFill>
          <a:blip r:embed="rId3" cstate="screen"/>
          <a:srcRect/>
          <a:stretch>
            <a:fillRect/>
          </a:stretch>
        </p:blipFill>
        <p:spPr bwMode="auto">
          <a:xfrm>
            <a:off x="642910" y="2786058"/>
            <a:ext cx="1500198" cy="857256"/>
          </a:xfrm>
          <a:prstGeom prst="rect">
            <a:avLst/>
          </a:prstGeom>
          <a:noFill/>
        </p:spPr>
      </p:pic>
      <p:pic>
        <p:nvPicPr>
          <p:cNvPr id="1030" name="Picture 6" descr="personel ile ilgili görsel sonucu"/>
          <p:cNvPicPr>
            <a:picLocks noChangeAspect="1" noChangeArrowheads="1"/>
          </p:cNvPicPr>
          <p:nvPr/>
        </p:nvPicPr>
        <p:blipFill>
          <a:blip r:embed="rId4" cstate="screen"/>
          <a:srcRect/>
          <a:stretch>
            <a:fillRect/>
          </a:stretch>
        </p:blipFill>
        <p:spPr bwMode="auto">
          <a:xfrm>
            <a:off x="4643438" y="4071942"/>
            <a:ext cx="1820976" cy="1019159"/>
          </a:xfrm>
          <a:prstGeom prst="rect">
            <a:avLst/>
          </a:prstGeom>
          <a:noFill/>
        </p:spPr>
      </p:pic>
      <p:pic>
        <p:nvPicPr>
          <p:cNvPr id="1032" name="Picture 8" descr="İlgili resim"/>
          <p:cNvPicPr>
            <a:picLocks noChangeAspect="1" noChangeArrowheads="1"/>
          </p:cNvPicPr>
          <p:nvPr/>
        </p:nvPicPr>
        <p:blipFill>
          <a:blip r:embed="rId5" cstate="screen"/>
          <a:srcRect/>
          <a:stretch>
            <a:fillRect/>
          </a:stretch>
        </p:blipFill>
        <p:spPr bwMode="auto">
          <a:xfrm>
            <a:off x="1213826" y="5500702"/>
            <a:ext cx="1286472" cy="963613"/>
          </a:xfrm>
          <a:prstGeom prst="rect">
            <a:avLst/>
          </a:prstGeom>
          <a:noFill/>
        </p:spPr>
      </p:pic>
      <p:sp>
        <p:nvSpPr>
          <p:cNvPr id="14" name="13 Metin kutusu"/>
          <p:cNvSpPr txBox="1"/>
          <p:nvPr/>
        </p:nvSpPr>
        <p:spPr>
          <a:xfrm>
            <a:off x="4857752" y="5351898"/>
            <a:ext cx="1608133" cy="369332"/>
          </a:xfrm>
          <a:prstGeom prst="rect">
            <a:avLst/>
          </a:prstGeom>
          <a:noFill/>
        </p:spPr>
        <p:txBody>
          <a:bodyPr wrap="none" rtlCol="0">
            <a:spAutoFit/>
          </a:bodyPr>
          <a:lstStyle/>
          <a:p>
            <a:r>
              <a:rPr lang="tr-TR" dirty="0" smtClean="0">
                <a:solidFill>
                  <a:srgbClr val="FF0000"/>
                </a:solidFill>
              </a:rPr>
              <a:t>(15 gün önce)</a:t>
            </a:r>
            <a:endParaRPr lang="tr-TR" dirty="0">
              <a:solidFill>
                <a:srgbClr val="FF0000"/>
              </a:solidFill>
            </a:endParaRPr>
          </a:p>
        </p:txBody>
      </p:sp>
      <p:cxnSp>
        <p:nvCxnSpPr>
          <p:cNvPr id="16" name="15 Düz Ok Bağlayıcısı"/>
          <p:cNvCxnSpPr/>
          <p:nvPr/>
        </p:nvCxnSpPr>
        <p:spPr>
          <a:xfrm rot="5400000" flipH="1" flipV="1">
            <a:off x="6359408" y="5017817"/>
            <a:ext cx="809891" cy="59693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7" name="16 Metin kutusu"/>
          <p:cNvSpPr txBox="1"/>
          <p:nvPr/>
        </p:nvSpPr>
        <p:spPr>
          <a:xfrm>
            <a:off x="7162415" y="4542007"/>
            <a:ext cx="1552989" cy="369332"/>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none" rtlCol="0">
            <a:spAutoFit/>
          </a:bodyPr>
          <a:lstStyle/>
          <a:p>
            <a:r>
              <a:rPr lang="tr-TR" dirty="0" smtClean="0">
                <a:solidFill>
                  <a:srgbClr val="C00000"/>
                </a:solidFill>
              </a:rPr>
              <a:t>Muhtarlıklara</a:t>
            </a:r>
            <a:endParaRPr lang="tr-TR" dirty="0">
              <a:solidFill>
                <a:srgbClr val="C00000"/>
              </a:solidFill>
            </a:endParaRPr>
          </a:p>
        </p:txBody>
      </p:sp>
      <p:sp>
        <p:nvSpPr>
          <p:cNvPr id="18" name="17 Metin kutusu"/>
          <p:cNvSpPr txBox="1"/>
          <p:nvPr/>
        </p:nvSpPr>
        <p:spPr>
          <a:xfrm>
            <a:off x="7500958" y="4917056"/>
            <a:ext cx="1313180" cy="369332"/>
          </a:xfrm>
          <a:prstGeom prst="rect">
            <a:avLst/>
          </a:prstGeom>
          <a:solidFill>
            <a:schemeClr val="accent6">
              <a:lumMod val="60000"/>
              <a:lumOff val="40000"/>
            </a:schemeClr>
          </a:solidFill>
        </p:spPr>
        <p:txBody>
          <a:bodyPr wrap="none" rtlCol="0">
            <a:spAutoFit/>
          </a:bodyPr>
          <a:lstStyle/>
          <a:p>
            <a:r>
              <a:rPr lang="tr-TR" dirty="0" smtClean="0">
                <a:solidFill>
                  <a:srgbClr val="C00000"/>
                </a:solidFill>
              </a:rPr>
              <a:t>Belediyeye</a:t>
            </a:r>
            <a:endParaRPr lang="tr-TR" dirty="0">
              <a:solidFill>
                <a:srgbClr val="C00000"/>
              </a:solidFill>
            </a:endParaRPr>
          </a:p>
        </p:txBody>
      </p:sp>
      <p:cxnSp>
        <p:nvCxnSpPr>
          <p:cNvPr id="20" name="19 Düz Ok Bağlayıcısı"/>
          <p:cNvCxnSpPr/>
          <p:nvPr/>
        </p:nvCxnSpPr>
        <p:spPr>
          <a:xfrm flipV="1">
            <a:off x="6786578" y="5091101"/>
            <a:ext cx="642942" cy="63013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1" name="20 Düz Ok Bağlayıcısı"/>
          <p:cNvCxnSpPr/>
          <p:nvPr/>
        </p:nvCxnSpPr>
        <p:spPr>
          <a:xfrm flipV="1">
            <a:off x="6741351" y="5500702"/>
            <a:ext cx="688169" cy="48132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3" name="22 Düz Ok Bağlayıcısı"/>
          <p:cNvCxnSpPr/>
          <p:nvPr/>
        </p:nvCxnSpPr>
        <p:spPr>
          <a:xfrm flipV="1">
            <a:off x="6549666" y="5982028"/>
            <a:ext cx="808416" cy="31070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5" name="24 Metin kutusu"/>
          <p:cNvSpPr txBox="1"/>
          <p:nvPr/>
        </p:nvSpPr>
        <p:spPr>
          <a:xfrm>
            <a:off x="7473662" y="5316036"/>
            <a:ext cx="864339" cy="369332"/>
          </a:xfrm>
          <a:prstGeom prst="rect">
            <a:avLst/>
          </a:prstGeom>
          <a:solidFill>
            <a:srgbClr val="92D050"/>
          </a:solidFill>
        </p:spPr>
        <p:txBody>
          <a:bodyPr wrap="none" rtlCol="0">
            <a:spAutoFit/>
          </a:bodyPr>
          <a:lstStyle/>
          <a:p>
            <a:r>
              <a:rPr lang="tr-TR" dirty="0" smtClean="0"/>
              <a:t>O.G.M</a:t>
            </a:r>
            <a:endParaRPr lang="tr-TR" dirty="0"/>
          </a:p>
        </p:txBody>
      </p:sp>
      <p:sp>
        <p:nvSpPr>
          <p:cNvPr id="26" name="25 Metin kutusu"/>
          <p:cNvSpPr txBox="1"/>
          <p:nvPr/>
        </p:nvSpPr>
        <p:spPr>
          <a:xfrm>
            <a:off x="7358082" y="5702874"/>
            <a:ext cx="1287532" cy="369332"/>
          </a:xfrm>
          <a:prstGeom prst="rect">
            <a:avLst/>
          </a:prstGeom>
          <a:solidFill>
            <a:schemeClr val="tx2">
              <a:lumMod val="60000"/>
              <a:lumOff val="40000"/>
            </a:schemeClr>
          </a:solidFill>
        </p:spPr>
        <p:txBody>
          <a:bodyPr wrap="none" rtlCol="0">
            <a:spAutoFit/>
          </a:bodyPr>
          <a:lstStyle/>
          <a:p>
            <a:r>
              <a:rPr lang="tr-TR" dirty="0" smtClean="0"/>
              <a:t>Milli Emlak</a:t>
            </a:r>
            <a:endParaRPr lang="tr-TR" dirty="0"/>
          </a:p>
        </p:txBody>
      </p:sp>
      <p:sp>
        <p:nvSpPr>
          <p:cNvPr id="28" name="27 Metin kutusu"/>
          <p:cNvSpPr txBox="1"/>
          <p:nvPr/>
        </p:nvSpPr>
        <p:spPr>
          <a:xfrm>
            <a:off x="7638643" y="6094983"/>
            <a:ext cx="1398716" cy="369332"/>
          </a:xfrm>
          <a:prstGeom prst="rect">
            <a:avLst/>
          </a:prstGeom>
          <a:noFill/>
        </p:spPr>
        <p:txBody>
          <a:bodyPr wrap="none" rtlCol="0">
            <a:spAutoFit/>
          </a:bodyPr>
          <a:lstStyle/>
          <a:p>
            <a:r>
              <a:rPr lang="tr-TR" dirty="0" smtClean="0"/>
              <a:t>Varsa diğer.</a:t>
            </a:r>
          </a:p>
        </p:txBody>
      </p:sp>
      <p:pic>
        <p:nvPicPr>
          <p:cNvPr id="24" name="Picture 2" descr="tkgm ile ilgili görsel sonucu"/>
          <p:cNvPicPr>
            <a:picLocks noChangeAspect="1" noChangeArrowheads="1"/>
          </p:cNvPicPr>
          <p:nvPr/>
        </p:nvPicPr>
        <p:blipFill>
          <a:blip r:embed="rId6" cstate="screen"/>
          <a:srcRect/>
          <a:stretch>
            <a:fillRect/>
          </a:stretch>
        </p:blipFill>
        <p:spPr bwMode="auto">
          <a:xfrm>
            <a:off x="8064520" y="563570"/>
            <a:ext cx="1079480" cy="1079480"/>
          </a:xfrm>
          <a:prstGeom prst="rect">
            <a:avLst/>
          </a:prstGeom>
          <a:ln>
            <a:noFill/>
          </a:ln>
          <a:effectLst>
            <a:softEdge rad="112500"/>
          </a:effectLst>
        </p:spPr>
      </p:pic>
      <p:sp>
        <p:nvSpPr>
          <p:cNvPr id="13" name="12 Dikdörtgen"/>
          <p:cNvSpPr/>
          <p:nvPr/>
        </p:nvSpPr>
        <p:spPr>
          <a:xfrm>
            <a:off x="2500298" y="5721230"/>
            <a:ext cx="4286280" cy="571504"/>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buFont typeface="Arial" pitchFamily="34" charset="0"/>
              <a:buChar char="•"/>
            </a:pPr>
            <a:r>
              <a:rPr lang="tr-TR" sz="2400" dirty="0" smtClean="0">
                <a:solidFill>
                  <a:schemeClr val="tx1"/>
                </a:solidFill>
              </a:rPr>
              <a:t>Gerekli duyurunun yapılması,</a:t>
            </a:r>
          </a:p>
        </p:txBody>
      </p:sp>
      <p:sp>
        <p:nvSpPr>
          <p:cNvPr id="22" name="21 Metin kutusu"/>
          <p:cNvSpPr txBox="1"/>
          <p:nvPr/>
        </p:nvSpPr>
        <p:spPr>
          <a:xfrm>
            <a:off x="642910" y="2151026"/>
            <a:ext cx="4884671" cy="369332"/>
          </a:xfrm>
          <a:prstGeom prst="rect">
            <a:avLst/>
          </a:prstGeom>
          <a:noFill/>
        </p:spPr>
        <p:txBody>
          <a:bodyPr wrap="none" rtlCol="0">
            <a:spAutoFit/>
          </a:bodyPr>
          <a:lstStyle/>
          <a:p>
            <a:r>
              <a:rPr lang="tr-TR" dirty="0" smtClean="0">
                <a:solidFill>
                  <a:srgbClr val="C00000"/>
                </a:solidFill>
              </a:rPr>
              <a:t>(Mahalli hukuk ve kadastro mahkemelerinden)</a:t>
            </a:r>
            <a:endParaRPr lang="tr-TR" dirty="0">
              <a:solidFill>
                <a:srgbClr val="C00000"/>
              </a:solidFill>
            </a:endParaRPr>
          </a:p>
        </p:txBody>
      </p:sp>
      <p:sp>
        <p:nvSpPr>
          <p:cNvPr id="27" name="26 Metin kutusu"/>
          <p:cNvSpPr txBox="1"/>
          <p:nvPr/>
        </p:nvSpPr>
        <p:spPr>
          <a:xfrm>
            <a:off x="2415416" y="3357562"/>
            <a:ext cx="3544625" cy="369332"/>
          </a:xfrm>
          <a:prstGeom prst="rect">
            <a:avLst/>
          </a:prstGeom>
          <a:noFill/>
        </p:spPr>
        <p:txBody>
          <a:bodyPr wrap="none" rtlCol="0">
            <a:spAutoFit/>
          </a:bodyPr>
          <a:lstStyle/>
          <a:p>
            <a:r>
              <a:rPr lang="tr-TR" dirty="0" smtClean="0">
                <a:solidFill>
                  <a:srgbClr val="C00000"/>
                </a:solidFill>
              </a:rPr>
              <a:t>Tapu Kaydına ve Fen Klasörüne)</a:t>
            </a:r>
            <a:endParaRPr lang="tr-TR" dirty="0">
              <a:solidFill>
                <a:srgbClr val="C00000"/>
              </a:solidFill>
            </a:endParaRPr>
          </a:p>
        </p:txBody>
      </p:sp>
    </p:spTree>
  </p:cSld>
  <p:clrMapOvr>
    <a:masterClrMapping/>
  </p:clrMapOvr>
  <p:transition advClick="0">
    <p:dissolv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11 Metin kutusu"/>
          <p:cNvSpPr txBox="1"/>
          <p:nvPr/>
        </p:nvSpPr>
        <p:spPr>
          <a:xfrm>
            <a:off x="357158" y="928669"/>
            <a:ext cx="8429684" cy="5078313"/>
          </a:xfrm>
          <a:prstGeom prst="rect">
            <a:avLst/>
          </a:prstGeom>
          <a:noFill/>
        </p:spPr>
        <p:txBody>
          <a:bodyPr wrap="square" rtlCol="0">
            <a:spAutoFit/>
          </a:bodyPr>
          <a:lstStyle/>
          <a:p>
            <a:pPr>
              <a:buNone/>
            </a:pPr>
            <a:r>
              <a:rPr lang="tr-TR" sz="2800" b="1" u="sng"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Hazırlık Çalışmaları</a:t>
            </a:r>
            <a:endParaRPr lang="tr-TR" sz="2800" b="1" u="sng" dirty="0" smtClean="0"/>
          </a:p>
          <a:p>
            <a:pPr>
              <a:buNone/>
            </a:pPr>
            <a:endParaRPr lang="tr-TR" sz="2800" b="1" dirty="0" smtClean="0"/>
          </a:p>
          <a:p>
            <a:pPr>
              <a:buNone/>
            </a:pPr>
            <a:endParaRPr lang="tr-TR" sz="2800" b="1" dirty="0" smtClean="0"/>
          </a:p>
          <a:p>
            <a:pPr>
              <a:buNone/>
            </a:pPr>
            <a:endParaRPr lang="tr-TR" sz="2800" b="1" dirty="0" smtClean="0"/>
          </a:p>
          <a:p>
            <a:pPr>
              <a:buNone/>
            </a:pPr>
            <a:endParaRPr lang="tr-TR" sz="2800" b="1" dirty="0" smtClean="0"/>
          </a:p>
          <a:p>
            <a:pPr>
              <a:buNone/>
            </a:pPr>
            <a:endParaRPr lang="tr-TR" sz="2800" b="1" dirty="0" smtClean="0"/>
          </a:p>
          <a:p>
            <a:pPr>
              <a:buNone/>
            </a:pPr>
            <a:endParaRPr lang="tr-TR" sz="2800" b="1" dirty="0" smtClean="0"/>
          </a:p>
          <a:p>
            <a:pPr>
              <a:buNone/>
            </a:pPr>
            <a:endParaRPr lang="tr-TR" sz="2800" b="1" dirty="0" smtClean="0"/>
          </a:p>
          <a:p>
            <a:pPr>
              <a:buNone/>
            </a:pPr>
            <a:endParaRPr lang="tr-TR" sz="2800" b="1" dirty="0" smtClean="0"/>
          </a:p>
          <a:p>
            <a:endParaRPr lang="tr-TR" sz="2400" dirty="0" smtClean="0"/>
          </a:p>
          <a:p>
            <a:pPr>
              <a:buFont typeface="Arial" pitchFamily="34" charset="0"/>
              <a:buChar char="•"/>
            </a:pPr>
            <a:endParaRPr lang="tr-TR" sz="2400" dirty="0" smtClean="0"/>
          </a:p>
          <a:p>
            <a:pPr>
              <a:buFont typeface="Arial" pitchFamily="34" charset="0"/>
              <a:buChar char="•"/>
            </a:pPr>
            <a:endParaRPr lang="tr-TR" sz="2400" dirty="0" smtClean="0"/>
          </a:p>
        </p:txBody>
      </p:sp>
      <p:sp>
        <p:nvSpPr>
          <p:cNvPr id="9" name="8 Dikdörtgen"/>
          <p:cNvSpPr/>
          <p:nvPr/>
        </p:nvSpPr>
        <p:spPr>
          <a:xfrm>
            <a:off x="386541" y="1571612"/>
            <a:ext cx="5849967" cy="1368000"/>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buFont typeface="Arial" pitchFamily="34" charset="0"/>
              <a:buChar char="•"/>
            </a:pPr>
            <a:r>
              <a:rPr lang="tr-TR" sz="2400" dirty="0" smtClean="0">
                <a:solidFill>
                  <a:schemeClr val="tx1"/>
                </a:solidFill>
              </a:rPr>
              <a:t>Taşınmazlara giriş görev kartlarının tanzimi,</a:t>
            </a:r>
          </a:p>
          <a:p>
            <a:r>
              <a:rPr lang="tr-TR" sz="2400" i="1" dirty="0" smtClean="0">
                <a:solidFill>
                  <a:schemeClr val="tx1"/>
                </a:solidFill>
              </a:rPr>
              <a:t>(Yönetmelik Md. </a:t>
            </a:r>
            <a:r>
              <a:rPr lang="tr-TR" sz="2400" i="1" dirty="0" smtClean="0">
                <a:solidFill>
                  <a:schemeClr val="tx1"/>
                </a:solidFill>
                <a:latin typeface="+mj-lt"/>
              </a:rPr>
              <a:t>7</a:t>
            </a:r>
            <a:r>
              <a:rPr lang="tr-TR" sz="2400" i="1" dirty="0" smtClean="0">
                <a:solidFill>
                  <a:schemeClr val="tx1"/>
                </a:solidFill>
              </a:rPr>
              <a:t>)</a:t>
            </a:r>
          </a:p>
          <a:p>
            <a:endParaRPr lang="tr-TR" sz="2400" dirty="0" smtClean="0">
              <a:solidFill>
                <a:schemeClr val="tx1"/>
              </a:solidFill>
            </a:endParaRPr>
          </a:p>
        </p:txBody>
      </p:sp>
      <p:sp>
        <p:nvSpPr>
          <p:cNvPr id="11" name="10 Dikdörtgen"/>
          <p:cNvSpPr/>
          <p:nvPr/>
        </p:nvSpPr>
        <p:spPr>
          <a:xfrm>
            <a:off x="3643306" y="5065896"/>
            <a:ext cx="4662510" cy="1231546"/>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buFont typeface="Arial" pitchFamily="34" charset="0"/>
              <a:buChar char="•"/>
            </a:pPr>
            <a:r>
              <a:rPr lang="tr-TR" sz="2400" dirty="0" smtClean="0">
                <a:solidFill>
                  <a:schemeClr val="tx1"/>
                </a:solidFill>
              </a:rPr>
              <a:t>Onaylı Kontrol Defterinin düzenlenmesi,</a:t>
            </a:r>
          </a:p>
          <a:p>
            <a:r>
              <a:rPr lang="tr-TR" sz="2400" i="1" dirty="0" smtClean="0">
                <a:solidFill>
                  <a:schemeClr val="tx1"/>
                </a:solidFill>
              </a:rPr>
              <a:t>(Yönetmelik Md. </a:t>
            </a:r>
            <a:r>
              <a:rPr lang="tr-TR" sz="2400" i="1" dirty="0" smtClean="0">
                <a:solidFill>
                  <a:schemeClr val="tx1"/>
                </a:solidFill>
                <a:latin typeface="+mj-lt"/>
              </a:rPr>
              <a:t>16</a:t>
            </a:r>
            <a:r>
              <a:rPr lang="tr-TR" sz="2400" i="1" dirty="0" smtClean="0">
                <a:solidFill>
                  <a:schemeClr val="tx1"/>
                </a:solidFill>
              </a:rPr>
              <a:t>)</a:t>
            </a:r>
          </a:p>
        </p:txBody>
      </p:sp>
      <p:pic>
        <p:nvPicPr>
          <p:cNvPr id="3" name="Picture 4" descr="defter ile ilgili görsel sonucu"/>
          <p:cNvPicPr>
            <a:picLocks noChangeAspect="1" noChangeArrowheads="1"/>
          </p:cNvPicPr>
          <p:nvPr/>
        </p:nvPicPr>
        <p:blipFill>
          <a:blip r:embed="rId2" cstate="print"/>
          <a:srcRect/>
          <a:stretch>
            <a:fillRect/>
          </a:stretch>
        </p:blipFill>
        <p:spPr bwMode="auto">
          <a:xfrm>
            <a:off x="561224" y="5065896"/>
            <a:ext cx="2905875" cy="1109661"/>
          </a:xfrm>
          <a:prstGeom prst="rect">
            <a:avLst/>
          </a:prstGeom>
          <a:noFill/>
        </p:spPr>
      </p:pic>
      <p:pic>
        <p:nvPicPr>
          <p:cNvPr id="10" name="Picture 2" descr="tkgm ile ilgili görsel sonucu"/>
          <p:cNvPicPr>
            <a:picLocks noChangeAspect="1" noChangeArrowheads="1"/>
          </p:cNvPicPr>
          <p:nvPr/>
        </p:nvPicPr>
        <p:blipFill>
          <a:blip r:embed="rId3" cstate="screen"/>
          <a:srcRect/>
          <a:stretch>
            <a:fillRect/>
          </a:stretch>
        </p:blipFill>
        <p:spPr bwMode="auto">
          <a:xfrm>
            <a:off x="8064520" y="563570"/>
            <a:ext cx="1079480" cy="1079480"/>
          </a:xfrm>
          <a:prstGeom prst="rect">
            <a:avLst/>
          </a:prstGeom>
          <a:ln>
            <a:noFill/>
          </a:ln>
          <a:effectLst>
            <a:softEdge rad="112500"/>
          </a:effectLst>
        </p:spPr>
      </p:pic>
      <p:pic>
        <p:nvPicPr>
          <p:cNvPr id="36866" name="Picture 2" descr="C:\Users\tk43409\Desktop\hareketli gift\printer-hareketli-resim-0011.gif"/>
          <p:cNvPicPr>
            <a:picLocks noChangeAspect="1" noChangeArrowheads="1" noCrop="1"/>
          </p:cNvPicPr>
          <p:nvPr/>
        </p:nvPicPr>
        <p:blipFill>
          <a:blip r:embed="rId4" cstate="print"/>
          <a:srcRect/>
          <a:stretch>
            <a:fillRect/>
          </a:stretch>
        </p:blipFill>
        <p:spPr bwMode="auto">
          <a:xfrm>
            <a:off x="4236248" y="3107527"/>
            <a:ext cx="2000260" cy="1500195"/>
          </a:xfrm>
          <a:prstGeom prst="rect">
            <a:avLst/>
          </a:prstGeom>
          <a:noFill/>
        </p:spPr>
      </p:pic>
      <p:pic>
        <p:nvPicPr>
          <p:cNvPr id="8" name="Picture 2"/>
          <p:cNvPicPr>
            <a:picLocks noChangeAspect="1" noChangeArrowheads="1"/>
          </p:cNvPicPr>
          <p:nvPr/>
        </p:nvPicPr>
        <p:blipFill>
          <a:blip r:embed="rId5" cstate="print"/>
          <a:srcRect l="32627" t="30201" r="29593" b="22151"/>
          <a:stretch>
            <a:fillRect/>
          </a:stretch>
        </p:blipFill>
        <p:spPr bwMode="auto">
          <a:xfrm>
            <a:off x="6357950" y="2027153"/>
            <a:ext cx="2572382" cy="1824917"/>
          </a:xfrm>
          <a:prstGeom prst="rect">
            <a:avLst/>
          </a:prstGeom>
          <a:noFill/>
          <a:ln w="9525">
            <a:noFill/>
            <a:miter lim="800000"/>
            <a:headEnd/>
            <a:tailEnd/>
          </a:ln>
          <a:effectLst/>
        </p:spPr>
      </p:pic>
    </p:spTree>
  </p:cSld>
  <p:clrMapOvr>
    <a:masterClrMapping/>
  </p:clrMapOvr>
  <p:transition advClick="0">
    <p:dissolv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11 Metin kutusu"/>
          <p:cNvSpPr txBox="1"/>
          <p:nvPr/>
        </p:nvSpPr>
        <p:spPr>
          <a:xfrm>
            <a:off x="357158" y="928669"/>
            <a:ext cx="8429684" cy="5078313"/>
          </a:xfrm>
          <a:prstGeom prst="rect">
            <a:avLst/>
          </a:prstGeom>
          <a:noFill/>
        </p:spPr>
        <p:txBody>
          <a:bodyPr wrap="square" rtlCol="0">
            <a:spAutoFit/>
          </a:bodyPr>
          <a:lstStyle/>
          <a:p>
            <a:r>
              <a:rPr lang="tr-TR" sz="2800" b="1" u="sng"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Hazırlık Çalışmaları</a:t>
            </a:r>
            <a:endParaRPr lang="tr-TR" sz="2800" b="1" u="sng" dirty="0" smtClean="0"/>
          </a:p>
          <a:p>
            <a:pPr>
              <a:buNone/>
            </a:pPr>
            <a:endParaRPr lang="tr-TR" sz="2800" b="1" dirty="0" smtClean="0"/>
          </a:p>
          <a:p>
            <a:pPr>
              <a:buNone/>
            </a:pPr>
            <a:endParaRPr lang="tr-TR" sz="2800" b="1" dirty="0" smtClean="0"/>
          </a:p>
          <a:p>
            <a:pPr>
              <a:buNone/>
            </a:pPr>
            <a:endParaRPr lang="tr-TR" sz="2800" b="1" dirty="0" smtClean="0"/>
          </a:p>
          <a:p>
            <a:pPr>
              <a:buNone/>
            </a:pPr>
            <a:endParaRPr lang="tr-TR" sz="2800" b="1" dirty="0" smtClean="0"/>
          </a:p>
          <a:p>
            <a:pPr>
              <a:buNone/>
            </a:pPr>
            <a:endParaRPr lang="tr-TR" sz="2800" b="1" dirty="0" smtClean="0"/>
          </a:p>
          <a:p>
            <a:pPr>
              <a:buNone/>
            </a:pPr>
            <a:endParaRPr lang="tr-TR" sz="2800" b="1" dirty="0" smtClean="0"/>
          </a:p>
          <a:p>
            <a:pPr>
              <a:buNone/>
            </a:pPr>
            <a:endParaRPr lang="tr-TR" sz="2800" b="1" dirty="0" smtClean="0"/>
          </a:p>
          <a:p>
            <a:pPr>
              <a:buNone/>
            </a:pPr>
            <a:endParaRPr lang="tr-TR" sz="2800" b="1" dirty="0" smtClean="0"/>
          </a:p>
          <a:p>
            <a:endParaRPr lang="tr-TR" sz="2400" dirty="0" smtClean="0"/>
          </a:p>
          <a:p>
            <a:endParaRPr lang="tr-TR" sz="2400" dirty="0" smtClean="0"/>
          </a:p>
          <a:p>
            <a:pPr>
              <a:buFont typeface="Arial" pitchFamily="34" charset="0"/>
              <a:buChar char="•"/>
            </a:pPr>
            <a:endParaRPr lang="tr-TR" sz="2400" dirty="0" smtClean="0"/>
          </a:p>
        </p:txBody>
      </p:sp>
      <p:sp>
        <p:nvSpPr>
          <p:cNvPr id="6" name="5 Dikdörtgen"/>
          <p:cNvSpPr/>
          <p:nvPr/>
        </p:nvSpPr>
        <p:spPr>
          <a:xfrm>
            <a:off x="428596" y="1571612"/>
            <a:ext cx="5500726" cy="1071570"/>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buFont typeface="Arial" pitchFamily="34" charset="0"/>
              <a:buChar char="•"/>
            </a:pPr>
            <a:r>
              <a:rPr lang="tr-TR" sz="2400" dirty="0" smtClean="0">
                <a:solidFill>
                  <a:schemeClr val="tx1"/>
                </a:solidFill>
              </a:rPr>
              <a:t>Tapuda kayıtlı parseller ile kadastro haritasındaki  parsellerin eşleştirilmesi  ve kontrolü,</a:t>
            </a:r>
          </a:p>
        </p:txBody>
      </p:sp>
      <p:pic>
        <p:nvPicPr>
          <p:cNvPr id="29698" name="Picture 2" descr="kadastro haritası ile ilgili görsel sonucu"/>
          <p:cNvPicPr>
            <a:picLocks noChangeAspect="1" noChangeArrowheads="1"/>
          </p:cNvPicPr>
          <p:nvPr/>
        </p:nvPicPr>
        <p:blipFill>
          <a:blip r:embed="rId2" cstate="screen"/>
          <a:srcRect/>
          <a:stretch>
            <a:fillRect/>
          </a:stretch>
        </p:blipFill>
        <p:spPr bwMode="auto">
          <a:xfrm>
            <a:off x="71406" y="2936893"/>
            <a:ext cx="2957168" cy="1349363"/>
          </a:xfrm>
          <a:prstGeom prst="rect">
            <a:avLst/>
          </a:prstGeom>
          <a:noFill/>
        </p:spPr>
      </p:pic>
      <p:pic>
        <p:nvPicPr>
          <p:cNvPr id="29700" name="Picture 4" descr="tapu kaydı ile ilgili görsel sonucu"/>
          <p:cNvPicPr>
            <a:picLocks noChangeAspect="1" noChangeArrowheads="1"/>
          </p:cNvPicPr>
          <p:nvPr/>
        </p:nvPicPr>
        <p:blipFill>
          <a:blip r:embed="rId3" cstate="screen"/>
          <a:srcRect/>
          <a:stretch>
            <a:fillRect/>
          </a:stretch>
        </p:blipFill>
        <p:spPr bwMode="auto">
          <a:xfrm>
            <a:off x="4048142" y="2811362"/>
            <a:ext cx="1881180" cy="1159050"/>
          </a:xfrm>
          <a:prstGeom prst="rect">
            <a:avLst/>
          </a:prstGeom>
          <a:noFill/>
        </p:spPr>
      </p:pic>
      <p:sp>
        <p:nvSpPr>
          <p:cNvPr id="29702" name="AutoShape 6" descr="eşittir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29704" name="Picture 8" descr="eşittir ile ilgili görsel sonucu"/>
          <p:cNvPicPr>
            <a:picLocks noChangeAspect="1" noChangeArrowheads="1"/>
          </p:cNvPicPr>
          <p:nvPr/>
        </p:nvPicPr>
        <p:blipFill>
          <a:blip r:embed="rId4" cstate="screen"/>
          <a:srcRect/>
          <a:stretch>
            <a:fillRect/>
          </a:stretch>
        </p:blipFill>
        <p:spPr bwMode="auto">
          <a:xfrm>
            <a:off x="3119981" y="3548617"/>
            <a:ext cx="523325" cy="523325"/>
          </a:xfrm>
          <a:prstGeom prst="rect">
            <a:avLst/>
          </a:prstGeom>
          <a:noFill/>
        </p:spPr>
      </p:pic>
      <p:cxnSp>
        <p:nvCxnSpPr>
          <p:cNvPr id="15" name="14 Düz Ok Bağlayıcısı"/>
          <p:cNvCxnSpPr/>
          <p:nvPr/>
        </p:nvCxnSpPr>
        <p:spPr>
          <a:xfrm rot="5400000" flipH="1" flipV="1">
            <a:off x="5447868" y="3161839"/>
            <a:ext cx="2079434" cy="137848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7" name="16 Düz Ok Bağlayıcısı"/>
          <p:cNvCxnSpPr/>
          <p:nvPr/>
        </p:nvCxnSpPr>
        <p:spPr>
          <a:xfrm flipV="1">
            <a:off x="5798342" y="3738011"/>
            <a:ext cx="1559740" cy="133406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9" name="18 Düz Ok Bağlayıcısı"/>
          <p:cNvCxnSpPr/>
          <p:nvPr/>
        </p:nvCxnSpPr>
        <p:spPr>
          <a:xfrm flipV="1">
            <a:off x="5798342" y="4429134"/>
            <a:ext cx="1345426" cy="64294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1" name="20 Düz Ok Bağlayıcısı"/>
          <p:cNvCxnSpPr/>
          <p:nvPr/>
        </p:nvCxnSpPr>
        <p:spPr>
          <a:xfrm>
            <a:off x="5606644" y="5072074"/>
            <a:ext cx="1528672"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2" name="21 Metin kutusu"/>
          <p:cNvSpPr txBox="1"/>
          <p:nvPr/>
        </p:nvSpPr>
        <p:spPr>
          <a:xfrm>
            <a:off x="7143768" y="2529954"/>
            <a:ext cx="1125116" cy="353943"/>
          </a:xfrm>
          <a:prstGeom prst="rect">
            <a:avLst/>
          </a:prstGeom>
          <a:noFill/>
        </p:spPr>
        <p:txBody>
          <a:bodyPr wrap="none" rtlCol="0">
            <a:spAutoFit/>
          </a:bodyPr>
          <a:lstStyle/>
          <a:p>
            <a:r>
              <a:rPr lang="tr-TR" sz="1700" dirty="0" smtClean="0">
                <a:latin typeface="Arial Black" pitchFamily="34" charset="0"/>
              </a:rPr>
              <a:t>Paftalar</a:t>
            </a:r>
            <a:endParaRPr lang="tr-TR" sz="1700" dirty="0">
              <a:latin typeface="Arial Black" pitchFamily="34" charset="0"/>
            </a:endParaRPr>
          </a:p>
        </p:txBody>
      </p:sp>
      <p:sp>
        <p:nvSpPr>
          <p:cNvPr id="23" name="22 Metin kutusu"/>
          <p:cNvSpPr txBox="1"/>
          <p:nvPr/>
        </p:nvSpPr>
        <p:spPr>
          <a:xfrm>
            <a:off x="7488298" y="3500438"/>
            <a:ext cx="1659429" cy="615553"/>
          </a:xfrm>
          <a:prstGeom prst="rect">
            <a:avLst/>
          </a:prstGeom>
          <a:noFill/>
        </p:spPr>
        <p:txBody>
          <a:bodyPr wrap="none" rtlCol="0">
            <a:spAutoFit/>
          </a:bodyPr>
          <a:lstStyle/>
          <a:p>
            <a:r>
              <a:rPr lang="tr-TR" sz="1700" dirty="0" smtClean="0">
                <a:latin typeface="Arial Black" pitchFamily="34" charset="0"/>
              </a:rPr>
              <a:t>Orijinal Ölçü</a:t>
            </a:r>
          </a:p>
          <a:p>
            <a:r>
              <a:rPr lang="tr-TR" sz="1700" dirty="0" smtClean="0">
                <a:latin typeface="Arial Black" pitchFamily="34" charset="0"/>
              </a:rPr>
              <a:t> Değerleri</a:t>
            </a:r>
            <a:endParaRPr lang="tr-TR" sz="1700" dirty="0">
              <a:latin typeface="Arial Black" pitchFamily="34" charset="0"/>
            </a:endParaRPr>
          </a:p>
        </p:txBody>
      </p:sp>
      <p:sp>
        <p:nvSpPr>
          <p:cNvPr id="28" name="27 Metin kutusu"/>
          <p:cNvSpPr txBox="1"/>
          <p:nvPr/>
        </p:nvSpPr>
        <p:spPr>
          <a:xfrm>
            <a:off x="7135316" y="4146769"/>
            <a:ext cx="2102179" cy="615553"/>
          </a:xfrm>
          <a:prstGeom prst="rect">
            <a:avLst/>
          </a:prstGeom>
          <a:noFill/>
        </p:spPr>
        <p:txBody>
          <a:bodyPr wrap="none" rtlCol="0">
            <a:spAutoFit/>
          </a:bodyPr>
          <a:lstStyle/>
          <a:p>
            <a:r>
              <a:rPr lang="tr-TR" sz="1700" dirty="0" err="1" smtClean="0">
                <a:latin typeface="Arial Black" pitchFamily="34" charset="0"/>
              </a:rPr>
              <a:t>Ortofoto</a:t>
            </a:r>
            <a:endParaRPr lang="tr-TR" sz="1700" dirty="0" smtClean="0">
              <a:latin typeface="Arial Black" pitchFamily="34" charset="0"/>
            </a:endParaRPr>
          </a:p>
          <a:p>
            <a:r>
              <a:rPr lang="tr-TR" sz="1700" dirty="0" smtClean="0">
                <a:latin typeface="Arial Black" pitchFamily="34" charset="0"/>
              </a:rPr>
              <a:t>Uydu Görüntüsü</a:t>
            </a:r>
            <a:endParaRPr lang="tr-TR" sz="1700" dirty="0">
              <a:latin typeface="Arial Black" pitchFamily="34" charset="0"/>
            </a:endParaRPr>
          </a:p>
        </p:txBody>
      </p:sp>
      <p:sp>
        <p:nvSpPr>
          <p:cNvPr id="30" name="29 Metin kutusu"/>
          <p:cNvSpPr txBox="1"/>
          <p:nvPr/>
        </p:nvSpPr>
        <p:spPr>
          <a:xfrm>
            <a:off x="7072330" y="4887408"/>
            <a:ext cx="2047355" cy="353943"/>
          </a:xfrm>
          <a:prstGeom prst="rect">
            <a:avLst/>
          </a:prstGeom>
          <a:noFill/>
        </p:spPr>
        <p:txBody>
          <a:bodyPr wrap="none" rtlCol="0">
            <a:spAutoFit/>
          </a:bodyPr>
          <a:lstStyle/>
          <a:p>
            <a:r>
              <a:rPr lang="tr-TR" sz="1700" dirty="0" smtClean="0">
                <a:latin typeface="Arial Black" pitchFamily="34" charset="0"/>
              </a:rPr>
              <a:t>Halihazır Harita</a:t>
            </a:r>
            <a:endParaRPr lang="tr-TR" sz="1700" dirty="0">
              <a:latin typeface="Arial Black" pitchFamily="34" charset="0"/>
            </a:endParaRPr>
          </a:p>
        </p:txBody>
      </p:sp>
      <p:cxnSp>
        <p:nvCxnSpPr>
          <p:cNvPr id="31" name="30 Düz Ok Bağlayıcısı"/>
          <p:cNvCxnSpPr>
            <a:endCxn id="33" idx="1"/>
          </p:cNvCxnSpPr>
          <p:nvPr/>
        </p:nvCxnSpPr>
        <p:spPr>
          <a:xfrm>
            <a:off x="5765283" y="5227092"/>
            <a:ext cx="1378485" cy="44637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3" name="32 Metin kutusu"/>
          <p:cNvSpPr txBox="1"/>
          <p:nvPr/>
        </p:nvSpPr>
        <p:spPr>
          <a:xfrm>
            <a:off x="7143768" y="5381080"/>
            <a:ext cx="2145716" cy="584775"/>
          </a:xfrm>
          <a:prstGeom prst="rect">
            <a:avLst/>
          </a:prstGeom>
          <a:noFill/>
        </p:spPr>
        <p:txBody>
          <a:bodyPr wrap="none" rtlCol="0">
            <a:spAutoFit/>
          </a:bodyPr>
          <a:lstStyle/>
          <a:p>
            <a:r>
              <a:rPr lang="tr-TR" sz="1600" dirty="0" smtClean="0">
                <a:latin typeface="Arial Black" pitchFamily="34" charset="0"/>
              </a:rPr>
              <a:t>Orman Haritası &amp;</a:t>
            </a:r>
          </a:p>
          <a:p>
            <a:r>
              <a:rPr lang="tr-TR" sz="1600" dirty="0" smtClean="0">
                <a:latin typeface="Arial Black" pitchFamily="34" charset="0"/>
              </a:rPr>
              <a:t>Tutanakları</a:t>
            </a:r>
            <a:endParaRPr lang="tr-TR" sz="1600" dirty="0">
              <a:latin typeface="Arial Black" pitchFamily="34" charset="0"/>
            </a:endParaRPr>
          </a:p>
        </p:txBody>
      </p:sp>
      <p:cxnSp>
        <p:nvCxnSpPr>
          <p:cNvPr id="34" name="33 Düz Ok Bağlayıcısı"/>
          <p:cNvCxnSpPr/>
          <p:nvPr/>
        </p:nvCxnSpPr>
        <p:spPr>
          <a:xfrm>
            <a:off x="5454244" y="5286388"/>
            <a:ext cx="1475210" cy="106996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7" name="36 Metin kutusu"/>
          <p:cNvSpPr txBox="1"/>
          <p:nvPr/>
        </p:nvSpPr>
        <p:spPr>
          <a:xfrm>
            <a:off x="6966680" y="6072206"/>
            <a:ext cx="2267159" cy="630942"/>
          </a:xfrm>
          <a:prstGeom prst="rect">
            <a:avLst/>
          </a:prstGeom>
          <a:noFill/>
        </p:spPr>
        <p:txBody>
          <a:bodyPr wrap="none" rtlCol="0">
            <a:spAutoFit/>
          </a:bodyPr>
          <a:lstStyle/>
          <a:p>
            <a:r>
              <a:rPr lang="tr-TR" sz="1700" dirty="0" smtClean="0">
                <a:latin typeface="Arial Black" pitchFamily="34" charset="0"/>
              </a:rPr>
              <a:t>ST </a:t>
            </a:r>
            <a:r>
              <a:rPr lang="tr-TR" sz="1700" dirty="0" err="1" smtClean="0">
                <a:latin typeface="Arial Black" pitchFamily="34" charset="0"/>
              </a:rPr>
              <a:t>Fotogrametrik</a:t>
            </a:r>
            <a:endParaRPr lang="tr-TR" sz="1700" dirty="0" smtClean="0">
              <a:latin typeface="Arial Black" pitchFamily="34" charset="0"/>
            </a:endParaRPr>
          </a:p>
          <a:p>
            <a:r>
              <a:rPr lang="tr-TR" sz="1700" dirty="0" smtClean="0">
                <a:latin typeface="Arial Black" pitchFamily="34" charset="0"/>
              </a:rPr>
              <a:t>Haritalar vs</a:t>
            </a:r>
            <a:r>
              <a:rPr lang="tr-TR" dirty="0" smtClean="0"/>
              <a:t>.</a:t>
            </a:r>
            <a:endParaRPr lang="tr-TR" dirty="0"/>
          </a:p>
        </p:txBody>
      </p:sp>
      <p:sp>
        <p:nvSpPr>
          <p:cNvPr id="40" name="39 Metin kutusu"/>
          <p:cNvSpPr txBox="1"/>
          <p:nvPr/>
        </p:nvSpPr>
        <p:spPr>
          <a:xfrm>
            <a:off x="7286644" y="3000372"/>
            <a:ext cx="1585306" cy="353943"/>
          </a:xfrm>
          <a:prstGeom prst="rect">
            <a:avLst/>
          </a:prstGeom>
          <a:noFill/>
        </p:spPr>
        <p:txBody>
          <a:bodyPr wrap="none" rtlCol="0">
            <a:spAutoFit/>
          </a:bodyPr>
          <a:lstStyle/>
          <a:p>
            <a:r>
              <a:rPr lang="tr-TR" sz="1700" dirty="0" smtClean="0">
                <a:latin typeface="Arial Black" pitchFamily="34" charset="0"/>
              </a:rPr>
              <a:t>Y.K.N. </a:t>
            </a:r>
            <a:r>
              <a:rPr lang="tr-TR" sz="1700" dirty="0" err="1" smtClean="0">
                <a:latin typeface="Arial Black" pitchFamily="34" charset="0"/>
              </a:rPr>
              <a:t>Koor</a:t>
            </a:r>
            <a:r>
              <a:rPr lang="tr-TR" sz="1700" dirty="0" smtClean="0">
                <a:latin typeface="Arial Black" pitchFamily="34" charset="0"/>
              </a:rPr>
              <a:t>.</a:t>
            </a:r>
            <a:endParaRPr lang="tr-TR" sz="1700" dirty="0">
              <a:latin typeface="Arial Black" pitchFamily="34" charset="0"/>
            </a:endParaRPr>
          </a:p>
        </p:txBody>
      </p:sp>
      <p:cxnSp>
        <p:nvCxnSpPr>
          <p:cNvPr id="41" name="40 Düz Ok Bağlayıcısı"/>
          <p:cNvCxnSpPr/>
          <p:nvPr/>
        </p:nvCxnSpPr>
        <p:spPr>
          <a:xfrm rot="5400000" flipH="1" flipV="1">
            <a:off x="5740157" y="3272872"/>
            <a:ext cx="1676111" cy="155974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3" name="12 Dikdörtgen"/>
          <p:cNvSpPr/>
          <p:nvPr/>
        </p:nvSpPr>
        <p:spPr>
          <a:xfrm>
            <a:off x="428596" y="4714884"/>
            <a:ext cx="5500726" cy="1071570"/>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buFont typeface="Arial" pitchFamily="34" charset="0"/>
              <a:buChar char="•"/>
            </a:pPr>
            <a:r>
              <a:rPr lang="tr-TR" sz="2400" dirty="0" smtClean="0">
                <a:solidFill>
                  <a:schemeClr val="tx1"/>
                </a:solidFill>
              </a:rPr>
              <a:t>Mevcut bilgi,belge ve paftaların elektronik ortamda hazır edilmesi, </a:t>
            </a:r>
          </a:p>
        </p:txBody>
      </p:sp>
      <p:pic>
        <p:nvPicPr>
          <p:cNvPr id="26" name="Picture 2" descr="tkgm ile ilgili görsel sonucu"/>
          <p:cNvPicPr>
            <a:picLocks noChangeAspect="1" noChangeArrowheads="1"/>
          </p:cNvPicPr>
          <p:nvPr/>
        </p:nvPicPr>
        <p:blipFill>
          <a:blip r:embed="rId5" cstate="screen"/>
          <a:srcRect/>
          <a:stretch>
            <a:fillRect/>
          </a:stretch>
        </p:blipFill>
        <p:spPr bwMode="auto">
          <a:xfrm>
            <a:off x="8064520" y="563570"/>
            <a:ext cx="1079480" cy="1079480"/>
          </a:xfrm>
          <a:prstGeom prst="rect">
            <a:avLst/>
          </a:prstGeom>
          <a:ln>
            <a:noFill/>
          </a:ln>
          <a:effectLst>
            <a:softEdge rad="112500"/>
          </a:effectLst>
        </p:spPr>
      </p:pic>
      <p:sp>
        <p:nvSpPr>
          <p:cNvPr id="37894" name="AutoShape 6" descr="CHECK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37895" name="Picture 7"/>
          <p:cNvPicPr>
            <a:picLocks noChangeAspect="1" noChangeArrowheads="1"/>
          </p:cNvPicPr>
          <p:nvPr/>
        </p:nvPicPr>
        <p:blipFill>
          <a:blip r:embed="rId6" cstate="screen"/>
          <a:srcRect/>
          <a:stretch>
            <a:fillRect/>
          </a:stretch>
        </p:blipFill>
        <p:spPr bwMode="auto">
          <a:xfrm>
            <a:off x="3028574" y="3111693"/>
            <a:ext cx="855637" cy="485244"/>
          </a:xfrm>
          <a:prstGeom prst="rect">
            <a:avLst/>
          </a:prstGeom>
          <a:noFill/>
          <a:ln w="9525">
            <a:noFill/>
            <a:miter lim="800000"/>
            <a:headEnd/>
            <a:tailEnd/>
          </a:ln>
          <a:effectLst/>
        </p:spPr>
      </p:pic>
      <p:sp>
        <p:nvSpPr>
          <p:cNvPr id="27" name="26 Oval"/>
          <p:cNvSpPr/>
          <p:nvPr/>
        </p:nvSpPr>
        <p:spPr>
          <a:xfrm>
            <a:off x="3028574" y="3000372"/>
            <a:ext cx="471856" cy="737639"/>
          </a:xfrm>
          <a:prstGeom prst="ellipse">
            <a:avLst/>
          </a:pr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cSld>
  <p:clrMapOvr>
    <a:masterClrMapping/>
  </p:clrMapOvr>
  <p:transition advClick="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2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11 Metin kutusu"/>
          <p:cNvSpPr txBox="1"/>
          <p:nvPr/>
        </p:nvSpPr>
        <p:spPr>
          <a:xfrm>
            <a:off x="357158" y="500042"/>
            <a:ext cx="8429684" cy="5221188"/>
          </a:xfrm>
          <a:prstGeom prst="rect">
            <a:avLst/>
          </a:prstGeom>
          <a:noFill/>
        </p:spPr>
        <p:txBody>
          <a:bodyPr wrap="square" rtlCol="0">
            <a:spAutoFit/>
          </a:bodyPr>
          <a:lstStyle/>
          <a:p>
            <a:r>
              <a:rPr lang="tr-TR" sz="2800" b="1" u="sng"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Büro Çalışmaları</a:t>
            </a:r>
          </a:p>
          <a:p>
            <a:pPr>
              <a:buNone/>
            </a:pPr>
            <a:endParaRPr lang="tr-TR" sz="2800" b="1" dirty="0" smtClean="0"/>
          </a:p>
          <a:p>
            <a:pPr>
              <a:buNone/>
            </a:pPr>
            <a:endParaRPr lang="tr-TR" sz="2800" b="1" dirty="0" smtClean="0"/>
          </a:p>
          <a:p>
            <a:pPr>
              <a:buNone/>
            </a:pPr>
            <a:endParaRPr lang="tr-TR" sz="2800" b="1" dirty="0" smtClean="0"/>
          </a:p>
          <a:p>
            <a:pPr>
              <a:buNone/>
            </a:pPr>
            <a:endParaRPr lang="tr-TR" sz="2800" b="1" dirty="0" smtClean="0"/>
          </a:p>
          <a:p>
            <a:pPr>
              <a:buNone/>
            </a:pPr>
            <a:endParaRPr lang="tr-TR" sz="2800" b="1" dirty="0" smtClean="0"/>
          </a:p>
          <a:p>
            <a:pPr>
              <a:buNone/>
            </a:pPr>
            <a:endParaRPr lang="tr-TR" sz="2800" b="1" dirty="0" smtClean="0"/>
          </a:p>
          <a:p>
            <a:pPr>
              <a:buNone/>
            </a:pPr>
            <a:endParaRPr lang="tr-TR" sz="2800" b="1" dirty="0" smtClean="0"/>
          </a:p>
          <a:p>
            <a:pPr>
              <a:buNone/>
            </a:pPr>
            <a:endParaRPr lang="tr-TR" sz="2800" b="1" dirty="0" smtClean="0"/>
          </a:p>
          <a:p>
            <a:endParaRPr lang="tr-TR" sz="2400" dirty="0" smtClean="0"/>
          </a:p>
          <a:p>
            <a:endParaRPr lang="tr-TR" sz="2400" dirty="0" smtClean="0"/>
          </a:p>
          <a:p>
            <a:pPr>
              <a:buFont typeface="Arial" pitchFamily="34" charset="0"/>
              <a:buChar char="•"/>
            </a:pPr>
            <a:endParaRPr lang="tr-TR" sz="2400" dirty="0" smtClean="0"/>
          </a:p>
        </p:txBody>
      </p:sp>
      <p:sp>
        <p:nvSpPr>
          <p:cNvPr id="29702" name="AutoShape 6" descr="eşittir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10" name="Picture 2" descr="tkgm ile ilgili görsel sonucu"/>
          <p:cNvPicPr>
            <a:picLocks noChangeAspect="1" noChangeArrowheads="1"/>
          </p:cNvPicPr>
          <p:nvPr/>
        </p:nvPicPr>
        <p:blipFill>
          <a:blip r:embed="rId2" cstate="screen"/>
          <a:srcRect/>
          <a:stretch>
            <a:fillRect/>
          </a:stretch>
        </p:blipFill>
        <p:spPr bwMode="auto">
          <a:xfrm>
            <a:off x="8064520" y="563570"/>
            <a:ext cx="1079480" cy="1079480"/>
          </a:xfrm>
          <a:prstGeom prst="rect">
            <a:avLst/>
          </a:prstGeom>
          <a:ln>
            <a:noFill/>
          </a:ln>
          <a:effectLst>
            <a:softEdge rad="112500"/>
          </a:effectLst>
        </p:spPr>
      </p:pic>
      <p:sp>
        <p:nvSpPr>
          <p:cNvPr id="8" name="7 Dikdörtgen"/>
          <p:cNvSpPr/>
          <p:nvPr/>
        </p:nvSpPr>
        <p:spPr>
          <a:xfrm>
            <a:off x="155575" y="1111470"/>
            <a:ext cx="6360641" cy="936104"/>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buFont typeface="Arial" pitchFamily="34" charset="0"/>
              <a:buChar char="•"/>
            </a:pPr>
            <a:r>
              <a:rPr lang="tr-TR" sz="2400" dirty="0" smtClean="0">
                <a:solidFill>
                  <a:schemeClr val="tx1"/>
                </a:solidFill>
              </a:rPr>
              <a:t>Geçici koordinatların elde edilmesi, kontrolü, </a:t>
            </a:r>
            <a:r>
              <a:rPr lang="tr-TR" sz="2000" i="1" dirty="0" smtClean="0">
                <a:solidFill>
                  <a:schemeClr val="tx1"/>
                </a:solidFill>
              </a:rPr>
              <a:t>(En önemli Kısım)</a:t>
            </a:r>
          </a:p>
        </p:txBody>
      </p:sp>
      <p:sp>
        <p:nvSpPr>
          <p:cNvPr id="15" name="14 Dikdörtgen"/>
          <p:cNvSpPr/>
          <p:nvPr/>
        </p:nvSpPr>
        <p:spPr>
          <a:xfrm>
            <a:off x="703268" y="3287938"/>
            <a:ext cx="6829444" cy="859536"/>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r>
              <a:rPr lang="tr-TR" sz="2400" dirty="0" smtClean="0">
                <a:solidFill>
                  <a:schemeClr val="tx1"/>
                </a:solidFill>
              </a:rPr>
              <a:t>Çalışmalarda ; Değişiklik ve Aplikasyon Belgeleri dikkate alınır!</a:t>
            </a:r>
          </a:p>
        </p:txBody>
      </p:sp>
      <p:pic>
        <p:nvPicPr>
          <p:cNvPr id="16" name="Picture 2" descr="aplikasyon krokisi ile ilgili görsel sonucu"/>
          <p:cNvPicPr>
            <a:picLocks noChangeAspect="1" noChangeArrowheads="1"/>
          </p:cNvPicPr>
          <p:nvPr/>
        </p:nvPicPr>
        <p:blipFill>
          <a:blip r:embed="rId3" cstate="screen"/>
          <a:srcRect/>
          <a:stretch>
            <a:fillRect/>
          </a:stretch>
        </p:blipFill>
        <p:spPr bwMode="auto">
          <a:xfrm>
            <a:off x="2057990" y="4147474"/>
            <a:ext cx="1884747" cy="2665902"/>
          </a:xfrm>
          <a:prstGeom prst="rect">
            <a:avLst/>
          </a:prstGeom>
          <a:noFill/>
        </p:spPr>
      </p:pic>
      <p:pic>
        <p:nvPicPr>
          <p:cNvPr id="17" name="Picture 4" descr="değişiklik beyannamesi ile ilgili görsel sonucu"/>
          <p:cNvPicPr>
            <a:picLocks noChangeAspect="1" noChangeArrowheads="1"/>
          </p:cNvPicPr>
          <p:nvPr/>
        </p:nvPicPr>
        <p:blipFill>
          <a:blip r:embed="rId4" cstate="screen"/>
          <a:srcRect/>
          <a:stretch>
            <a:fillRect/>
          </a:stretch>
        </p:blipFill>
        <p:spPr bwMode="auto">
          <a:xfrm>
            <a:off x="4419758" y="4497463"/>
            <a:ext cx="3644762" cy="2266804"/>
          </a:xfrm>
          <a:prstGeom prst="rect">
            <a:avLst/>
          </a:prstGeom>
          <a:noFill/>
        </p:spPr>
      </p:pic>
      <p:sp>
        <p:nvSpPr>
          <p:cNvPr id="9" name="8 5-Nokta Yıldız"/>
          <p:cNvSpPr/>
          <p:nvPr/>
        </p:nvSpPr>
        <p:spPr>
          <a:xfrm>
            <a:off x="6516216" y="980728"/>
            <a:ext cx="576064" cy="598794"/>
          </a:xfrm>
          <a:prstGeom prst="star5">
            <a:avLst/>
          </a:prstGeom>
          <a:solidFill>
            <a:srgbClr val="FF0000"/>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tr-TR"/>
          </a:p>
        </p:txBody>
      </p:sp>
      <p:sp>
        <p:nvSpPr>
          <p:cNvPr id="11" name="10 5-Nokta Yıldız"/>
          <p:cNvSpPr/>
          <p:nvPr/>
        </p:nvSpPr>
        <p:spPr>
          <a:xfrm>
            <a:off x="6956648" y="2199974"/>
            <a:ext cx="576064" cy="598794"/>
          </a:xfrm>
          <a:prstGeom prst="star5">
            <a:avLst/>
          </a:prstGeom>
          <a:solidFill>
            <a:srgbClr val="FF0000"/>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tr-TR"/>
          </a:p>
        </p:txBody>
      </p:sp>
      <p:sp>
        <p:nvSpPr>
          <p:cNvPr id="13" name="12 Dikdörtgen"/>
          <p:cNvSpPr/>
          <p:nvPr/>
        </p:nvSpPr>
        <p:spPr>
          <a:xfrm>
            <a:off x="596007" y="2199974"/>
            <a:ext cx="6360641" cy="936104"/>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buFont typeface="Arial" pitchFamily="34" charset="0"/>
              <a:buChar char="•"/>
            </a:pPr>
            <a:r>
              <a:rPr lang="tr-TR" sz="2000" i="1" dirty="0" smtClean="0">
                <a:solidFill>
                  <a:schemeClr val="tx1"/>
                </a:solidFill>
              </a:rPr>
              <a:t>Geçici Koordinatlar öncelikle ölçü değerlerinden elde edilir.</a:t>
            </a:r>
          </a:p>
        </p:txBody>
      </p:sp>
    </p:spTree>
  </p:cSld>
  <p:clrMapOvr>
    <a:masterClrMapping/>
  </p:clrMapOvr>
  <p:transition advClick="0">
    <p:dissolv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11 Metin kutusu"/>
          <p:cNvSpPr txBox="1"/>
          <p:nvPr/>
        </p:nvSpPr>
        <p:spPr>
          <a:xfrm>
            <a:off x="357158" y="928669"/>
            <a:ext cx="8429684" cy="5078313"/>
          </a:xfrm>
          <a:prstGeom prst="rect">
            <a:avLst/>
          </a:prstGeom>
          <a:noFill/>
        </p:spPr>
        <p:txBody>
          <a:bodyPr wrap="square" rtlCol="0">
            <a:spAutoFit/>
          </a:bodyPr>
          <a:lstStyle/>
          <a:p>
            <a:r>
              <a:rPr lang="tr-TR" sz="2800" b="1" u="sng"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Büro Çalışmaları</a:t>
            </a:r>
          </a:p>
          <a:p>
            <a:pPr>
              <a:buNone/>
            </a:pPr>
            <a:endParaRPr lang="tr-TR" sz="2800" b="1" dirty="0" smtClean="0"/>
          </a:p>
          <a:p>
            <a:pPr>
              <a:buNone/>
            </a:pPr>
            <a:endParaRPr lang="tr-TR" sz="2800" b="1" dirty="0" smtClean="0"/>
          </a:p>
          <a:p>
            <a:pPr>
              <a:buNone/>
            </a:pPr>
            <a:endParaRPr lang="tr-TR" sz="2800" b="1" dirty="0" smtClean="0"/>
          </a:p>
          <a:p>
            <a:pPr>
              <a:buNone/>
            </a:pPr>
            <a:endParaRPr lang="tr-TR" sz="2800" b="1" dirty="0" smtClean="0"/>
          </a:p>
          <a:p>
            <a:pPr>
              <a:buNone/>
            </a:pPr>
            <a:endParaRPr lang="tr-TR" sz="2800" b="1" dirty="0" smtClean="0"/>
          </a:p>
          <a:p>
            <a:pPr>
              <a:buNone/>
            </a:pPr>
            <a:endParaRPr lang="tr-TR" sz="2800" b="1" dirty="0" smtClean="0"/>
          </a:p>
          <a:p>
            <a:pPr>
              <a:buNone/>
            </a:pPr>
            <a:endParaRPr lang="tr-TR" sz="2800" b="1" dirty="0" smtClean="0"/>
          </a:p>
          <a:p>
            <a:pPr>
              <a:buNone/>
            </a:pPr>
            <a:endParaRPr lang="tr-TR" sz="2800" b="1" dirty="0" smtClean="0"/>
          </a:p>
          <a:p>
            <a:endParaRPr lang="tr-TR" sz="2400" dirty="0" smtClean="0"/>
          </a:p>
          <a:p>
            <a:endParaRPr lang="tr-TR" sz="2400" dirty="0" smtClean="0"/>
          </a:p>
          <a:p>
            <a:pPr>
              <a:buFont typeface="Arial" pitchFamily="34" charset="0"/>
              <a:buChar char="•"/>
            </a:pPr>
            <a:endParaRPr lang="tr-TR" sz="2400" dirty="0" smtClean="0"/>
          </a:p>
        </p:txBody>
      </p:sp>
      <p:sp>
        <p:nvSpPr>
          <p:cNvPr id="29702" name="AutoShape 6" descr="eşittir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10" name="Picture 2" descr="tkgm ile ilgili görsel sonucu"/>
          <p:cNvPicPr>
            <a:picLocks noChangeAspect="1" noChangeArrowheads="1"/>
          </p:cNvPicPr>
          <p:nvPr/>
        </p:nvPicPr>
        <p:blipFill>
          <a:blip r:embed="rId2" cstate="screen"/>
          <a:srcRect/>
          <a:stretch>
            <a:fillRect/>
          </a:stretch>
        </p:blipFill>
        <p:spPr bwMode="auto">
          <a:xfrm>
            <a:off x="8064520" y="563570"/>
            <a:ext cx="1079480" cy="1079480"/>
          </a:xfrm>
          <a:prstGeom prst="rect">
            <a:avLst/>
          </a:prstGeom>
          <a:ln>
            <a:noFill/>
          </a:ln>
          <a:effectLst>
            <a:softEdge rad="112500"/>
          </a:effectLst>
        </p:spPr>
      </p:pic>
      <p:pic>
        <p:nvPicPr>
          <p:cNvPr id="14338" name="Picture 2"/>
          <p:cNvPicPr>
            <a:picLocks noChangeAspect="1" noChangeArrowheads="1"/>
          </p:cNvPicPr>
          <p:nvPr/>
        </p:nvPicPr>
        <p:blipFill>
          <a:blip r:embed="rId3" cstate="screen"/>
          <a:srcRect/>
          <a:stretch>
            <a:fillRect/>
          </a:stretch>
        </p:blipFill>
        <p:spPr bwMode="auto">
          <a:xfrm>
            <a:off x="416168" y="2500306"/>
            <a:ext cx="8013484" cy="3863866"/>
          </a:xfrm>
          <a:prstGeom prst="rect">
            <a:avLst/>
          </a:prstGeom>
          <a:noFill/>
          <a:ln w="9525">
            <a:noFill/>
            <a:miter lim="800000"/>
            <a:headEnd/>
            <a:tailEnd/>
          </a:ln>
          <a:effectLst/>
        </p:spPr>
      </p:pic>
      <p:sp>
        <p:nvSpPr>
          <p:cNvPr id="15" name="14 Metin kutusu"/>
          <p:cNvSpPr txBox="1"/>
          <p:nvPr/>
        </p:nvSpPr>
        <p:spPr>
          <a:xfrm>
            <a:off x="142844" y="1579522"/>
            <a:ext cx="8905130" cy="369332"/>
          </a:xfrm>
          <a:prstGeom prst="rect">
            <a:avLst/>
          </a:prstGeom>
        </p:spPr>
        <p:style>
          <a:lnRef idx="1">
            <a:schemeClr val="accent2"/>
          </a:lnRef>
          <a:fillRef idx="2">
            <a:schemeClr val="accent2"/>
          </a:fillRef>
          <a:effectRef idx="1">
            <a:schemeClr val="accent2"/>
          </a:effectRef>
          <a:fontRef idx="minor">
            <a:schemeClr val="dk1"/>
          </a:fontRef>
        </p:style>
        <p:txBody>
          <a:bodyPr wrap="none" rtlCol="0">
            <a:spAutoFit/>
          </a:bodyPr>
          <a:lstStyle/>
          <a:p>
            <a:r>
              <a:rPr lang="tr-TR" dirty="0" smtClean="0"/>
              <a:t>Geçici koordinatlar, paftası ile çakıştırılarak kontrol edilir, tespit edilen hatalar düzeltilir.</a:t>
            </a:r>
            <a:endParaRPr lang="tr-TR" dirty="0"/>
          </a:p>
        </p:txBody>
      </p:sp>
      <p:sp>
        <p:nvSpPr>
          <p:cNvPr id="16" name="15 Oval"/>
          <p:cNvSpPr/>
          <p:nvPr/>
        </p:nvSpPr>
        <p:spPr>
          <a:xfrm>
            <a:off x="4357686" y="4214818"/>
            <a:ext cx="1143008" cy="1143008"/>
          </a:xfrm>
          <a:prstGeom prst="ellipse">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7" name="16 Oval"/>
          <p:cNvSpPr/>
          <p:nvPr/>
        </p:nvSpPr>
        <p:spPr>
          <a:xfrm>
            <a:off x="3367078" y="5510226"/>
            <a:ext cx="1143008" cy="1143008"/>
          </a:xfrm>
          <a:prstGeom prst="ellipse">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8" name="17 Oval"/>
          <p:cNvSpPr/>
          <p:nvPr/>
        </p:nvSpPr>
        <p:spPr>
          <a:xfrm>
            <a:off x="2643174" y="4214818"/>
            <a:ext cx="1143008" cy="1143008"/>
          </a:xfrm>
          <a:prstGeom prst="ellipse">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cSld>
  <p:clrMapOvr>
    <a:masterClrMapping/>
  </p:clrMapOvr>
  <p:transition advClick="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2000"/>
                                        <p:tgtEl>
                                          <p:spTgt spid="1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2000"/>
                                        <p:tgtEl>
                                          <p:spTgt spid="1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8 Metin kutusu"/>
          <p:cNvSpPr txBox="1"/>
          <p:nvPr/>
        </p:nvSpPr>
        <p:spPr>
          <a:xfrm>
            <a:off x="357158" y="976954"/>
            <a:ext cx="3159839" cy="523220"/>
          </a:xfrm>
          <a:prstGeom prst="rect">
            <a:avLst/>
          </a:prstGeom>
          <a:noFill/>
        </p:spPr>
        <p:txBody>
          <a:bodyPr wrap="none" rtlCol="0">
            <a:spAutoFit/>
          </a:bodyPr>
          <a:lstStyle/>
          <a:p>
            <a:r>
              <a:rPr lang="tr-TR" sz="2800" b="1" u="sng"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Büro Çalışmaları</a:t>
            </a:r>
            <a:endParaRPr lang="tr-TR" sz="2800" b="1" u="sng"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pic>
        <p:nvPicPr>
          <p:cNvPr id="10" name="Picture 2" descr="tkgm ile ilgili görsel sonucu"/>
          <p:cNvPicPr>
            <a:picLocks noChangeAspect="1" noChangeArrowheads="1"/>
          </p:cNvPicPr>
          <p:nvPr/>
        </p:nvPicPr>
        <p:blipFill>
          <a:blip r:embed="rId2" cstate="screen"/>
          <a:srcRect/>
          <a:stretch>
            <a:fillRect/>
          </a:stretch>
        </p:blipFill>
        <p:spPr bwMode="auto">
          <a:xfrm>
            <a:off x="8064520" y="563570"/>
            <a:ext cx="1079480" cy="1079480"/>
          </a:xfrm>
          <a:prstGeom prst="rect">
            <a:avLst/>
          </a:prstGeom>
          <a:ln>
            <a:noFill/>
          </a:ln>
          <a:effectLst>
            <a:softEdge rad="112500"/>
          </a:effectLst>
        </p:spPr>
      </p:pic>
      <p:sp>
        <p:nvSpPr>
          <p:cNvPr id="11" name="10 Dikdörtgen"/>
          <p:cNvSpPr/>
          <p:nvPr/>
        </p:nvSpPr>
        <p:spPr>
          <a:xfrm>
            <a:off x="142844" y="1579522"/>
            <a:ext cx="4000528" cy="642942"/>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buFont typeface="Arial" pitchFamily="34" charset="0"/>
              <a:buChar char="•"/>
            </a:pPr>
            <a:r>
              <a:rPr lang="tr-TR" sz="2400" dirty="0" smtClean="0">
                <a:solidFill>
                  <a:schemeClr val="tx1"/>
                </a:solidFill>
              </a:rPr>
              <a:t>Tescilli Haritasına Göre</a:t>
            </a:r>
          </a:p>
          <a:p>
            <a:r>
              <a:rPr lang="tr-TR" sz="2400" dirty="0" smtClean="0">
                <a:solidFill>
                  <a:schemeClr val="tx1"/>
                </a:solidFill>
              </a:rPr>
              <a:t>Ada Parsel No Verilmesi,</a:t>
            </a:r>
          </a:p>
        </p:txBody>
      </p:sp>
      <p:pic>
        <p:nvPicPr>
          <p:cNvPr id="12" name="Picture 3"/>
          <p:cNvPicPr>
            <a:picLocks noChangeAspect="1" noChangeArrowheads="1"/>
          </p:cNvPicPr>
          <p:nvPr/>
        </p:nvPicPr>
        <p:blipFill>
          <a:blip r:embed="rId3" cstate="print"/>
          <a:srcRect/>
          <a:stretch>
            <a:fillRect/>
          </a:stretch>
        </p:blipFill>
        <p:spPr bwMode="auto">
          <a:xfrm>
            <a:off x="1759630" y="2321711"/>
            <a:ext cx="5955642" cy="3776457"/>
          </a:xfrm>
          <a:prstGeom prst="rect">
            <a:avLst/>
          </a:prstGeom>
          <a:ln>
            <a:noFill/>
          </a:ln>
          <a:effectLst>
            <a:softEdge rad="112500"/>
          </a:effectLst>
        </p:spPr>
      </p:pic>
      <p:sp>
        <p:nvSpPr>
          <p:cNvPr id="13" name="12 Metin kutusu"/>
          <p:cNvSpPr txBox="1"/>
          <p:nvPr/>
        </p:nvSpPr>
        <p:spPr>
          <a:xfrm>
            <a:off x="357158" y="6011996"/>
            <a:ext cx="7361824" cy="646331"/>
          </a:xfrm>
          <a:prstGeom prst="rect">
            <a:avLst/>
          </a:prstGeom>
        </p:spPr>
        <p:style>
          <a:lnRef idx="1">
            <a:schemeClr val="accent1"/>
          </a:lnRef>
          <a:fillRef idx="2">
            <a:schemeClr val="accent1"/>
          </a:fillRef>
          <a:effectRef idx="1">
            <a:schemeClr val="accent1"/>
          </a:effectRef>
          <a:fontRef idx="minor">
            <a:schemeClr val="dk1"/>
          </a:fontRef>
        </p:style>
        <p:txBody>
          <a:bodyPr wrap="none" rtlCol="0">
            <a:spAutoFit/>
          </a:bodyPr>
          <a:lstStyle/>
          <a:p>
            <a:r>
              <a:rPr lang="tr-TR" dirty="0" smtClean="0"/>
              <a:t>Ada bölümlemesi mevcut ise, ada numaraları değiştirilmeden kullanılır !</a:t>
            </a:r>
          </a:p>
          <a:p>
            <a:r>
              <a:rPr lang="tr-TR" i="1" dirty="0" smtClean="0"/>
              <a:t>(Yönetmelik Md.</a:t>
            </a:r>
            <a:r>
              <a:rPr lang="tr-TR" i="1" dirty="0" smtClean="0">
                <a:latin typeface="+mj-lt"/>
              </a:rPr>
              <a:t>9)</a:t>
            </a:r>
            <a:endParaRPr lang="tr-TR" i="1" dirty="0">
              <a:latin typeface="+mj-lt"/>
            </a:endParaRPr>
          </a:p>
        </p:txBody>
      </p:sp>
    </p:spTree>
  </p:cSld>
  <p:clrMapOvr>
    <a:masterClrMapping/>
  </p:clrMapOvr>
  <p:transition>
    <p:dissolv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11 Metin kutusu"/>
          <p:cNvSpPr txBox="1"/>
          <p:nvPr/>
        </p:nvSpPr>
        <p:spPr>
          <a:xfrm>
            <a:off x="1009624" y="492132"/>
            <a:ext cx="8143900" cy="8032968"/>
          </a:xfrm>
          <a:prstGeom prst="rect">
            <a:avLst/>
          </a:prstGeom>
          <a:noFill/>
        </p:spPr>
        <p:txBody>
          <a:bodyPr wrap="square" rtlCol="0" anchor="ctr">
            <a:spAutoFit/>
          </a:bodyPr>
          <a:lstStyle/>
          <a:p>
            <a:pPr>
              <a:buNone/>
            </a:pPr>
            <a:r>
              <a:rPr lang="tr-TR" sz="3200" b="1" u="sng"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Times New Roman" pitchFamily="18" charset="0"/>
              </a:rPr>
              <a:t>Sunum  Planı:</a:t>
            </a:r>
          </a:p>
          <a:p>
            <a:pPr>
              <a:buNone/>
            </a:pPr>
            <a:endParaRPr lang="tr-TR" sz="2800" b="1" dirty="0" smtClean="0">
              <a:solidFill>
                <a:srgbClr val="FF0000"/>
              </a:solidFill>
              <a:latin typeface="Times New Roman" pitchFamily="18" charset="0"/>
              <a:cs typeface="Times New Roman" pitchFamily="18" charset="0"/>
            </a:endParaRPr>
          </a:p>
          <a:p>
            <a:pPr>
              <a:spcAft>
                <a:spcPts val="600"/>
              </a:spcAft>
              <a:buFont typeface="Arial" pitchFamily="34" charset="0"/>
              <a:buChar char="•"/>
            </a:pPr>
            <a:r>
              <a:rPr lang="tr-TR" sz="2800" b="1" dirty="0" smtClean="0">
                <a:effectLst>
                  <a:outerShdw blurRad="38100" dist="38100" dir="2700000" algn="tl">
                    <a:srgbClr val="000000">
                      <a:alpha val="43137"/>
                    </a:srgbClr>
                  </a:outerShdw>
                </a:effectLst>
                <a:latin typeface="Times New Roman" pitchFamily="18" charset="0"/>
                <a:cs typeface="Times New Roman" pitchFamily="18" charset="0"/>
              </a:rPr>
              <a:t>   Yasal Dayanak</a:t>
            </a:r>
          </a:p>
          <a:p>
            <a:pPr>
              <a:spcAft>
                <a:spcPts val="600"/>
              </a:spcAft>
              <a:buFont typeface="Arial" pitchFamily="34" charset="0"/>
              <a:buChar char="•"/>
            </a:pPr>
            <a:r>
              <a:rPr lang="tr-TR" sz="2800" b="1" dirty="0" smtClean="0">
                <a:effectLst>
                  <a:outerShdw blurRad="38100" dist="38100" dir="2700000" algn="tl">
                    <a:srgbClr val="000000">
                      <a:alpha val="43137"/>
                    </a:srgbClr>
                  </a:outerShdw>
                </a:effectLst>
                <a:latin typeface="Times New Roman" pitchFamily="18" charset="0"/>
                <a:cs typeface="Times New Roman" pitchFamily="18" charset="0"/>
              </a:rPr>
              <a:t>   Amaç</a:t>
            </a:r>
          </a:p>
          <a:p>
            <a:pPr>
              <a:spcAft>
                <a:spcPts val="600"/>
              </a:spcAft>
              <a:buFont typeface="Arial" pitchFamily="34" charset="0"/>
              <a:buChar char="•"/>
            </a:pPr>
            <a:r>
              <a:rPr lang="tr-TR" sz="2800" b="1" dirty="0" smtClean="0">
                <a:effectLst>
                  <a:outerShdw blurRad="38100" dist="38100" dir="2700000" algn="tl">
                    <a:srgbClr val="000000">
                      <a:alpha val="43137"/>
                    </a:srgbClr>
                  </a:outerShdw>
                </a:effectLst>
                <a:latin typeface="Times New Roman" pitchFamily="18" charset="0"/>
                <a:cs typeface="Times New Roman" pitchFamily="18" charset="0"/>
              </a:rPr>
              <a:t>   Yetki ve Sorumluluk</a:t>
            </a:r>
          </a:p>
          <a:p>
            <a:pPr>
              <a:spcAft>
                <a:spcPts val="600"/>
              </a:spcAft>
              <a:buFont typeface="Arial" pitchFamily="34" charset="0"/>
              <a:buChar char="•"/>
            </a:pPr>
            <a:r>
              <a:rPr lang="tr-TR" sz="2800" b="1" dirty="0" smtClean="0">
                <a:effectLst>
                  <a:outerShdw blurRad="38100" dist="38100" dir="2700000" algn="tl">
                    <a:srgbClr val="000000">
                      <a:alpha val="43137"/>
                    </a:srgbClr>
                  </a:outerShdw>
                </a:effectLst>
                <a:latin typeface="Times New Roman" pitchFamily="18" charset="0"/>
                <a:cs typeface="Times New Roman" pitchFamily="18" charset="0"/>
              </a:rPr>
              <a:t>   Sayısallaştırmaya Konu Haritalar</a:t>
            </a:r>
          </a:p>
          <a:p>
            <a:pPr>
              <a:spcAft>
                <a:spcPts val="600"/>
              </a:spcAft>
              <a:buFont typeface="Arial" pitchFamily="34" charset="0"/>
              <a:buChar char="•"/>
            </a:pPr>
            <a:r>
              <a:rPr lang="tr-TR" sz="2800" b="1" dirty="0" smtClean="0">
                <a:effectLst>
                  <a:outerShdw blurRad="38100" dist="38100" dir="2700000" algn="tl">
                    <a:srgbClr val="000000">
                      <a:alpha val="43137"/>
                    </a:srgbClr>
                  </a:outerShdw>
                </a:effectLst>
                <a:latin typeface="Times New Roman" pitchFamily="18" charset="0"/>
                <a:cs typeface="Times New Roman" pitchFamily="18" charset="0"/>
              </a:rPr>
              <a:t>   Hazırlık Çalışmaları</a:t>
            </a:r>
          </a:p>
          <a:p>
            <a:pPr>
              <a:spcAft>
                <a:spcPts val="600"/>
              </a:spcAft>
              <a:buFont typeface="Arial" pitchFamily="34" charset="0"/>
              <a:buChar char="•"/>
            </a:pPr>
            <a:r>
              <a:rPr lang="tr-TR" sz="2800" b="1" dirty="0" smtClean="0">
                <a:effectLst>
                  <a:outerShdw blurRad="38100" dist="38100" dir="2700000" algn="tl">
                    <a:srgbClr val="000000">
                      <a:alpha val="43137"/>
                    </a:srgbClr>
                  </a:outerShdw>
                </a:effectLst>
                <a:latin typeface="Times New Roman" pitchFamily="18" charset="0"/>
                <a:cs typeface="Times New Roman" pitchFamily="18" charset="0"/>
              </a:rPr>
              <a:t>   Büro-Zemin Çalışmaları</a:t>
            </a:r>
          </a:p>
          <a:p>
            <a:pPr>
              <a:spcAft>
                <a:spcPts val="600"/>
              </a:spcAft>
              <a:buFont typeface="Arial" pitchFamily="34" charset="0"/>
              <a:buChar char="•"/>
            </a:pPr>
            <a:r>
              <a:rPr lang="tr-TR" sz="2800" b="1" dirty="0" smtClean="0">
                <a:effectLst>
                  <a:outerShdw blurRad="38100" dist="38100" dir="2700000" algn="tl">
                    <a:srgbClr val="000000">
                      <a:alpha val="43137"/>
                    </a:srgbClr>
                  </a:outerShdw>
                </a:effectLst>
                <a:latin typeface="Times New Roman" pitchFamily="18" charset="0"/>
                <a:cs typeface="Times New Roman" pitchFamily="18" charset="0"/>
              </a:rPr>
              <a:t>   Haritaların Çizimi ve Onayı</a:t>
            </a:r>
          </a:p>
          <a:p>
            <a:pPr>
              <a:spcAft>
                <a:spcPts val="600"/>
              </a:spcAft>
              <a:buFont typeface="Arial" pitchFamily="34" charset="0"/>
              <a:buChar char="•"/>
            </a:pPr>
            <a:r>
              <a:rPr lang="tr-TR" sz="2800" b="1" dirty="0" smtClean="0">
                <a:effectLst>
                  <a:outerShdw blurRad="38100" dist="38100" dir="2700000" algn="tl">
                    <a:srgbClr val="000000">
                      <a:alpha val="43137"/>
                    </a:srgbClr>
                  </a:outerShdw>
                </a:effectLst>
                <a:latin typeface="Times New Roman" pitchFamily="18" charset="0"/>
                <a:cs typeface="Times New Roman" pitchFamily="18" charset="0"/>
              </a:rPr>
              <a:t>   Kesinleştirme İşlemleri</a:t>
            </a:r>
          </a:p>
          <a:p>
            <a:pPr>
              <a:spcAft>
                <a:spcPts val="600"/>
              </a:spcAft>
              <a:buFont typeface="Arial" pitchFamily="34" charset="0"/>
              <a:buChar char="•"/>
            </a:pPr>
            <a:r>
              <a:rPr lang="tr-TR" sz="2800" b="1" dirty="0" smtClean="0">
                <a:effectLst>
                  <a:outerShdw blurRad="38100" dist="38100" dir="2700000" algn="tl">
                    <a:srgbClr val="000000">
                      <a:alpha val="43137"/>
                    </a:srgbClr>
                  </a:outerShdw>
                </a:effectLst>
                <a:latin typeface="Times New Roman" pitchFamily="18" charset="0"/>
                <a:cs typeface="Times New Roman" pitchFamily="18" charset="0"/>
              </a:rPr>
              <a:t>   Çizelgeler &amp; Formlar</a:t>
            </a:r>
          </a:p>
          <a:p>
            <a:pPr>
              <a:spcAft>
                <a:spcPts val="600"/>
              </a:spcAft>
              <a:buFont typeface="Arial" pitchFamily="34" charset="0"/>
              <a:buChar char="•"/>
            </a:pPr>
            <a:r>
              <a:rPr lang="tr-TR" sz="2800" b="1" dirty="0" smtClean="0">
                <a:effectLst>
                  <a:outerShdw blurRad="38100" dist="38100" dir="2700000" algn="tl">
                    <a:srgbClr val="000000">
                      <a:alpha val="43137"/>
                    </a:srgbClr>
                  </a:outerShdw>
                </a:effectLst>
                <a:latin typeface="Times New Roman" pitchFamily="18" charset="0"/>
                <a:cs typeface="Times New Roman" pitchFamily="18" charset="0"/>
              </a:rPr>
              <a:t>   İş Programı Planlaması</a:t>
            </a:r>
          </a:p>
          <a:p>
            <a:pPr>
              <a:buNone/>
            </a:pPr>
            <a:endParaRPr lang="tr-TR" sz="2800" b="1" dirty="0" smtClean="0">
              <a:latin typeface="Times New Roman" pitchFamily="18" charset="0"/>
              <a:cs typeface="Times New Roman" pitchFamily="18" charset="0"/>
            </a:endParaRPr>
          </a:p>
          <a:p>
            <a:pPr algn="ctr">
              <a:buNone/>
            </a:pPr>
            <a:endParaRPr lang="tr-TR" sz="2800" b="1" dirty="0" smtClean="0">
              <a:latin typeface="Times New Roman" pitchFamily="18" charset="0"/>
              <a:cs typeface="Times New Roman" pitchFamily="18" charset="0"/>
            </a:endParaRPr>
          </a:p>
          <a:p>
            <a:pPr algn="ctr">
              <a:buNone/>
            </a:pPr>
            <a:r>
              <a:rPr lang="tr-TR" sz="2800" b="1" dirty="0" smtClean="0">
                <a:latin typeface="Times New Roman" pitchFamily="18" charset="0"/>
                <a:cs typeface="Times New Roman" pitchFamily="18" charset="0"/>
              </a:rPr>
              <a:t> </a:t>
            </a:r>
          </a:p>
          <a:p>
            <a:pPr algn="just">
              <a:buNone/>
            </a:pPr>
            <a:r>
              <a:rPr lang="tr-TR" sz="2400" b="1" dirty="0" smtClean="0">
                <a:latin typeface="Times New Roman" pitchFamily="18" charset="0"/>
                <a:cs typeface="Times New Roman" pitchFamily="18" charset="0"/>
              </a:rPr>
              <a:t>    </a:t>
            </a:r>
            <a:endParaRPr lang="tr-TR" sz="2400" dirty="0" smtClean="0">
              <a:latin typeface="Times New Roman" pitchFamily="18" charset="0"/>
              <a:cs typeface="Times New Roman" pitchFamily="18" charset="0"/>
            </a:endParaRPr>
          </a:p>
          <a:p>
            <a:endParaRPr lang="tr-TR" dirty="0"/>
          </a:p>
        </p:txBody>
      </p:sp>
      <p:pic>
        <p:nvPicPr>
          <p:cNvPr id="6" name="Picture 2" descr="tkgm ile ilgili görsel sonucu"/>
          <p:cNvPicPr>
            <a:picLocks noChangeAspect="1" noChangeArrowheads="1"/>
          </p:cNvPicPr>
          <p:nvPr/>
        </p:nvPicPr>
        <p:blipFill>
          <a:blip r:embed="rId3" cstate="screen"/>
          <a:srcRect/>
          <a:stretch>
            <a:fillRect/>
          </a:stretch>
        </p:blipFill>
        <p:spPr bwMode="auto">
          <a:xfrm>
            <a:off x="8064520" y="492132"/>
            <a:ext cx="1079480" cy="1079480"/>
          </a:xfrm>
          <a:prstGeom prst="rect">
            <a:avLst/>
          </a:prstGeom>
          <a:ln>
            <a:noFill/>
          </a:ln>
          <a:effectLst>
            <a:softEdge rad="112500"/>
          </a:effectLst>
        </p:spPr>
      </p:pic>
      <p:sp>
        <p:nvSpPr>
          <p:cNvPr id="4" name="3 Köşeli Çift Ayraç"/>
          <p:cNvSpPr/>
          <p:nvPr/>
        </p:nvSpPr>
        <p:spPr>
          <a:xfrm>
            <a:off x="714348" y="2129436"/>
            <a:ext cx="285752" cy="214314"/>
          </a:xfrm>
          <a:prstGeom prst="chevron">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tr-TR">
              <a:solidFill>
                <a:schemeClr val="tx1"/>
              </a:solidFill>
            </a:endParaRPr>
          </a:p>
        </p:txBody>
      </p:sp>
      <p:sp>
        <p:nvSpPr>
          <p:cNvPr id="5" name="4 Köşeli Çift Ayraç"/>
          <p:cNvSpPr/>
          <p:nvPr/>
        </p:nvSpPr>
        <p:spPr>
          <a:xfrm>
            <a:off x="714348" y="2638622"/>
            <a:ext cx="285752" cy="214314"/>
          </a:xfrm>
          <a:prstGeom prst="chevron">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tr-TR">
              <a:solidFill>
                <a:schemeClr val="tx1"/>
              </a:solidFill>
            </a:endParaRPr>
          </a:p>
        </p:txBody>
      </p:sp>
      <p:sp>
        <p:nvSpPr>
          <p:cNvPr id="7" name="6 Köşeli Çift Ayraç"/>
          <p:cNvSpPr/>
          <p:nvPr/>
        </p:nvSpPr>
        <p:spPr>
          <a:xfrm>
            <a:off x="714348" y="3142678"/>
            <a:ext cx="285752" cy="214314"/>
          </a:xfrm>
          <a:prstGeom prst="chevron">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tr-TR">
              <a:solidFill>
                <a:schemeClr val="tx1"/>
              </a:solidFill>
            </a:endParaRPr>
          </a:p>
        </p:txBody>
      </p:sp>
      <p:sp>
        <p:nvSpPr>
          <p:cNvPr id="8" name="7 Köşeli Çift Ayraç"/>
          <p:cNvSpPr/>
          <p:nvPr/>
        </p:nvSpPr>
        <p:spPr>
          <a:xfrm>
            <a:off x="714348" y="3573016"/>
            <a:ext cx="285752" cy="214314"/>
          </a:xfrm>
          <a:prstGeom prst="chevron">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tr-TR">
              <a:solidFill>
                <a:schemeClr val="tx1"/>
              </a:solidFill>
            </a:endParaRPr>
          </a:p>
        </p:txBody>
      </p:sp>
      <p:sp>
        <p:nvSpPr>
          <p:cNvPr id="9" name="8 Köşeli Çift Ayraç"/>
          <p:cNvSpPr/>
          <p:nvPr/>
        </p:nvSpPr>
        <p:spPr>
          <a:xfrm>
            <a:off x="714348" y="4150790"/>
            <a:ext cx="285752" cy="214314"/>
          </a:xfrm>
          <a:prstGeom prst="chevron">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tr-TR">
              <a:solidFill>
                <a:schemeClr val="tx1"/>
              </a:solidFill>
            </a:endParaRPr>
          </a:p>
        </p:txBody>
      </p:sp>
      <p:sp>
        <p:nvSpPr>
          <p:cNvPr id="10" name="9 Köşeli Çift Ayraç"/>
          <p:cNvSpPr/>
          <p:nvPr/>
        </p:nvSpPr>
        <p:spPr>
          <a:xfrm>
            <a:off x="723872" y="4582838"/>
            <a:ext cx="285752" cy="214314"/>
          </a:xfrm>
          <a:prstGeom prst="chevron">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tr-TR">
              <a:solidFill>
                <a:schemeClr val="tx1"/>
              </a:solidFill>
            </a:endParaRPr>
          </a:p>
        </p:txBody>
      </p:sp>
      <p:sp>
        <p:nvSpPr>
          <p:cNvPr id="11" name="10 Köşeli Çift Ayraç"/>
          <p:cNvSpPr/>
          <p:nvPr/>
        </p:nvSpPr>
        <p:spPr>
          <a:xfrm>
            <a:off x="723872" y="5158902"/>
            <a:ext cx="285752" cy="214314"/>
          </a:xfrm>
          <a:prstGeom prst="chevron">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tr-TR">
              <a:solidFill>
                <a:schemeClr val="tx1"/>
              </a:solidFill>
            </a:endParaRPr>
          </a:p>
        </p:txBody>
      </p:sp>
      <p:sp>
        <p:nvSpPr>
          <p:cNvPr id="13" name="12 Köşeli Çift Ayraç"/>
          <p:cNvSpPr/>
          <p:nvPr/>
        </p:nvSpPr>
        <p:spPr>
          <a:xfrm>
            <a:off x="723872" y="5662958"/>
            <a:ext cx="285752" cy="214314"/>
          </a:xfrm>
          <a:prstGeom prst="chevron">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tr-TR">
              <a:solidFill>
                <a:schemeClr val="tx1"/>
              </a:solidFill>
            </a:endParaRPr>
          </a:p>
        </p:txBody>
      </p:sp>
      <p:sp>
        <p:nvSpPr>
          <p:cNvPr id="15" name="14 Köşeli Çift Ayraç"/>
          <p:cNvSpPr/>
          <p:nvPr/>
        </p:nvSpPr>
        <p:spPr>
          <a:xfrm>
            <a:off x="714348" y="1700808"/>
            <a:ext cx="285752" cy="214314"/>
          </a:xfrm>
          <a:prstGeom prst="chevron">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tr-TR">
              <a:solidFill>
                <a:schemeClr val="tx1"/>
              </a:solidFill>
            </a:endParaRPr>
          </a:p>
        </p:txBody>
      </p:sp>
      <p:sp>
        <p:nvSpPr>
          <p:cNvPr id="14" name="13 Köşeli Çift Ayraç"/>
          <p:cNvSpPr/>
          <p:nvPr/>
        </p:nvSpPr>
        <p:spPr>
          <a:xfrm>
            <a:off x="733396" y="6215082"/>
            <a:ext cx="285752" cy="214314"/>
          </a:xfrm>
          <a:prstGeom prst="chevron">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tr-TR">
              <a:solidFill>
                <a:schemeClr val="tx1"/>
              </a:solidFill>
            </a:endParaRPr>
          </a:p>
        </p:txBody>
      </p:sp>
    </p:spTree>
  </p:cSld>
  <p:clrMapOvr>
    <a:masterClrMapping/>
  </p:clrMapOvr>
  <p:transition advClick="0">
    <p:dissolv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11 Metin kutusu"/>
          <p:cNvSpPr txBox="1"/>
          <p:nvPr/>
        </p:nvSpPr>
        <p:spPr>
          <a:xfrm>
            <a:off x="357158" y="928669"/>
            <a:ext cx="8429684" cy="5078313"/>
          </a:xfrm>
          <a:prstGeom prst="rect">
            <a:avLst/>
          </a:prstGeom>
          <a:noFill/>
        </p:spPr>
        <p:txBody>
          <a:bodyPr wrap="square" rtlCol="0">
            <a:spAutoFit/>
          </a:bodyPr>
          <a:lstStyle/>
          <a:p>
            <a:r>
              <a:rPr lang="tr-TR" sz="2800" b="1" u="sng"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Büro-Zemin Çalışmaları</a:t>
            </a:r>
            <a:endParaRPr lang="tr-TR" sz="2800" b="1" u="sng" dirty="0" smtClean="0"/>
          </a:p>
          <a:p>
            <a:pPr>
              <a:buNone/>
            </a:pPr>
            <a:endParaRPr lang="tr-TR" sz="2800" b="1" dirty="0" smtClean="0"/>
          </a:p>
          <a:p>
            <a:pPr>
              <a:buNone/>
            </a:pPr>
            <a:endParaRPr lang="tr-TR" sz="2800" b="1" dirty="0" smtClean="0"/>
          </a:p>
          <a:p>
            <a:pPr>
              <a:buNone/>
            </a:pPr>
            <a:endParaRPr lang="tr-TR" sz="2800" b="1" dirty="0" smtClean="0"/>
          </a:p>
          <a:p>
            <a:pPr>
              <a:buNone/>
            </a:pPr>
            <a:endParaRPr lang="tr-TR" sz="2800" b="1" dirty="0" smtClean="0"/>
          </a:p>
          <a:p>
            <a:pPr>
              <a:buNone/>
            </a:pPr>
            <a:endParaRPr lang="tr-TR" sz="2800" b="1" dirty="0" smtClean="0"/>
          </a:p>
          <a:p>
            <a:pPr>
              <a:buNone/>
            </a:pPr>
            <a:endParaRPr lang="tr-TR" sz="2800" b="1" dirty="0" smtClean="0"/>
          </a:p>
          <a:p>
            <a:pPr>
              <a:buNone/>
            </a:pPr>
            <a:endParaRPr lang="tr-TR" sz="2800" b="1" dirty="0" smtClean="0"/>
          </a:p>
          <a:p>
            <a:pPr>
              <a:buNone/>
            </a:pPr>
            <a:endParaRPr lang="tr-TR" sz="2800" b="1" dirty="0" smtClean="0"/>
          </a:p>
          <a:p>
            <a:endParaRPr lang="tr-TR" sz="2400" dirty="0" smtClean="0"/>
          </a:p>
          <a:p>
            <a:endParaRPr lang="tr-TR" sz="2400" dirty="0" smtClean="0"/>
          </a:p>
          <a:p>
            <a:pPr>
              <a:buFont typeface="Arial" pitchFamily="34" charset="0"/>
              <a:buChar char="•"/>
            </a:pPr>
            <a:endParaRPr lang="tr-TR" sz="2400" dirty="0" smtClean="0"/>
          </a:p>
        </p:txBody>
      </p:sp>
      <p:sp>
        <p:nvSpPr>
          <p:cNvPr id="9" name="8 Dikdörtgen"/>
          <p:cNvSpPr/>
          <p:nvPr/>
        </p:nvSpPr>
        <p:spPr>
          <a:xfrm>
            <a:off x="142844" y="1572752"/>
            <a:ext cx="4643470" cy="1928256"/>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buFont typeface="Arial" pitchFamily="34" charset="0"/>
              <a:buChar char="•"/>
            </a:pPr>
            <a:r>
              <a:rPr lang="tr-TR" sz="2400" dirty="0" smtClean="0">
                <a:solidFill>
                  <a:schemeClr val="tx1"/>
                </a:solidFill>
              </a:rPr>
              <a:t>Güncel, tescilli duruma göre ölçü krokilerinin düzenlenmesi ve bunların arazi çalışmalarında kullanılması,</a:t>
            </a:r>
          </a:p>
          <a:p>
            <a:pPr>
              <a:buFont typeface="Arial" pitchFamily="34" charset="0"/>
              <a:buChar char="•"/>
            </a:pPr>
            <a:endParaRPr lang="tr-TR" sz="2400" dirty="0" smtClean="0">
              <a:solidFill>
                <a:schemeClr val="tx1"/>
              </a:solidFill>
            </a:endParaRPr>
          </a:p>
        </p:txBody>
      </p:sp>
      <p:sp>
        <p:nvSpPr>
          <p:cNvPr id="11" name="10 Dikdörtgen"/>
          <p:cNvSpPr/>
          <p:nvPr/>
        </p:nvSpPr>
        <p:spPr>
          <a:xfrm>
            <a:off x="1571604" y="4640339"/>
            <a:ext cx="4714908" cy="857256"/>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buFont typeface="Arial" pitchFamily="34" charset="0"/>
              <a:buChar char="•"/>
            </a:pPr>
            <a:r>
              <a:rPr lang="tr-TR" sz="2400" dirty="0" smtClean="0">
                <a:solidFill>
                  <a:schemeClr val="tx1"/>
                </a:solidFill>
              </a:rPr>
              <a:t>Koordinat dönüşüm hesaplarının yapılması,</a:t>
            </a:r>
          </a:p>
        </p:txBody>
      </p:sp>
      <p:pic>
        <p:nvPicPr>
          <p:cNvPr id="40964" name="Picture 4" descr="arazi ile ilgili görsel sonucu"/>
          <p:cNvPicPr>
            <a:picLocks noChangeAspect="1" noChangeArrowheads="1"/>
          </p:cNvPicPr>
          <p:nvPr/>
        </p:nvPicPr>
        <p:blipFill>
          <a:blip r:embed="rId2" cstate="screen"/>
          <a:srcRect/>
          <a:stretch>
            <a:fillRect/>
          </a:stretch>
        </p:blipFill>
        <p:spPr bwMode="auto">
          <a:xfrm>
            <a:off x="6349981" y="3337611"/>
            <a:ext cx="2794020" cy="1571637"/>
          </a:xfrm>
          <a:prstGeom prst="rect">
            <a:avLst/>
          </a:prstGeom>
          <a:noFill/>
        </p:spPr>
      </p:pic>
      <p:sp>
        <p:nvSpPr>
          <p:cNvPr id="13" name="12 Sola Bükülü Ok"/>
          <p:cNvSpPr/>
          <p:nvPr/>
        </p:nvSpPr>
        <p:spPr>
          <a:xfrm rot="18732747">
            <a:off x="7939526" y="2330128"/>
            <a:ext cx="411480" cy="1364753"/>
          </a:xfrm>
          <a:prstGeom prst="curvedLeftArrow">
            <a:avLst>
              <a:gd name="adj1" fmla="val 25000"/>
              <a:gd name="adj2" fmla="val 61336"/>
              <a:gd name="adj3" fmla="val 4948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pic>
        <p:nvPicPr>
          <p:cNvPr id="40966" name="Picture 6" descr="koordinat dönüşümü ile ilgili görsel sonucu"/>
          <p:cNvPicPr>
            <a:picLocks noChangeAspect="1" noChangeArrowheads="1"/>
          </p:cNvPicPr>
          <p:nvPr/>
        </p:nvPicPr>
        <p:blipFill>
          <a:blip r:embed="rId3" cstate="screen"/>
          <a:srcRect/>
          <a:stretch>
            <a:fillRect/>
          </a:stretch>
        </p:blipFill>
        <p:spPr bwMode="auto">
          <a:xfrm>
            <a:off x="238913" y="4640339"/>
            <a:ext cx="1332691" cy="1146115"/>
          </a:xfrm>
          <a:prstGeom prst="rect">
            <a:avLst/>
          </a:prstGeom>
          <a:noFill/>
        </p:spPr>
      </p:pic>
      <p:pic>
        <p:nvPicPr>
          <p:cNvPr id="14" name="Picture 2" descr="tkgm ile ilgili görsel sonucu"/>
          <p:cNvPicPr>
            <a:picLocks noChangeAspect="1" noChangeArrowheads="1"/>
          </p:cNvPicPr>
          <p:nvPr/>
        </p:nvPicPr>
        <p:blipFill>
          <a:blip r:embed="rId4" cstate="screen"/>
          <a:srcRect/>
          <a:stretch>
            <a:fillRect/>
          </a:stretch>
        </p:blipFill>
        <p:spPr bwMode="auto">
          <a:xfrm>
            <a:off x="8135990" y="563570"/>
            <a:ext cx="1079480" cy="1079480"/>
          </a:xfrm>
          <a:prstGeom prst="rect">
            <a:avLst/>
          </a:prstGeom>
          <a:ln>
            <a:noFill/>
          </a:ln>
          <a:effectLst>
            <a:softEdge rad="112500"/>
          </a:effectLst>
        </p:spPr>
      </p:pic>
      <p:pic>
        <p:nvPicPr>
          <p:cNvPr id="2051" name="Picture 3"/>
          <p:cNvPicPr>
            <a:picLocks noChangeAspect="1" noChangeArrowheads="1"/>
          </p:cNvPicPr>
          <p:nvPr/>
        </p:nvPicPr>
        <p:blipFill>
          <a:blip r:embed="rId5" cstate="screen"/>
          <a:srcRect/>
          <a:stretch>
            <a:fillRect/>
          </a:stretch>
        </p:blipFill>
        <p:spPr bwMode="auto">
          <a:xfrm>
            <a:off x="4786314" y="908720"/>
            <a:ext cx="3349676" cy="2214578"/>
          </a:xfrm>
          <a:prstGeom prst="rect">
            <a:avLst/>
          </a:prstGeom>
          <a:noFill/>
          <a:ln w="9525">
            <a:noFill/>
            <a:miter lim="800000"/>
            <a:headEnd/>
            <a:tailEnd/>
          </a:ln>
          <a:effectLst/>
        </p:spPr>
      </p:pic>
    </p:spTree>
  </p:cSld>
  <p:clrMapOvr>
    <a:masterClrMapping/>
  </p:clrMapOvr>
  <p:transition advClick="0">
    <p:dissolv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4171944" y="798190"/>
            <a:ext cx="4972056" cy="5976000"/>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buFont typeface="Arial" pitchFamily="34" charset="0"/>
              <a:buChar char="•"/>
            </a:pPr>
            <a:r>
              <a:rPr lang="tr-TR" sz="2300" dirty="0" smtClean="0">
                <a:solidFill>
                  <a:schemeClr val="tx1"/>
                </a:solidFill>
              </a:rPr>
              <a:t>Arazi çalışmalarında belirgin bütün parsel detay noktaları (duvar,tel çit, </a:t>
            </a:r>
            <a:r>
              <a:rPr lang="tr-TR" sz="2300" dirty="0" err="1" smtClean="0">
                <a:solidFill>
                  <a:schemeClr val="tx1"/>
                </a:solidFill>
              </a:rPr>
              <a:t>tonç</a:t>
            </a:r>
            <a:r>
              <a:rPr lang="tr-TR" sz="2300" dirty="0" smtClean="0">
                <a:solidFill>
                  <a:schemeClr val="tx1"/>
                </a:solidFill>
              </a:rPr>
              <a:t> vb.) ile tescilli yapılar , irtifak hakları ve yer kontrol noktaları ölçülür. Tescilsiz yapılar ise mülkiyet sınırları ile kesişmesi durumu dışında dikkate alınmaz.</a:t>
            </a:r>
          </a:p>
          <a:p>
            <a:pPr>
              <a:buFont typeface="Arial" pitchFamily="34" charset="0"/>
              <a:buChar char="•"/>
            </a:pPr>
            <a:endParaRPr lang="tr-TR" sz="2300" dirty="0" smtClean="0">
              <a:solidFill>
                <a:schemeClr val="tx1"/>
              </a:solidFill>
            </a:endParaRPr>
          </a:p>
          <a:p>
            <a:pPr>
              <a:buFont typeface="Arial" pitchFamily="34" charset="0"/>
              <a:buChar char="•"/>
            </a:pPr>
            <a:r>
              <a:rPr lang="tr-TR" sz="2300" dirty="0" smtClean="0">
                <a:solidFill>
                  <a:schemeClr val="tx1"/>
                </a:solidFill>
              </a:rPr>
              <a:t>Arazi çalışmalarına mutlaka bir kadastro personeli katılmalıdır.</a:t>
            </a:r>
          </a:p>
          <a:p>
            <a:pPr>
              <a:buFont typeface="Arial" pitchFamily="34" charset="0"/>
              <a:buChar char="•"/>
            </a:pPr>
            <a:endParaRPr lang="tr-TR" sz="2300" dirty="0" smtClean="0">
              <a:solidFill>
                <a:schemeClr val="tx1"/>
              </a:solidFill>
            </a:endParaRPr>
          </a:p>
          <a:p>
            <a:pPr algn="just">
              <a:buFont typeface="Arial" pitchFamily="34" charset="0"/>
              <a:buChar char="•"/>
            </a:pPr>
            <a:r>
              <a:rPr lang="tr-TR" sz="2300" dirty="0" smtClean="0">
                <a:solidFill>
                  <a:schemeClr val="tx1"/>
                </a:solidFill>
              </a:rPr>
              <a:t>Yapılan ölçülere göre arazi ölçü krokisi düzenlenir.</a:t>
            </a:r>
          </a:p>
          <a:p>
            <a:pPr algn="just">
              <a:buFont typeface="Arial" pitchFamily="34" charset="0"/>
              <a:buChar char="•"/>
            </a:pPr>
            <a:endParaRPr lang="tr-TR" sz="2300" dirty="0" smtClean="0">
              <a:solidFill>
                <a:schemeClr val="tx1"/>
              </a:solidFill>
            </a:endParaRPr>
          </a:p>
          <a:p>
            <a:pPr algn="just">
              <a:buFont typeface="Arial" pitchFamily="34" charset="0"/>
              <a:buChar char="•"/>
            </a:pPr>
            <a:r>
              <a:rPr lang="tr-TR" sz="2300" dirty="0" smtClean="0">
                <a:solidFill>
                  <a:schemeClr val="tx1"/>
                </a:solidFill>
              </a:rPr>
              <a:t>Yapılan ölçü çalışmasıyla parsel sınır noktalarında uyumluluk kontrolü yapılır. </a:t>
            </a:r>
          </a:p>
        </p:txBody>
      </p:sp>
      <p:pic>
        <p:nvPicPr>
          <p:cNvPr id="5" name="Picture 2" descr="toplanti-hareketli-resim-0032"/>
          <p:cNvPicPr>
            <a:picLocks noChangeAspect="1" noChangeArrowheads="1"/>
          </p:cNvPicPr>
          <p:nvPr/>
        </p:nvPicPr>
        <p:blipFill>
          <a:blip r:embed="rId2" cstate="screen"/>
          <a:srcRect/>
          <a:stretch>
            <a:fillRect/>
          </a:stretch>
        </p:blipFill>
        <p:spPr bwMode="auto">
          <a:xfrm>
            <a:off x="0" y="3786190"/>
            <a:ext cx="3201979" cy="1603885"/>
          </a:xfrm>
          <a:prstGeom prst="rect">
            <a:avLst/>
          </a:prstGeom>
          <a:ln>
            <a:noFill/>
          </a:ln>
          <a:effectLst>
            <a:softEdge rad="112500"/>
          </a:effectLst>
        </p:spPr>
      </p:pic>
      <p:pic>
        <p:nvPicPr>
          <p:cNvPr id="7" name="Picture 2" descr="arazi Ã¶lÃ§Ã¼mÃ¼ gps ile ilgili gÃ¶rsel sonucu"/>
          <p:cNvPicPr>
            <a:picLocks noChangeAspect="1" noChangeArrowheads="1"/>
          </p:cNvPicPr>
          <p:nvPr/>
        </p:nvPicPr>
        <p:blipFill>
          <a:blip r:embed="rId3" cstate="print"/>
          <a:srcRect/>
          <a:stretch>
            <a:fillRect/>
          </a:stretch>
        </p:blipFill>
        <p:spPr bwMode="auto">
          <a:xfrm>
            <a:off x="0" y="1458406"/>
            <a:ext cx="2143125" cy="2143125"/>
          </a:xfrm>
          <a:prstGeom prst="rect">
            <a:avLst/>
          </a:prstGeom>
          <a:noFill/>
        </p:spPr>
      </p:pic>
      <p:sp>
        <p:nvSpPr>
          <p:cNvPr id="8" name="7 Metin kutusu"/>
          <p:cNvSpPr txBox="1"/>
          <p:nvPr/>
        </p:nvSpPr>
        <p:spPr>
          <a:xfrm>
            <a:off x="0" y="935186"/>
            <a:ext cx="4217821" cy="523220"/>
          </a:xfrm>
          <a:prstGeom prst="rect">
            <a:avLst/>
          </a:prstGeom>
          <a:noFill/>
        </p:spPr>
        <p:txBody>
          <a:bodyPr wrap="none" rtlCol="0">
            <a:spAutoFit/>
          </a:bodyPr>
          <a:lstStyle/>
          <a:p>
            <a:r>
              <a:rPr lang="tr-TR" sz="2800" b="1" u="sng"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Büro-Zemin Çalışmaları</a:t>
            </a:r>
            <a:endParaRPr lang="tr-TR" sz="2800" b="1" u="sng"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Dikdörtgen"/>
          <p:cNvSpPr/>
          <p:nvPr/>
        </p:nvSpPr>
        <p:spPr>
          <a:xfrm>
            <a:off x="578312" y="1628800"/>
            <a:ext cx="4714908" cy="1097734"/>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buFont typeface="Arial" pitchFamily="34" charset="0"/>
              <a:buChar char="•"/>
            </a:pPr>
            <a:r>
              <a:rPr lang="tr-TR" sz="2400" dirty="0" smtClean="0">
                <a:solidFill>
                  <a:schemeClr val="tx1"/>
                </a:solidFill>
              </a:rPr>
              <a:t>Geçici Koordinatların nokta konum doğruluklarının hesaplanması (MK)</a:t>
            </a:r>
          </a:p>
        </p:txBody>
      </p:sp>
      <p:pic>
        <p:nvPicPr>
          <p:cNvPr id="6" name="Picture 2"/>
          <p:cNvPicPr>
            <a:picLocks noChangeAspect="1" noChangeArrowheads="1"/>
          </p:cNvPicPr>
          <p:nvPr/>
        </p:nvPicPr>
        <p:blipFill>
          <a:blip r:embed="rId2" cstate="screen"/>
          <a:srcRect/>
          <a:stretch>
            <a:fillRect/>
          </a:stretch>
        </p:blipFill>
        <p:spPr bwMode="auto">
          <a:xfrm>
            <a:off x="5514374" y="1628800"/>
            <a:ext cx="1363568" cy="146845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7" name="6 Metin kutusu"/>
          <p:cNvSpPr txBox="1"/>
          <p:nvPr/>
        </p:nvSpPr>
        <p:spPr>
          <a:xfrm>
            <a:off x="357158" y="976954"/>
            <a:ext cx="3159839" cy="523220"/>
          </a:xfrm>
          <a:prstGeom prst="rect">
            <a:avLst/>
          </a:prstGeom>
          <a:noFill/>
        </p:spPr>
        <p:txBody>
          <a:bodyPr wrap="none" rtlCol="0">
            <a:spAutoFit/>
          </a:bodyPr>
          <a:lstStyle/>
          <a:p>
            <a:r>
              <a:rPr lang="tr-TR" sz="2800" b="1" u="sng"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Büro Çalışmaları</a:t>
            </a:r>
            <a:endParaRPr lang="tr-TR" sz="2800" b="1" u="sng"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pic>
        <p:nvPicPr>
          <p:cNvPr id="1026" name="Picture 2"/>
          <p:cNvPicPr>
            <a:picLocks noChangeAspect="1" noChangeArrowheads="1"/>
          </p:cNvPicPr>
          <p:nvPr/>
        </p:nvPicPr>
        <p:blipFill>
          <a:blip r:embed="rId3" cstate="print"/>
          <a:srcRect/>
          <a:stretch>
            <a:fillRect/>
          </a:stretch>
        </p:blipFill>
        <p:spPr bwMode="auto">
          <a:xfrm>
            <a:off x="0" y="3097258"/>
            <a:ext cx="9144000" cy="1607819"/>
          </a:xfrm>
          <a:prstGeom prst="rect">
            <a:avLst/>
          </a:prstGeom>
          <a:noFill/>
          <a:ln w="9525">
            <a:noFill/>
            <a:miter lim="800000"/>
            <a:headEnd/>
            <a:tailEnd/>
          </a:ln>
        </p:spPr>
      </p:pic>
      <p:sp>
        <p:nvSpPr>
          <p:cNvPr id="8" name="7 Metin kutusu"/>
          <p:cNvSpPr txBox="1"/>
          <p:nvPr/>
        </p:nvSpPr>
        <p:spPr>
          <a:xfrm>
            <a:off x="5670430" y="3429000"/>
            <a:ext cx="433132" cy="307777"/>
          </a:xfrm>
          <a:prstGeom prst="rect">
            <a:avLst/>
          </a:prstGeom>
          <a:noFill/>
        </p:spPr>
        <p:txBody>
          <a:bodyPr wrap="none" rtlCol="0">
            <a:spAutoFit/>
          </a:bodyPr>
          <a:lstStyle/>
          <a:p>
            <a:r>
              <a:rPr lang="tr-TR" sz="1400" dirty="0" err="1" smtClean="0"/>
              <a:t>Mo</a:t>
            </a:r>
            <a:endParaRPr lang="tr-TR" sz="1400" dirty="0"/>
          </a:p>
        </p:txBody>
      </p:sp>
      <p:pic>
        <p:nvPicPr>
          <p:cNvPr id="9" name="Picture 2" descr="tkgm ile ilgili görsel sonucu"/>
          <p:cNvPicPr>
            <a:picLocks noChangeAspect="1" noChangeArrowheads="1"/>
          </p:cNvPicPr>
          <p:nvPr/>
        </p:nvPicPr>
        <p:blipFill>
          <a:blip r:embed="rId4" cstate="screen"/>
          <a:srcRect/>
          <a:stretch>
            <a:fillRect/>
          </a:stretch>
        </p:blipFill>
        <p:spPr bwMode="auto">
          <a:xfrm>
            <a:off x="8064520" y="492132"/>
            <a:ext cx="1079480" cy="1079480"/>
          </a:xfrm>
          <a:prstGeom prst="rect">
            <a:avLst/>
          </a:prstGeom>
          <a:ln>
            <a:noFill/>
          </a:ln>
          <a:effectLst>
            <a:softEdge rad="112500"/>
          </a:effectLst>
        </p:spPr>
      </p:pic>
      <p:sp>
        <p:nvSpPr>
          <p:cNvPr id="10" name="9 Dikdörtgen"/>
          <p:cNvSpPr/>
          <p:nvPr/>
        </p:nvSpPr>
        <p:spPr>
          <a:xfrm>
            <a:off x="578312" y="5229200"/>
            <a:ext cx="4714908" cy="1097734"/>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buFont typeface="Arial" pitchFamily="34" charset="0"/>
              <a:buChar char="•"/>
            </a:pPr>
            <a:r>
              <a:rPr lang="tr-TR" sz="2400" dirty="0" smtClean="0">
                <a:solidFill>
                  <a:schemeClr val="tx1"/>
                </a:solidFill>
              </a:rPr>
              <a:t>Geçici Koordinatların arşivlenmesi</a:t>
            </a:r>
          </a:p>
        </p:txBody>
      </p:sp>
      <p:sp>
        <p:nvSpPr>
          <p:cNvPr id="11" name="10 Metin kutusu"/>
          <p:cNvSpPr txBox="1"/>
          <p:nvPr/>
        </p:nvSpPr>
        <p:spPr>
          <a:xfrm>
            <a:off x="8244408" y="4428078"/>
            <a:ext cx="505742" cy="276999"/>
          </a:xfrm>
          <a:prstGeom prst="rect">
            <a:avLst/>
          </a:prstGeom>
          <a:solidFill>
            <a:schemeClr val="accent2"/>
          </a:solidFill>
        </p:spPr>
        <p:txBody>
          <a:bodyPr wrap="square" rtlCol="0">
            <a:spAutoFit/>
          </a:bodyPr>
          <a:lstStyle/>
          <a:p>
            <a:r>
              <a:rPr lang="tr-TR" sz="1200" dirty="0" smtClean="0"/>
              <a:t>0.21</a:t>
            </a:r>
            <a:endParaRPr lang="tr-TR" sz="1200" dirty="0"/>
          </a:p>
        </p:txBody>
      </p:sp>
      <p:sp>
        <p:nvSpPr>
          <p:cNvPr id="12" name="11 Metin kutusu"/>
          <p:cNvSpPr txBox="1"/>
          <p:nvPr/>
        </p:nvSpPr>
        <p:spPr>
          <a:xfrm>
            <a:off x="6103562" y="4767535"/>
            <a:ext cx="3040438" cy="923330"/>
          </a:xfrm>
          <a:prstGeom prst="rect">
            <a:avLst/>
          </a:prstGeom>
          <a:solidFill>
            <a:schemeClr val="accent2"/>
          </a:solidFill>
        </p:spPr>
        <p:txBody>
          <a:bodyPr wrap="square" rtlCol="0">
            <a:spAutoFit/>
          </a:bodyPr>
          <a:lstStyle/>
          <a:p>
            <a:r>
              <a:rPr lang="tr-TR" dirty="0" smtClean="0"/>
              <a:t>Geçici Koordinatların MK Hesabında </a:t>
            </a:r>
            <a:r>
              <a:rPr lang="tr-TR" dirty="0" err="1" smtClean="0"/>
              <a:t>Zmax</a:t>
            </a:r>
            <a:r>
              <a:rPr lang="tr-TR" dirty="0" smtClean="0"/>
              <a:t>=0.21 m alınacaktır.</a:t>
            </a:r>
            <a:endParaRPr lang="tr-TR"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14 Oval"/>
          <p:cNvSpPr/>
          <p:nvPr/>
        </p:nvSpPr>
        <p:spPr>
          <a:xfrm>
            <a:off x="3851920" y="5517232"/>
            <a:ext cx="1198508" cy="1143008"/>
          </a:xfrm>
          <a:prstGeom prst="ellipse">
            <a:avLst/>
          </a:prstGeom>
          <a:solidFill>
            <a:srgbClr val="00B0F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2" name="11 Oval"/>
          <p:cNvSpPr/>
          <p:nvPr/>
        </p:nvSpPr>
        <p:spPr>
          <a:xfrm>
            <a:off x="1135821" y="5661248"/>
            <a:ext cx="1198508" cy="1143008"/>
          </a:xfrm>
          <a:prstGeom prst="ellipse">
            <a:avLst/>
          </a:prstGeom>
          <a:solidFill>
            <a:srgbClr val="FFC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 name="5 Metin kutusu"/>
          <p:cNvSpPr txBox="1"/>
          <p:nvPr/>
        </p:nvSpPr>
        <p:spPr>
          <a:xfrm>
            <a:off x="17601" y="822751"/>
            <a:ext cx="3282758" cy="369332"/>
          </a:xfrm>
          <a:prstGeom prst="rect">
            <a:avLst/>
          </a:prstGeom>
          <a:solidFill>
            <a:srgbClr val="92D050"/>
          </a:solidFill>
        </p:spPr>
        <p:style>
          <a:lnRef idx="2">
            <a:schemeClr val="accent2"/>
          </a:lnRef>
          <a:fillRef idx="1">
            <a:schemeClr val="lt1"/>
          </a:fillRef>
          <a:effectRef idx="0">
            <a:schemeClr val="accent2"/>
          </a:effectRef>
          <a:fontRef idx="minor">
            <a:schemeClr val="dk1"/>
          </a:fontRef>
        </p:style>
        <p:txBody>
          <a:bodyPr wrap="none" rtlCol="0">
            <a:spAutoFit/>
          </a:bodyPr>
          <a:lstStyle/>
          <a:p>
            <a:r>
              <a:rPr lang="tr-TR" b="1" dirty="0" smtClean="0">
                <a:latin typeface="Times New Roman" pitchFamily="18" charset="0"/>
                <a:cs typeface="Times New Roman" pitchFamily="18" charset="0"/>
              </a:rPr>
              <a:t>2012/15</a:t>
            </a:r>
            <a:r>
              <a:rPr lang="tr-TR" b="1" dirty="0" smtClean="0"/>
              <a:t> </a:t>
            </a:r>
            <a:r>
              <a:rPr lang="tr-TR" b="1" dirty="0" err="1" smtClean="0"/>
              <a:t>Nolu</a:t>
            </a:r>
            <a:r>
              <a:rPr lang="tr-TR" b="1" dirty="0" smtClean="0"/>
              <a:t> Genelge Md. </a:t>
            </a:r>
            <a:r>
              <a:rPr lang="tr-TR" b="1" dirty="0" smtClean="0">
                <a:latin typeface="Times New Roman" pitchFamily="18" charset="0"/>
                <a:cs typeface="Times New Roman" pitchFamily="18" charset="0"/>
              </a:rPr>
              <a:t>14</a:t>
            </a:r>
            <a:r>
              <a:rPr lang="tr-TR" b="1" dirty="0" smtClean="0"/>
              <a:t>.</a:t>
            </a:r>
            <a:endParaRPr lang="tr-TR" b="1" dirty="0"/>
          </a:p>
        </p:txBody>
      </p:sp>
      <p:sp>
        <p:nvSpPr>
          <p:cNvPr id="7" name="6 Metin kutusu"/>
          <p:cNvSpPr txBox="1"/>
          <p:nvPr/>
        </p:nvSpPr>
        <p:spPr>
          <a:xfrm>
            <a:off x="73101" y="1007417"/>
            <a:ext cx="9070899" cy="4031873"/>
          </a:xfrm>
          <a:prstGeom prst="rect">
            <a:avLst/>
          </a:prstGeom>
          <a:noFill/>
        </p:spPr>
        <p:txBody>
          <a:bodyPr wrap="square" rtlCol="0">
            <a:spAutoFit/>
          </a:bodyPr>
          <a:lstStyle/>
          <a:p>
            <a:endParaRPr lang="tr-TR" b="1" dirty="0" smtClean="0">
              <a:solidFill>
                <a:srgbClr val="C00000"/>
              </a:solidFill>
            </a:endParaRPr>
          </a:p>
          <a:p>
            <a:endParaRPr lang="tr-TR" b="1" dirty="0" smtClean="0">
              <a:solidFill>
                <a:srgbClr val="C00000"/>
              </a:solidFill>
            </a:endParaRPr>
          </a:p>
          <a:p>
            <a:endParaRPr lang="tr-TR" sz="2200" b="1" dirty="0" smtClean="0">
              <a:solidFill>
                <a:srgbClr val="C00000"/>
              </a:solidFill>
            </a:endParaRPr>
          </a:p>
          <a:p>
            <a:r>
              <a:rPr lang="tr-TR" sz="2200" b="1" dirty="0" err="1" smtClean="0">
                <a:solidFill>
                  <a:srgbClr val="C00000"/>
                </a:solidFill>
              </a:rPr>
              <a:t>Ds</a:t>
            </a:r>
            <a:r>
              <a:rPr lang="tr-TR" sz="2200" b="1" dirty="0" smtClean="0">
                <a:solidFill>
                  <a:srgbClr val="C00000"/>
                </a:solidFill>
              </a:rPr>
              <a:t>:  </a:t>
            </a:r>
            <a:r>
              <a:rPr lang="tr-TR" sz="2200" dirty="0" smtClean="0"/>
              <a:t>Arazi çalışmalarından elde edilen koordinatlar ile sayısallaştırma ve koordinat dönüşümüyle elde edilen koordinat farklarının karelerinin toplamının karekökü</a:t>
            </a:r>
          </a:p>
          <a:p>
            <a:endParaRPr lang="tr-TR" sz="2200" dirty="0" smtClean="0"/>
          </a:p>
          <a:p>
            <a:r>
              <a:rPr lang="tr-TR" sz="2200" b="1" dirty="0" smtClean="0">
                <a:solidFill>
                  <a:srgbClr val="C00000"/>
                </a:solidFill>
              </a:rPr>
              <a:t>dsmax: </a:t>
            </a:r>
            <a:r>
              <a:rPr lang="tr-TR" sz="2200" dirty="0" smtClean="0"/>
              <a:t>Sayısallaştırma yöntemine göre belirlenen yanılma sınırı değeri</a:t>
            </a:r>
          </a:p>
          <a:p>
            <a:endParaRPr lang="tr-TR" sz="2200" dirty="0" smtClean="0"/>
          </a:p>
          <a:p>
            <a:r>
              <a:rPr lang="tr-TR" sz="2200" b="1" dirty="0" smtClean="0">
                <a:solidFill>
                  <a:srgbClr val="C00000"/>
                </a:solidFill>
              </a:rPr>
              <a:t>          Zmax : </a:t>
            </a:r>
            <a:r>
              <a:rPr lang="tr-TR" sz="2200" dirty="0" smtClean="0"/>
              <a:t>Zeminde yapılan ölçümün yanılma sınırı değeri </a:t>
            </a:r>
            <a:r>
              <a:rPr lang="tr-TR" sz="2200" b="1" dirty="0" smtClean="0">
                <a:solidFill>
                  <a:srgbClr val="FF3300"/>
                </a:solidFill>
              </a:rPr>
              <a:t>= 0.21 m</a:t>
            </a:r>
          </a:p>
          <a:p>
            <a:endParaRPr lang="tr-TR" sz="2200" b="1" dirty="0" smtClean="0">
              <a:solidFill>
                <a:srgbClr val="C00000"/>
              </a:solidFill>
            </a:endParaRPr>
          </a:p>
          <a:p>
            <a:r>
              <a:rPr lang="tr-TR" sz="2200" b="1" dirty="0" smtClean="0">
                <a:solidFill>
                  <a:srgbClr val="C00000"/>
                </a:solidFill>
              </a:rPr>
              <a:t>		      MK:</a:t>
            </a:r>
            <a:r>
              <a:rPr lang="tr-TR" sz="2200" dirty="0" smtClean="0"/>
              <a:t>  Maksimum konum hatası</a:t>
            </a:r>
            <a:endParaRPr lang="tr-TR" sz="2200" dirty="0"/>
          </a:p>
        </p:txBody>
      </p:sp>
      <p:sp>
        <p:nvSpPr>
          <p:cNvPr id="8" name="7 Metin kutusu"/>
          <p:cNvSpPr txBox="1"/>
          <p:nvPr/>
        </p:nvSpPr>
        <p:spPr>
          <a:xfrm>
            <a:off x="1979712" y="1402335"/>
            <a:ext cx="5148972" cy="523220"/>
          </a:xfrm>
          <a:prstGeom prst="rect">
            <a:avLst/>
          </a:prstGeom>
          <a:noFill/>
        </p:spPr>
        <p:txBody>
          <a:bodyPr wrap="square" rtlCol="0">
            <a:spAutoFit/>
          </a:bodyPr>
          <a:lstStyle/>
          <a:p>
            <a:r>
              <a:rPr lang="tr-TR" sz="2800" b="1" dirty="0" smtClean="0"/>
              <a:t>Nokta Konum Doğrulukları</a:t>
            </a:r>
            <a:endParaRPr lang="tr-TR" sz="2800" b="1" dirty="0"/>
          </a:p>
        </p:txBody>
      </p:sp>
      <p:sp>
        <p:nvSpPr>
          <p:cNvPr id="10" name="9 Metin kutusu"/>
          <p:cNvSpPr txBox="1"/>
          <p:nvPr/>
        </p:nvSpPr>
        <p:spPr>
          <a:xfrm>
            <a:off x="1135821" y="6021288"/>
            <a:ext cx="1223412" cy="369332"/>
          </a:xfrm>
          <a:prstGeom prst="rect">
            <a:avLst/>
          </a:prstGeom>
          <a:noFill/>
        </p:spPr>
        <p:txBody>
          <a:bodyPr wrap="none" rtlCol="0">
            <a:spAutoFit/>
          </a:bodyPr>
          <a:lstStyle/>
          <a:p>
            <a:r>
              <a:rPr lang="tr-TR" b="1" u="sng" dirty="0" smtClean="0"/>
              <a:t>Ara işlem</a:t>
            </a:r>
            <a:endParaRPr lang="tr-TR" b="1" u="sng" dirty="0"/>
          </a:p>
        </p:txBody>
      </p:sp>
      <p:sp>
        <p:nvSpPr>
          <p:cNvPr id="11" name="10 Sol Yukarı Ok"/>
          <p:cNvSpPr/>
          <p:nvPr/>
        </p:nvSpPr>
        <p:spPr>
          <a:xfrm rot="5400000">
            <a:off x="2688292" y="5277459"/>
            <a:ext cx="1224134" cy="785818"/>
          </a:xfrm>
          <a:prstGeom prst="leftUpArrow">
            <a:avLst>
              <a:gd name="adj1" fmla="val 0"/>
              <a:gd name="adj2" fmla="val 19105"/>
              <a:gd name="adj3" fmla="val 25000"/>
            </a:avLst>
          </a:prstGeom>
          <a:ln>
            <a:solidFill>
              <a:srgbClr val="00B0F0"/>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tr-TR"/>
          </a:p>
        </p:txBody>
      </p:sp>
      <p:sp>
        <p:nvSpPr>
          <p:cNvPr id="13" name="12 Sol Yukarı Ok"/>
          <p:cNvSpPr/>
          <p:nvPr/>
        </p:nvSpPr>
        <p:spPr>
          <a:xfrm rot="5400000">
            <a:off x="-518369" y="4799149"/>
            <a:ext cx="2808313" cy="500066"/>
          </a:xfrm>
          <a:prstGeom prst="leftUpArrow">
            <a:avLst>
              <a:gd name="adj1" fmla="val 701"/>
              <a:gd name="adj2" fmla="val 19105"/>
              <a:gd name="adj3" fmla="val 25000"/>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tr-TR"/>
          </a:p>
        </p:txBody>
      </p:sp>
      <p:sp>
        <p:nvSpPr>
          <p:cNvPr id="14" name="13 Metin kutusu"/>
          <p:cNvSpPr txBox="1"/>
          <p:nvPr/>
        </p:nvSpPr>
        <p:spPr>
          <a:xfrm>
            <a:off x="3978858" y="5858860"/>
            <a:ext cx="1031051" cy="369332"/>
          </a:xfrm>
          <a:prstGeom prst="rect">
            <a:avLst/>
          </a:prstGeom>
          <a:noFill/>
        </p:spPr>
        <p:txBody>
          <a:bodyPr wrap="none" rtlCol="0">
            <a:spAutoFit/>
          </a:bodyPr>
          <a:lstStyle/>
          <a:p>
            <a:r>
              <a:rPr lang="tr-TR" b="1" u="sng" dirty="0" smtClean="0"/>
              <a:t>Sonuç !</a:t>
            </a:r>
            <a:endParaRPr lang="tr-TR" b="1" u="sng" dirty="0"/>
          </a:p>
        </p:txBody>
      </p:sp>
      <p:pic>
        <p:nvPicPr>
          <p:cNvPr id="16" name="Picture 2" descr="tkgm ile ilgili görsel sonucu"/>
          <p:cNvPicPr>
            <a:picLocks noChangeAspect="1" noChangeArrowheads="1"/>
          </p:cNvPicPr>
          <p:nvPr/>
        </p:nvPicPr>
        <p:blipFill>
          <a:blip r:embed="rId2" cstate="screen"/>
          <a:srcRect/>
          <a:stretch>
            <a:fillRect/>
          </a:stretch>
        </p:blipFill>
        <p:spPr bwMode="auto">
          <a:xfrm>
            <a:off x="8072462" y="492132"/>
            <a:ext cx="1079480" cy="1079480"/>
          </a:xfrm>
          <a:prstGeom prst="rect">
            <a:avLst/>
          </a:prstGeom>
          <a:ln>
            <a:noFill/>
          </a:ln>
          <a:effectLst>
            <a:softEdge rad="112500"/>
          </a:effectLst>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down)">
                                      <p:cBhvr>
                                        <p:cTn id="10" dur="500"/>
                                        <p:tgtEl>
                                          <p:spTgt spid="12"/>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down)">
                                      <p:cBhvr>
                                        <p:cTn id="13" dur="500"/>
                                        <p:tgtEl>
                                          <p:spTgt spid="13"/>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wipe(down)">
                                      <p:cBhvr>
                                        <p:cTn id="18" dur="500"/>
                                        <p:tgtEl>
                                          <p:spTgt spid="14"/>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down)">
                                      <p:cBhvr>
                                        <p:cTn id="21" dur="500"/>
                                        <p:tgtEl>
                                          <p:spTgt spid="15"/>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ipe(down)">
                                      <p:cBhvr>
                                        <p:cTn id="2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2" grpId="0" animBg="1"/>
      <p:bldP spid="10" grpId="0"/>
      <p:bldP spid="11" grpId="0" animBg="1"/>
      <p:bldP spid="13" grpId="0" animBg="1"/>
      <p:bldP spid="1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928670"/>
            <a:ext cx="8229600" cy="4389120"/>
          </a:xfrm>
        </p:spPr>
        <p:txBody>
          <a:bodyPr>
            <a:normAutofit fontScale="92500" lnSpcReduction="10000"/>
          </a:bodyPr>
          <a:lstStyle/>
          <a:p>
            <a:pPr>
              <a:buNone/>
            </a:pPr>
            <a:r>
              <a:rPr lang="tr-TR" b="1" u="sng" dirty="0" err="1" smtClean="0"/>
              <a:t>dsmax’lar</a:t>
            </a:r>
            <a:r>
              <a:rPr lang="tr-TR" b="1" u="sng" dirty="0" smtClean="0"/>
              <a:t>;</a:t>
            </a:r>
          </a:p>
          <a:p>
            <a:pPr>
              <a:buNone/>
            </a:pPr>
            <a:endParaRPr lang="tr-TR" b="1" u="sng" dirty="0" smtClean="0"/>
          </a:p>
          <a:p>
            <a:r>
              <a:rPr lang="tr-TR" dirty="0" smtClean="0"/>
              <a:t>Prizmatik = GPS =Elektronik </a:t>
            </a:r>
            <a:r>
              <a:rPr lang="tr-TR" dirty="0" err="1" smtClean="0"/>
              <a:t>Takeo</a:t>
            </a:r>
            <a:r>
              <a:rPr lang="tr-TR" dirty="0" smtClean="0"/>
              <a:t>. =</a:t>
            </a:r>
            <a:r>
              <a:rPr lang="tr-TR" b="1" dirty="0" smtClean="0">
                <a:solidFill>
                  <a:srgbClr val="C00000"/>
                </a:solidFill>
                <a:latin typeface="Times New Roman" pitchFamily="18" charset="0"/>
                <a:cs typeface="Times New Roman" pitchFamily="18" charset="0"/>
              </a:rPr>
              <a:t>0.21</a:t>
            </a:r>
            <a:r>
              <a:rPr lang="tr-TR" b="1" dirty="0" smtClean="0">
                <a:solidFill>
                  <a:srgbClr val="C00000"/>
                </a:solidFill>
              </a:rPr>
              <a:t> m</a:t>
            </a:r>
          </a:p>
          <a:p>
            <a:endParaRPr lang="tr-TR" b="1" dirty="0" smtClean="0">
              <a:solidFill>
                <a:srgbClr val="C00000"/>
              </a:solidFill>
            </a:endParaRPr>
          </a:p>
          <a:p>
            <a:r>
              <a:rPr lang="tr-TR" dirty="0" err="1" smtClean="0"/>
              <a:t>Takeometrik</a:t>
            </a:r>
            <a:r>
              <a:rPr lang="tr-TR" dirty="0" smtClean="0"/>
              <a:t> = (U</a:t>
            </a:r>
            <a:r>
              <a:rPr lang="tr-TR" baseline="30000" dirty="0" smtClean="0"/>
              <a:t>2</a:t>
            </a:r>
            <a:r>
              <a:rPr lang="tr-TR" dirty="0" smtClean="0"/>
              <a:t> x M</a:t>
            </a:r>
            <a:r>
              <a:rPr lang="el-GR" dirty="0" smtClean="0"/>
              <a:t>α</a:t>
            </a:r>
            <a:r>
              <a:rPr lang="el-GR" baseline="30000" dirty="0" smtClean="0"/>
              <a:t>2</a:t>
            </a:r>
            <a:r>
              <a:rPr lang="el-GR" dirty="0" smtClean="0"/>
              <a:t> / ρ</a:t>
            </a:r>
            <a:r>
              <a:rPr lang="el-GR" baseline="30000" dirty="0" smtClean="0"/>
              <a:t>2</a:t>
            </a:r>
            <a:r>
              <a:rPr lang="el-GR" dirty="0" smtClean="0"/>
              <a:t> + </a:t>
            </a:r>
            <a:r>
              <a:rPr lang="tr-TR" dirty="0" smtClean="0"/>
              <a:t>M</a:t>
            </a:r>
            <a:r>
              <a:rPr lang="tr-TR" baseline="-25000" dirty="0" smtClean="0"/>
              <a:t>mir</a:t>
            </a:r>
            <a:r>
              <a:rPr lang="tr-TR" baseline="30000" dirty="0" smtClean="0"/>
              <a:t>2</a:t>
            </a:r>
            <a:r>
              <a:rPr lang="tr-TR" dirty="0" smtClean="0"/>
              <a:t>)</a:t>
            </a:r>
            <a:r>
              <a:rPr lang="tr-TR" b="1" baseline="30000" dirty="0" smtClean="0"/>
              <a:t>1/2</a:t>
            </a:r>
            <a:endParaRPr lang="tr-TR" b="1" dirty="0" smtClean="0">
              <a:solidFill>
                <a:srgbClr val="C00000"/>
              </a:solidFill>
            </a:endParaRPr>
          </a:p>
          <a:p>
            <a:endParaRPr lang="tr-TR" b="1" baseline="30000" dirty="0" smtClean="0">
              <a:solidFill>
                <a:srgbClr val="C00000"/>
              </a:solidFill>
            </a:endParaRPr>
          </a:p>
          <a:p>
            <a:r>
              <a:rPr lang="tr-TR" dirty="0" smtClean="0"/>
              <a:t>Sayısal </a:t>
            </a:r>
            <a:r>
              <a:rPr lang="tr-TR" dirty="0" err="1" smtClean="0"/>
              <a:t>Fotogrametri</a:t>
            </a:r>
            <a:r>
              <a:rPr lang="tr-TR" dirty="0" smtClean="0"/>
              <a:t> =</a:t>
            </a:r>
            <a:r>
              <a:rPr lang="tr-TR" dirty="0" smtClean="0">
                <a:solidFill>
                  <a:srgbClr val="C00000"/>
                </a:solidFill>
              </a:rPr>
              <a:t> </a:t>
            </a:r>
            <a:r>
              <a:rPr lang="tr-TR" b="1" dirty="0" smtClean="0">
                <a:solidFill>
                  <a:srgbClr val="C00000"/>
                </a:solidFill>
                <a:latin typeface="Times New Roman" pitchFamily="18" charset="0"/>
                <a:cs typeface="Times New Roman" pitchFamily="18" charset="0"/>
              </a:rPr>
              <a:t>0.0002</a:t>
            </a:r>
            <a:r>
              <a:rPr lang="tr-TR" b="1" dirty="0" smtClean="0">
                <a:solidFill>
                  <a:srgbClr val="C00000"/>
                </a:solidFill>
              </a:rPr>
              <a:t> (m) x M</a:t>
            </a:r>
          </a:p>
          <a:p>
            <a:endParaRPr lang="tr-TR" b="1" baseline="30000" dirty="0" smtClean="0">
              <a:solidFill>
                <a:srgbClr val="C00000"/>
              </a:solidFill>
            </a:endParaRPr>
          </a:p>
          <a:p>
            <a:r>
              <a:rPr lang="tr-TR" dirty="0" err="1" smtClean="0"/>
              <a:t>Fotogrametrik</a:t>
            </a:r>
            <a:r>
              <a:rPr lang="tr-TR" dirty="0" smtClean="0"/>
              <a:t> Pafta = </a:t>
            </a:r>
            <a:r>
              <a:rPr lang="tr-TR" b="1" dirty="0" smtClean="0">
                <a:solidFill>
                  <a:srgbClr val="FF0000"/>
                </a:solidFill>
                <a:latin typeface="Times New Roman" pitchFamily="18" charset="0"/>
                <a:cs typeface="Times New Roman" pitchFamily="18" charset="0"/>
              </a:rPr>
              <a:t>0.0003 </a:t>
            </a:r>
            <a:r>
              <a:rPr lang="tr-TR" b="1" dirty="0" smtClean="0">
                <a:solidFill>
                  <a:srgbClr val="C00000"/>
                </a:solidFill>
              </a:rPr>
              <a:t>(m)</a:t>
            </a:r>
            <a:r>
              <a:rPr lang="tr-TR" b="1" dirty="0" smtClean="0">
                <a:solidFill>
                  <a:srgbClr val="FF0000"/>
                </a:solidFill>
              </a:rPr>
              <a:t> x M</a:t>
            </a:r>
            <a:endParaRPr lang="tr-TR" b="1" baseline="30000" dirty="0" smtClean="0">
              <a:solidFill>
                <a:srgbClr val="FF0000"/>
              </a:solidFill>
            </a:endParaRPr>
          </a:p>
          <a:p>
            <a:r>
              <a:rPr lang="tr-TR" b="1" baseline="30000" dirty="0" smtClean="0">
                <a:solidFill>
                  <a:srgbClr val="C00000"/>
                </a:solidFill>
              </a:rPr>
              <a:t> </a:t>
            </a:r>
          </a:p>
          <a:p>
            <a:r>
              <a:rPr lang="tr-TR" dirty="0" smtClean="0"/>
              <a:t>Pafta Okuma =</a:t>
            </a:r>
            <a:r>
              <a:rPr lang="tr-TR" b="1" baseline="30000" dirty="0" smtClean="0">
                <a:solidFill>
                  <a:srgbClr val="C00000"/>
                </a:solidFill>
              </a:rPr>
              <a:t> </a:t>
            </a:r>
            <a:r>
              <a:rPr lang="tr-TR" dirty="0" smtClean="0"/>
              <a:t>( MÖ </a:t>
            </a:r>
            <a:r>
              <a:rPr lang="tr-TR" baseline="30000" dirty="0" smtClean="0"/>
              <a:t>2</a:t>
            </a:r>
            <a:r>
              <a:rPr lang="tr-TR" dirty="0" smtClean="0"/>
              <a:t> + MT </a:t>
            </a:r>
            <a:r>
              <a:rPr lang="tr-TR" baseline="30000" dirty="0" smtClean="0"/>
              <a:t>2</a:t>
            </a:r>
            <a:r>
              <a:rPr lang="tr-TR" dirty="0" smtClean="0"/>
              <a:t>+ MS </a:t>
            </a:r>
            <a:r>
              <a:rPr lang="tr-TR" baseline="30000" dirty="0" smtClean="0"/>
              <a:t>2</a:t>
            </a:r>
            <a:r>
              <a:rPr lang="tr-TR" dirty="0" smtClean="0"/>
              <a:t> ) </a:t>
            </a:r>
            <a:r>
              <a:rPr lang="tr-TR" baseline="30000" dirty="0" smtClean="0"/>
              <a:t>½</a:t>
            </a:r>
          </a:p>
          <a:p>
            <a:pPr>
              <a:buNone/>
            </a:pPr>
            <a:r>
              <a:rPr lang="tr-TR" baseline="30000" dirty="0" smtClean="0">
                <a:solidFill>
                  <a:srgbClr val="00B050"/>
                </a:solidFill>
              </a:rPr>
              <a:t>      </a:t>
            </a:r>
            <a:r>
              <a:rPr lang="tr-TR" b="1" baseline="30000" dirty="0" smtClean="0">
                <a:solidFill>
                  <a:srgbClr val="00B050"/>
                </a:solidFill>
              </a:rPr>
              <a:t>(</a:t>
            </a:r>
            <a:r>
              <a:rPr lang="tr-TR" b="1" baseline="30000" dirty="0" err="1" smtClean="0">
                <a:solidFill>
                  <a:srgbClr val="00B050"/>
                </a:solidFill>
              </a:rPr>
              <a:t>Fotogrametrik</a:t>
            </a:r>
            <a:r>
              <a:rPr lang="tr-TR" b="1" baseline="30000" dirty="0" smtClean="0">
                <a:solidFill>
                  <a:srgbClr val="00B050"/>
                </a:solidFill>
              </a:rPr>
              <a:t> Hariç)</a:t>
            </a:r>
          </a:p>
          <a:p>
            <a:endParaRPr lang="tr-TR" baseline="30000" dirty="0" smtClean="0"/>
          </a:p>
          <a:p>
            <a:endParaRPr lang="tr-TR" b="1" baseline="30000" dirty="0" smtClean="0">
              <a:solidFill>
                <a:srgbClr val="C00000"/>
              </a:solidFill>
            </a:endParaRPr>
          </a:p>
        </p:txBody>
      </p:sp>
      <p:pic>
        <p:nvPicPr>
          <p:cNvPr id="6" name="Picture 2" descr="tkgm ile ilgili görsel sonucu"/>
          <p:cNvPicPr>
            <a:picLocks noChangeAspect="1" noChangeArrowheads="1"/>
          </p:cNvPicPr>
          <p:nvPr/>
        </p:nvPicPr>
        <p:blipFill>
          <a:blip r:embed="rId2" cstate="screen"/>
          <a:srcRect/>
          <a:stretch>
            <a:fillRect/>
          </a:stretch>
        </p:blipFill>
        <p:spPr bwMode="auto">
          <a:xfrm>
            <a:off x="8064520" y="500042"/>
            <a:ext cx="1079480" cy="1079480"/>
          </a:xfrm>
          <a:prstGeom prst="rect">
            <a:avLst/>
          </a:prstGeom>
          <a:ln>
            <a:noFill/>
          </a:ln>
          <a:effectLst>
            <a:softEdge rad="112500"/>
          </a:effectLst>
        </p:spPr>
      </p:pic>
      <p:pic>
        <p:nvPicPr>
          <p:cNvPr id="1027" name="Picture 3"/>
          <p:cNvPicPr>
            <a:picLocks noChangeAspect="1" noChangeArrowheads="1"/>
          </p:cNvPicPr>
          <p:nvPr/>
        </p:nvPicPr>
        <p:blipFill>
          <a:blip r:embed="rId3" cstate="screen"/>
          <a:srcRect/>
          <a:stretch>
            <a:fillRect/>
          </a:stretch>
        </p:blipFill>
        <p:spPr bwMode="auto">
          <a:xfrm>
            <a:off x="7252314" y="1357298"/>
            <a:ext cx="1624412" cy="1268409"/>
          </a:xfrm>
          <a:prstGeom prst="rect">
            <a:avLst/>
          </a:prstGeom>
          <a:noFill/>
          <a:ln w="9525">
            <a:noFill/>
            <a:miter lim="800000"/>
            <a:headEnd/>
            <a:tailEnd/>
          </a:ln>
          <a:effectLst/>
        </p:spPr>
      </p:pic>
      <p:pic>
        <p:nvPicPr>
          <p:cNvPr id="1028" name="Picture 4"/>
          <p:cNvPicPr>
            <a:picLocks noChangeAspect="1" noChangeArrowheads="1"/>
          </p:cNvPicPr>
          <p:nvPr/>
        </p:nvPicPr>
        <p:blipFill>
          <a:blip r:embed="rId4" cstate="screen"/>
          <a:srcRect/>
          <a:stretch>
            <a:fillRect/>
          </a:stretch>
        </p:blipFill>
        <p:spPr bwMode="auto">
          <a:xfrm>
            <a:off x="7000892" y="2143116"/>
            <a:ext cx="1784331" cy="1549635"/>
          </a:xfrm>
          <a:prstGeom prst="rect">
            <a:avLst/>
          </a:prstGeom>
          <a:noFill/>
          <a:ln w="9525">
            <a:noFill/>
            <a:miter lim="800000"/>
            <a:headEnd/>
            <a:tailEnd/>
          </a:ln>
          <a:effectLst/>
        </p:spPr>
      </p:pic>
      <p:pic>
        <p:nvPicPr>
          <p:cNvPr id="7" name="Picture 2"/>
          <p:cNvPicPr>
            <a:picLocks noChangeAspect="1" noChangeArrowheads="1"/>
          </p:cNvPicPr>
          <p:nvPr/>
        </p:nvPicPr>
        <p:blipFill>
          <a:blip r:embed="rId5" cstate="screen"/>
          <a:srcRect/>
          <a:stretch>
            <a:fillRect/>
          </a:stretch>
        </p:blipFill>
        <p:spPr bwMode="auto">
          <a:xfrm>
            <a:off x="5664154" y="5214949"/>
            <a:ext cx="2193994" cy="140320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8" name="Picture 2" descr="IMG_0567"/>
          <p:cNvPicPr>
            <a:picLocks noChangeAspect="1" noChangeArrowheads="1"/>
          </p:cNvPicPr>
          <p:nvPr/>
        </p:nvPicPr>
        <p:blipFill>
          <a:blip r:embed="rId6" cstate="screen"/>
          <a:srcRect/>
          <a:stretch>
            <a:fillRect/>
          </a:stretch>
        </p:blipFill>
        <p:spPr>
          <a:xfrm>
            <a:off x="6660232" y="3571876"/>
            <a:ext cx="2483768" cy="1547344"/>
          </a:xfrm>
          <a:prstGeom prst="rect">
            <a:avLst/>
          </a:prstGeom>
          <a:ln>
            <a:noFill/>
          </a:ln>
          <a:effectLst>
            <a:softEdge rad="112500"/>
          </a:effectLst>
        </p:spPr>
      </p:pic>
      <p:sp>
        <p:nvSpPr>
          <p:cNvPr id="9" name="8 Metin kutusu"/>
          <p:cNvSpPr txBox="1"/>
          <p:nvPr/>
        </p:nvSpPr>
        <p:spPr>
          <a:xfrm>
            <a:off x="251520" y="5877272"/>
            <a:ext cx="1165704" cy="646331"/>
          </a:xfrm>
          <a:prstGeom prst="rect">
            <a:avLst/>
          </a:prstGeom>
        </p:spPr>
        <p:style>
          <a:lnRef idx="1">
            <a:schemeClr val="accent3"/>
          </a:lnRef>
          <a:fillRef idx="2">
            <a:schemeClr val="accent3"/>
          </a:fillRef>
          <a:effectRef idx="1">
            <a:schemeClr val="accent3"/>
          </a:effectRef>
          <a:fontRef idx="minor">
            <a:schemeClr val="dk1"/>
          </a:fontRef>
        </p:style>
        <p:txBody>
          <a:bodyPr wrap="none" rtlCol="0">
            <a:spAutoFit/>
          </a:bodyPr>
          <a:lstStyle/>
          <a:p>
            <a:r>
              <a:rPr lang="tr-TR" dirty="0" smtClean="0"/>
              <a:t>M=Ölçek</a:t>
            </a:r>
          </a:p>
          <a:p>
            <a:r>
              <a:rPr lang="tr-TR" dirty="0" smtClean="0"/>
              <a:t>m= metre</a:t>
            </a:r>
            <a:endParaRPr lang="tr-TR" dirty="0"/>
          </a:p>
        </p:txBody>
      </p:sp>
    </p:spTree>
  </p:cSld>
  <p:clrMapOvr>
    <a:masterClrMapping/>
  </p:clrMapOvr>
  <p:transition>
    <p:dissolv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2" descr="GPS ölçümü ile ilgili görsel sonucu"/>
          <p:cNvPicPr>
            <a:picLocks noChangeAspect="1" noChangeArrowheads="1"/>
          </p:cNvPicPr>
          <p:nvPr/>
        </p:nvPicPr>
        <p:blipFill>
          <a:blip r:embed="rId2" cstate="screen"/>
          <a:srcRect/>
          <a:stretch>
            <a:fillRect/>
          </a:stretch>
        </p:blipFill>
        <p:spPr bwMode="auto">
          <a:xfrm>
            <a:off x="5051846" y="785794"/>
            <a:ext cx="1935907" cy="1682750"/>
          </a:xfrm>
          <a:prstGeom prst="rect">
            <a:avLst/>
          </a:prstGeom>
          <a:ln>
            <a:noFill/>
          </a:ln>
          <a:effectLst>
            <a:softEdge rad="112500"/>
          </a:effectLst>
        </p:spPr>
      </p:pic>
      <p:pic>
        <p:nvPicPr>
          <p:cNvPr id="44036" name="Picture 4" descr="İlgili resim"/>
          <p:cNvPicPr>
            <a:picLocks noChangeAspect="1" noChangeArrowheads="1"/>
          </p:cNvPicPr>
          <p:nvPr/>
        </p:nvPicPr>
        <p:blipFill>
          <a:blip r:embed="rId3" cstate="screen"/>
          <a:srcRect/>
          <a:stretch>
            <a:fillRect/>
          </a:stretch>
        </p:blipFill>
        <p:spPr bwMode="auto">
          <a:xfrm>
            <a:off x="6673991" y="714356"/>
            <a:ext cx="2012809" cy="2341569"/>
          </a:xfrm>
          <a:prstGeom prst="rect">
            <a:avLst/>
          </a:prstGeom>
          <a:noFill/>
        </p:spPr>
      </p:pic>
      <p:pic>
        <p:nvPicPr>
          <p:cNvPr id="44038" name="Picture 6" descr="koordinat dönüşümü ile ilgili görsel sonucu"/>
          <p:cNvPicPr>
            <a:picLocks noChangeAspect="1" noChangeArrowheads="1"/>
          </p:cNvPicPr>
          <p:nvPr/>
        </p:nvPicPr>
        <p:blipFill>
          <a:blip r:embed="rId4" cstate="screen"/>
          <a:srcRect/>
          <a:stretch>
            <a:fillRect/>
          </a:stretch>
        </p:blipFill>
        <p:spPr bwMode="auto">
          <a:xfrm>
            <a:off x="6987753" y="3461246"/>
            <a:ext cx="1844657" cy="1610828"/>
          </a:xfrm>
          <a:prstGeom prst="rect">
            <a:avLst/>
          </a:prstGeom>
          <a:noFill/>
        </p:spPr>
      </p:pic>
      <p:pic>
        <p:nvPicPr>
          <p:cNvPr id="10" name="Picture 2" descr="tkgm ile ilgili görsel sonucu"/>
          <p:cNvPicPr>
            <a:picLocks noChangeAspect="1" noChangeArrowheads="1"/>
          </p:cNvPicPr>
          <p:nvPr/>
        </p:nvPicPr>
        <p:blipFill>
          <a:blip r:embed="rId5" cstate="screen"/>
          <a:srcRect/>
          <a:stretch>
            <a:fillRect/>
          </a:stretch>
        </p:blipFill>
        <p:spPr bwMode="auto">
          <a:xfrm>
            <a:off x="8072462" y="492132"/>
            <a:ext cx="1079480" cy="1079480"/>
          </a:xfrm>
          <a:prstGeom prst="rect">
            <a:avLst/>
          </a:prstGeom>
          <a:ln>
            <a:noFill/>
          </a:ln>
          <a:effectLst>
            <a:softEdge rad="112500"/>
          </a:effectLst>
        </p:spPr>
      </p:pic>
      <p:sp>
        <p:nvSpPr>
          <p:cNvPr id="12" name="11 Metin kutusu"/>
          <p:cNvSpPr txBox="1"/>
          <p:nvPr/>
        </p:nvSpPr>
        <p:spPr>
          <a:xfrm>
            <a:off x="179512" y="785794"/>
            <a:ext cx="5148000" cy="5355312"/>
          </a:xfrm>
          <a:prstGeom prst="rect">
            <a:avLst/>
          </a:prstGeom>
          <a:solidFill>
            <a:schemeClr val="accent2"/>
          </a:solidFill>
        </p:spPr>
        <p:txBody>
          <a:bodyPr wrap="square" rtlCol="0">
            <a:spAutoFit/>
          </a:bodyPr>
          <a:lstStyle/>
          <a:p>
            <a:r>
              <a:rPr lang="tr-TR" sz="2400" dirty="0" smtClean="0"/>
              <a:t>Zeminde belirgin sınır varsa: </a:t>
            </a:r>
          </a:p>
          <a:p>
            <a:r>
              <a:rPr lang="tr-TR" sz="2400" b="1" dirty="0" smtClean="0"/>
              <a:t>Zmax = 0.21 m olur.</a:t>
            </a:r>
          </a:p>
          <a:p>
            <a:r>
              <a:rPr lang="tr-TR" sz="2400" dirty="0" smtClean="0"/>
              <a:t>(GPS / Elektronik Takeometre)</a:t>
            </a:r>
          </a:p>
          <a:p>
            <a:endParaRPr lang="tr-TR" sz="2400" dirty="0" smtClean="0"/>
          </a:p>
          <a:p>
            <a:r>
              <a:rPr lang="tr-TR" sz="2400" dirty="0" smtClean="0"/>
              <a:t>Zeminde belirgin sınır yoksa:</a:t>
            </a:r>
          </a:p>
          <a:p>
            <a:r>
              <a:rPr lang="tr-TR" sz="2400" b="1" dirty="0" smtClean="0">
                <a:solidFill>
                  <a:srgbClr val="FF0000"/>
                </a:solidFill>
              </a:rPr>
              <a:t>Zmax = </a:t>
            </a:r>
            <a:r>
              <a:rPr lang="tr-TR" sz="2400" dirty="0" smtClean="0">
                <a:solidFill>
                  <a:srgbClr val="FF0000"/>
                </a:solidFill>
              </a:rPr>
              <a:t>0 olacaktır.</a:t>
            </a:r>
          </a:p>
          <a:p>
            <a:r>
              <a:rPr lang="tr-TR" sz="2400" dirty="0" smtClean="0">
                <a:solidFill>
                  <a:srgbClr val="FF0000"/>
                </a:solidFill>
              </a:rPr>
              <a:t>Formüllerde bu değerler yerine konacaktır.</a:t>
            </a:r>
          </a:p>
          <a:p>
            <a:endParaRPr lang="tr-TR" sz="2400" dirty="0" smtClean="0"/>
          </a:p>
          <a:p>
            <a:r>
              <a:rPr lang="tr-TR" sz="2400" b="1" dirty="0" smtClean="0">
                <a:latin typeface="+mn-lt"/>
                <a:cs typeface="Times New Roman" pitchFamily="18" charset="0"/>
              </a:rPr>
              <a:t>Dönüşüm </a:t>
            </a:r>
            <a:r>
              <a:rPr lang="tr-TR" sz="2400" b="1" dirty="0" err="1" smtClean="0">
                <a:latin typeface="+mn-lt"/>
                <a:cs typeface="Times New Roman" pitchFamily="18" charset="0"/>
              </a:rPr>
              <a:t>max</a:t>
            </a:r>
            <a:r>
              <a:rPr lang="tr-TR" sz="2400" dirty="0" smtClean="0">
                <a:latin typeface="+mn-lt"/>
                <a:cs typeface="Times New Roman" pitchFamily="18" charset="0"/>
              </a:rPr>
              <a:t>= Koordinat dönüşümünün hesaplanmış uyuşum doğruluğunun metre cinsiden değeri</a:t>
            </a:r>
            <a:endParaRPr lang="tr-TR" sz="2400" dirty="0" smtClean="0">
              <a:latin typeface="+mn-lt"/>
            </a:endParaRPr>
          </a:p>
          <a:p>
            <a:endParaRPr lang="tr-TR" dirty="0" smtClean="0"/>
          </a:p>
          <a:p>
            <a:endParaRPr lang="tr-TR" dirty="0" smtClean="0"/>
          </a:p>
          <a:p>
            <a:endParaRPr lang="tr-TR" dirty="0"/>
          </a:p>
        </p:txBody>
      </p:sp>
      <p:sp>
        <p:nvSpPr>
          <p:cNvPr id="7" name="6 Metin kutusu"/>
          <p:cNvSpPr txBox="1"/>
          <p:nvPr/>
        </p:nvSpPr>
        <p:spPr>
          <a:xfrm>
            <a:off x="179512" y="5723964"/>
            <a:ext cx="5636030" cy="369332"/>
          </a:xfrm>
          <a:prstGeom prst="rect">
            <a:avLst/>
          </a:prstGeom>
        </p:spPr>
        <p:style>
          <a:lnRef idx="1">
            <a:schemeClr val="accent1"/>
          </a:lnRef>
          <a:fillRef idx="2">
            <a:schemeClr val="accent1"/>
          </a:fillRef>
          <a:effectRef idx="1">
            <a:schemeClr val="accent1"/>
          </a:effectRef>
          <a:fontRef idx="minor">
            <a:schemeClr val="dk1"/>
          </a:fontRef>
        </p:style>
        <p:txBody>
          <a:bodyPr wrap="none" rtlCol="0">
            <a:spAutoFit/>
          </a:bodyPr>
          <a:lstStyle/>
          <a:p>
            <a:r>
              <a:rPr lang="tr-TR" b="1" dirty="0" smtClean="0"/>
              <a:t>Mo değeri B.Ö.H.H.B.Ü.Y.’ne göre </a:t>
            </a:r>
            <a:r>
              <a:rPr lang="tr-TR" b="1" dirty="0" smtClean="0">
                <a:latin typeface="+mj-lt"/>
              </a:rPr>
              <a:t>9</a:t>
            </a:r>
            <a:r>
              <a:rPr lang="tr-TR" b="1" dirty="0" smtClean="0"/>
              <a:t> cm ‘</a:t>
            </a:r>
            <a:r>
              <a:rPr lang="tr-TR" b="1" dirty="0" err="1" smtClean="0"/>
              <a:t>yi</a:t>
            </a:r>
            <a:r>
              <a:rPr lang="tr-TR" b="1" dirty="0" smtClean="0"/>
              <a:t> geçemez.</a:t>
            </a:r>
            <a:endParaRPr lang="tr-TR" b="1" dirty="0"/>
          </a:p>
        </p:txBody>
      </p:sp>
    </p:spTree>
  </p:cSld>
  <p:clrMapOvr>
    <a:masterClrMapping/>
  </p:clrMapOvr>
  <p:transition>
    <p:dissolv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2 İçerik Yer Tutucusu"/>
          <p:cNvSpPr>
            <a:spLocks noGrp="1"/>
          </p:cNvSpPr>
          <p:nvPr>
            <p:ph idx="1"/>
          </p:nvPr>
        </p:nvSpPr>
        <p:spPr>
          <a:xfrm>
            <a:off x="457200" y="1000108"/>
            <a:ext cx="8229600" cy="5214974"/>
          </a:xfrm>
        </p:spPr>
        <p:txBody>
          <a:bodyPr>
            <a:normAutofit/>
          </a:bodyPr>
          <a:lstStyle/>
          <a:p>
            <a:r>
              <a:rPr lang="tr-TR" b="1" dirty="0" smtClean="0">
                <a:solidFill>
                  <a:srgbClr val="FF0000"/>
                </a:solidFill>
              </a:rPr>
              <a:t> </a:t>
            </a:r>
            <a:r>
              <a:rPr lang="tr-TR" b="1" dirty="0" smtClean="0"/>
              <a:t>Paftalardan okunmak suretiyle elde edilen değerlere göre sayısallaştırmalarda :</a:t>
            </a:r>
          </a:p>
          <a:p>
            <a:endParaRPr lang="tr-TR" b="1" dirty="0" smtClean="0">
              <a:solidFill>
                <a:srgbClr val="FF0000"/>
              </a:solidFill>
            </a:endParaRPr>
          </a:p>
          <a:p>
            <a:r>
              <a:rPr lang="tr-TR" dirty="0" smtClean="0"/>
              <a:t>Ölçü hatası = MÖ</a:t>
            </a:r>
          </a:p>
          <a:p>
            <a:r>
              <a:rPr lang="tr-TR" dirty="0" err="1" smtClean="0"/>
              <a:t>Tersimat</a:t>
            </a:r>
            <a:r>
              <a:rPr lang="tr-TR" dirty="0" smtClean="0"/>
              <a:t> hatası = MT = </a:t>
            </a:r>
            <a:r>
              <a:rPr lang="tr-TR" dirty="0" smtClean="0">
                <a:latin typeface="Arial" pitchFamily="34" charset="0"/>
                <a:cs typeface="Arial" pitchFamily="34" charset="0"/>
              </a:rPr>
              <a:t>0.0002</a:t>
            </a:r>
            <a:r>
              <a:rPr lang="tr-TR" dirty="0" smtClean="0"/>
              <a:t> m. x M</a:t>
            </a:r>
          </a:p>
          <a:p>
            <a:r>
              <a:rPr lang="tr-TR" dirty="0" smtClean="0"/>
              <a:t>Sayısallaştırma hatası = MS = </a:t>
            </a:r>
            <a:r>
              <a:rPr lang="tr-TR" dirty="0" smtClean="0">
                <a:latin typeface="Arial" pitchFamily="34" charset="0"/>
                <a:cs typeface="Arial" pitchFamily="34" charset="0"/>
              </a:rPr>
              <a:t>0.0002</a:t>
            </a:r>
            <a:r>
              <a:rPr lang="tr-TR" dirty="0" smtClean="0"/>
              <a:t> m. x M</a:t>
            </a:r>
          </a:p>
          <a:p>
            <a:r>
              <a:rPr lang="tr-TR" dirty="0" smtClean="0"/>
              <a:t>M: Pafta Ölçeğinin Paydası</a:t>
            </a:r>
          </a:p>
          <a:p>
            <a:r>
              <a:rPr lang="tr-TR" b="1" dirty="0" err="1" smtClean="0"/>
              <a:t>dsmax</a:t>
            </a:r>
            <a:r>
              <a:rPr lang="tr-TR" b="1" dirty="0" smtClean="0"/>
              <a:t> = </a:t>
            </a:r>
            <a:r>
              <a:rPr lang="tr-TR" dirty="0" smtClean="0"/>
              <a:t>( MÖ </a:t>
            </a:r>
            <a:r>
              <a:rPr lang="tr-TR" baseline="30000" dirty="0" smtClean="0"/>
              <a:t>2</a:t>
            </a:r>
            <a:r>
              <a:rPr lang="tr-TR" dirty="0" smtClean="0"/>
              <a:t> + MT </a:t>
            </a:r>
            <a:r>
              <a:rPr lang="tr-TR" baseline="30000" dirty="0" smtClean="0"/>
              <a:t>2</a:t>
            </a:r>
            <a:r>
              <a:rPr lang="tr-TR" dirty="0" smtClean="0"/>
              <a:t>+ MS </a:t>
            </a:r>
            <a:r>
              <a:rPr lang="tr-TR" baseline="30000" dirty="0" smtClean="0"/>
              <a:t>2</a:t>
            </a:r>
            <a:r>
              <a:rPr lang="tr-TR" dirty="0" smtClean="0"/>
              <a:t> ) </a:t>
            </a:r>
            <a:r>
              <a:rPr lang="tr-TR" baseline="30000" dirty="0" smtClean="0"/>
              <a:t>½</a:t>
            </a:r>
          </a:p>
          <a:p>
            <a:endParaRPr lang="tr-TR" baseline="30000" dirty="0" smtClean="0">
              <a:latin typeface="+mj-lt"/>
            </a:endParaRPr>
          </a:p>
          <a:p>
            <a:r>
              <a:rPr lang="tr-TR" sz="3200" baseline="30000" dirty="0" smtClean="0">
                <a:latin typeface="+mj-lt"/>
              </a:rPr>
              <a:t>Formülünden elde edilmektedir. Genelgede paftadan yapılan sayısallaştırmalar için pafta ölçeğine göre örnekler verilmiştir. Bunlar:</a:t>
            </a:r>
          </a:p>
          <a:p>
            <a:endParaRPr lang="tr-TR" dirty="0">
              <a:latin typeface="+mj-lt"/>
            </a:endParaRPr>
          </a:p>
        </p:txBody>
      </p:sp>
      <p:pic>
        <p:nvPicPr>
          <p:cNvPr id="3" name="Picture 2" descr="tkgm ile ilgili görsel sonucu"/>
          <p:cNvPicPr>
            <a:picLocks noChangeAspect="1" noChangeArrowheads="1"/>
          </p:cNvPicPr>
          <p:nvPr/>
        </p:nvPicPr>
        <p:blipFill>
          <a:blip r:embed="rId2" cstate="screen"/>
          <a:srcRect/>
          <a:stretch>
            <a:fillRect/>
          </a:stretch>
        </p:blipFill>
        <p:spPr bwMode="auto">
          <a:xfrm>
            <a:off x="8064520" y="492132"/>
            <a:ext cx="1079480" cy="1079480"/>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tkgm ile ilgili görsel sonucu"/>
          <p:cNvPicPr>
            <a:picLocks noChangeAspect="1" noChangeArrowheads="1"/>
          </p:cNvPicPr>
          <p:nvPr/>
        </p:nvPicPr>
        <p:blipFill>
          <a:blip r:embed="rId2" cstate="screen"/>
          <a:srcRect/>
          <a:stretch>
            <a:fillRect/>
          </a:stretch>
        </p:blipFill>
        <p:spPr bwMode="auto">
          <a:xfrm>
            <a:off x="8064520" y="428604"/>
            <a:ext cx="1079480" cy="1079480"/>
          </a:xfrm>
          <a:prstGeom prst="rect">
            <a:avLst/>
          </a:prstGeom>
          <a:ln>
            <a:noFill/>
          </a:ln>
          <a:effectLst>
            <a:softEdge rad="112500"/>
          </a:effectLst>
        </p:spPr>
      </p:pic>
      <p:sp>
        <p:nvSpPr>
          <p:cNvPr id="2" name="1 Başlık"/>
          <p:cNvSpPr>
            <a:spLocks noGrp="1"/>
          </p:cNvSpPr>
          <p:nvPr>
            <p:ph type="title"/>
          </p:nvPr>
        </p:nvSpPr>
        <p:spPr/>
        <p:txBody>
          <a:bodyPr>
            <a:normAutofit fontScale="90000"/>
          </a:bodyPr>
          <a:lstStyle/>
          <a:p>
            <a:r>
              <a:rPr lang="tr-TR" dirty="0" smtClean="0"/>
              <a:t/>
            </a:r>
            <a:br>
              <a:rPr lang="tr-TR" dirty="0" smtClean="0"/>
            </a:br>
            <a:endParaRPr lang="tr-TR" dirty="0"/>
          </a:p>
        </p:txBody>
      </p:sp>
      <p:pic>
        <p:nvPicPr>
          <p:cNvPr id="48130" name="Picture 2"/>
          <p:cNvPicPr>
            <a:picLocks noChangeAspect="1" noChangeArrowheads="1"/>
          </p:cNvPicPr>
          <p:nvPr/>
        </p:nvPicPr>
        <p:blipFill>
          <a:blip r:embed="rId3" cstate="screen"/>
          <a:srcRect/>
          <a:stretch>
            <a:fillRect/>
          </a:stretch>
        </p:blipFill>
        <p:spPr bwMode="auto">
          <a:xfrm>
            <a:off x="0" y="1285860"/>
            <a:ext cx="9144000" cy="4643470"/>
          </a:xfrm>
          <a:prstGeom prst="rect">
            <a:avLst/>
          </a:prstGeom>
          <a:noFill/>
          <a:ln w="9525">
            <a:noFill/>
            <a:miter lim="800000"/>
            <a:headEnd/>
            <a:tailEnd/>
          </a:ln>
          <a:effectLst/>
        </p:spPr>
      </p:pic>
      <p:sp>
        <p:nvSpPr>
          <p:cNvPr id="6" name="5 Dikdörtgen"/>
          <p:cNvSpPr/>
          <p:nvPr/>
        </p:nvSpPr>
        <p:spPr>
          <a:xfrm>
            <a:off x="71438" y="916528"/>
            <a:ext cx="8858280" cy="369332"/>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a:spAutoFit/>
          </a:bodyPr>
          <a:lstStyle/>
          <a:p>
            <a:r>
              <a:rPr lang="tr-TR" b="1" dirty="0" smtClean="0">
                <a:solidFill>
                  <a:schemeClr val="tx1"/>
                </a:solidFill>
              </a:rPr>
              <a:t>Paftalardan okunmak suretiyle elde edilen değerlere göre sayısallaştırmalarda :</a:t>
            </a:r>
            <a:endParaRPr lang="tr-TR" dirty="0">
              <a:solidFill>
                <a:schemeClr val="tx1"/>
              </a:solidFill>
            </a:endParaRPr>
          </a:p>
        </p:txBody>
      </p:sp>
      <p:sp>
        <p:nvSpPr>
          <p:cNvPr id="7" name="6 Dikdörtgen"/>
          <p:cNvSpPr/>
          <p:nvPr/>
        </p:nvSpPr>
        <p:spPr>
          <a:xfrm>
            <a:off x="71438" y="5828244"/>
            <a:ext cx="8858280" cy="369332"/>
          </a:xfrm>
          <a:prstGeom prst="rect">
            <a:avLst/>
          </a:prstGeom>
        </p:spPr>
        <p:txBody>
          <a:bodyPr wrap="square">
            <a:spAutoFit/>
          </a:bodyPr>
          <a:lstStyle/>
          <a:p>
            <a:r>
              <a:rPr lang="tr-TR" b="1" dirty="0" smtClean="0"/>
              <a:t>Hesaplanmış hazır </a:t>
            </a:r>
            <a:r>
              <a:rPr lang="tr-TR" b="1" dirty="0" err="1" smtClean="0"/>
              <a:t>dsmax’lar</a:t>
            </a:r>
            <a:r>
              <a:rPr lang="tr-TR" b="1" dirty="0" smtClean="0"/>
              <a:t>. </a:t>
            </a:r>
            <a:endParaRPr lang="tr-TR"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867508"/>
            <a:ext cx="7043758" cy="1049324"/>
          </a:xfrm>
        </p:spPr>
        <p:style>
          <a:lnRef idx="1">
            <a:schemeClr val="accent5"/>
          </a:lnRef>
          <a:fillRef idx="2">
            <a:schemeClr val="accent5"/>
          </a:fillRef>
          <a:effectRef idx="1">
            <a:schemeClr val="accent5"/>
          </a:effectRef>
          <a:fontRef idx="minor">
            <a:schemeClr val="dk1"/>
          </a:fontRef>
        </p:style>
        <p:txBody>
          <a:bodyPr>
            <a:noAutofit/>
          </a:bodyPr>
          <a:lstStyle/>
          <a:p>
            <a:r>
              <a:rPr lang="tr-TR" sz="3000" b="1" dirty="0" smtClean="0"/>
              <a:t> </a:t>
            </a:r>
            <a:br>
              <a:rPr lang="tr-TR" sz="3000" b="1" dirty="0" smtClean="0"/>
            </a:br>
            <a:r>
              <a:rPr lang="tr-TR" sz="3000" b="1" dirty="0" smtClean="0"/>
              <a:t>Geçici Koordinatlar için</a:t>
            </a:r>
            <a:br>
              <a:rPr lang="tr-TR" sz="3000" b="1" dirty="0" smtClean="0"/>
            </a:br>
            <a:r>
              <a:rPr lang="tr-TR" sz="3000" b="1" dirty="0" smtClean="0"/>
              <a:t>Nokta Konum Doğruluğu (MK) Hesabı</a:t>
            </a:r>
            <a:endParaRPr lang="tr-TR" sz="3000" b="1" dirty="0"/>
          </a:p>
        </p:txBody>
      </p:sp>
      <p:sp>
        <p:nvSpPr>
          <p:cNvPr id="3" name="2 İçerik Yer Tutucusu"/>
          <p:cNvSpPr>
            <a:spLocks noGrp="1"/>
          </p:cNvSpPr>
          <p:nvPr>
            <p:ph idx="1"/>
          </p:nvPr>
        </p:nvSpPr>
        <p:spPr>
          <a:xfrm>
            <a:off x="0" y="2103052"/>
            <a:ext cx="9144000" cy="5286388"/>
          </a:xfrm>
        </p:spPr>
        <p:txBody>
          <a:bodyPr>
            <a:normAutofit/>
          </a:bodyPr>
          <a:lstStyle/>
          <a:p>
            <a:r>
              <a:rPr lang="tr-TR" sz="2400" b="1" u="sng" dirty="0" smtClean="0">
                <a:solidFill>
                  <a:srgbClr val="C00000"/>
                </a:solidFill>
              </a:rPr>
              <a:t>Lokal’den-ITRF</a:t>
            </a:r>
            <a:r>
              <a:rPr lang="tr-TR" sz="2400" b="1" u="sng" dirty="0" smtClean="0"/>
              <a:t> veya </a:t>
            </a:r>
            <a:r>
              <a:rPr lang="tr-TR" sz="2400" b="1" u="sng" dirty="0" smtClean="0">
                <a:solidFill>
                  <a:srgbClr val="C00000"/>
                </a:solidFill>
              </a:rPr>
              <a:t>ED</a:t>
            </a:r>
            <a:r>
              <a:rPr lang="tr-TR" sz="2400" b="1" u="sng" dirty="0" smtClean="0">
                <a:solidFill>
                  <a:srgbClr val="C00000"/>
                </a:solidFill>
                <a:latin typeface="Times New Roman" pitchFamily="18" charset="0"/>
                <a:cs typeface="Times New Roman" pitchFamily="18" charset="0"/>
              </a:rPr>
              <a:t>50’den</a:t>
            </a:r>
            <a:r>
              <a:rPr lang="tr-TR" sz="2400" b="1" u="sng" dirty="0" smtClean="0">
                <a:solidFill>
                  <a:srgbClr val="C00000"/>
                </a:solidFill>
              </a:rPr>
              <a:t>-</a:t>
            </a:r>
            <a:r>
              <a:rPr lang="tr-TR" sz="2400" b="1" u="sng" dirty="0" err="1" smtClean="0">
                <a:solidFill>
                  <a:srgbClr val="C00000"/>
                </a:solidFill>
              </a:rPr>
              <a:t>ITRF</a:t>
            </a:r>
            <a:r>
              <a:rPr lang="tr-TR" sz="2400" b="1" u="sng" dirty="0" err="1" smtClean="0"/>
              <a:t>’e</a:t>
            </a:r>
            <a:r>
              <a:rPr lang="tr-TR" sz="2400" b="1" u="sng" dirty="0" smtClean="0"/>
              <a:t> Dönüşüm Yapılmış ise;</a:t>
            </a:r>
          </a:p>
          <a:p>
            <a:pPr>
              <a:buNone/>
            </a:pPr>
            <a:r>
              <a:rPr lang="tr-TR" dirty="0" smtClean="0"/>
              <a:t>       </a:t>
            </a:r>
          </a:p>
          <a:p>
            <a:pPr>
              <a:buNone/>
            </a:pPr>
            <a:r>
              <a:rPr lang="tr-TR" b="1" dirty="0" smtClean="0">
                <a:solidFill>
                  <a:srgbClr val="0000FF"/>
                </a:solidFill>
              </a:rPr>
              <a:t>    MK </a:t>
            </a:r>
            <a:r>
              <a:rPr lang="tr-TR" dirty="0" smtClean="0"/>
              <a:t>= (ds</a:t>
            </a:r>
            <a:r>
              <a:rPr lang="tr-TR" baseline="-25000" dirty="0" smtClean="0"/>
              <a:t>max</a:t>
            </a:r>
            <a:r>
              <a:rPr lang="tr-TR" baseline="30000" dirty="0" smtClean="0"/>
              <a:t>2</a:t>
            </a:r>
            <a:r>
              <a:rPr lang="tr-TR" dirty="0" smtClean="0"/>
              <a:t> +Dönüşüm</a:t>
            </a:r>
            <a:r>
              <a:rPr lang="tr-TR" baseline="-25000" dirty="0" smtClean="0"/>
              <a:t>max</a:t>
            </a:r>
            <a:r>
              <a:rPr lang="tr-TR" baseline="30000" dirty="0" smtClean="0"/>
              <a:t>2</a:t>
            </a:r>
            <a:r>
              <a:rPr lang="tr-TR" dirty="0" smtClean="0"/>
              <a:t> +Z</a:t>
            </a:r>
            <a:r>
              <a:rPr lang="tr-TR" baseline="-25000" dirty="0" smtClean="0"/>
              <a:t>max</a:t>
            </a:r>
            <a:r>
              <a:rPr lang="tr-TR" baseline="30000" dirty="0" smtClean="0"/>
              <a:t>2</a:t>
            </a:r>
            <a:r>
              <a:rPr lang="tr-TR" dirty="0" smtClean="0"/>
              <a:t>)</a:t>
            </a:r>
            <a:r>
              <a:rPr lang="tr-TR" baseline="30000" dirty="0" smtClean="0"/>
              <a:t>1/2</a:t>
            </a:r>
          </a:p>
          <a:p>
            <a:endParaRPr lang="tr-TR" dirty="0" smtClean="0"/>
          </a:p>
          <a:p>
            <a:r>
              <a:rPr lang="tr-TR" sz="2400" b="1" u="sng" dirty="0" smtClean="0">
                <a:solidFill>
                  <a:srgbClr val="C00000"/>
                </a:solidFill>
              </a:rPr>
              <a:t>Lokal’den-ED</a:t>
            </a:r>
            <a:r>
              <a:rPr lang="tr-TR" sz="2400" b="1" u="sng" dirty="0" smtClean="0">
                <a:solidFill>
                  <a:srgbClr val="C00000"/>
                </a:solidFill>
                <a:latin typeface="Times New Roman" pitchFamily="18" charset="0"/>
                <a:cs typeface="Times New Roman" pitchFamily="18" charset="0"/>
              </a:rPr>
              <a:t>50</a:t>
            </a:r>
            <a:r>
              <a:rPr lang="tr-TR" sz="2400" b="1" u="sng" dirty="0" smtClean="0"/>
              <a:t>’ye + </a:t>
            </a:r>
            <a:r>
              <a:rPr lang="tr-TR" sz="2400" b="1" u="sng" dirty="0" smtClean="0">
                <a:solidFill>
                  <a:srgbClr val="C00000"/>
                </a:solidFill>
              </a:rPr>
              <a:t>ED</a:t>
            </a:r>
            <a:r>
              <a:rPr lang="tr-TR" sz="2400" b="1" u="sng" dirty="0" smtClean="0">
                <a:solidFill>
                  <a:srgbClr val="C00000"/>
                </a:solidFill>
                <a:latin typeface="Times New Roman" pitchFamily="18" charset="0"/>
                <a:cs typeface="Times New Roman" pitchFamily="18" charset="0"/>
              </a:rPr>
              <a:t>50’den</a:t>
            </a:r>
            <a:r>
              <a:rPr lang="tr-TR" sz="2400" b="1" u="sng" dirty="0" smtClean="0">
                <a:solidFill>
                  <a:srgbClr val="C00000"/>
                </a:solidFill>
              </a:rPr>
              <a:t>-</a:t>
            </a:r>
            <a:r>
              <a:rPr lang="tr-TR" sz="2400" b="1" u="sng" dirty="0" err="1" smtClean="0">
                <a:solidFill>
                  <a:srgbClr val="C00000"/>
                </a:solidFill>
              </a:rPr>
              <a:t>ITRF</a:t>
            </a:r>
            <a:r>
              <a:rPr lang="tr-TR" sz="2400" b="1" u="sng" dirty="0" err="1" smtClean="0"/>
              <a:t>’e</a:t>
            </a:r>
            <a:r>
              <a:rPr lang="tr-TR" sz="2400" b="1" u="sng" dirty="0" smtClean="0"/>
              <a:t> Dönüşüm Yapılmış ise;</a:t>
            </a:r>
          </a:p>
          <a:p>
            <a:pPr>
              <a:buNone/>
            </a:pPr>
            <a:r>
              <a:rPr lang="tr-TR" b="1" dirty="0" smtClean="0">
                <a:solidFill>
                  <a:srgbClr val="0000FF"/>
                </a:solidFill>
              </a:rPr>
              <a:t>  </a:t>
            </a:r>
          </a:p>
          <a:p>
            <a:pPr>
              <a:buNone/>
            </a:pPr>
            <a:r>
              <a:rPr lang="tr-TR" b="1" dirty="0" smtClean="0">
                <a:solidFill>
                  <a:srgbClr val="0000FF"/>
                </a:solidFill>
              </a:rPr>
              <a:t>  MK </a:t>
            </a:r>
            <a:r>
              <a:rPr lang="tr-TR" dirty="0" smtClean="0"/>
              <a:t>= (ds</a:t>
            </a:r>
            <a:r>
              <a:rPr lang="tr-TR" baseline="-25000" dirty="0" smtClean="0"/>
              <a:t>max</a:t>
            </a:r>
            <a:r>
              <a:rPr lang="tr-TR" baseline="30000" dirty="0" smtClean="0"/>
              <a:t>2</a:t>
            </a:r>
            <a:r>
              <a:rPr lang="tr-TR" dirty="0" smtClean="0"/>
              <a:t> +</a:t>
            </a:r>
            <a:r>
              <a:rPr lang="tr-TR" dirty="0" smtClean="0">
                <a:latin typeface="Times New Roman" pitchFamily="18" charset="0"/>
                <a:cs typeface="Times New Roman" pitchFamily="18" charset="0"/>
              </a:rPr>
              <a:t>1.</a:t>
            </a:r>
            <a:r>
              <a:rPr lang="tr-TR" dirty="0" smtClean="0"/>
              <a:t>Dönüşüm</a:t>
            </a:r>
            <a:r>
              <a:rPr lang="tr-TR" baseline="-25000" dirty="0" smtClean="0"/>
              <a:t>max</a:t>
            </a:r>
            <a:r>
              <a:rPr lang="tr-TR" baseline="30000" dirty="0" smtClean="0"/>
              <a:t>2</a:t>
            </a:r>
            <a:r>
              <a:rPr lang="tr-TR" dirty="0" smtClean="0"/>
              <a:t> + </a:t>
            </a:r>
            <a:r>
              <a:rPr lang="tr-TR" dirty="0" smtClean="0">
                <a:latin typeface="Times New Roman" pitchFamily="18" charset="0"/>
                <a:cs typeface="Times New Roman" pitchFamily="18" charset="0"/>
              </a:rPr>
              <a:t>2.</a:t>
            </a:r>
            <a:r>
              <a:rPr lang="tr-TR" dirty="0" smtClean="0"/>
              <a:t>Dönüşüm</a:t>
            </a:r>
            <a:r>
              <a:rPr lang="tr-TR" baseline="-25000" dirty="0" smtClean="0"/>
              <a:t>max</a:t>
            </a:r>
            <a:r>
              <a:rPr lang="tr-TR" baseline="30000" dirty="0" smtClean="0"/>
              <a:t>2 +</a:t>
            </a:r>
            <a:r>
              <a:rPr lang="tr-TR" dirty="0" smtClean="0"/>
              <a:t>Z</a:t>
            </a:r>
            <a:r>
              <a:rPr lang="tr-TR" baseline="-25000" dirty="0" smtClean="0"/>
              <a:t>max</a:t>
            </a:r>
            <a:r>
              <a:rPr lang="tr-TR" baseline="30000" dirty="0" smtClean="0"/>
              <a:t>2</a:t>
            </a:r>
            <a:r>
              <a:rPr lang="tr-TR" dirty="0" smtClean="0"/>
              <a:t>)</a:t>
            </a:r>
            <a:r>
              <a:rPr lang="tr-TR" baseline="30000" dirty="0" smtClean="0"/>
              <a:t>1/2</a:t>
            </a:r>
            <a:endParaRPr lang="tr-TR" dirty="0" smtClean="0"/>
          </a:p>
          <a:p>
            <a:endParaRPr lang="tr-TR" dirty="0" smtClean="0"/>
          </a:p>
          <a:p>
            <a:pPr>
              <a:buNone/>
            </a:pPr>
            <a:r>
              <a:rPr lang="tr-TR" sz="2000" i="1" dirty="0" smtClean="0">
                <a:effectLst>
                  <a:outerShdw blurRad="38100" dist="38100" dir="2700000" algn="tl">
                    <a:srgbClr val="000000">
                      <a:alpha val="43137"/>
                    </a:srgbClr>
                  </a:outerShdw>
                </a:effectLst>
              </a:rPr>
              <a:t>              </a:t>
            </a:r>
          </a:p>
        </p:txBody>
      </p:sp>
      <p:cxnSp>
        <p:nvCxnSpPr>
          <p:cNvPr id="8" name="7 Düz Ok Bağlayıcısı"/>
          <p:cNvCxnSpPr/>
          <p:nvPr/>
        </p:nvCxnSpPr>
        <p:spPr>
          <a:xfrm>
            <a:off x="2000232" y="4441672"/>
            <a:ext cx="1071570" cy="571504"/>
          </a:xfrm>
          <a:prstGeom prst="straightConnector1">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9" name="8 Düz Ok Bağlayıcısı"/>
          <p:cNvCxnSpPr/>
          <p:nvPr/>
        </p:nvCxnSpPr>
        <p:spPr>
          <a:xfrm>
            <a:off x="4004486" y="4441672"/>
            <a:ext cx="1071570" cy="571504"/>
          </a:xfrm>
          <a:prstGeom prst="straightConnector1">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pic>
        <p:nvPicPr>
          <p:cNvPr id="10" name="Picture 2" descr="tkgm ile ilgili görsel sonucu"/>
          <p:cNvPicPr>
            <a:picLocks noChangeAspect="1" noChangeArrowheads="1"/>
          </p:cNvPicPr>
          <p:nvPr/>
        </p:nvPicPr>
        <p:blipFill>
          <a:blip r:embed="rId2" cstate="screen"/>
          <a:srcRect/>
          <a:stretch>
            <a:fillRect/>
          </a:stretch>
        </p:blipFill>
        <p:spPr bwMode="auto">
          <a:xfrm>
            <a:off x="8064520" y="492132"/>
            <a:ext cx="1079480" cy="1079480"/>
          </a:xfrm>
          <a:prstGeom prst="rect">
            <a:avLst/>
          </a:prstGeom>
          <a:ln>
            <a:noFill/>
          </a:ln>
          <a:effectLst>
            <a:softEdge rad="112500"/>
          </a:effectLst>
        </p:spPr>
      </p:pic>
      <p:cxnSp>
        <p:nvCxnSpPr>
          <p:cNvPr id="7" name="6 Düz Ok Bağlayıcısı"/>
          <p:cNvCxnSpPr/>
          <p:nvPr/>
        </p:nvCxnSpPr>
        <p:spPr>
          <a:xfrm>
            <a:off x="1979712" y="2569464"/>
            <a:ext cx="1071570" cy="571504"/>
          </a:xfrm>
          <a:prstGeom prst="straightConnector1">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1" name="10 Düz Ok Bağlayıcısı"/>
          <p:cNvCxnSpPr/>
          <p:nvPr/>
        </p:nvCxnSpPr>
        <p:spPr>
          <a:xfrm flipH="1">
            <a:off x="3071802" y="2569464"/>
            <a:ext cx="932685" cy="571504"/>
          </a:xfrm>
          <a:prstGeom prst="straightConnector1">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p:dissolv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1000108"/>
            <a:ext cx="5616000" cy="828000"/>
          </a:xfrm>
          <a:solidFill>
            <a:schemeClr val="accent5">
              <a:lumMod val="60000"/>
              <a:lumOff val="40000"/>
            </a:schemeClr>
          </a:solidFill>
        </p:spPr>
        <p:txBody>
          <a:bodyPr>
            <a:normAutofit/>
          </a:bodyPr>
          <a:lstStyle/>
          <a:p>
            <a:r>
              <a:rPr lang="tr-TR" dirty="0" smtClean="0"/>
              <a:t>Örnek Dsmax Hesabı</a:t>
            </a:r>
            <a:endParaRPr lang="tr-TR" dirty="0"/>
          </a:p>
        </p:txBody>
      </p:sp>
      <p:sp>
        <p:nvSpPr>
          <p:cNvPr id="3" name="2 İçerik Yer Tutucusu"/>
          <p:cNvSpPr>
            <a:spLocks noGrp="1"/>
          </p:cNvSpPr>
          <p:nvPr>
            <p:ph idx="1"/>
          </p:nvPr>
        </p:nvSpPr>
        <p:spPr/>
        <p:txBody>
          <a:bodyPr/>
          <a:lstStyle/>
          <a:p>
            <a:r>
              <a:rPr lang="tr-TR" b="1" dirty="0" err="1" smtClean="0">
                <a:solidFill>
                  <a:srgbClr val="FF0000"/>
                </a:solidFill>
              </a:rPr>
              <a:t>Takeometrik</a:t>
            </a:r>
            <a:r>
              <a:rPr lang="tr-TR" b="1" dirty="0" smtClean="0">
                <a:solidFill>
                  <a:srgbClr val="FF0000"/>
                </a:solidFill>
              </a:rPr>
              <a:t> üretilen “</a:t>
            </a:r>
            <a:r>
              <a:rPr lang="tr-TR" b="1" dirty="0" smtClean="0">
                <a:solidFill>
                  <a:srgbClr val="FF0000"/>
                </a:solidFill>
                <a:latin typeface="Times" pitchFamily="18" charset="0"/>
              </a:rPr>
              <a:t>83</a:t>
            </a:r>
            <a:r>
              <a:rPr lang="tr-TR" b="1" dirty="0" smtClean="0">
                <a:solidFill>
                  <a:srgbClr val="FF0000"/>
                </a:solidFill>
              </a:rPr>
              <a:t> </a:t>
            </a:r>
            <a:r>
              <a:rPr lang="tr-TR" b="1" dirty="0" err="1" smtClean="0">
                <a:solidFill>
                  <a:srgbClr val="FF0000"/>
                </a:solidFill>
              </a:rPr>
              <a:t>nolu”nokta</a:t>
            </a:r>
            <a:r>
              <a:rPr lang="tr-TR" b="1" dirty="0" smtClean="0">
                <a:solidFill>
                  <a:srgbClr val="FF0000"/>
                </a:solidFill>
              </a:rPr>
              <a:t> için;</a:t>
            </a:r>
          </a:p>
          <a:p>
            <a:r>
              <a:rPr lang="tr-TR" b="1" dirty="0" smtClean="0"/>
              <a:t>Poligona olan yatay uzaklığı= </a:t>
            </a:r>
            <a:r>
              <a:rPr lang="tr-TR" dirty="0" smtClean="0">
                <a:latin typeface="+mj-lt"/>
              </a:rPr>
              <a:t>100</a:t>
            </a:r>
            <a:r>
              <a:rPr lang="tr-TR" dirty="0" smtClean="0"/>
              <a:t> metre</a:t>
            </a:r>
          </a:p>
          <a:p>
            <a:r>
              <a:rPr lang="tr-TR" dirty="0" smtClean="0"/>
              <a:t>U    </a:t>
            </a:r>
            <a:r>
              <a:rPr lang="tr-TR" dirty="0" smtClean="0">
                <a:latin typeface="Times" pitchFamily="18" charset="0"/>
              </a:rPr>
              <a:t>100</a:t>
            </a:r>
            <a:r>
              <a:rPr lang="tr-TR" dirty="0" smtClean="0"/>
              <a:t> m. ise </a:t>
            </a:r>
            <a:r>
              <a:rPr lang="tr-TR" b="1" dirty="0" smtClean="0"/>
              <a:t>Mmir= </a:t>
            </a:r>
            <a:r>
              <a:rPr lang="tr-TR" b="1" dirty="0" smtClean="0">
                <a:latin typeface="Times" pitchFamily="18" charset="0"/>
              </a:rPr>
              <a:t>0.50</a:t>
            </a:r>
            <a:r>
              <a:rPr lang="tr-TR" b="1" dirty="0" smtClean="0"/>
              <a:t> m</a:t>
            </a:r>
            <a:r>
              <a:rPr lang="tr-TR" dirty="0" smtClean="0"/>
              <a:t>.</a:t>
            </a:r>
            <a:endParaRPr lang="tr-TR" b="1" dirty="0" smtClean="0"/>
          </a:p>
          <a:p>
            <a:r>
              <a:rPr lang="tr-TR" b="1" dirty="0" smtClean="0"/>
              <a:t>M</a:t>
            </a:r>
            <a:r>
              <a:rPr lang="el-GR" b="1" dirty="0" smtClean="0"/>
              <a:t>α = </a:t>
            </a:r>
            <a:r>
              <a:rPr lang="tr-TR" dirty="0" smtClean="0"/>
              <a:t>Yatay açı okuma hatası (1</a:t>
            </a:r>
            <a:r>
              <a:rPr lang="tr-TR" baseline="30000" dirty="0" smtClean="0"/>
              <a:t>c</a:t>
            </a:r>
            <a:r>
              <a:rPr lang="tr-TR" dirty="0" smtClean="0"/>
              <a:t>)</a:t>
            </a:r>
          </a:p>
          <a:p>
            <a:r>
              <a:rPr lang="el-GR" b="1" dirty="0" smtClean="0"/>
              <a:t>ρ=</a:t>
            </a:r>
            <a:r>
              <a:rPr lang="el-GR" dirty="0" smtClean="0">
                <a:latin typeface="+mj-lt"/>
              </a:rPr>
              <a:t>6366,20</a:t>
            </a:r>
            <a:endParaRPr lang="tr-TR" dirty="0" smtClean="0">
              <a:latin typeface="+mj-lt"/>
            </a:endParaRPr>
          </a:p>
          <a:p>
            <a:endParaRPr lang="tr-TR" dirty="0" smtClean="0">
              <a:latin typeface="+mj-lt"/>
            </a:endParaRPr>
          </a:p>
          <a:p>
            <a:r>
              <a:rPr lang="tr-TR" b="1" dirty="0" smtClean="0"/>
              <a:t>dsmax = ( U2 x M</a:t>
            </a:r>
            <a:r>
              <a:rPr lang="el-GR" b="1" dirty="0" smtClean="0"/>
              <a:t>α</a:t>
            </a:r>
            <a:r>
              <a:rPr lang="el-GR" baseline="30000" dirty="0" smtClean="0"/>
              <a:t>2</a:t>
            </a:r>
            <a:r>
              <a:rPr lang="el-GR" dirty="0" smtClean="0"/>
              <a:t> </a:t>
            </a:r>
            <a:r>
              <a:rPr lang="el-GR" b="1" dirty="0" smtClean="0"/>
              <a:t>/ ρ</a:t>
            </a:r>
            <a:r>
              <a:rPr lang="el-GR" b="1" baseline="30000" dirty="0" smtClean="0"/>
              <a:t>2</a:t>
            </a:r>
            <a:r>
              <a:rPr lang="el-GR" b="1" dirty="0" smtClean="0"/>
              <a:t> + </a:t>
            </a:r>
            <a:r>
              <a:rPr lang="tr-TR" b="1" dirty="0" smtClean="0"/>
              <a:t>M</a:t>
            </a:r>
            <a:r>
              <a:rPr lang="tr-TR" b="1" baseline="-25000" dirty="0" smtClean="0"/>
              <a:t>mir </a:t>
            </a:r>
            <a:r>
              <a:rPr lang="tr-TR" b="1" baseline="30000" dirty="0" smtClean="0"/>
              <a:t>2</a:t>
            </a:r>
            <a:r>
              <a:rPr lang="tr-TR" b="1" dirty="0" smtClean="0"/>
              <a:t>)</a:t>
            </a:r>
            <a:r>
              <a:rPr lang="tr-TR" b="1" baseline="30000" dirty="0" smtClean="0"/>
              <a:t>1/2</a:t>
            </a:r>
          </a:p>
          <a:p>
            <a:r>
              <a:rPr lang="tr-TR" b="1" dirty="0" smtClean="0"/>
              <a:t>dsmax = </a:t>
            </a:r>
            <a:r>
              <a:rPr lang="tr-TR" dirty="0" smtClean="0">
                <a:latin typeface="Times" pitchFamily="18" charset="0"/>
              </a:rPr>
              <a:t>(100² x 1² / 6366,20 ²+  0.50 ²) </a:t>
            </a:r>
            <a:r>
              <a:rPr lang="tr-TR" baseline="30000" dirty="0" smtClean="0">
                <a:latin typeface="Times" pitchFamily="18" charset="0"/>
              </a:rPr>
              <a:t>½</a:t>
            </a:r>
          </a:p>
          <a:p>
            <a:r>
              <a:rPr lang="tr-TR" b="1" dirty="0" smtClean="0"/>
              <a:t>dsmax = </a:t>
            </a:r>
            <a:r>
              <a:rPr lang="tr-TR" u="sng" dirty="0" smtClean="0">
                <a:latin typeface="Times" pitchFamily="18" charset="0"/>
              </a:rPr>
              <a:t>0.50 m</a:t>
            </a:r>
            <a:endParaRPr lang="tr-TR" u="sng" baseline="30000" dirty="0" smtClean="0">
              <a:latin typeface="Times" pitchFamily="18" charset="0"/>
            </a:endParaRPr>
          </a:p>
          <a:p>
            <a:endParaRPr lang="tr-TR" baseline="30000" dirty="0" smtClean="0">
              <a:latin typeface="+mj-lt"/>
            </a:endParaRPr>
          </a:p>
          <a:p>
            <a:endParaRPr lang="tr-TR" dirty="0">
              <a:latin typeface="+mj-lt"/>
            </a:endParaRPr>
          </a:p>
        </p:txBody>
      </p:sp>
      <p:graphicFrame>
        <p:nvGraphicFramePr>
          <p:cNvPr id="4" name="3 Nesne"/>
          <p:cNvGraphicFramePr>
            <a:graphicFrameLocks noChangeAspect="1"/>
          </p:cNvGraphicFramePr>
          <p:nvPr/>
        </p:nvGraphicFramePr>
        <p:xfrm>
          <a:off x="4508500" y="3352800"/>
          <a:ext cx="127000" cy="152400"/>
        </p:xfrm>
        <a:graphic>
          <a:graphicData uri="http://schemas.openxmlformats.org/presentationml/2006/ole">
            <p:oleObj spid="_x0000_s1026" name="Denklem" r:id="rId3" imgW="126720" imgH="152280" progId="Equation.3">
              <p:embed/>
            </p:oleObj>
          </a:graphicData>
        </a:graphic>
      </p:graphicFrame>
      <p:graphicFrame>
        <p:nvGraphicFramePr>
          <p:cNvPr id="1027" name="Object 3"/>
          <p:cNvGraphicFramePr>
            <a:graphicFrameLocks noChangeAspect="1"/>
          </p:cNvGraphicFramePr>
          <p:nvPr/>
        </p:nvGraphicFramePr>
        <p:xfrm>
          <a:off x="1071538" y="2995610"/>
          <a:ext cx="357190" cy="357190"/>
        </p:xfrm>
        <a:graphic>
          <a:graphicData uri="http://schemas.openxmlformats.org/presentationml/2006/ole">
            <p:oleObj spid="_x0000_s1027" name="Denklem" r:id="rId4" imgW="126720" imgH="152280" progId="Equation.3">
              <p:embed/>
            </p:oleObj>
          </a:graphicData>
        </a:graphic>
      </p:graphicFrame>
      <p:pic>
        <p:nvPicPr>
          <p:cNvPr id="6" name="Picture 2" descr="tkgm ile ilgili görsel sonucu"/>
          <p:cNvPicPr>
            <a:picLocks noChangeAspect="1" noChangeArrowheads="1"/>
          </p:cNvPicPr>
          <p:nvPr/>
        </p:nvPicPr>
        <p:blipFill>
          <a:blip r:embed="rId5" cstate="screen"/>
          <a:srcRect/>
          <a:stretch>
            <a:fillRect/>
          </a:stretch>
        </p:blipFill>
        <p:spPr bwMode="auto">
          <a:xfrm>
            <a:off x="8064520" y="492132"/>
            <a:ext cx="1079480" cy="1079480"/>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11 Metin kutusu"/>
          <p:cNvSpPr txBox="1"/>
          <p:nvPr/>
        </p:nvSpPr>
        <p:spPr>
          <a:xfrm>
            <a:off x="357158" y="928670"/>
            <a:ext cx="8429684" cy="5755422"/>
          </a:xfrm>
          <a:prstGeom prst="rect">
            <a:avLst/>
          </a:prstGeom>
          <a:noFill/>
        </p:spPr>
        <p:txBody>
          <a:bodyPr wrap="square" rtlCol="0">
            <a:spAutoFit/>
          </a:bodyPr>
          <a:lstStyle/>
          <a:p>
            <a:pPr algn="ctr">
              <a:buNone/>
            </a:pPr>
            <a:endParaRPr lang="tr-TR" sz="2800" b="1" dirty="0" smtClean="0">
              <a:latin typeface="Times New Roman" pitchFamily="18" charset="0"/>
              <a:cs typeface="Times New Roman" pitchFamily="18" charset="0"/>
            </a:endParaRPr>
          </a:p>
          <a:p>
            <a:pPr algn="ctr">
              <a:buNone/>
            </a:pPr>
            <a:endParaRPr lang="tr-TR" sz="2800" b="1" dirty="0" smtClean="0">
              <a:latin typeface="Times New Roman" pitchFamily="18" charset="0"/>
              <a:cs typeface="Times New Roman" pitchFamily="18" charset="0"/>
            </a:endParaRPr>
          </a:p>
          <a:p>
            <a:pPr algn="ctr">
              <a:buNone/>
            </a:pPr>
            <a:endParaRPr lang="tr-TR" sz="2800" b="1" dirty="0" smtClean="0">
              <a:latin typeface="Times New Roman" pitchFamily="18" charset="0"/>
              <a:cs typeface="Times New Roman" pitchFamily="18" charset="0"/>
            </a:endParaRPr>
          </a:p>
          <a:p>
            <a:pPr algn="ctr">
              <a:buNone/>
            </a:pPr>
            <a:endParaRPr lang="tr-TR" sz="2800" b="1" dirty="0" smtClean="0">
              <a:latin typeface="Times New Roman" pitchFamily="18" charset="0"/>
              <a:cs typeface="Times New Roman" pitchFamily="18" charset="0"/>
            </a:endParaRPr>
          </a:p>
          <a:p>
            <a:pPr algn="ctr">
              <a:buNone/>
            </a:pPr>
            <a:endParaRPr lang="tr-TR" sz="2800" b="1" dirty="0" smtClean="0">
              <a:latin typeface="Times New Roman" pitchFamily="18" charset="0"/>
              <a:cs typeface="Times New Roman" pitchFamily="18" charset="0"/>
            </a:endParaRPr>
          </a:p>
          <a:p>
            <a:pPr algn="just">
              <a:buNone/>
            </a:pPr>
            <a:r>
              <a:rPr lang="tr-TR" sz="2800" b="1" dirty="0" smtClean="0">
                <a:latin typeface="Times New Roman" pitchFamily="18" charset="0"/>
                <a:cs typeface="Times New Roman" pitchFamily="18" charset="0"/>
              </a:rPr>
              <a:t>              </a:t>
            </a:r>
            <a:r>
              <a:rPr lang="tr-TR" sz="2600" u="sng" dirty="0" smtClean="0">
                <a:latin typeface="Times New Roman" pitchFamily="18" charset="0"/>
                <a:cs typeface="Times New Roman" pitchFamily="18" charset="0"/>
              </a:rPr>
              <a:t>3402 Sayılı Kadastro Kanununun 1. Maddesi;</a:t>
            </a:r>
            <a:r>
              <a:rPr lang="tr-TR" sz="2600" dirty="0" smtClean="0">
                <a:latin typeface="Times New Roman" pitchFamily="18" charset="0"/>
                <a:cs typeface="Times New Roman" pitchFamily="18" charset="0"/>
              </a:rPr>
              <a:t> “</a:t>
            </a:r>
            <a:r>
              <a:rPr lang="tr-TR" sz="2600" i="1" dirty="0" smtClean="0">
                <a:latin typeface="Times New Roman" pitchFamily="18" charset="0"/>
                <a:cs typeface="Times New Roman" pitchFamily="18" charset="0"/>
              </a:rPr>
              <a:t>Bu Kanunun </a:t>
            </a:r>
            <a:r>
              <a:rPr lang="tr-TR" sz="2600" b="1" i="1" dirty="0" smtClean="0">
                <a:latin typeface="Times New Roman" pitchFamily="18" charset="0"/>
                <a:cs typeface="Times New Roman" pitchFamily="18" charset="0"/>
              </a:rPr>
              <a:t>amacı</a:t>
            </a:r>
            <a:r>
              <a:rPr lang="tr-TR" sz="2600" i="1" dirty="0" smtClean="0">
                <a:latin typeface="Times New Roman" pitchFamily="18" charset="0"/>
                <a:cs typeface="Times New Roman" pitchFamily="18" charset="0"/>
              </a:rPr>
              <a:t>, ülke koordinat sistemine göre memleketin kadastral veya topoğrafik kadastral haritasına dayalı olarak taşınmaz malların sınırlarını arazi ve harita üzerinde belirterek hukukî durumlarını tespit etmek suretiyle 4721 sayılı Türk Medeni Kanununun öngördüğü </a:t>
            </a:r>
            <a:r>
              <a:rPr lang="tr-TR" sz="2600" b="1" i="1" dirty="0" smtClean="0">
                <a:latin typeface="Times New Roman" pitchFamily="18" charset="0"/>
                <a:cs typeface="Times New Roman" pitchFamily="18" charset="0"/>
              </a:rPr>
              <a:t>tapu sicilini kurmak</a:t>
            </a:r>
            <a:r>
              <a:rPr lang="tr-TR" sz="2600" i="1" dirty="0" smtClean="0">
                <a:latin typeface="Times New Roman" pitchFamily="18" charset="0"/>
                <a:cs typeface="Times New Roman" pitchFamily="18" charset="0"/>
              </a:rPr>
              <a:t>, </a:t>
            </a:r>
            <a:r>
              <a:rPr lang="tr-TR" sz="2600" b="1" i="1" dirty="0" smtClean="0">
                <a:latin typeface="Times New Roman" pitchFamily="18" charset="0"/>
                <a:cs typeface="Times New Roman" pitchFamily="18" charset="0"/>
              </a:rPr>
              <a:t>mekânsal bilgi sistemi</a:t>
            </a:r>
            <a:r>
              <a:rPr lang="tr-TR" sz="2600" i="1" dirty="0" smtClean="0">
                <a:latin typeface="Times New Roman" pitchFamily="18" charset="0"/>
                <a:cs typeface="Times New Roman" pitchFamily="18" charset="0"/>
              </a:rPr>
              <a:t>nin alt yapısını oluşturmaktır.” </a:t>
            </a:r>
            <a:r>
              <a:rPr lang="tr-TR" sz="2600" dirty="0" smtClean="0">
                <a:latin typeface="Times New Roman" pitchFamily="18" charset="0"/>
                <a:cs typeface="Times New Roman" pitchFamily="18" charset="0"/>
              </a:rPr>
              <a:t>hükümlerini  içermektedir.</a:t>
            </a:r>
          </a:p>
          <a:p>
            <a:endParaRPr lang="tr-TR" dirty="0"/>
          </a:p>
        </p:txBody>
      </p:sp>
      <p:pic>
        <p:nvPicPr>
          <p:cNvPr id="6" name="Picture 2" descr="tkgm ile ilgili görsel sonucu"/>
          <p:cNvPicPr>
            <a:picLocks noChangeAspect="1" noChangeArrowheads="1"/>
          </p:cNvPicPr>
          <p:nvPr/>
        </p:nvPicPr>
        <p:blipFill>
          <a:blip r:embed="rId2" cstate="screen"/>
          <a:srcRect/>
          <a:stretch>
            <a:fillRect/>
          </a:stretch>
        </p:blipFill>
        <p:spPr bwMode="auto">
          <a:xfrm>
            <a:off x="8064520" y="500042"/>
            <a:ext cx="1079480" cy="1079480"/>
          </a:xfrm>
          <a:prstGeom prst="rect">
            <a:avLst/>
          </a:prstGeom>
          <a:ln>
            <a:noFill/>
          </a:ln>
          <a:effectLst>
            <a:softEdge rad="112500"/>
          </a:effectLst>
        </p:spPr>
      </p:pic>
      <p:pic>
        <p:nvPicPr>
          <p:cNvPr id="7" name="Picture 6" descr="3402 sayılı kanun ile ilgili görsel sonucu"/>
          <p:cNvPicPr>
            <a:picLocks noChangeAspect="1" noChangeArrowheads="1"/>
          </p:cNvPicPr>
          <p:nvPr/>
        </p:nvPicPr>
        <p:blipFill>
          <a:blip r:embed="rId3" cstate="screen">
            <a:lum bright="12000" contrast="-30000"/>
          </a:blip>
          <a:srcRect/>
          <a:stretch>
            <a:fillRect/>
          </a:stretch>
        </p:blipFill>
        <p:spPr bwMode="auto">
          <a:xfrm rot="19610433">
            <a:off x="391004" y="1149748"/>
            <a:ext cx="2643174" cy="1694342"/>
          </a:xfrm>
          <a:prstGeom prst="rect">
            <a:avLst/>
          </a:prstGeom>
          <a:ln>
            <a:noFill/>
          </a:ln>
          <a:effectLst>
            <a:softEdge rad="112500"/>
          </a:effectLst>
        </p:spPr>
      </p:pic>
      <p:sp>
        <p:nvSpPr>
          <p:cNvPr id="5" name="4 Metin kutusu"/>
          <p:cNvSpPr txBox="1"/>
          <p:nvPr/>
        </p:nvSpPr>
        <p:spPr>
          <a:xfrm>
            <a:off x="3491880" y="1148635"/>
            <a:ext cx="2897973" cy="861774"/>
          </a:xfrm>
          <a:prstGeom prst="rect">
            <a:avLst/>
          </a:prstGeom>
          <a:noFill/>
        </p:spPr>
        <p:txBody>
          <a:bodyPr wrap="none" rtlCol="0">
            <a:spAutoFit/>
          </a:bodyPr>
          <a:lstStyle/>
          <a:p>
            <a:r>
              <a:rPr lang="tr-TR" sz="3200" b="1" u="sng"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Times New Roman" pitchFamily="18" charset="0"/>
              </a:rPr>
              <a:t>Yasal Dayanak </a:t>
            </a:r>
          </a:p>
          <a:p>
            <a:endParaRPr lang="tr-TR" dirty="0"/>
          </a:p>
        </p:txBody>
      </p:sp>
    </p:spTree>
  </p:cSld>
  <p:clrMapOvr>
    <a:masterClrMapping/>
  </p:clrMapOvr>
  <p:transition advClick="0">
    <p:dissolv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857232"/>
            <a:ext cx="4690864" cy="720000"/>
          </a:xfrm>
          <a:solidFill>
            <a:schemeClr val="accent5">
              <a:lumMod val="60000"/>
              <a:lumOff val="40000"/>
            </a:schemeClr>
          </a:solidFill>
        </p:spPr>
        <p:txBody>
          <a:bodyPr>
            <a:normAutofit fontScale="90000"/>
          </a:bodyPr>
          <a:lstStyle/>
          <a:p>
            <a:r>
              <a:rPr lang="tr-TR" dirty="0" smtClean="0"/>
              <a:t>ÖRNEK MK Hesabı</a:t>
            </a:r>
            <a:endParaRPr lang="tr-TR" dirty="0"/>
          </a:p>
        </p:txBody>
      </p:sp>
      <p:sp>
        <p:nvSpPr>
          <p:cNvPr id="3" name="2 İçerik Yer Tutucusu"/>
          <p:cNvSpPr>
            <a:spLocks noGrp="1"/>
          </p:cNvSpPr>
          <p:nvPr>
            <p:ph idx="1"/>
          </p:nvPr>
        </p:nvSpPr>
        <p:spPr>
          <a:xfrm>
            <a:off x="457200" y="1577232"/>
            <a:ext cx="8472518" cy="5066478"/>
          </a:xfrm>
        </p:spPr>
        <p:txBody>
          <a:bodyPr>
            <a:normAutofit lnSpcReduction="10000"/>
          </a:bodyPr>
          <a:lstStyle/>
          <a:p>
            <a:r>
              <a:rPr lang="tr-TR" sz="2200" dirty="0" err="1" smtClean="0">
                <a:latin typeface="Times" pitchFamily="18" charset="0"/>
              </a:rPr>
              <a:t>Dsmax’ı</a:t>
            </a:r>
            <a:r>
              <a:rPr lang="tr-TR" sz="2200" dirty="0" smtClean="0">
                <a:latin typeface="Times" pitchFamily="18" charset="0"/>
              </a:rPr>
              <a:t> hesaplanan </a:t>
            </a:r>
            <a:r>
              <a:rPr lang="tr-TR" sz="2200" dirty="0" err="1" smtClean="0">
                <a:latin typeface="Times" pitchFamily="18" charset="0"/>
              </a:rPr>
              <a:t>takeometrik</a:t>
            </a:r>
            <a:r>
              <a:rPr lang="tr-TR" sz="2200" dirty="0" smtClean="0">
                <a:latin typeface="Times" pitchFamily="18" charset="0"/>
              </a:rPr>
              <a:t> olarak üretilmiş olan “83 </a:t>
            </a:r>
            <a:r>
              <a:rPr lang="tr-TR" sz="2200" dirty="0" err="1" smtClean="0">
                <a:latin typeface="Times" pitchFamily="18" charset="0"/>
              </a:rPr>
              <a:t>nolu</a:t>
            </a:r>
            <a:r>
              <a:rPr lang="tr-TR" sz="2200" dirty="0" smtClean="0">
                <a:latin typeface="Times" pitchFamily="18" charset="0"/>
              </a:rPr>
              <a:t> nokta”nın MK değeri için;</a:t>
            </a:r>
          </a:p>
          <a:p>
            <a:r>
              <a:rPr lang="tr-TR" sz="2200" dirty="0" smtClean="0">
                <a:latin typeface="Times" pitchFamily="18" charset="0"/>
              </a:rPr>
              <a:t> Bu noktanın ED50 koordinat sisteminde olduğunu varsayalım. Bu noktanın ED50’den ITRF96 koordinat sistemine dönüştürülmesi sonucu bulunan </a:t>
            </a:r>
            <a:r>
              <a:rPr lang="tr-TR" sz="2200" b="1" dirty="0" smtClean="0">
                <a:latin typeface="Times" pitchFamily="18" charset="0"/>
              </a:rPr>
              <a:t>m</a:t>
            </a:r>
            <a:r>
              <a:rPr lang="tr-TR" sz="2200" b="1" baseline="-25000" dirty="0" smtClean="0">
                <a:latin typeface="Times" pitchFamily="18" charset="0"/>
              </a:rPr>
              <a:t>o</a:t>
            </a:r>
            <a:r>
              <a:rPr lang="tr-TR" sz="2200" b="1" dirty="0" smtClean="0">
                <a:latin typeface="Times" pitchFamily="18" charset="0"/>
              </a:rPr>
              <a:t> değeri= 0.04 </a:t>
            </a:r>
            <a:r>
              <a:rPr lang="tr-TR" sz="2200" dirty="0" smtClean="0">
                <a:latin typeface="Times" pitchFamily="18" charset="0"/>
              </a:rPr>
              <a:t>m olsun.</a:t>
            </a:r>
          </a:p>
          <a:p>
            <a:r>
              <a:rPr lang="tr-TR" sz="2200" dirty="0" smtClean="0">
                <a:latin typeface="Times" pitchFamily="18" charset="0"/>
              </a:rPr>
              <a:t>Geçici koordinatlarla arazi koordinatlarını karşılaştıracağımız için     </a:t>
            </a:r>
            <a:r>
              <a:rPr lang="tr-TR" sz="2200" b="1" dirty="0" err="1" smtClean="0">
                <a:latin typeface="Times" pitchFamily="18" charset="0"/>
              </a:rPr>
              <a:t>Zmax</a:t>
            </a:r>
            <a:r>
              <a:rPr lang="tr-TR" sz="2200" b="1" dirty="0" smtClean="0">
                <a:latin typeface="Times" pitchFamily="18" charset="0"/>
              </a:rPr>
              <a:t>=0.21</a:t>
            </a:r>
            <a:endParaRPr lang="tr-TR" sz="2200" dirty="0" smtClean="0">
              <a:latin typeface="Times" pitchFamily="18" charset="0"/>
            </a:endParaRPr>
          </a:p>
          <a:p>
            <a:pPr>
              <a:buNone/>
            </a:pPr>
            <a:r>
              <a:rPr lang="tr-TR" sz="2200" dirty="0" smtClean="0">
                <a:latin typeface="Times" pitchFamily="18" charset="0"/>
              </a:rPr>
              <a:t>    Bu durumda:</a:t>
            </a:r>
          </a:p>
          <a:p>
            <a:endParaRPr lang="tr-TR" sz="2200" dirty="0" smtClean="0">
              <a:latin typeface="Times" pitchFamily="18" charset="0"/>
            </a:endParaRPr>
          </a:p>
          <a:p>
            <a:r>
              <a:rPr lang="tr-TR" sz="2400" dirty="0" smtClean="0"/>
              <a:t>MK= (ds</a:t>
            </a:r>
            <a:r>
              <a:rPr lang="tr-TR" sz="2400" baseline="-25000" dirty="0" smtClean="0"/>
              <a:t>max</a:t>
            </a:r>
            <a:r>
              <a:rPr lang="tr-TR" sz="2400" dirty="0" smtClean="0"/>
              <a:t>² + 1. </a:t>
            </a:r>
            <a:r>
              <a:rPr lang="tr-TR" sz="2400" baseline="-25000" dirty="0" smtClean="0"/>
              <a:t>Dönüşüm </a:t>
            </a:r>
            <a:r>
              <a:rPr lang="tr-TR" sz="2400" baseline="-25000" dirty="0" err="1" smtClean="0"/>
              <a:t>max</a:t>
            </a:r>
            <a:r>
              <a:rPr lang="tr-TR" sz="2400" baseline="-25000" dirty="0" smtClean="0"/>
              <a:t> </a:t>
            </a:r>
            <a:r>
              <a:rPr lang="tr-TR" sz="2400" b="1" dirty="0" smtClean="0"/>
              <a:t>²  + z</a:t>
            </a:r>
            <a:r>
              <a:rPr lang="tr-TR" sz="2400" b="1" baseline="-25000" dirty="0" smtClean="0"/>
              <a:t>max</a:t>
            </a:r>
            <a:r>
              <a:rPr lang="tr-TR" sz="2400" b="1" dirty="0" smtClean="0"/>
              <a:t> ²)</a:t>
            </a:r>
            <a:r>
              <a:rPr lang="tr-TR" sz="2400" baseline="30000" dirty="0" smtClean="0"/>
              <a:t>1/2</a:t>
            </a:r>
          </a:p>
          <a:p>
            <a:endParaRPr lang="tr-TR" sz="2400" baseline="30000" dirty="0" smtClean="0"/>
          </a:p>
          <a:p>
            <a:r>
              <a:rPr lang="tr-TR" sz="2400" dirty="0" smtClean="0"/>
              <a:t>MK</a:t>
            </a:r>
            <a:r>
              <a:rPr lang="tr-TR" sz="2400" dirty="0" smtClean="0">
                <a:latin typeface="Times" pitchFamily="18" charset="0"/>
              </a:rPr>
              <a:t>=(0.50</a:t>
            </a:r>
            <a:r>
              <a:rPr lang="tr-TR" sz="2400" baseline="30000" dirty="0" smtClean="0">
                <a:latin typeface="Times" pitchFamily="18" charset="0"/>
              </a:rPr>
              <a:t>2</a:t>
            </a:r>
            <a:r>
              <a:rPr lang="tr-TR" sz="2400" dirty="0" smtClean="0">
                <a:latin typeface="Times" pitchFamily="18" charset="0"/>
              </a:rPr>
              <a:t> + 0.04</a:t>
            </a:r>
            <a:r>
              <a:rPr lang="tr-TR" sz="2400" baseline="30000" dirty="0" smtClean="0">
                <a:latin typeface="Times" pitchFamily="18" charset="0"/>
              </a:rPr>
              <a:t>2</a:t>
            </a:r>
            <a:r>
              <a:rPr lang="tr-TR" sz="2400" dirty="0" smtClean="0">
                <a:latin typeface="Times" pitchFamily="18" charset="0"/>
              </a:rPr>
              <a:t> + 0.21</a:t>
            </a:r>
            <a:r>
              <a:rPr lang="tr-TR" sz="2400" baseline="30000" dirty="0" smtClean="0">
                <a:latin typeface="Times" pitchFamily="18" charset="0"/>
              </a:rPr>
              <a:t>2</a:t>
            </a:r>
            <a:r>
              <a:rPr lang="tr-TR" sz="2400" dirty="0" smtClean="0">
                <a:latin typeface="Times" pitchFamily="18" charset="0"/>
              </a:rPr>
              <a:t> )</a:t>
            </a:r>
            <a:r>
              <a:rPr lang="tr-TR" sz="2400" baseline="30000" dirty="0" smtClean="0">
                <a:latin typeface="Times" pitchFamily="18" charset="0"/>
              </a:rPr>
              <a:t>1/2</a:t>
            </a:r>
          </a:p>
          <a:p>
            <a:pPr>
              <a:buNone/>
            </a:pPr>
            <a:endParaRPr lang="tr-TR" sz="2200" baseline="30000" dirty="0" smtClean="0">
              <a:latin typeface="Times" pitchFamily="18" charset="0"/>
            </a:endParaRPr>
          </a:p>
          <a:p>
            <a:pPr>
              <a:buNone/>
            </a:pPr>
            <a:r>
              <a:rPr lang="tr-TR" sz="2000" dirty="0" smtClean="0"/>
              <a:t>    </a:t>
            </a:r>
            <a:r>
              <a:rPr lang="tr-TR" sz="2400" b="1" dirty="0" smtClean="0">
                <a:solidFill>
                  <a:srgbClr val="C00000"/>
                </a:solidFill>
              </a:rPr>
              <a:t>MK= </a:t>
            </a:r>
            <a:r>
              <a:rPr lang="tr-TR" sz="2400" b="1" dirty="0" smtClean="0">
                <a:solidFill>
                  <a:srgbClr val="C00000"/>
                </a:solidFill>
                <a:latin typeface="Times" pitchFamily="18" charset="0"/>
              </a:rPr>
              <a:t>0.54 m  olacaktır.</a:t>
            </a:r>
          </a:p>
          <a:p>
            <a:pPr>
              <a:buNone/>
            </a:pPr>
            <a:endParaRPr lang="tr-TR" sz="2200" baseline="30000" dirty="0">
              <a:latin typeface="Times" pitchFamily="18" charset="0"/>
            </a:endParaRPr>
          </a:p>
        </p:txBody>
      </p:sp>
      <p:pic>
        <p:nvPicPr>
          <p:cNvPr id="4" name="Picture 2" descr="tkgm ile ilgili görsel sonucu"/>
          <p:cNvPicPr>
            <a:picLocks noChangeAspect="1" noChangeArrowheads="1"/>
          </p:cNvPicPr>
          <p:nvPr/>
        </p:nvPicPr>
        <p:blipFill>
          <a:blip r:embed="rId2" cstate="screen"/>
          <a:srcRect/>
          <a:stretch>
            <a:fillRect/>
          </a:stretch>
        </p:blipFill>
        <p:spPr bwMode="auto">
          <a:xfrm>
            <a:off x="8064520" y="492132"/>
            <a:ext cx="1079480" cy="1079480"/>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tkgm ile ilgili görsel sonucu"/>
          <p:cNvPicPr>
            <a:picLocks noChangeAspect="1" noChangeArrowheads="1"/>
          </p:cNvPicPr>
          <p:nvPr/>
        </p:nvPicPr>
        <p:blipFill>
          <a:blip r:embed="rId2" cstate="screen"/>
          <a:srcRect/>
          <a:stretch>
            <a:fillRect/>
          </a:stretch>
        </p:blipFill>
        <p:spPr bwMode="auto">
          <a:xfrm>
            <a:off x="8064520" y="214290"/>
            <a:ext cx="1079480" cy="1079480"/>
          </a:xfrm>
          <a:prstGeom prst="rect">
            <a:avLst/>
          </a:prstGeom>
          <a:ln>
            <a:noFill/>
          </a:ln>
          <a:effectLst>
            <a:softEdge rad="112500"/>
          </a:effectLst>
        </p:spPr>
      </p:pic>
      <p:sp>
        <p:nvSpPr>
          <p:cNvPr id="3" name="2 İçerik Yer Tutucusu"/>
          <p:cNvSpPr>
            <a:spLocks noGrp="1"/>
          </p:cNvSpPr>
          <p:nvPr>
            <p:ph idx="1"/>
          </p:nvPr>
        </p:nvSpPr>
        <p:spPr>
          <a:xfrm>
            <a:off x="457200" y="1071546"/>
            <a:ext cx="8229600" cy="4389120"/>
          </a:xfrm>
        </p:spPr>
        <p:txBody>
          <a:bodyPr/>
          <a:lstStyle/>
          <a:p>
            <a:pPr algn="just"/>
            <a:r>
              <a:rPr lang="tr-TR" dirty="0" smtClean="0">
                <a:latin typeface="Times" pitchFamily="18" charset="0"/>
              </a:rPr>
              <a:t>Bu durumda 83 </a:t>
            </a:r>
            <a:r>
              <a:rPr lang="tr-TR" dirty="0" err="1" smtClean="0">
                <a:latin typeface="Times" pitchFamily="18" charset="0"/>
              </a:rPr>
              <a:t>nolu</a:t>
            </a:r>
            <a:r>
              <a:rPr lang="tr-TR" dirty="0" smtClean="0">
                <a:latin typeface="Times" pitchFamily="18" charset="0"/>
              </a:rPr>
              <a:t> noktanın zeminle uyumlu olup olmadığının anlaşılması için 83 </a:t>
            </a:r>
            <a:r>
              <a:rPr lang="tr-TR" dirty="0" err="1" smtClean="0">
                <a:latin typeface="Times" pitchFamily="18" charset="0"/>
              </a:rPr>
              <a:t>nolu</a:t>
            </a:r>
            <a:r>
              <a:rPr lang="tr-TR" dirty="0" smtClean="0">
                <a:latin typeface="Times" pitchFamily="18" charset="0"/>
              </a:rPr>
              <a:t> noktanın tescilli koordinatını merkez kabul ederek 0.54 m yarıçaplı bir daire çizelim. Bu daire içerisinde kalan zeminde belirgin bir sınır noktası varsa bu nokta artık 83 </a:t>
            </a:r>
            <a:r>
              <a:rPr lang="tr-TR" dirty="0" err="1" smtClean="0">
                <a:latin typeface="Times" pitchFamily="18" charset="0"/>
              </a:rPr>
              <a:t>nolu</a:t>
            </a:r>
            <a:r>
              <a:rPr lang="tr-TR" dirty="0" smtClean="0">
                <a:latin typeface="Times" pitchFamily="18" charset="0"/>
              </a:rPr>
              <a:t> noktanın tescilli koordinatı olacaktır.</a:t>
            </a:r>
            <a:endParaRPr lang="tr-TR" dirty="0">
              <a:latin typeface="Times" pitchFamily="18" charset="0"/>
            </a:endParaRPr>
          </a:p>
        </p:txBody>
      </p:sp>
      <p:pic>
        <p:nvPicPr>
          <p:cNvPr id="10" name="Picture 2"/>
          <p:cNvPicPr>
            <a:picLocks noChangeAspect="1" noChangeArrowheads="1"/>
          </p:cNvPicPr>
          <p:nvPr/>
        </p:nvPicPr>
        <p:blipFill>
          <a:blip r:embed="rId3" cstate="print"/>
          <a:srcRect/>
          <a:stretch>
            <a:fillRect/>
          </a:stretch>
        </p:blipFill>
        <p:spPr bwMode="auto">
          <a:xfrm>
            <a:off x="2928926" y="3807026"/>
            <a:ext cx="2928958" cy="305099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Picture 2"/>
          <p:cNvPicPr>
            <a:picLocks noChangeAspect="1" noChangeArrowheads="1"/>
          </p:cNvPicPr>
          <p:nvPr/>
        </p:nvPicPr>
        <p:blipFill>
          <a:blip r:embed="rId2" cstate="screen"/>
          <a:srcRect/>
          <a:stretch>
            <a:fillRect/>
          </a:stretch>
        </p:blipFill>
        <p:spPr bwMode="auto">
          <a:xfrm>
            <a:off x="4643438" y="2214554"/>
            <a:ext cx="4500562" cy="3929090"/>
          </a:xfrm>
          <a:prstGeom prst="rect">
            <a:avLst/>
          </a:prstGeom>
          <a:noFill/>
          <a:ln w="9525">
            <a:noFill/>
            <a:miter lim="800000"/>
            <a:headEnd/>
            <a:tailEnd/>
          </a:ln>
          <a:effectLst/>
        </p:spPr>
      </p:pic>
      <p:sp>
        <p:nvSpPr>
          <p:cNvPr id="5" name="4 Metin kutusu"/>
          <p:cNvSpPr txBox="1"/>
          <p:nvPr/>
        </p:nvSpPr>
        <p:spPr>
          <a:xfrm>
            <a:off x="1071538" y="1414335"/>
            <a:ext cx="2539478" cy="800219"/>
          </a:xfrm>
          <a:prstGeom prst="rect">
            <a:avLst/>
          </a:prstGeom>
          <a:solidFill>
            <a:schemeClr val="accent2"/>
          </a:solidFill>
        </p:spPr>
        <p:txBody>
          <a:bodyPr wrap="none" rtlCol="0">
            <a:spAutoFit/>
          </a:bodyPr>
          <a:lstStyle/>
          <a:p>
            <a:r>
              <a:rPr lang="tr-TR" sz="2300" b="1" dirty="0" smtClean="0"/>
              <a:t>Geçici Koordinat</a:t>
            </a:r>
          </a:p>
          <a:p>
            <a:r>
              <a:rPr lang="tr-TR" sz="2300" b="1" dirty="0" smtClean="0"/>
              <a:t>(Tescilli Durum)</a:t>
            </a:r>
            <a:endParaRPr lang="tr-TR" sz="2300" b="1" dirty="0"/>
          </a:p>
        </p:txBody>
      </p:sp>
      <p:sp>
        <p:nvSpPr>
          <p:cNvPr id="6" name="5 Metin kutusu"/>
          <p:cNvSpPr txBox="1"/>
          <p:nvPr/>
        </p:nvSpPr>
        <p:spPr>
          <a:xfrm>
            <a:off x="6000760" y="1768278"/>
            <a:ext cx="2263761" cy="446276"/>
          </a:xfrm>
          <a:prstGeom prst="rect">
            <a:avLst/>
          </a:prstGeom>
          <a:solidFill>
            <a:schemeClr val="accent2"/>
          </a:solidFill>
        </p:spPr>
        <p:txBody>
          <a:bodyPr wrap="none" rtlCol="0">
            <a:spAutoFit/>
          </a:bodyPr>
          <a:lstStyle/>
          <a:p>
            <a:r>
              <a:rPr lang="tr-TR" sz="2300" b="1" dirty="0" smtClean="0"/>
              <a:t>Zemin Durumu</a:t>
            </a:r>
            <a:endParaRPr lang="tr-TR" sz="2300" b="1" dirty="0"/>
          </a:p>
        </p:txBody>
      </p:sp>
      <p:pic>
        <p:nvPicPr>
          <p:cNvPr id="50180" name="Picture 4"/>
          <p:cNvPicPr>
            <a:picLocks noChangeAspect="1" noChangeArrowheads="1"/>
          </p:cNvPicPr>
          <p:nvPr/>
        </p:nvPicPr>
        <p:blipFill>
          <a:blip r:embed="rId3" cstate="screen"/>
          <a:srcRect/>
          <a:stretch>
            <a:fillRect/>
          </a:stretch>
        </p:blipFill>
        <p:spPr bwMode="auto">
          <a:xfrm>
            <a:off x="-7553" y="2214554"/>
            <a:ext cx="4650991" cy="3929090"/>
          </a:xfrm>
          <a:prstGeom prst="rect">
            <a:avLst/>
          </a:prstGeom>
          <a:noFill/>
          <a:ln w="9525">
            <a:noFill/>
            <a:miter lim="800000"/>
            <a:headEnd/>
            <a:tailEnd/>
          </a:ln>
          <a:effectLst/>
        </p:spPr>
      </p:pic>
      <p:sp>
        <p:nvSpPr>
          <p:cNvPr id="13" name="12 Oval"/>
          <p:cNvSpPr/>
          <p:nvPr/>
        </p:nvSpPr>
        <p:spPr>
          <a:xfrm>
            <a:off x="2483768" y="2636912"/>
            <a:ext cx="576064" cy="576064"/>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5" name="14 Aşağı Bükülü Ok"/>
          <p:cNvSpPr/>
          <p:nvPr/>
        </p:nvSpPr>
        <p:spPr>
          <a:xfrm rot="11080005">
            <a:off x="3957576" y="3325667"/>
            <a:ext cx="2796912" cy="655685"/>
          </a:xfrm>
          <a:prstGeom prst="curvedDownArrow">
            <a:avLst>
              <a:gd name="adj1" fmla="val 25000"/>
              <a:gd name="adj2" fmla="val 90867"/>
              <a:gd name="adj3" fmla="val 3585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pic>
        <p:nvPicPr>
          <p:cNvPr id="8" name="Picture 2" descr="tkgm ile ilgili görsel sonucu"/>
          <p:cNvPicPr>
            <a:picLocks noChangeAspect="1" noChangeArrowheads="1"/>
          </p:cNvPicPr>
          <p:nvPr/>
        </p:nvPicPr>
        <p:blipFill>
          <a:blip r:embed="rId4" cstate="screen"/>
          <a:srcRect/>
          <a:stretch>
            <a:fillRect/>
          </a:stretch>
        </p:blipFill>
        <p:spPr bwMode="auto">
          <a:xfrm>
            <a:off x="8064520" y="428604"/>
            <a:ext cx="1079480" cy="1079480"/>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descr="tkgm ile ilgili görsel sonucu"/>
          <p:cNvPicPr>
            <a:picLocks noChangeAspect="1" noChangeArrowheads="1"/>
          </p:cNvPicPr>
          <p:nvPr/>
        </p:nvPicPr>
        <p:blipFill>
          <a:blip r:embed="rId2" cstate="screen"/>
          <a:srcRect/>
          <a:stretch>
            <a:fillRect/>
          </a:stretch>
        </p:blipFill>
        <p:spPr bwMode="auto">
          <a:xfrm>
            <a:off x="8064520" y="492132"/>
            <a:ext cx="1079480" cy="1079480"/>
          </a:xfrm>
          <a:prstGeom prst="rect">
            <a:avLst/>
          </a:prstGeom>
          <a:ln>
            <a:noFill/>
          </a:ln>
          <a:effectLst>
            <a:softEdge rad="112500"/>
          </a:effectLst>
        </p:spPr>
      </p:pic>
      <p:pic>
        <p:nvPicPr>
          <p:cNvPr id="51202" name="Picture 2"/>
          <p:cNvPicPr>
            <a:picLocks noChangeAspect="1" noChangeArrowheads="1"/>
          </p:cNvPicPr>
          <p:nvPr/>
        </p:nvPicPr>
        <p:blipFill>
          <a:blip r:embed="rId3" cstate="print"/>
          <a:srcRect/>
          <a:stretch>
            <a:fillRect/>
          </a:stretch>
        </p:blipFill>
        <p:spPr bwMode="auto">
          <a:xfrm>
            <a:off x="434310" y="150678"/>
            <a:ext cx="8138217" cy="6707322"/>
          </a:xfrm>
          <a:prstGeom prst="rect">
            <a:avLst/>
          </a:prstGeom>
          <a:ln>
            <a:noFill/>
          </a:ln>
          <a:effectLst>
            <a:softEdge rad="112500"/>
          </a:effectLst>
        </p:spPr>
      </p:pic>
      <p:sp>
        <p:nvSpPr>
          <p:cNvPr id="6" name="5 Metin kutusu"/>
          <p:cNvSpPr txBox="1"/>
          <p:nvPr/>
        </p:nvSpPr>
        <p:spPr>
          <a:xfrm>
            <a:off x="571472" y="500042"/>
            <a:ext cx="1357322" cy="540000"/>
          </a:xfrm>
          <a:prstGeom prst="rect">
            <a:avLst/>
          </a:prstGeom>
          <a:solidFill>
            <a:schemeClr val="accent2"/>
          </a:solidFill>
          <a:ln>
            <a:solidFill>
              <a:srgbClr val="0000FF"/>
            </a:solidFill>
          </a:ln>
        </p:spPr>
        <p:txBody>
          <a:bodyPr wrap="square" rtlCol="0">
            <a:spAutoFit/>
          </a:bodyPr>
          <a:lstStyle/>
          <a:p>
            <a:r>
              <a:rPr lang="tr-TR" sz="2600" dirty="0" err="1" smtClean="0"/>
              <a:t>ds</a:t>
            </a:r>
            <a:r>
              <a:rPr lang="tr-TR" sz="2600" dirty="0" smtClean="0"/>
              <a:t>&lt; MK </a:t>
            </a:r>
          </a:p>
          <a:p>
            <a:endParaRPr lang="tr-TR" dirty="0"/>
          </a:p>
        </p:txBody>
      </p:sp>
      <p:sp>
        <p:nvSpPr>
          <p:cNvPr id="7" name="6 Metin kutusu"/>
          <p:cNvSpPr txBox="1"/>
          <p:nvPr/>
        </p:nvSpPr>
        <p:spPr>
          <a:xfrm>
            <a:off x="37060" y="2068360"/>
            <a:ext cx="2677552" cy="1631216"/>
          </a:xfrm>
          <a:prstGeom prst="rect">
            <a:avLst/>
          </a:prstGeom>
          <a:solidFill>
            <a:schemeClr val="accent5">
              <a:lumMod val="60000"/>
              <a:lumOff val="40000"/>
            </a:schemeClr>
          </a:solidFill>
        </p:spPr>
        <p:txBody>
          <a:bodyPr wrap="square" rtlCol="0">
            <a:spAutoFit/>
          </a:bodyPr>
          <a:lstStyle/>
          <a:p>
            <a:r>
              <a:rPr lang="tr-TR" sz="2500" dirty="0" smtClean="0"/>
              <a:t>Nihai Koordinatın</a:t>
            </a:r>
          </a:p>
          <a:p>
            <a:r>
              <a:rPr lang="tr-TR" sz="2500" dirty="0" smtClean="0"/>
              <a:t>Nokta Konum Doğruluğu</a:t>
            </a:r>
          </a:p>
          <a:p>
            <a:r>
              <a:rPr lang="tr-TR" sz="2500" dirty="0" smtClean="0"/>
              <a:t>MK=0.21 m.</a:t>
            </a:r>
            <a:endParaRPr lang="tr-TR" sz="2500" dirty="0"/>
          </a:p>
        </p:txBody>
      </p:sp>
      <p:cxnSp>
        <p:nvCxnSpPr>
          <p:cNvPr id="9" name="8 Düz Ok Bağlayıcısı"/>
          <p:cNvCxnSpPr/>
          <p:nvPr/>
        </p:nvCxnSpPr>
        <p:spPr>
          <a:xfrm>
            <a:off x="3020018" y="2691608"/>
            <a:ext cx="1837734" cy="737392"/>
          </a:xfrm>
          <a:prstGeom prst="straightConnector1">
            <a:avLst/>
          </a:prstGeom>
          <a:ln>
            <a:tailEnd type="arrow"/>
          </a:ln>
        </p:spPr>
        <p:style>
          <a:lnRef idx="3">
            <a:schemeClr val="accent3"/>
          </a:lnRef>
          <a:fillRef idx="0">
            <a:schemeClr val="accent3"/>
          </a:fillRef>
          <a:effectRef idx="2">
            <a:schemeClr val="accent3"/>
          </a:effectRef>
          <a:fontRef idx="minor">
            <a:schemeClr val="tx1"/>
          </a:fontRef>
        </p:style>
      </p:cxnSp>
      <p:sp>
        <p:nvSpPr>
          <p:cNvPr id="10" name="9 Aşağı Ok"/>
          <p:cNvSpPr/>
          <p:nvPr/>
        </p:nvSpPr>
        <p:spPr>
          <a:xfrm>
            <a:off x="642910" y="1040042"/>
            <a:ext cx="928694" cy="1028318"/>
          </a:xfrm>
          <a:prstGeom prst="downArrow">
            <a:avLst>
              <a:gd name="adj1" fmla="val 24994"/>
              <a:gd name="adj2" fmla="val 37497"/>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tr-TR"/>
          </a:p>
        </p:txBody>
      </p:sp>
      <p:sp>
        <p:nvSpPr>
          <p:cNvPr id="11" name="10 Metin kutusu"/>
          <p:cNvSpPr txBox="1"/>
          <p:nvPr/>
        </p:nvSpPr>
        <p:spPr>
          <a:xfrm rot="3766695">
            <a:off x="6043284" y="5362509"/>
            <a:ext cx="2103012" cy="461665"/>
          </a:xfrm>
          <a:prstGeom prst="rect">
            <a:avLst/>
          </a:prstGeom>
          <a:solidFill>
            <a:srgbClr val="92D050"/>
          </a:solidFill>
        </p:spPr>
        <p:txBody>
          <a:bodyPr wrap="none" rtlCol="0">
            <a:spAutoFit/>
          </a:bodyPr>
          <a:lstStyle/>
          <a:p>
            <a:r>
              <a:rPr lang="tr-TR" sz="2400" dirty="0" smtClean="0"/>
              <a:t>Tescilli Durum</a:t>
            </a:r>
            <a:endParaRPr lang="tr-TR" sz="2400" dirty="0"/>
          </a:p>
        </p:txBody>
      </p:sp>
      <p:sp>
        <p:nvSpPr>
          <p:cNvPr id="12" name="11 Metin kutusu"/>
          <p:cNvSpPr txBox="1"/>
          <p:nvPr/>
        </p:nvSpPr>
        <p:spPr>
          <a:xfrm rot="3766695">
            <a:off x="4763626" y="5586532"/>
            <a:ext cx="2222083" cy="461665"/>
          </a:xfrm>
          <a:prstGeom prst="rect">
            <a:avLst/>
          </a:prstGeom>
          <a:solidFill>
            <a:srgbClr val="FFFF66"/>
          </a:solidFill>
        </p:spPr>
        <p:txBody>
          <a:bodyPr wrap="none" rtlCol="0">
            <a:spAutoFit/>
          </a:bodyPr>
          <a:lstStyle/>
          <a:p>
            <a:r>
              <a:rPr lang="tr-TR" sz="2400" dirty="0" smtClean="0"/>
              <a:t>Zemin Durumu</a:t>
            </a:r>
            <a:endParaRPr lang="tr-TR" sz="2400" dirty="0"/>
          </a:p>
        </p:txBody>
      </p:sp>
      <p:sp>
        <p:nvSpPr>
          <p:cNvPr id="13" name="12 Oval"/>
          <p:cNvSpPr/>
          <p:nvPr/>
        </p:nvSpPr>
        <p:spPr>
          <a:xfrm>
            <a:off x="4857752" y="3429000"/>
            <a:ext cx="303419" cy="270576"/>
          </a:xfrm>
          <a:prstGeom prst="ellips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tr-T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par>
                                <p:cTn id="8" presetID="22" presetClass="entr" presetSubtype="4"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down)">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00"/>
                                        <p:tgtEl>
                                          <p:spTgt spid="6"/>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ipe(down)">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7">
                                            <p:bg/>
                                          </p:spTgt>
                                        </p:tgtEl>
                                        <p:attrNameLst>
                                          <p:attrName>style.visibility</p:attrName>
                                        </p:attrNameLst>
                                      </p:cBhvr>
                                      <p:to>
                                        <p:strVal val="visible"/>
                                      </p:to>
                                    </p:set>
                                    <p:animEffect transition="in" filter="wipe(down)">
                                      <p:cBhvr>
                                        <p:cTn id="23" dur="500"/>
                                        <p:tgtEl>
                                          <p:spTgt spid="7">
                                            <p:bg/>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7">
                                            <p:txEl>
                                              <p:pRg st="0" end="0"/>
                                            </p:txEl>
                                          </p:spTgt>
                                        </p:tgtEl>
                                        <p:attrNameLst>
                                          <p:attrName>style.visibility</p:attrName>
                                        </p:attrNameLst>
                                      </p:cBhvr>
                                      <p:to>
                                        <p:strVal val="visible"/>
                                      </p:to>
                                    </p:set>
                                    <p:animEffect transition="in" filter="wipe(down)">
                                      <p:cBhvr>
                                        <p:cTn id="28" dur="500"/>
                                        <p:tgtEl>
                                          <p:spTgt spid="7">
                                            <p:txEl>
                                              <p:pRg st="0" end="0"/>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7">
                                            <p:txEl>
                                              <p:pRg st="1" end="1"/>
                                            </p:txEl>
                                          </p:spTgt>
                                        </p:tgtEl>
                                        <p:attrNameLst>
                                          <p:attrName>style.visibility</p:attrName>
                                        </p:attrNameLst>
                                      </p:cBhvr>
                                      <p:to>
                                        <p:strVal val="visible"/>
                                      </p:to>
                                    </p:set>
                                    <p:animEffect transition="in" filter="wipe(down)">
                                      <p:cBhvr>
                                        <p:cTn id="33" dur="500"/>
                                        <p:tgtEl>
                                          <p:spTgt spid="7">
                                            <p:txEl>
                                              <p:pRg st="1" end="1"/>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grpId="0" nodeType="clickEffect">
                                  <p:stCondLst>
                                    <p:cond delay="0"/>
                                  </p:stCondLst>
                                  <p:childTnLst>
                                    <p:set>
                                      <p:cBhvr>
                                        <p:cTn id="37" dur="1" fill="hold">
                                          <p:stCondLst>
                                            <p:cond delay="0"/>
                                          </p:stCondLst>
                                        </p:cTn>
                                        <p:tgtEl>
                                          <p:spTgt spid="7">
                                            <p:txEl>
                                              <p:pRg st="2" end="2"/>
                                            </p:txEl>
                                          </p:spTgt>
                                        </p:tgtEl>
                                        <p:attrNameLst>
                                          <p:attrName>style.visibility</p:attrName>
                                        </p:attrNameLst>
                                      </p:cBhvr>
                                      <p:to>
                                        <p:strVal val="visible"/>
                                      </p:to>
                                    </p:set>
                                    <p:animEffect transition="in" filter="wipe(down)">
                                      <p:cBhvr>
                                        <p:cTn id="38" dur="5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build="p" animBg="1"/>
      <p:bldP spid="10" grpId="0" animBg="1"/>
      <p:bldP spid="13"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Metin kutusu"/>
          <p:cNvSpPr txBox="1"/>
          <p:nvPr/>
        </p:nvSpPr>
        <p:spPr>
          <a:xfrm>
            <a:off x="230841" y="292222"/>
            <a:ext cx="4217821" cy="523220"/>
          </a:xfrm>
          <a:prstGeom prst="rect">
            <a:avLst/>
          </a:prstGeom>
          <a:noFill/>
        </p:spPr>
        <p:txBody>
          <a:bodyPr wrap="none" rtlCol="0">
            <a:spAutoFit/>
          </a:bodyPr>
          <a:lstStyle/>
          <a:p>
            <a:r>
              <a:rPr lang="tr-TR" sz="2800" b="1" u="sng"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Büro-Zemin Çalışmaları</a:t>
            </a:r>
            <a:endParaRPr lang="tr-TR" sz="2800" b="1" u="sng"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sp>
        <p:nvSpPr>
          <p:cNvPr id="6" name="5 Dikdörtgen"/>
          <p:cNvSpPr/>
          <p:nvPr/>
        </p:nvSpPr>
        <p:spPr>
          <a:xfrm>
            <a:off x="374857" y="1031466"/>
            <a:ext cx="6717423" cy="813358"/>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tr-TR" sz="2400" dirty="0" smtClean="0"/>
              <a:t>Tescilli Koordinat ile zemin alımından elde edilen koordinatların karşılaştırılması,</a:t>
            </a:r>
            <a:endParaRPr lang="tr-TR" sz="2400" dirty="0"/>
          </a:p>
        </p:txBody>
      </p:sp>
      <p:sp>
        <p:nvSpPr>
          <p:cNvPr id="8" name="7 Dikdörtgen"/>
          <p:cNvSpPr/>
          <p:nvPr/>
        </p:nvSpPr>
        <p:spPr>
          <a:xfrm>
            <a:off x="878913" y="2060848"/>
            <a:ext cx="6717423" cy="46800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tr-TR" sz="2400" dirty="0" smtClean="0"/>
          </a:p>
          <a:p>
            <a:pPr algn="ctr"/>
            <a:r>
              <a:rPr lang="tr-TR" sz="2400" dirty="0" smtClean="0"/>
              <a:t>Tespit edilebilen hataların düzeltilmesi,</a:t>
            </a:r>
          </a:p>
          <a:p>
            <a:pPr algn="ctr"/>
            <a:endParaRPr lang="tr-TR" sz="2400" dirty="0"/>
          </a:p>
        </p:txBody>
      </p:sp>
      <p:sp>
        <p:nvSpPr>
          <p:cNvPr id="9" name="8 Dikdörtgen"/>
          <p:cNvSpPr/>
          <p:nvPr/>
        </p:nvSpPr>
        <p:spPr>
          <a:xfrm>
            <a:off x="1454977" y="2780928"/>
            <a:ext cx="6717423" cy="138942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tr-TR" sz="2400" dirty="0" smtClean="0"/>
          </a:p>
          <a:p>
            <a:pPr algn="ctr"/>
            <a:r>
              <a:rPr lang="tr-TR" sz="2400" dirty="0" smtClean="0"/>
              <a:t>Zeminde belirgin ve uyumlu noktalarda iyileştirme yapılması ve nihai koordinatların elde edilmesi</a:t>
            </a:r>
          </a:p>
          <a:p>
            <a:pPr algn="ctr"/>
            <a:endParaRPr lang="tr-TR" sz="2400" dirty="0"/>
          </a:p>
        </p:txBody>
      </p:sp>
      <p:sp>
        <p:nvSpPr>
          <p:cNvPr id="10" name="9 Dikdörtgen"/>
          <p:cNvSpPr/>
          <p:nvPr/>
        </p:nvSpPr>
        <p:spPr>
          <a:xfrm>
            <a:off x="2103049" y="4365104"/>
            <a:ext cx="6717423" cy="2492896"/>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tr-TR" sz="2400" dirty="0" smtClean="0"/>
              <a:t>Zeminde belirsiz veya zeminle uyumsuz noktaların, zeminde belirgin ve uyumlu noktalara göre dönüştürülerek nihai koordinatların elde edilmesi,</a:t>
            </a:r>
          </a:p>
          <a:p>
            <a:pPr algn="ctr"/>
            <a:r>
              <a:rPr lang="tr-TR" sz="2400" dirty="0" smtClean="0"/>
              <a:t>Bu noktaların zeminle kontrolü, uyumlu olanların iyileştirilmesi,</a:t>
            </a:r>
          </a:p>
          <a:p>
            <a:pPr algn="ctr"/>
            <a:endParaRPr lang="tr-TR" sz="2400" dirty="0"/>
          </a:p>
        </p:txBody>
      </p:sp>
      <p:pic>
        <p:nvPicPr>
          <p:cNvPr id="7" name="Picture 2" descr="tkgm ile ilgili görsel sonucu"/>
          <p:cNvPicPr>
            <a:picLocks noChangeAspect="1" noChangeArrowheads="1"/>
          </p:cNvPicPr>
          <p:nvPr/>
        </p:nvPicPr>
        <p:blipFill>
          <a:blip r:embed="rId2" cstate="screen"/>
          <a:srcRect/>
          <a:stretch>
            <a:fillRect/>
          </a:stretch>
        </p:blipFill>
        <p:spPr bwMode="auto">
          <a:xfrm>
            <a:off x="8064520" y="492132"/>
            <a:ext cx="1079480" cy="1079480"/>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1071550"/>
            <a:ext cx="8229600" cy="714372"/>
          </a:xfrm>
        </p:spPr>
        <p:txBody>
          <a:bodyPr>
            <a:noAutofit/>
          </a:bodyPr>
          <a:lstStyle/>
          <a:p>
            <a:r>
              <a:rPr lang="tr-TR" sz="2800" b="1" u="sng"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Sayısallaştırmada Üretilen Koordinat Tipleri</a:t>
            </a:r>
            <a:endParaRPr lang="tr-TR" sz="2800" b="1" u="sng"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sp>
        <p:nvSpPr>
          <p:cNvPr id="8" name="7 Akış Çizelgesi: Bağlayıcı"/>
          <p:cNvSpPr/>
          <p:nvPr/>
        </p:nvSpPr>
        <p:spPr>
          <a:xfrm>
            <a:off x="238108" y="2000240"/>
            <a:ext cx="2690818" cy="1928826"/>
          </a:xfrm>
          <a:prstGeom prst="flowChartConnector">
            <a:avLst/>
          </a:prstGeom>
        </p:spPr>
        <p:style>
          <a:lnRef idx="1">
            <a:schemeClr val="accent6"/>
          </a:lnRef>
          <a:fillRef idx="3">
            <a:schemeClr val="accent6"/>
          </a:fillRef>
          <a:effectRef idx="2">
            <a:schemeClr val="accent6"/>
          </a:effectRef>
          <a:fontRef idx="minor">
            <a:schemeClr val="lt1"/>
          </a:fontRef>
        </p:style>
        <p:txBody>
          <a:bodyPr rtlCol="0" anchor="ctr"/>
          <a:lstStyle/>
          <a:p>
            <a:pPr algn="ctr"/>
            <a:r>
              <a:rPr lang="tr-TR" sz="2200" b="1" dirty="0" smtClean="0"/>
              <a:t>İyileştirilmiş</a:t>
            </a:r>
          </a:p>
          <a:p>
            <a:pPr algn="ctr"/>
            <a:r>
              <a:rPr lang="tr-TR" sz="2200" b="1" dirty="0" smtClean="0"/>
              <a:t>Koordinatlar</a:t>
            </a:r>
            <a:endParaRPr lang="tr-TR" sz="2200" b="1" dirty="0"/>
          </a:p>
        </p:txBody>
      </p:sp>
      <p:sp>
        <p:nvSpPr>
          <p:cNvPr id="9" name="8 Akış Çizelgesi: Bağlayıcı"/>
          <p:cNvSpPr/>
          <p:nvPr/>
        </p:nvSpPr>
        <p:spPr>
          <a:xfrm>
            <a:off x="2666999" y="2627651"/>
            <a:ext cx="2802757" cy="1928826"/>
          </a:xfrm>
          <a:prstGeom prst="flowChartConnector">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tr-TR" sz="2200" b="1" dirty="0" smtClean="0"/>
              <a:t>Düzeltilmiş</a:t>
            </a:r>
          </a:p>
          <a:p>
            <a:pPr algn="ctr"/>
            <a:r>
              <a:rPr lang="tr-TR" sz="2200" b="1" dirty="0" smtClean="0"/>
              <a:t>Koordinatlar</a:t>
            </a:r>
          </a:p>
          <a:p>
            <a:pPr algn="ctr"/>
            <a:r>
              <a:rPr lang="tr-TR" sz="2200" b="1" i="1" dirty="0" smtClean="0">
                <a:solidFill>
                  <a:srgbClr val="FFC000"/>
                </a:solidFill>
              </a:rPr>
              <a:t>(Ara İşlem)</a:t>
            </a:r>
            <a:endParaRPr lang="tr-TR" sz="2200" b="1" i="1" dirty="0">
              <a:solidFill>
                <a:srgbClr val="FFC000"/>
              </a:solidFill>
            </a:endParaRPr>
          </a:p>
        </p:txBody>
      </p:sp>
      <p:sp>
        <p:nvSpPr>
          <p:cNvPr id="10" name="9 Akış Çizelgesi: Bağlayıcı"/>
          <p:cNvSpPr/>
          <p:nvPr/>
        </p:nvSpPr>
        <p:spPr>
          <a:xfrm>
            <a:off x="5422478" y="2132856"/>
            <a:ext cx="3400420" cy="1928826"/>
          </a:xfrm>
          <a:prstGeom prst="flowChartConnector">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tr-TR" sz="2200" b="1" dirty="0" smtClean="0"/>
              <a:t>Dönüştürülmüş</a:t>
            </a:r>
          </a:p>
          <a:p>
            <a:pPr algn="ctr"/>
            <a:r>
              <a:rPr lang="tr-TR" sz="2200" b="1" dirty="0" smtClean="0"/>
              <a:t>Koordinatlar</a:t>
            </a:r>
            <a:endParaRPr lang="tr-TR" sz="2200" b="1" dirty="0"/>
          </a:p>
        </p:txBody>
      </p:sp>
      <p:cxnSp>
        <p:nvCxnSpPr>
          <p:cNvPr id="14" name="13 Düz Ok Bağlayıcısı"/>
          <p:cNvCxnSpPr/>
          <p:nvPr/>
        </p:nvCxnSpPr>
        <p:spPr>
          <a:xfrm rot="10800000" flipV="1">
            <a:off x="2667000" y="1786716"/>
            <a:ext cx="1437488" cy="56912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6" name="15 Düz Ok Bağlayıcısı"/>
          <p:cNvCxnSpPr/>
          <p:nvPr/>
        </p:nvCxnSpPr>
        <p:spPr>
          <a:xfrm>
            <a:off x="4106077" y="1785921"/>
            <a:ext cx="1823245" cy="56991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8" name="17 Düz Ok Bağlayıcısı"/>
          <p:cNvCxnSpPr/>
          <p:nvPr/>
        </p:nvCxnSpPr>
        <p:spPr>
          <a:xfrm flipH="1">
            <a:off x="4104488" y="1786716"/>
            <a:ext cx="1588" cy="67787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pic>
        <p:nvPicPr>
          <p:cNvPr id="20" name="Picture 2" descr="tkgm ile ilgili görsel sonucu"/>
          <p:cNvPicPr>
            <a:picLocks noChangeAspect="1" noChangeArrowheads="1"/>
          </p:cNvPicPr>
          <p:nvPr/>
        </p:nvPicPr>
        <p:blipFill>
          <a:blip r:embed="rId2" cstate="screen"/>
          <a:srcRect/>
          <a:stretch>
            <a:fillRect/>
          </a:stretch>
        </p:blipFill>
        <p:spPr bwMode="auto">
          <a:xfrm>
            <a:off x="8072462" y="492132"/>
            <a:ext cx="1079480" cy="1079480"/>
          </a:xfrm>
          <a:prstGeom prst="rect">
            <a:avLst/>
          </a:prstGeom>
          <a:ln>
            <a:noFill/>
          </a:ln>
          <a:effectLst>
            <a:softEdge rad="112500"/>
          </a:effectLst>
        </p:spPr>
      </p:pic>
      <p:sp>
        <p:nvSpPr>
          <p:cNvPr id="11" name="10 Metin kutusu"/>
          <p:cNvSpPr txBox="1"/>
          <p:nvPr/>
        </p:nvSpPr>
        <p:spPr>
          <a:xfrm>
            <a:off x="321645" y="3929066"/>
            <a:ext cx="1428596" cy="523220"/>
          </a:xfrm>
          <a:prstGeom prst="rect">
            <a:avLst/>
          </a:prstGeom>
        </p:spPr>
        <p:style>
          <a:lnRef idx="1">
            <a:schemeClr val="accent2"/>
          </a:lnRef>
          <a:fillRef idx="2">
            <a:schemeClr val="accent2"/>
          </a:fillRef>
          <a:effectRef idx="1">
            <a:schemeClr val="accent2"/>
          </a:effectRef>
          <a:fontRef idx="minor">
            <a:schemeClr val="dk1"/>
          </a:fontRef>
        </p:style>
        <p:txBody>
          <a:bodyPr wrap="none" rtlCol="0">
            <a:spAutoFit/>
          </a:bodyPr>
          <a:lstStyle/>
          <a:p>
            <a:r>
              <a:rPr lang="tr-TR" sz="2800" b="1" dirty="0" err="1" smtClean="0">
                <a:solidFill>
                  <a:srgbClr val="00B0F0"/>
                </a:solidFill>
              </a:rPr>
              <a:t>Ds</a:t>
            </a:r>
            <a:r>
              <a:rPr lang="tr-TR" sz="2800" b="1" dirty="0" smtClean="0">
                <a:solidFill>
                  <a:srgbClr val="00B0F0"/>
                </a:solidFill>
              </a:rPr>
              <a:t>≤MK</a:t>
            </a:r>
            <a:endParaRPr lang="tr-TR" sz="2800" b="1" dirty="0">
              <a:solidFill>
                <a:srgbClr val="00B0F0"/>
              </a:solidFill>
            </a:endParaRPr>
          </a:p>
        </p:txBody>
      </p:sp>
      <p:sp>
        <p:nvSpPr>
          <p:cNvPr id="12" name="11 Metin kutusu"/>
          <p:cNvSpPr txBox="1"/>
          <p:nvPr/>
        </p:nvSpPr>
        <p:spPr>
          <a:xfrm>
            <a:off x="2267744" y="4494922"/>
            <a:ext cx="2226552" cy="2154436"/>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tr-TR" sz="2200" b="1" dirty="0" err="1" smtClean="0">
                <a:solidFill>
                  <a:srgbClr val="00B0F0"/>
                </a:solidFill>
              </a:rPr>
              <a:t>Ds</a:t>
            </a:r>
            <a:r>
              <a:rPr lang="tr-TR" sz="2200" b="1" dirty="0" smtClean="0">
                <a:solidFill>
                  <a:srgbClr val="00B0F0"/>
                </a:solidFill>
              </a:rPr>
              <a:t> &gt; MK </a:t>
            </a:r>
          </a:p>
          <a:p>
            <a:r>
              <a:rPr lang="tr-TR" sz="1400" b="1" dirty="0" smtClean="0">
                <a:solidFill>
                  <a:srgbClr val="00B0F0"/>
                </a:solidFill>
              </a:rPr>
              <a:t>Uyumsuz Noktada tespit edilen</a:t>
            </a:r>
          </a:p>
          <a:p>
            <a:r>
              <a:rPr lang="tr-TR" sz="1400" b="1" dirty="0" smtClean="0">
                <a:solidFill>
                  <a:srgbClr val="FF0000"/>
                </a:solidFill>
              </a:rPr>
              <a:t>Ölçü</a:t>
            </a:r>
            <a:r>
              <a:rPr lang="tr-TR" sz="1400" b="1" dirty="0" smtClean="0">
                <a:solidFill>
                  <a:srgbClr val="00B0F0"/>
                </a:solidFill>
              </a:rPr>
              <a:t>-</a:t>
            </a:r>
            <a:r>
              <a:rPr lang="tr-TR" sz="1400" b="1" dirty="0" smtClean="0">
                <a:solidFill>
                  <a:srgbClr val="FF0000"/>
                </a:solidFill>
              </a:rPr>
              <a:t>Sınırlandırma</a:t>
            </a:r>
            <a:r>
              <a:rPr lang="tr-TR" sz="1400" b="1" dirty="0" smtClean="0">
                <a:solidFill>
                  <a:srgbClr val="00B0F0"/>
                </a:solidFill>
              </a:rPr>
              <a:t>-</a:t>
            </a:r>
            <a:r>
              <a:rPr lang="tr-TR" sz="1400" b="1" dirty="0" smtClean="0">
                <a:solidFill>
                  <a:srgbClr val="FF0000"/>
                </a:solidFill>
              </a:rPr>
              <a:t>Hesap (</a:t>
            </a:r>
            <a:r>
              <a:rPr lang="tr-TR" sz="1400" b="1" dirty="0" smtClean="0">
                <a:solidFill>
                  <a:schemeClr val="accent1">
                    <a:lumMod val="75000"/>
                  </a:schemeClr>
                </a:solidFill>
              </a:rPr>
              <a:t>İstisnai durumda </a:t>
            </a:r>
            <a:r>
              <a:rPr lang="tr-TR" sz="1400" b="1" dirty="0" err="1" smtClean="0">
                <a:solidFill>
                  <a:schemeClr val="accent1">
                    <a:lumMod val="75000"/>
                  </a:schemeClr>
                </a:solidFill>
              </a:rPr>
              <a:t>tersimat</a:t>
            </a:r>
            <a:r>
              <a:rPr lang="tr-TR" sz="1400" b="1" dirty="0" smtClean="0">
                <a:solidFill>
                  <a:srgbClr val="FF0000"/>
                </a:solidFill>
              </a:rPr>
              <a:t>)</a:t>
            </a:r>
            <a:r>
              <a:rPr lang="tr-TR" sz="1400" b="1" dirty="0" smtClean="0">
                <a:solidFill>
                  <a:srgbClr val="00B0F0"/>
                </a:solidFill>
              </a:rPr>
              <a:t> Hatalarının Düzeltilmesi Sonucu Elde Edilen Koordinat</a:t>
            </a:r>
            <a:endParaRPr lang="tr-TR" sz="1400" b="1" dirty="0">
              <a:solidFill>
                <a:srgbClr val="00B0F0"/>
              </a:solidFill>
            </a:endParaRPr>
          </a:p>
        </p:txBody>
      </p:sp>
      <p:sp>
        <p:nvSpPr>
          <p:cNvPr id="13" name="12 Metin kutusu"/>
          <p:cNvSpPr txBox="1"/>
          <p:nvPr/>
        </p:nvSpPr>
        <p:spPr>
          <a:xfrm>
            <a:off x="7503050" y="5105109"/>
            <a:ext cx="1648892" cy="492443"/>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tr-TR" sz="2600" b="1" dirty="0" err="1" smtClean="0">
                <a:solidFill>
                  <a:srgbClr val="00B0F0"/>
                </a:solidFill>
              </a:rPr>
              <a:t>Ds</a:t>
            </a:r>
            <a:r>
              <a:rPr lang="tr-TR" sz="2600" b="1" dirty="0" smtClean="0">
                <a:solidFill>
                  <a:srgbClr val="00B0F0"/>
                </a:solidFill>
              </a:rPr>
              <a:t> </a:t>
            </a:r>
            <a:r>
              <a:rPr lang="tr-TR" sz="2600" b="1" dirty="0" smtClean="0">
                <a:solidFill>
                  <a:srgbClr val="FF0000"/>
                </a:solidFill>
              </a:rPr>
              <a:t>&gt;</a:t>
            </a:r>
            <a:r>
              <a:rPr lang="tr-TR" sz="2600" b="1" dirty="0" smtClean="0">
                <a:solidFill>
                  <a:srgbClr val="00B0F0"/>
                </a:solidFill>
              </a:rPr>
              <a:t>MK</a:t>
            </a:r>
            <a:endParaRPr lang="tr-TR" sz="2600" b="1" dirty="0">
              <a:solidFill>
                <a:srgbClr val="00B0F0"/>
              </a:solidFill>
            </a:endParaRPr>
          </a:p>
        </p:txBody>
      </p:sp>
      <p:sp>
        <p:nvSpPr>
          <p:cNvPr id="15" name="14 Metin kutusu"/>
          <p:cNvSpPr txBox="1"/>
          <p:nvPr/>
        </p:nvSpPr>
        <p:spPr>
          <a:xfrm>
            <a:off x="4788024" y="5657838"/>
            <a:ext cx="1317990" cy="646331"/>
          </a:xfrm>
          <a:prstGeom prst="rect">
            <a:avLst/>
          </a:prstGeom>
        </p:spPr>
        <p:style>
          <a:lnRef idx="3">
            <a:schemeClr val="lt1"/>
          </a:lnRef>
          <a:fillRef idx="1">
            <a:schemeClr val="accent5"/>
          </a:fillRef>
          <a:effectRef idx="1">
            <a:schemeClr val="accent5"/>
          </a:effectRef>
          <a:fontRef idx="minor">
            <a:schemeClr val="lt1"/>
          </a:fontRef>
        </p:style>
        <p:txBody>
          <a:bodyPr wrap="square" rtlCol="0">
            <a:spAutoFit/>
          </a:bodyPr>
          <a:lstStyle/>
          <a:p>
            <a:r>
              <a:rPr lang="tr-TR" dirty="0" smtClean="0"/>
              <a:t>Zeminde Belirsiz</a:t>
            </a:r>
            <a:endParaRPr lang="tr-TR" dirty="0"/>
          </a:p>
        </p:txBody>
      </p:sp>
      <p:sp>
        <p:nvSpPr>
          <p:cNvPr id="17" name="16 Metin kutusu"/>
          <p:cNvSpPr txBox="1"/>
          <p:nvPr/>
        </p:nvSpPr>
        <p:spPr>
          <a:xfrm>
            <a:off x="6228184" y="5572140"/>
            <a:ext cx="2913875" cy="923330"/>
          </a:xfrm>
          <a:prstGeom prst="rect">
            <a:avLst/>
          </a:prstGeom>
          <a:solidFill>
            <a:srgbClr val="993300"/>
          </a:solidFill>
        </p:spPr>
        <p:style>
          <a:lnRef idx="1">
            <a:schemeClr val="accent1"/>
          </a:lnRef>
          <a:fillRef idx="3">
            <a:schemeClr val="accent1"/>
          </a:fillRef>
          <a:effectRef idx="2">
            <a:schemeClr val="accent1"/>
          </a:effectRef>
          <a:fontRef idx="minor">
            <a:schemeClr val="lt1"/>
          </a:fontRef>
        </p:style>
        <p:txBody>
          <a:bodyPr wrap="none" rtlCol="0">
            <a:spAutoFit/>
          </a:bodyPr>
          <a:lstStyle/>
          <a:p>
            <a:r>
              <a:rPr lang="tr-TR" dirty="0" smtClean="0"/>
              <a:t>Zeminle Uyumsuz</a:t>
            </a:r>
          </a:p>
          <a:p>
            <a:r>
              <a:rPr lang="tr-TR" dirty="0" smtClean="0"/>
              <a:t>(Eylemli Sınır Değişikliği </a:t>
            </a:r>
          </a:p>
          <a:p>
            <a:r>
              <a:rPr lang="tr-TR" dirty="0" smtClean="0"/>
              <a:t>veya hata tespit edilemiyor)</a:t>
            </a:r>
            <a:endParaRPr lang="tr-TR" dirty="0"/>
          </a:p>
        </p:txBody>
      </p:sp>
      <p:cxnSp>
        <p:nvCxnSpPr>
          <p:cNvPr id="21" name="20 Düz Ok Bağlayıcısı"/>
          <p:cNvCxnSpPr/>
          <p:nvPr/>
        </p:nvCxnSpPr>
        <p:spPr>
          <a:xfrm flipH="1">
            <a:off x="5929322" y="4061682"/>
            <a:ext cx="428628" cy="1043427"/>
          </a:xfrm>
          <a:prstGeom prst="straightConnector1">
            <a:avLst/>
          </a:prstGeom>
          <a:ln>
            <a:tailEnd type="arrow"/>
          </a:ln>
        </p:spPr>
        <p:style>
          <a:lnRef idx="3">
            <a:schemeClr val="accent4"/>
          </a:lnRef>
          <a:fillRef idx="0">
            <a:schemeClr val="accent4"/>
          </a:fillRef>
          <a:effectRef idx="2">
            <a:schemeClr val="accent4"/>
          </a:effectRef>
          <a:fontRef idx="minor">
            <a:schemeClr val="tx1"/>
          </a:fontRef>
        </p:style>
      </p:cxnSp>
      <p:cxnSp>
        <p:nvCxnSpPr>
          <p:cNvPr id="22" name="21 Düz Ok Bağlayıcısı"/>
          <p:cNvCxnSpPr/>
          <p:nvPr/>
        </p:nvCxnSpPr>
        <p:spPr>
          <a:xfrm>
            <a:off x="7572396" y="3985256"/>
            <a:ext cx="500066" cy="1119853"/>
          </a:xfrm>
          <a:prstGeom prst="straightConnector1">
            <a:avLst/>
          </a:prstGeom>
          <a:ln>
            <a:tailEnd type="arrow"/>
          </a:ln>
        </p:spPr>
        <p:style>
          <a:lnRef idx="3">
            <a:schemeClr val="accent4"/>
          </a:lnRef>
          <a:fillRef idx="0">
            <a:schemeClr val="accent4"/>
          </a:fillRef>
          <a:effectRef idx="2">
            <a:schemeClr val="accent4"/>
          </a:effectRef>
          <a:fontRef idx="minor">
            <a:schemeClr val="tx1"/>
          </a:fontRef>
        </p:style>
      </p:cxnSp>
      <p:sp>
        <p:nvSpPr>
          <p:cNvPr id="19" name="18 Metin kutusu"/>
          <p:cNvSpPr txBox="1"/>
          <p:nvPr/>
        </p:nvSpPr>
        <p:spPr>
          <a:xfrm>
            <a:off x="4910475" y="5165395"/>
            <a:ext cx="1118561" cy="492443"/>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tr-TR" sz="2600" b="1" dirty="0" err="1" smtClean="0">
                <a:solidFill>
                  <a:srgbClr val="00B0F0"/>
                </a:solidFill>
              </a:rPr>
              <a:t>Ds</a:t>
            </a:r>
            <a:r>
              <a:rPr lang="tr-TR" sz="2600" b="1" dirty="0" smtClean="0">
                <a:solidFill>
                  <a:srgbClr val="00B0F0"/>
                </a:solidFill>
              </a:rPr>
              <a:t>= ?</a:t>
            </a:r>
            <a:endParaRPr lang="tr-TR" sz="2600" b="1" dirty="0">
              <a:solidFill>
                <a:srgbClr val="00B0F0"/>
              </a:solidFill>
            </a:endParaRPr>
          </a:p>
        </p:txBody>
      </p:sp>
      <p:sp>
        <p:nvSpPr>
          <p:cNvPr id="25" name="24 Metin kutusu"/>
          <p:cNvSpPr txBox="1"/>
          <p:nvPr/>
        </p:nvSpPr>
        <p:spPr>
          <a:xfrm>
            <a:off x="238108" y="4452286"/>
            <a:ext cx="1750241" cy="954107"/>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tr-TR" sz="2800" dirty="0" smtClean="0"/>
              <a:t>Zeminle Uyumlu</a:t>
            </a:r>
            <a:endParaRPr lang="tr-TR" sz="2800" dirty="0"/>
          </a:p>
        </p:txBody>
      </p:sp>
      <p:sp>
        <p:nvSpPr>
          <p:cNvPr id="23" name="22 Metin kutusu"/>
          <p:cNvSpPr txBox="1"/>
          <p:nvPr/>
        </p:nvSpPr>
        <p:spPr>
          <a:xfrm>
            <a:off x="6665085" y="4452286"/>
            <a:ext cx="870751" cy="461665"/>
          </a:xfrm>
          <a:prstGeom prst="rect">
            <a:avLst/>
          </a:prstGeom>
          <a:noFill/>
        </p:spPr>
        <p:txBody>
          <a:bodyPr wrap="none" rtlCol="0">
            <a:spAutoFit/>
          </a:bodyPr>
          <a:lstStyle/>
          <a:p>
            <a:r>
              <a:rPr lang="tr-TR" sz="2400" b="1" dirty="0" smtClean="0"/>
              <a:t>veya</a:t>
            </a:r>
            <a:endParaRPr lang="tr-TR" sz="2400" b="1" dirty="0"/>
          </a:p>
        </p:txBody>
      </p:sp>
      <p:cxnSp>
        <p:nvCxnSpPr>
          <p:cNvPr id="26" name="25 Düz Ok Bağlayıcısı"/>
          <p:cNvCxnSpPr/>
          <p:nvPr/>
        </p:nvCxnSpPr>
        <p:spPr>
          <a:xfrm flipV="1">
            <a:off x="4899107" y="3560642"/>
            <a:ext cx="1129929" cy="368424"/>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27" name="26 Düz Ok Bağlayıcısı"/>
          <p:cNvCxnSpPr/>
          <p:nvPr/>
        </p:nvCxnSpPr>
        <p:spPr>
          <a:xfrm flipH="1" flipV="1">
            <a:off x="1835696" y="3501008"/>
            <a:ext cx="1295891" cy="368424"/>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2000"/>
                                        <p:tgtEl>
                                          <p:spTgt spid="1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2000"/>
                                        <p:tgtEl>
                                          <p:spTgt spid="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2000"/>
                                        <p:tgtEl>
                                          <p:spTgt spid="11"/>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25">
                                            <p:bg/>
                                          </p:spTgt>
                                        </p:tgtEl>
                                        <p:attrNameLst>
                                          <p:attrName>style.visibility</p:attrName>
                                        </p:attrNameLst>
                                      </p:cBhvr>
                                      <p:to>
                                        <p:strVal val="visible"/>
                                      </p:to>
                                    </p:set>
                                    <p:animEffect transition="in" filter="wipe(down)">
                                      <p:cBhvr>
                                        <p:cTn id="18" dur="500"/>
                                        <p:tgtEl>
                                          <p:spTgt spid="25">
                                            <p:bg/>
                                          </p:spTgt>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25">
                                            <p:txEl>
                                              <p:pRg st="0" end="0"/>
                                            </p:txEl>
                                          </p:spTgt>
                                        </p:tgtEl>
                                        <p:attrNameLst>
                                          <p:attrName>style.visibility</p:attrName>
                                        </p:attrNameLst>
                                      </p:cBhvr>
                                      <p:to>
                                        <p:strVal val="visible"/>
                                      </p:to>
                                    </p:set>
                                    <p:animEffect transition="in" filter="wipe(down)">
                                      <p:cBhvr>
                                        <p:cTn id="21" dur="500"/>
                                        <p:tgtEl>
                                          <p:spTgt spid="25">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fade">
                                      <p:cBhvr>
                                        <p:cTn id="26" dur="2000"/>
                                        <p:tgtEl>
                                          <p:spTgt spid="18"/>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2000"/>
                                        <p:tgtEl>
                                          <p:spTgt spid="9"/>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12">
                                            <p:bg/>
                                          </p:spTgt>
                                        </p:tgtEl>
                                        <p:attrNameLst>
                                          <p:attrName>style.visibility</p:attrName>
                                        </p:attrNameLst>
                                      </p:cBhvr>
                                      <p:to>
                                        <p:strVal val="visible"/>
                                      </p:to>
                                    </p:set>
                                    <p:animEffect transition="in" filter="wipe(down)">
                                      <p:cBhvr>
                                        <p:cTn id="34" dur="500"/>
                                        <p:tgtEl>
                                          <p:spTgt spid="12">
                                            <p:bg/>
                                          </p:spTgt>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12">
                                            <p:txEl>
                                              <p:pRg st="0" end="0"/>
                                            </p:txEl>
                                          </p:spTgt>
                                        </p:tgtEl>
                                        <p:attrNameLst>
                                          <p:attrName>style.visibility</p:attrName>
                                        </p:attrNameLst>
                                      </p:cBhvr>
                                      <p:to>
                                        <p:strVal val="visible"/>
                                      </p:to>
                                    </p:set>
                                    <p:animEffect transition="in" filter="wipe(down)">
                                      <p:cBhvr>
                                        <p:cTn id="37" dur="500"/>
                                        <p:tgtEl>
                                          <p:spTgt spid="12">
                                            <p:txEl>
                                              <p:pRg st="0" end="0"/>
                                            </p:txEl>
                                          </p:spTgt>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12">
                                            <p:txEl>
                                              <p:pRg st="1" end="1"/>
                                            </p:txEl>
                                          </p:spTgt>
                                        </p:tgtEl>
                                        <p:attrNameLst>
                                          <p:attrName>style.visibility</p:attrName>
                                        </p:attrNameLst>
                                      </p:cBhvr>
                                      <p:to>
                                        <p:strVal val="visible"/>
                                      </p:to>
                                    </p:set>
                                    <p:animEffect transition="in" filter="wipe(down)">
                                      <p:cBhvr>
                                        <p:cTn id="40" dur="500"/>
                                        <p:tgtEl>
                                          <p:spTgt spid="12">
                                            <p:txEl>
                                              <p:pRg st="1" end="1"/>
                                            </p:txEl>
                                          </p:spTgt>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12">
                                            <p:txEl>
                                              <p:pRg st="2" end="2"/>
                                            </p:txEl>
                                          </p:spTgt>
                                        </p:tgtEl>
                                        <p:attrNameLst>
                                          <p:attrName>style.visibility</p:attrName>
                                        </p:attrNameLst>
                                      </p:cBhvr>
                                      <p:to>
                                        <p:strVal val="visible"/>
                                      </p:to>
                                    </p:set>
                                    <p:animEffect transition="in" filter="wipe(down)">
                                      <p:cBhvr>
                                        <p:cTn id="43" dur="500"/>
                                        <p:tgtEl>
                                          <p:spTgt spid="12">
                                            <p:txEl>
                                              <p:pRg st="2" end="2"/>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fade">
                                      <p:cBhvr>
                                        <p:cTn id="48" dur="2000"/>
                                        <p:tgtEl>
                                          <p:spTgt spid="16"/>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fade">
                                      <p:cBhvr>
                                        <p:cTn id="51" dur="2000"/>
                                        <p:tgtEl>
                                          <p:spTgt spid="10"/>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nodeType="clickEffect">
                                  <p:stCondLst>
                                    <p:cond delay="0"/>
                                  </p:stCondLst>
                                  <p:childTnLst>
                                    <p:set>
                                      <p:cBhvr>
                                        <p:cTn id="55" dur="1" fill="hold">
                                          <p:stCondLst>
                                            <p:cond delay="0"/>
                                          </p:stCondLst>
                                        </p:cTn>
                                        <p:tgtEl>
                                          <p:spTgt spid="21"/>
                                        </p:tgtEl>
                                        <p:attrNameLst>
                                          <p:attrName>style.visibility</p:attrName>
                                        </p:attrNameLst>
                                      </p:cBhvr>
                                      <p:to>
                                        <p:strVal val="visible"/>
                                      </p:to>
                                    </p:set>
                                    <p:animEffect transition="in" filter="fade">
                                      <p:cBhvr>
                                        <p:cTn id="56" dur="2000"/>
                                        <p:tgtEl>
                                          <p:spTgt spid="21"/>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fade">
                                      <p:cBhvr>
                                        <p:cTn id="59" dur="2000"/>
                                        <p:tgtEl>
                                          <p:spTgt spid="19"/>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4" fill="hold" grpId="0" nodeType="clickEffect">
                                  <p:stCondLst>
                                    <p:cond delay="0"/>
                                  </p:stCondLst>
                                  <p:childTnLst>
                                    <p:set>
                                      <p:cBhvr>
                                        <p:cTn id="63" dur="1" fill="hold">
                                          <p:stCondLst>
                                            <p:cond delay="0"/>
                                          </p:stCondLst>
                                        </p:cTn>
                                        <p:tgtEl>
                                          <p:spTgt spid="15">
                                            <p:bg/>
                                          </p:spTgt>
                                        </p:tgtEl>
                                        <p:attrNameLst>
                                          <p:attrName>style.visibility</p:attrName>
                                        </p:attrNameLst>
                                      </p:cBhvr>
                                      <p:to>
                                        <p:strVal val="visible"/>
                                      </p:to>
                                    </p:set>
                                    <p:animEffect transition="in" filter="wipe(down)">
                                      <p:cBhvr>
                                        <p:cTn id="64" dur="500"/>
                                        <p:tgtEl>
                                          <p:spTgt spid="15">
                                            <p:bg/>
                                          </p:spTgt>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4" fill="hold" grpId="0" nodeType="clickEffect">
                                  <p:stCondLst>
                                    <p:cond delay="0"/>
                                  </p:stCondLst>
                                  <p:childTnLst>
                                    <p:set>
                                      <p:cBhvr>
                                        <p:cTn id="68" dur="1" fill="hold">
                                          <p:stCondLst>
                                            <p:cond delay="0"/>
                                          </p:stCondLst>
                                        </p:cTn>
                                        <p:tgtEl>
                                          <p:spTgt spid="15">
                                            <p:txEl>
                                              <p:pRg st="0" end="0"/>
                                            </p:txEl>
                                          </p:spTgt>
                                        </p:tgtEl>
                                        <p:attrNameLst>
                                          <p:attrName>style.visibility</p:attrName>
                                        </p:attrNameLst>
                                      </p:cBhvr>
                                      <p:to>
                                        <p:strVal val="visible"/>
                                      </p:to>
                                    </p:set>
                                    <p:animEffect transition="in" filter="wipe(down)">
                                      <p:cBhvr>
                                        <p:cTn id="69" dur="500"/>
                                        <p:tgtEl>
                                          <p:spTgt spid="15">
                                            <p:txEl>
                                              <p:pRg st="0" end="0"/>
                                            </p:txEl>
                                          </p:spTgt>
                                        </p:tgtEl>
                                      </p:cBhvr>
                                    </p:animEffect>
                                  </p:childTnLst>
                                </p:cTn>
                              </p:par>
                            </p:childTnLst>
                          </p:cTn>
                        </p:par>
                      </p:childTnLst>
                    </p:cTn>
                  </p:par>
                  <p:par>
                    <p:cTn id="70" fill="hold">
                      <p:stCondLst>
                        <p:cond delay="indefinite"/>
                      </p:stCondLst>
                      <p:childTnLst>
                        <p:par>
                          <p:cTn id="71" fill="hold">
                            <p:stCondLst>
                              <p:cond delay="0"/>
                            </p:stCondLst>
                            <p:childTnLst>
                              <p:par>
                                <p:cTn id="72" presetID="2" presetClass="entr" presetSubtype="4" fill="hold" grpId="0" nodeType="clickEffect">
                                  <p:stCondLst>
                                    <p:cond delay="0"/>
                                  </p:stCondLst>
                                  <p:childTnLst>
                                    <p:set>
                                      <p:cBhvr>
                                        <p:cTn id="73" dur="1" fill="hold">
                                          <p:stCondLst>
                                            <p:cond delay="0"/>
                                          </p:stCondLst>
                                        </p:cTn>
                                        <p:tgtEl>
                                          <p:spTgt spid="23"/>
                                        </p:tgtEl>
                                        <p:attrNameLst>
                                          <p:attrName>style.visibility</p:attrName>
                                        </p:attrNameLst>
                                      </p:cBhvr>
                                      <p:to>
                                        <p:strVal val="visible"/>
                                      </p:to>
                                    </p:set>
                                    <p:anim calcmode="lin" valueType="num">
                                      <p:cBhvr additive="base">
                                        <p:cTn id="74" dur="500" fill="hold"/>
                                        <p:tgtEl>
                                          <p:spTgt spid="23"/>
                                        </p:tgtEl>
                                        <p:attrNameLst>
                                          <p:attrName>ppt_x</p:attrName>
                                        </p:attrNameLst>
                                      </p:cBhvr>
                                      <p:tavLst>
                                        <p:tav tm="0">
                                          <p:val>
                                            <p:strVal val="#ppt_x"/>
                                          </p:val>
                                        </p:tav>
                                        <p:tav tm="100000">
                                          <p:val>
                                            <p:strVal val="#ppt_x"/>
                                          </p:val>
                                        </p:tav>
                                      </p:tavLst>
                                    </p:anim>
                                    <p:anim calcmode="lin" valueType="num">
                                      <p:cBhvr additive="base">
                                        <p:cTn id="75" dur="500" fill="hold"/>
                                        <p:tgtEl>
                                          <p:spTgt spid="23"/>
                                        </p:tgtEl>
                                        <p:attrNameLst>
                                          <p:attrName>ppt_y</p:attrName>
                                        </p:attrNameLst>
                                      </p:cBhvr>
                                      <p:tavLst>
                                        <p:tav tm="0">
                                          <p:val>
                                            <p:strVal val="1+#ppt_h/2"/>
                                          </p:val>
                                        </p:tav>
                                        <p:tav tm="100000">
                                          <p:val>
                                            <p:strVal val="#ppt_y"/>
                                          </p:val>
                                        </p:tav>
                                      </p:tavLst>
                                    </p:anim>
                                  </p:childTnLst>
                                </p:cTn>
                              </p:par>
                              <p:par>
                                <p:cTn id="76" presetID="2" presetClass="entr" presetSubtype="4" fill="hold" nodeType="withEffect">
                                  <p:stCondLst>
                                    <p:cond delay="0"/>
                                  </p:stCondLst>
                                  <p:childTnLst>
                                    <p:set>
                                      <p:cBhvr>
                                        <p:cTn id="77" dur="1" fill="hold">
                                          <p:stCondLst>
                                            <p:cond delay="0"/>
                                          </p:stCondLst>
                                        </p:cTn>
                                        <p:tgtEl>
                                          <p:spTgt spid="22"/>
                                        </p:tgtEl>
                                        <p:attrNameLst>
                                          <p:attrName>style.visibility</p:attrName>
                                        </p:attrNameLst>
                                      </p:cBhvr>
                                      <p:to>
                                        <p:strVal val="visible"/>
                                      </p:to>
                                    </p:set>
                                    <p:anim calcmode="lin" valueType="num">
                                      <p:cBhvr additive="base">
                                        <p:cTn id="78" dur="500" fill="hold"/>
                                        <p:tgtEl>
                                          <p:spTgt spid="22"/>
                                        </p:tgtEl>
                                        <p:attrNameLst>
                                          <p:attrName>ppt_x</p:attrName>
                                        </p:attrNameLst>
                                      </p:cBhvr>
                                      <p:tavLst>
                                        <p:tav tm="0">
                                          <p:val>
                                            <p:strVal val="#ppt_x"/>
                                          </p:val>
                                        </p:tav>
                                        <p:tav tm="100000">
                                          <p:val>
                                            <p:strVal val="#ppt_x"/>
                                          </p:val>
                                        </p:tav>
                                      </p:tavLst>
                                    </p:anim>
                                    <p:anim calcmode="lin" valueType="num">
                                      <p:cBhvr additive="base">
                                        <p:cTn id="79" dur="500" fill="hold"/>
                                        <p:tgtEl>
                                          <p:spTgt spid="22"/>
                                        </p:tgtEl>
                                        <p:attrNameLst>
                                          <p:attrName>ppt_y</p:attrName>
                                        </p:attrNameLst>
                                      </p:cBhvr>
                                      <p:tavLst>
                                        <p:tav tm="0">
                                          <p:val>
                                            <p:strVal val="1+#ppt_h/2"/>
                                          </p:val>
                                        </p:tav>
                                        <p:tav tm="100000">
                                          <p:val>
                                            <p:strVal val="#ppt_y"/>
                                          </p:val>
                                        </p:tav>
                                      </p:tavLst>
                                    </p:anim>
                                  </p:childTnLst>
                                </p:cTn>
                              </p:par>
                              <p:par>
                                <p:cTn id="80" presetID="2" presetClass="entr" presetSubtype="4" fill="hold" grpId="0" nodeType="withEffect">
                                  <p:stCondLst>
                                    <p:cond delay="0"/>
                                  </p:stCondLst>
                                  <p:childTnLst>
                                    <p:set>
                                      <p:cBhvr>
                                        <p:cTn id="81" dur="1" fill="hold">
                                          <p:stCondLst>
                                            <p:cond delay="0"/>
                                          </p:stCondLst>
                                        </p:cTn>
                                        <p:tgtEl>
                                          <p:spTgt spid="13"/>
                                        </p:tgtEl>
                                        <p:attrNameLst>
                                          <p:attrName>style.visibility</p:attrName>
                                        </p:attrNameLst>
                                      </p:cBhvr>
                                      <p:to>
                                        <p:strVal val="visible"/>
                                      </p:to>
                                    </p:set>
                                    <p:anim calcmode="lin" valueType="num">
                                      <p:cBhvr additive="base">
                                        <p:cTn id="82" dur="500" fill="hold"/>
                                        <p:tgtEl>
                                          <p:spTgt spid="13"/>
                                        </p:tgtEl>
                                        <p:attrNameLst>
                                          <p:attrName>ppt_x</p:attrName>
                                        </p:attrNameLst>
                                      </p:cBhvr>
                                      <p:tavLst>
                                        <p:tav tm="0">
                                          <p:val>
                                            <p:strVal val="#ppt_x"/>
                                          </p:val>
                                        </p:tav>
                                        <p:tav tm="100000">
                                          <p:val>
                                            <p:strVal val="#ppt_x"/>
                                          </p:val>
                                        </p:tav>
                                      </p:tavLst>
                                    </p:anim>
                                    <p:anim calcmode="lin" valueType="num">
                                      <p:cBhvr additive="base">
                                        <p:cTn id="83" dur="500" fill="hold"/>
                                        <p:tgtEl>
                                          <p:spTgt spid="13"/>
                                        </p:tgtEl>
                                        <p:attrNameLst>
                                          <p:attrName>ppt_y</p:attrName>
                                        </p:attrNameLst>
                                      </p:cBhvr>
                                      <p:tavLst>
                                        <p:tav tm="0">
                                          <p:val>
                                            <p:strVal val="1+#ppt_h/2"/>
                                          </p:val>
                                        </p:tav>
                                        <p:tav tm="100000">
                                          <p:val>
                                            <p:strVal val="#ppt_y"/>
                                          </p:val>
                                        </p:tav>
                                      </p:tavLst>
                                    </p:anim>
                                  </p:childTnLst>
                                </p:cTn>
                              </p:par>
                              <p:par>
                                <p:cTn id="84" presetID="2" presetClass="entr" presetSubtype="4" fill="hold" grpId="0" nodeType="withEffect">
                                  <p:stCondLst>
                                    <p:cond delay="0"/>
                                  </p:stCondLst>
                                  <p:childTnLst>
                                    <p:set>
                                      <p:cBhvr>
                                        <p:cTn id="85" dur="1" fill="hold">
                                          <p:stCondLst>
                                            <p:cond delay="0"/>
                                          </p:stCondLst>
                                        </p:cTn>
                                        <p:tgtEl>
                                          <p:spTgt spid="17"/>
                                        </p:tgtEl>
                                        <p:attrNameLst>
                                          <p:attrName>style.visibility</p:attrName>
                                        </p:attrNameLst>
                                      </p:cBhvr>
                                      <p:to>
                                        <p:strVal val="visible"/>
                                      </p:to>
                                    </p:set>
                                    <p:anim calcmode="lin" valueType="num">
                                      <p:cBhvr additive="base">
                                        <p:cTn id="86" dur="500" fill="hold"/>
                                        <p:tgtEl>
                                          <p:spTgt spid="17"/>
                                        </p:tgtEl>
                                        <p:attrNameLst>
                                          <p:attrName>ppt_x</p:attrName>
                                        </p:attrNameLst>
                                      </p:cBhvr>
                                      <p:tavLst>
                                        <p:tav tm="0">
                                          <p:val>
                                            <p:strVal val="#ppt_x"/>
                                          </p:val>
                                        </p:tav>
                                        <p:tav tm="100000">
                                          <p:val>
                                            <p:strVal val="#ppt_x"/>
                                          </p:val>
                                        </p:tav>
                                      </p:tavLst>
                                    </p:anim>
                                    <p:anim calcmode="lin" valueType="num">
                                      <p:cBhvr additive="base">
                                        <p:cTn id="87"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88" fill="hold">
                      <p:stCondLst>
                        <p:cond delay="indefinite"/>
                      </p:stCondLst>
                      <p:childTnLst>
                        <p:par>
                          <p:cTn id="89" fill="hold">
                            <p:stCondLst>
                              <p:cond delay="0"/>
                            </p:stCondLst>
                            <p:childTnLst>
                              <p:par>
                                <p:cTn id="90" presetID="22" presetClass="entr" presetSubtype="4" fill="hold" nodeType="clickEffect">
                                  <p:stCondLst>
                                    <p:cond delay="0"/>
                                  </p:stCondLst>
                                  <p:childTnLst>
                                    <p:set>
                                      <p:cBhvr>
                                        <p:cTn id="91" dur="1" fill="hold">
                                          <p:stCondLst>
                                            <p:cond delay="0"/>
                                          </p:stCondLst>
                                        </p:cTn>
                                        <p:tgtEl>
                                          <p:spTgt spid="27"/>
                                        </p:tgtEl>
                                        <p:attrNameLst>
                                          <p:attrName>style.visibility</p:attrName>
                                        </p:attrNameLst>
                                      </p:cBhvr>
                                      <p:to>
                                        <p:strVal val="visible"/>
                                      </p:to>
                                    </p:set>
                                    <p:animEffect transition="in" filter="wipe(down)">
                                      <p:cBhvr>
                                        <p:cTn id="92" dur="500"/>
                                        <p:tgtEl>
                                          <p:spTgt spid="27"/>
                                        </p:tgtEl>
                                      </p:cBhvr>
                                    </p:animEffect>
                                  </p:childTnLst>
                                </p:cTn>
                              </p:par>
                              <p:par>
                                <p:cTn id="93" presetID="22" presetClass="entr" presetSubtype="4" fill="hold" nodeType="withEffect">
                                  <p:stCondLst>
                                    <p:cond delay="0"/>
                                  </p:stCondLst>
                                  <p:childTnLst>
                                    <p:set>
                                      <p:cBhvr>
                                        <p:cTn id="94" dur="1" fill="hold">
                                          <p:stCondLst>
                                            <p:cond delay="0"/>
                                          </p:stCondLst>
                                        </p:cTn>
                                        <p:tgtEl>
                                          <p:spTgt spid="26"/>
                                        </p:tgtEl>
                                        <p:attrNameLst>
                                          <p:attrName>style.visibility</p:attrName>
                                        </p:attrNameLst>
                                      </p:cBhvr>
                                      <p:to>
                                        <p:strVal val="visible"/>
                                      </p:to>
                                    </p:set>
                                    <p:animEffect transition="in" filter="wipe(down)">
                                      <p:cBhvr>
                                        <p:cTn id="95"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build="allAtOnce" animBg="1"/>
      <p:bldP spid="13" grpId="0" animBg="1"/>
      <p:bldP spid="15" grpId="0" build="p" animBg="1"/>
      <p:bldP spid="17" grpId="0" animBg="1"/>
      <p:bldP spid="19" grpId="0" animBg="1"/>
      <p:bldP spid="25" grpId="0" build="allAtOnce" animBg="1"/>
      <p:bldP spid="2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10 Çarpma"/>
          <p:cNvSpPr/>
          <p:nvPr/>
        </p:nvSpPr>
        <p:spPr>
          <a:xfrm>
            <a:off x="6072198" y="1714488"/>
            <a:ext cx="357190" cy="285752"/>
          </a:xfrm>
          <a:prstGeom prst="mathMultiply">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tr-TR"/>
          </a:p>
        </p:txBody>
      </p:sp>
      <p:sp>
        <p:nvSpPr>
          <p:cNvPr id="15" name="14 Metin kutusu"/>
          <p:cNvSpPr txBox="1"/>
          <p:nvPr/>
        </p:nvSpPr>
        <p:spPr>
          <a:xfrm>
            <a:off x="4687722" y="3815838"/>
            <a:ext cx="312906" cy="369332"/>
          </a:xfrm>
          <a:prstGeom prst="rect">
            <a:avLst/>
          </a:prstGeom>
          <a:noFill/>
        </p:spPr>
        <p:txBody>
          <a:bodyPr wrap="none" rtlCol="0">
            <a:spAutoFit/>
          </a:bodyPr>
          <a:lstStyle/>
          <a:p>
            <a:r>
              <a:rPr lang="tr-TR" dirty="0" smtClean="0"/>
              <a:t>3</a:t>
            </a:r>
            <a:endParaRPr lang="tr-TR" dirty="0"/>
          </a:p>
        </p:txBody>
      </p:sp>
      <p:pic>
        <p:nvPicPr>
          <p:cNvPr id="17" name="Picture 2" descr="tkgm ile ilgili görsel sonucu"/>
          <p:cNvPicPr>
            <a:picLocks noChangeAspect="1" noChangeArrowheads="1"/>
          </p:cNvPicPr>
          <p:nvPr/>
        </p:nvPicPr>
        <p:blipFill>
          <a:blip r:embed="rId2" cstate="screen"/>
          <a:srcRect/>
          <a:stretch>
            <a:fillRect/>
          </a:stretch>
        </p:blipFill>
        <p:spPr bwMode="auto">
          <a:xfrm>
            <a:off x="8072462" y="492132"/>
            <a:ext cx="1079480" cy="1079480"/>
          </a:xfrm>
          <a:prstGeom prst="rect">
            <a:avLst/>
          </a:prstGeom>
          <a:ln>
            <a:noFill/>
          </a:ln>
          <a:effectLst>
            <a:softEdge rad="112500"/>
          </a:effectLst>
        </p:spPr>
      </p:pic>
      <p:sp>
        <p:nvSpPr>
          <p:cNvPr id="8" name="7 Akış Çizelgesi: Bağlayıcı"/>
          <p:cNvSpPr/>
          <p:nvPr/>
        </p:nvSpPr>
        <p:spPr>
          <a:xfrm rot="19549319">
            <a:off x="32150" y="195295"/>
            <a:ext cx="1690686" cy="1143008"/>
          </a:xfrm>
          <a:prstGeom prst="flowChartConnector">
            <a:avLst/>
          </a:prstGeom>
        </p:spPr>
        <p:style>
          <a:lnRef idx="1">
            <a:schemeClr val="accent6"/>
          </a:lnRef>
          <a:fillRef idx="3">
            <a:schemeClr val="accent6"/>
          </a:fillRef>
          <a:effectRef idx="2">
            <a:schemeClr val="accent6"/>
          </a:effectRef>
          <a:fontRef idx="minor">
            <a:schemeClr val="lt1"/>
          </a:fontRef>
        </p:style>
        <p:txBody>
          <a:bodyPr rtlCol="0" anchor="ctr"/>
          <a:lstStyle/>
          <a:p>
            <a:pPr algn="ctr"/>
            <a:r>
              <a:rPr lang="tr-TR" sz="1200" b="1" dirty="0" smtClean="0"/>
              <a:t>İyileştirilmiş</a:t>
            </a:r>
          </a:p>
          <a:p>
            <a:pPr algn="ctr"/>
            <a:r>
              <a:rPr lang="tr-TR" sz="1200" b="1" dirty="0" smtClean="0"/>
              <a:t>Koordinatlar</a:t>
            </a:r>
            <a:endParaRPr lang="tr-TR" sz="1200" b="1" dirty="0"/>
          </a:p>
        </p:txBody>
      </p:sp>
      <p:pic>
        <p:nvPicPr>
          <p:cNvPr id="6146" name="Picture 2"/>
          <p:cNvPicPr>
            <a:picLocks noChangeAspect="1" noChangeArrowheads="1"/>
          </p:cNvPicPr>
          <p:nvPr/>
        </p:nvPicPr>
        <p:blipFill>
          <a:blip r:embed="rId3" cstate="print"/>
          <a:srcRect l="8929" t="10583" r="1773" b="12621"/>
          <a:stretch>
            <a:fillRect/>
          </a:stretch>
        </p:blipFill>
        <p:spPr bwMode="auto">
          <a:xfrm>
            <a:off x="-32954" y="1508084"/>
            <a:ext cx="9139518" cy="4421246"/>
          </a:xfrm>
          <a:prstGeom prst="rect">
            <a:avLst/>
          </a:prstGeom>
          <a:noFill/>
          <a:ln w="9525">
            <a:noFill/>
            <a:miter lim="800000"/>
            <a:headEnd/>
            <a:tailEnd/>
          </a:ln>
          <a:effectLst/>
        </p:spPr>
      </p:pic>
      <p:pic>
        <p:nvPicPr>
          <p:cNvPr id="14" name="Picture 2"/>
          <p:cNvPicPr>
            <a:picLocks noChangeAspect="1" noChangeArrowheads="1"/>
          </p:cNvPicPr>
          <p:nvPr/>
        </p:nvPicPr>
        <p:blipFill>
          <a:blip r:embed="rId4" cstate="screen"/>
          <a:srcRect/>
          <a:stretch>
            <a:fillRect/>
          </a:stretch>
        </p:blipFill>
        <p:spPr bwMode="auto">
          <a:xfrm>
            <a:off x="6572264" y="1714488"/>
            <a:ext cx="2558058" cy="210135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cxnSp>
        <p:nvCxnSpPr>
          <p:cNvPr id="19" name="18 Düz Ok Bağlayıcısı"/>
          <p:cNvCxnSpPr/>
          <p:nvPr/>
        </p:nvCxnSpPr>
        <p:spPr>
          <a:xfrm flipV="1">
            <a:off x="5429256" y="2857496"/>
            <a:ext cx="3071834" cy="1428760"/>
          </a:xfrm>
          <a:prstGeom prst="straightConnector1">
            <a:avLst/>
          </a:prstGeom>
          <a:ln>
            <a:solidFill>
              <a:srgbClr val="00B0F0"/>
            </a:solidFill>
            <a:tailEnd type="arrow"/>
          </a:ln>
        </p:spPr>
        <p:style>
          <a:lnRef idx="3">
            <a:schemeClr val="accent1"/>
          </a:lnRef>
          <a:fillRef idx="0">
            <a:schemeClr val="accent1"/>
          </a:fillRef>
          <a:effectRef idx="2">
            <a:schemeClr val="accent1"/>
          </a:effectRef>
          <a:fontRef idx="minor">
            <a:schemeClr val="tx1"/>
          </a:fontRef>
        </p:style>
      </p:cxnSp>
      <p:cxnSp>
        <p:nvCxnSpPr>
          <p:cNvPr id="10" name="9 Düz Bağlayıcı"/>
          <p:cNvCxnSpPr/>
          <p:nvPr/>
        </p:nvCxnSpPr>
        <p:spPr>
          <a:xfrm>
            <a:off x="642910" y="6072206"/>
            <a:ext cx="785818" cy="1588"/>
          </a:xfrm>
          <a:prstGeom prst="line">
            <a:avLst/>
          </a:prstGeom>
        </p:spPr>
        <p:style>
          <a:lnRef idx="2">
            <a:schemeClr val="accent3"/>
          </a:lnRef>
          <a:fillRef idx="0">
            <a:schemeClr val="accent3"/>
          </a:fillRef>
          <a:effectRef idx="1">
            <a:schemeClr val="accent3"/>
          </a:effectRef>
          <a:fontRef idx="minor">
            <a:schemeClr val="tx1"/>
          </a:fontRef>
        </p:style>
      </p:cxnSp>
      <p:cxnSp>
        <p:nvCxnSpPr>
          <p:cNvPr id="13" name="12 Düz Bağlayıcı"/>
          <p:cNvCxnSpPr/>
          <p:nvPr/>
        </p:nvCxnSpPr>
        <p:spPr>
          <a:xfrm>
            <a:off x="642910" y="6500834"/>
            <a:ext cx="785818" cy="1588"/>
          </a:xfrm>
          <a:prstGeom prst="line">
            <a:avLst/>
          </a:prstGeom>
        </p:spPr>
        <p:style>
          <a:lnRef idx="3">
            <a:schemeClr val="accent4"/>
          </a:lnRef>
          <a:fillRef idx="0">
            <a:schemeClr val="accent4"/>
          </a:fillRef>
          <a:effectRef idx="2">
            <a:schemeClr val="accent4"/>
          </a:effectRef>
          <a:fontRef idx="minor">
            <a:schemeClr val="tx1"/>
          </a:fontRef>
        </p:style>
      </p:cxnSp>
      <p:sp>
        <p:nvSpPr>
          <p:cNvPr id="16" name="15 Metin kutusu"/>
          <p:cNvSpPr txBox="1"/>
          <p:nvPr/>
        </p:nvSpPr>
        <p:spPr>
          <a:xfrm>
            <a:off x="1428728" y="5929330"/>
            <a:ext cx="3472425" cy="323165"/>
          </a:xfrm>
          <a:prstGeom prst="rect">
            <a:avLst/>
          </a:prstGeom>
          <a:noFill/>
        </p:spPr>
        <p:txBody>
          <a:bodyPr wrap="none" rtlCol="0">
            <a:spAutoFit/>
          </a:bodyPr>
          <a:lstStyle/>
          <a:p>
            <a:r>
              <a:rPr lang="tr-TR" sz="1500" dirty="0" smtClean="0"/>
              <a:t>Geçici Koordinatlardan Oluşan Sınırlar</a:t>
            </a:r>
            <a:endParaRPr lang="tr-TR" sz="1500" dirty="0"/>
          </a:p>
        </p:txBody>
      </p:sp>
      <p:sp>
        <p:nvSpPr>
          <p:cNvPr id="18" name="17 Metin kutusu"/>
          <p:cNvSpPr txBox="1"/>
          <p:nvPr/>
        </p:nvSpPr>
        <p:spPr>
          <a:xfrm>
            <a:off x="1528203" y="6339251"/>
            <a:ext cx="1426994" cy="323165"/>
          </a:xfrm>
          <a:prstGeom prst="rect">
            <a:avLst/>
          </a:prstGeom>
          <a:noFill/>
        </p:spPr>
        <p:txBody>
          <a:bodyPr wrap="none" rtlCol="0">
            <a:spAutoFit/>
          </a:bodyPr>
          <a:lstStyle/>
          <a:p>
            <a:r>
              <a:rPr lang="tr-TR" sz="1500" dirty="0" smtClean="0"/>
              <a:t>Zemin Ölçüleri</a:t>
            </a:r>
            <a:endParaRPr lang="tr-TR" sz="1500" dirty="0"/>
          </a:p>
        </p:txBody>
      </p:sp>
      <p:sp>
        <p:nvSpPr>
          <p:cNvPr id="20" name="19 Metin kutusu"/>
          <p:cNvSpPr txBox="1"/>
          <p:nvPr/>
        </p:nvSpPr>
        <p:spPr>
          <a:xfrm>
            <a:off x="3806973" y="3886146"/>
            <a:ext cx="327334" cy="400110"/>
          </a:xfrm>
          <a:prstGeom prst="rect">
            <a:avLst/>
          </a:prstGeom>
          <a:noFill/>
        </p:spPr>
        <p:txBody>
          <a:bodyPr wrap="none" rtlCol="0">
            <a:spAutoFit/>
          </a:bodyPr>
          <a:lstStyle/>
          <a:p>
            <a:r>
              <a:rPr lang="tr-TR" sz="2000" dirty="0" smtClean="0">
                <a:solidFill>
                  <a:schemeClr val="bg1"/>
                </a:solidFill>
              </a:rPr>
              <a:t>1</a:t>
            </a:r>
            <a:endParaRPr lang="tr-TR" sz="2000" dirty="0">
              <a:solidFill>
                <a:schemeClr val="bg1"/>
              </a:solidFill>
            </a:endParaRPr>
          </a:p>
        </p:txBody>
      </p:sp>
      <p:sp>
        <p:nvSpPr>
          <p:cNvPr id="21" name="20 Metin kutusu"/>
          <p:cNvSpPr txBox="1"/>
          <p:nvPr/>
        </p:nvSpPr>
        <p:spPr>
          <a:xfrm>
            <a:off x="5286405" y="1508084"/>
            <a:ext cx="785793" cy="523220"/>
          </a:xfrm>
          <a:prstGeom prst="rect">
            <a:avLst/>
          </a:prstGeom>
          <a:noFill/>
        </p:spPr>
        <p:txBody>
          <a:bodyPr wrap="none" rtlCol="0">
            <a:spAutoFit/>
          </a:bodyPr>
          <a:lstStyle/>
          <a:p>
            <a:r>
              <a:rPr lang="tr-TR" sz="2800" dirty="0" smtClean="0">
                <a:solidFill>
                  <a:schemeClr val="bg1"/>
                </a:solidFill>
              </a:rPr>
              <a:t>320</a:t>
            </a:r>
            <a:endParaRPr lang="tr-TR" sz="2800" dirty="0">
              <a:solidFill>
                <a:schemeClr val="bg1"/>
              </a:solidFill>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20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2000"/>
                                        <p:tgtEl>
                                          <p:spTgt spid="19"/>
                                        </p:tgtEl>
                                      </p:cBhvr>
                                    </p:animEffect>
                                  </p:childTnLst>
                                </p:cTn>
                              </p:par>
                              <p:par>
                                <p:cTn id="13" presetID="10" presetClass="entr" presetSubtype="0"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1" name="Picture 3"/>
          <p:cNvPicPr>
            <a:picLocks noChangeAspect="1" noChangeArrowheads="1"/>
          </p:cNvPicPr>
          <p:nvPr/>
        </p:nvPicPr>
        <p:blipFill>
          <a:blip r:embed="rId2" cstate="print"/>
          <a:srcRect/>
          <a:stretch>
            <a:fillRect/>
          </a:stretch>
        </p:blipFill>
        <p:spPr bwMode="auto">
          <a:xfrm>
            <a:off x="-32" y="693467"/>
            <a:ext cx="8358215" cy="6059421"/>
          </a:xfrm>
          <a:prstGeom prst="rect">
            <a:avLst/>
          </a:prstGeom>
          <a:ln>
            <a:noFill/>
          </a:ln>
          <a:effectLst>
            <a:softEdge rad="112500"/>
          </a:effectLst>
        </p:spPr>
      </p:pic>
      <p:sp>
        <p:nvSpPr>
          <p:cNvPr id="12" name="11 Şimşek İşareti"/>
          <p:cNvSpPr/>
          <p:nvPr/>
        </p:nvSpPr>
        <p:spPr>
          <a:xfrm rot="1813177">
            <a:off x="4073402" y="4092323"/>
            <a:ext cx="357190" cy="571504"/>
          </a:xfrm>
          <a:prstGeom prst="lightningBol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tr-TR"/>
          </a:p>
        </p:txBody>
      </p:sp>
      <p:sp>
        <p:nvSpPr>
          <p:cNvPr id="16" name="15 Metin kutusu"/>
          <p:cNvSpPr txBox="1"/>
          <p:nvPr/>
        </p:nvSpPr>
        <p:spPr>
          <a:xfrm>
            <a:off x="4017305" y="1483655"/>
            <a:ext cx="1252266" cy="461665"/>
          </a:xfrm>
          <a:prstGeom prst="rect">
            <a:avLst/>
          </a:prstGeom>
        </p:spPr>
        <p:style>
          <a:lnRef idx="1">
            <a:schemeClr val="accent2"/>
          </a:lnRef>
          <a:fillRef idx="2">
            <a:schemeClr val="accent2"/>
          </a:fillRef>
          <a:effectRef idx="1">
            <a:schemeClr val="accent2"/>
          </a:effectRef>
          <a:fontRef idx="minor">
            <a:schemeClr val="dk1"/>
          </a:fontRef>
        </p:style>
        <p:txBody>
          <a:bodyPr wrap="none" rtlCol="0">
            <a:spAutoFit/>
          </a:bodyPr>
          <a:lstStyle/>
          <a:p>
            <a:r>
              <a:rPr lang="tr-TR" sz="2400" b="1" dirty="0" err="1" smtClean="0">
                <a:solidFill>
                  <a:srgbClr val="00B0F0"/>
                </a:solidFill>
              </a:rPr>
              <a:t>Ds</a:t>
            </a:r>
            <a:r>
              <a:rPr lang="tr-TR" sz="2400" b="1" dirty="0" smtClean="0">
                <a:solidFill>
                  <a:srgbClr val="00B0F0"/>
                </a:solidFill>
              </a:rPr>
              <a:t>≤MK</a:t>
            </a:r>
            <a:endParaRPr lang="tr-TR" sz="2400" b="1" dirty="0">
              <a:solidFill>
                <a:srgbClr val="00B0F0"/>
              </a:solidFill>
            </a:endParaRPr>
          </a:p>
        </p:txBody>
      </p:sp>
      <p:sp>
        <p:nvSpPr>
          <p:cNvPr id="13" name="12 Metin kutusu"/>
          <p:cNvSpPr txBox="1"/>
          <p:nvPr/>
        </p:nvSpPr>
        <p:spPr>
          <a:xfrm>
            <a:off x="5817799" y="1160490"/>
            <a:ext cx="2217467" cy="553998"/>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none" rtlCol="0">
            <a:spAutoFit/>
          </a:bodyPr>
          <a:lstStyle/>
          <a:p>
            <a:r>
              <a:rPr lang="tr-TR" sz="1500" b="1" dirty="0" smtClean="0">
                <a:solidFill>
                  <a:srgbClr val="0000FF"/>
                </a:solidFill>
              </a:rPr>
              <a:t>Zeminde belirgin sınır</a:t>
            </a:r>
          </a:p>
          <a:p>
            <a:r>
              <a:rPr lang="tr-TR" sz="1500" b="1" dirty="0" smtClean="0">
                <a:solidFill>
                  <a:srgbClr val="0000FF"/>
                </a:solidFill>
              </a:rPr>
              <a:t>esas alınır!</a:t>
            </a:r>
            <a:endParaRPr lang="tr-TR" sz="1500" b="1" dirty="0">
              <a:solidFill>
                <a:srgbClr val="0000FF"/>
              </a:solidFill>
            </a:endParaRPr>
          </a:p>
        </p:txBody>
      </p:sp>
      <p:pic>
        <p:nvPicPr>
          <p:cNvPr id="17" name="Picture 2" descr="tkgm ile ilgili görsel sonucu"/>
          <p:cNvPicPr>
            <a:picLocks noChangeAspect="1" noChangeArrowheads="1"/>
          </p:cNvPicPr>
          <p:nvPr/>
        </p:nvPicPr>
        <p:blipFill>
          <a:blip r:embed="rId3" cstate="screen"/>
          <a:srcRect/>
          <a:stretch>
            <a:fillRect/>
          </a:stretch>
        </p:blipFill>
        <p:spPr bwMode="auto">
          <a:xfrm>
            <a:off x="8072462" y="492132"/>
            <a:ext cx="1079480" cy="1079480"/>
          </a:xfrm>
          <a:prstGeom prst="rect">
            <a:avLst/>
          </a:prstGeom>
          <a:ln>
            <a:noFill/>
          </a:ln>
          <a:effectLst>
            <a:softEdge rad="112500"/>
          </a:effectLst>
        </p:spPr>
      </p:pic>
      <p:sp>
        <p:nvSpPr>
          <p:cNvPr id="8" name="7 Akış Çizelgesi: Bağlayıcı"/>
          <p:cNvSpPr/>
          <p:nvPr/>
        </p:nvSpPr>
        <p:spPr>
          <a:xfrm rot="19549319">
            <a:off x="32150" y="195295"/>
            <a:ext cx="1690686" cy="1143008"/>
          </a:xfrm>
          <a:prstGeom prst="flowChartConnector">
            <a:avLst/>
          </a:prstGeom>
        </p:spPr>
        <p:style>
          <a:lnRef idx="1">
            <a:schemeClr val="accent6"/>
          </a:lnRef>
          <a:fillRef idx="3">
            <a:schemeClr val="accent6"/>
          </a:fillRef>
          <a:effectRef idx="2">
            <a:schemeClr val="accent6"/>
          </a:effectRef>
          <a:fontRef idx="minor">
            <a:schemeClr val="lt1"/>
          </a:fontRef>
        </p:style>
        <p:txBody>
          <a:bodyPr rtlCol="0" anchor="ctr"/>
          <a:lstStyle/>
          <a:p>
            <a:pPr algn="ctr"/>
            <a:r>
              <a:rPr lang="tr-TR" sz="1200" b="1" dirty="0" smtClean="0"/>
              <a:t>İyileştirilmiş</a:t>
            </a:r>
          </a:p>
          <a:p>
            <a:pPr algn="ctr"/>
            <a:r>
              <a:rPr lang="tr-TR" sz="1200" b="1" dirty="0" smtClean="0"/>
              <a:t>Koordinatlar</a:t>
            </a:r>
            <a:endParaRPr lang="tr-TR" sz="1200" b="1" dirty="0"/>
          </a:p>
        </p:txBody>
      </p:sp>
      <p:sp>
        <p:nvSpPr>
          <p:cNvPr id="11" name="10 Çarpma"/>
          <p:cNvSpPr/>
          <p:nvPr/>
        </p:nvSpPr>
        <p:spPr>
          <a:xfrm>
            <a:off x="4643438" y="4714884"/>
            <a:ext cx="357190" cy="285752"/>
          </a:xfrm>
          <a:prstGeom prst="mathMultiply">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tr-TR"/>
          </a:p>
        </p:txBody>
      </p:sp>
      <p:sp>
        <p:nvSpPr>
          <p:cNvPr id="9" name="8 Metin kutusu"/>
          <p:cNvSpPr txBox="1"/>
          <p:nvPr/>
        </p:nvSpPr>
        <p:spPr>
          <a:xfrm>
            <a:off x="3953849" y="861753"/>
            <a:ext cx="1460656" cy="646331"/>
          </a:xfrm>
          <a:prstGeom prst="rect">
            <a:avLst/>
          </a:prstGeom>
          <a:solidFill>
            <a:schemeClr val="accent4">
              <a:lumMod val="75000"/>
            </a:schemeClr>
          </a:solidFill>
        </p:spPr>
        <p:txBody>
          <a:bodyPr wrap="none" rtlCol="0">
            <a:spAutoFit/>
          </a:bodyPr>
          <a:lstStyle/>
          <a:p>
            <a:r>
              <a:rPr lang="tr-TR" b="1" dirty="0" err="1" smtClean="0">
                <a:solidFill>
                  <a:schemeClr val="bg1"/>
                </a:solidFill>
              </a:rPr>
              <a:t>Ds</a:t>
            </a:r>
            <a:r>
              <a:rPr lang="tr-TR" b="1" dirty="0" smtClean="0">
                <a:solidFill>
                  <a:schemeClr val="bg1"/>
                </a:solidFill>
              </a:rPr>
              <a:t>=0.18 m</a:t>
            </a:r>
          </a:p>
          <a:p>
            <a:r>
              <a:rPr lang="tr-TR" b="1" dirty="0" smtClean="0">
                <a:solidFill>
                  <a:schemeClr val="bg1"/>
                </a:solidFill>
              </a:rPr>
              <a:t>MK= 0.35 m</a:t>
            </a:r>
            <a:endParaRPr lang="tr-TR" b="1" dirty="0">
              <a:solidFill>
                <a:schemeClr val="bg1"/>
              </a:solidFill>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6">
                                            <p:bg/>
                                          </p:spTgt>
                                        </p:tgtEl>
                                        <p:attrNameLst>
                                          <p:attrName>style.visibility</p:attrName>
                                        </p:attrNameLst>
                                      </p:cBhvr>
                                      <p:to>
                                        <p:strVal val="visible"/>
                                      </p:to>
                                    </p:set>
                                    <p:animEffect transition="in" filter="wipe(down)">
                                      <p:cBhvr>
                                        <p:cTn id="7" dur="500"/>
                                        <p:tgtEl>
                                          <p:spTgt spid="16">
                                            <p:bg/>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6">
                                            <p:txEl>
                                              <p:pRg st="0" end="0"/>
                                            </p:txEl>
                                          </p:spTgt>
                                        </p:tgtEl>
                                        <p:attrNameLst>
                                          <p:attrName>style.visibility</p:attrName>
                                        </p:attrNameLst>
                                      </p:cBhvr>
                                      <p:to>
                                        <p:strVal val="visible"/>
                                      </p:to>
                                    </p:set>
                                    <p:animEffect transition="in" filter="wipe(down)">
                                      <p:cBhvr>
                                        <p:cTn id="12" dur="500"/>
                                        <p:tgtEl>
                                          <p:spTgt spid="1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3">
                                            <p:bg/>
                                          </p:spTgt>
                                        </p:tgtEl>
                                        <p:attrNameLst>
                                          <p:attrName>style.visibility</p:attrName>
                                        </p:attrNameLst>
                                      </p:cBhvr>
                                      <p:to>
                                        <p:strVal val="visible"/>
                                      </p:to>
                                    </p:set>
                                    <p:anim calcmode="lin" valueType="num">
                                      <p:cBhvr additive="base">
                                        <p:cTn id="17" dur="500" fill="hold"/>
                                        <p:tgtEl>
                                          <p:spTgt spid="13">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13">
                                            <p:bg/>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3">
                                            <p:txEl>
                                              <p:pRg st="0" end="0"/>
                                            </p:txEl>
                                          </p:spTgt>
                                        </p:tgtEl>
                                        <p:attrNameLst>
                                          <p:attrName>style.visibility</p:attrName>
                                        </p:attrNameLst>
                                      </p:cBhvr>
                                      <p:to>
                                        <p:strVal val="visible"/>
                                      </p:to>
                                    </p:set>
                                    <p:anim calcmode="lin" valueType="num">
                                      <p:cBhvr additive="base">
                                        <p:cTn id="23"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13">
                                            <p:txEl>
                                              <p:pRg st="1" end="1"/>
                                            </p:txEl>
                                          </p:spTgt>
                                        </p:tgtEl>
                                        <p:attrNameLst>
                                          <p:attrName>style.visibility</p:attrName>
                                        </p:attrNameLst>
                                      </p:cBhvr>
                                      <p:to>
                                        <p:strVal val="visible"/>
                                      </p:to>
                                    </p:set>
                                    <p:anim calcmode="lin" valueType="num">
                                      <p:cBhvr additive="base">
                                        <p:cTn id="29" dur="500" fill="hold"/>
                                        <p:tgtEl>
                                          <p:spTgt spid="13">
                                            <p:txEl>
                                              <p:pRg st="1" end="1"/>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1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2000"/>
                                        <p:tgtEl>
                                          <p:spTgt spid="11"/>
                                        </p:tgtEl>
                                      </p:cBhvr>
                                    </p:animEffect>
                                  </p:childTnLst>
                                </p:cTn>
                              </p:par>
                            </p:childTnLst>
                          </p:cTn>
                        </p:par>
                      </p:childTnLst>
                    </p:cTn>
                  </p:par>
                  <p:par>
                    <p:cTn id="36" fill="hold">
                      <p:stCondLst>
                        <p:cond delay="indefinite"/>
                      </p:stCondLst>
                      <p:childTnLst>
                        <p:par>
                          <p:cTn id="37" fill="hold">
                            <p:stCondLst>
                              <p:cond delay="0"/>
                            </p:stCondLst>
                            <p:childTnLst>
                              <p:par>
                                <p:cTn id="38" presetID="2" presetClass="entr" presetSubtype="1" fill="hold" grpId="0" nodeType="clickEffect">
                                  <p:stCondLst>
                                    <p:cond delay="0"/>
                                  </p:stCondLst>
                                  <p:childTnLst>
                                    <p:set>
                                      <p:cBhvr>
                                        <p:cTn id="39" dur="1" fill="hold">
                                          <p:stCondLst>
                                            <p:cond delay="0"/>
                                          </p:stCondLst>
                                        </p:cTn>
                                        <p:tgtEl>
                                          <p:spTgt spid="12"/>
                                        </p:tgtEl>
                                        <p:attrNameLst>
                                          <p:attrName>style.visibility</p:attrName>
                                        </p:attrNameLst>
                                      </p:cBhvr>
                                      <p:to>
                                        <p:strVal val="visible"/>
                                      </p:to>
                                    </p:set>
                                    <p:anim calcmode="lin" valueType="num">
                                      <p:cBhvr additive="base">
                                        <p:cTn id="40" dur="500" fill="hold"/>
                                        <p:tgtEl>
                                          <p:spTgt spid="12"/>
                                        </p:tgtEl>
                                        <p:attrNameLst>
                                          <p:attrName>ppt_x</p:attrName>
                                        </p:attrNameLst>
                                      </p:cBhvr>
                                      <p:tavLst>
                                        <p:tav tm="0">
                                          <p:val>
                                            <p:strVal val="#ppt_x"/>
                                          </p:val>
                                        </p:tav>
                                        <p:tav tm="100000">
                                          <p:val>
                                            <p:strVal val="#ppt_x"/>
                                          </p:val>
                                        </p:tav>
                                      </p:tavLst>
                                    </p:anim>
                                    <p:anim calcmode="lin" valueType="num">
                                      <p:cBhvr additive="base">
                                        <p:cTn id="41" dur="500" fill="hold"/>
                                        <p:tgtEl>
                                          <p:spTgt spid="1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6" grpId="0" build="p" animBg="1"/>
      <p:bldP spid="13" grpId="0" build="p" animBg="1"/>
      <p:bldP spid="11"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cstate="print"/>
          <a:srcRect l="1984" t="10583" r="5742" b="10042"/>
          <a:stretch>
            <a:fillRect/>
          </a:stretch>
        </p:blipFill>
        <p:spPr bwMode="auto">
          <a:xfrm>
            <a:off x="0" y="2143116"/>
            <a:ext cx="9126989" cy="4416285"/>
          </a:xfrm>
          <a:prstGeom prst="rect">
            <a:avLst/>
          </a:prstGeom>
          <a:noFill/>
          <a:ln w="9525">
            <a:noFill/>
            <a:miter lim="800000"/>
            <a:headEnd/>
            <a:tailEnd/>
          </a:ln>
          <a:effectLst/>
        </p:spPr>
      </p:pic>
      <p:cxnSp>
        <p:nvCxnSpPr>
          <p:cNvPr id="9" name="8 Düz Ok Bağlayıcısı"/>
          <p:cNvCxnSpPr/>
          <p:nvPr/>
        </p:nvCxnSpPr>
        <p:spPr>
          <a:xfrm>
            <a:off x="1925035" y="1052736"/>
            <a:ext cx="2575527" cy="3019206"/>
          </a:xfrm>
          <a:prstGeom prst="straightConnector1">
            <a:avLst/>
          </a:prstGeom>
          <a:ln>
            <a:tailEnd type="arrow"/>
          </a:ln>
        </p:spPr>
        <p:style>
          <a:lnRef idx="2">
            <a:schemeClr val="accent3"/>
          </a:lnRef>
          <a:fillRef idx="0">
            <a:schemeClr val="accent3"/>
          </a:fillRef>
          <a:effectRef idx="1">
            <a:schemeClr val="accent3"/>
          </a:effectRef>
          <a:fontRef idx="minor">
            <a:schemeClr val="tx1"/>
          </a:fontRef>
        </p:style>
      </p:cxnSp>
      <p:sp>
        <p:nvSpPr>
          <p:cNvPr id="11" name="10 4-Nokta Yıldız"/>
          <p:cNvSpPr/>
          <p:nvPr/>
        </p:nvSpPr>
        <p:spPr>
          <a:xfrm>
            <a:off x="4643438" y="3929066"/>
            <a:ext cx="214314" cy="272881"/>
          </a:xfrm>
          <a:prstGeom prst="star4">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tr-TR"/>
          </a:p>
        </p:txBody>
      </p:sp>
      <p:sp>
        <p:nvSpPr>
          <p:cNvPr id="14" name="13 Metin kutusu"/>
          <p:cNvSpPr txBox="1"/>
          <p:nvPr/>
        </p:nvSpPr>
        <p:spPr>
          <a:xfrm>
            <a:off x="4071934" y="654004"/>
            <a:ext cx="3857652" cy="1246495"/>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buFont typeface="Arial" pitchFamily="34" charset="0"/>
              <a:buChar char="•"/>
            </a:pPr>
            <a:r>
              <a:rPr lang="tr-TR" sz="1500" dirty="0" smtClean="0"/>
              <a:t>Tespit—</a:t>
            </a:r>
            <a:r>
              <a:rPr lang="tr-TR" sz="1500" dirty="0" err="1" smtClean="0">
                <a:solidFill>
                  <a:srgbClr val="FF0000"/>
                </a:solidFill>
              </a:rPr>
              <a:t>Tersimat</a:t>
            </a:r>
            <a:r>
              <a:rPr lang="tr-TR" sz="1500" dirty="0" smtClean="0">
                <a:solidFill>
                  <a:srgbClr val="FF0000"/>
                </a:solidFill>
              </a:rPr>
              <a:t> Hatası  (Ölçü değerlerinden)</a:t>
            </a:r>
            <a:endParaRPr lang="tr-TR" sz="1500" dirty="0" smtClean="0">
              <a:solidFill>
                <a:srgbClr val="00B0F0"/>
              </a:solidFill>
            </a:endParaRPr>
          </a:p>
          <a:p>
            <a:pPr>
              <a:buFont typeface="Arial" pitchFamily="34" charset="0"/>
              <a:buChar char="•"/>
            </a:pPr>
            <a:r>
              <a:rPr lang="tr-TR" sz="1500" dirty="0" smtClean="0"/>
              <a:t>Düzeltme işlemi</a:t>
            </a:r>
          </a:p>
          <a:p>
            <a:pPr>
              <a:buFont typeface="Arial" pitchFamily="34" charset="0"/>
              <a:buChar char="•"/>
            </a:pPr>
            <a:r>
              <a:rPr lang="tr-TR" sz="1500" dirty="0" smtClean="0"/>
              <a:t>Zemin karşılaştırması (uyumlu ise iyileştirme değil ise dönüştürme işlemi)</a:t>
            </a:r>
          </a:p>
        </p:txBody>
      </p:sp>
      <p:pic>
        <p:nvPicPr>
          <p:cNvPr id="16" name="Picture 2" descr="tkgm ile ilgili görsel sonucu"/>
          <p:cNvPicPr>
            <a:picLocks noChangeAspect="1" noChangeArrowheads="1"/>
          </p:cNvPicPr>
          <p:nvPr/>
        </p:nvPicPr>
        <p:blipFill>
          <a:blip r:embed="rId3" cstate="screen"/>
          <a:srcRect/>
          <a:stretch>
            <a:fillRect/>
          </a:stretch>
        </p:blipFill>
        <p:spPr bwMode="auto">
          <a:xfrm>
            <a:off x="8072462" y="492132"/>
            <a:ext cx="1079480" cy="1079480"/>
          </a:xfrm>
          <a:prstGeom prst="rect">
            <a:avLst/>
          </a:prstGeom>
          <a:ln>
            <a:noFill/>
          </a:ln>
          <a:effectLst>
            <a:softEdge rad="112500"/>
          </a:effectLst>
        </p:spPr>
      </p:pic>
      <p:sp>
        <p:nvSpPr>
          <p:cNvPr id="13" name="12 Metin kutusu"/>
          <p:cNvSpPr txBox="1"/>
          <p:nvPr/>
        </p:nvSpPr>
        <p:spPr>
          <a:xfrm rot="2940894">
            <a:off x="1600880" y="1726388"/>
            <a:ext cx="2457724" cy="261610"/>
          </a:xfrm>
          <a:prstGeom prst="rect">
            <a:avLst/>
          </a:prstGeom>
        </p:spPr>
        <p:style>
          <a:lnRef idx="2">
            <a:schemeClr val="accent6"/>
          </a:lnRef>
          <a:fillRef idx="1">
            <a:schemeClr val="lt1"/>
          </a:fillRef>
          <a:effectRef idx="0">
            <a:schemeClr val="accent6"/>
          </a:effectRef>
          <a:fontRef idx="minor">
            <a:schemeClr val="dk1"/>
          </a:fontRef>
        </p:style>
        <p:txBody>
          <a:bodyPr wrap="none" rtlCol="0">
            <a:spAutoFit/>
          </a:bodyPr>
          <a:lstStyle/>
          <a:p>
            <a:r>
              <a:rPr lang="tr-TR" sz="1100" dirty="0" smtClean="0"/>
              <a:t>Düzeltme Sonucu Tesis Edilen Nokta</a:t>
            </a:r>
            <a:endParaRPr lang="tr-TR" sz="1100" dirty="0"/>
          </a:p>
        </p:txBody>
      </p:sp>
      <p:cxnSp>
        <p:nvCxnSpPr>
          <p:cNvPr id="24" name="23 Düz Bağlayıcı"/>
          <p:cNvCxnSpPr/>
          <p:nvPr/>
        </p:nvCxnSpPr>
        <p:spPr>
          <a:xfrm>
            <a:off x="1" y="6500834"/>
            <a:ext cx="428595" cy="1588"/>
          </a:xfrm>
          <a:prstGeom prst="line">
            <a:avLst/>
          </a:prstGeom>
        </p:spPr>
        <p:style>
          <a:lnRef idx="2">
            <a:schemeClr val="accent3"/>
          </a:lnRef>
          <a:fillRef idx="0">
            <a:schemeClr val="accent3"/>
          </a:fillRef>
          <a:effectRef idx="1">
            <a:schemeClr val="accent3"/>
          </a:effectRef>
          <a:fontRef idx="minor">
            <a:schemeClr val="tx1"/>
          </a:fontRef>
        </p:style>
      </p:cxnSp>
      <p:sp>
        <p:nvSpPr>
          <p:cNvPr id="25" name="24 Metin kutusu"/>
          <p:cNvSpPr txBox="1"/>
          <p:nvPr/>
        </p:nvSpPr>
        <p:spPr>
          <a:xfrm>
            <a:off x="428596" y="6331557"/>
            <a:ext cx="2108269" cy="338554"/>
          </a:xfrm>
          <a:prstGeom prst="rect">
            <a:avLst/>
          </a:prstGeom>
          <a:noFill/>
        </p:spPr>
        <p:txBody>
          <a:bodyPr wrap="none" rtlCol="0">
            <a:spAutoFit/>
          </a:bodyPr>
          <a:lstStyle/>
          <a:p>
            <a:r>
              <a:rPr lang="tr-TR" sz="1600" dirty="0" smtClean="0">
                <a:solidFill>
                  <a:srgbClr val="C00000"/>
                </a:solidFill>
              </a:rPr>
              <a:t>Orijinal ölçü değerleri</a:t>
            </a:r>
            <a:endParaRPr lang="tr-TR" sz="1600" dirty="0">
              <a:solidFill>
                <a:srgbClr val="C00000"/>
              </a:solidFill>
            </a:endParaRPr>
          </a:p>
        </p:txBody>
      </p:sp>
      <p:sp>
        <p:nvSpPr>
          <p:cNvPr id="12" name="11 Oval"/>
          <p:cNvSpPr/>
          <p:nvPr/>
        </p:nvSpPr>
        <p:spPr>
          <a:xfrm>
            <a:off x="3786182" y="3714752"/>
            <a:ext cx="1571636" cy="1143008"/>
          </a:xfrm>
          <a:prstGeom prst="ellipse">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4">
                                            <p:bg/>
                                          </p:spTgt>
                                        </p:tgtEl>
                                        <p:attrNameLst>
                                          <p:attrName>style.visibility</p:attrName>
                                        </p:attrNameLst>
                                      </p:cBhvr>
                                      <p:to>
                                        <p:strVal val="visible"/>
                                      </p:to>
                                    </p:set>
                                    <p:anim calcmode="lin" valueType="num">
                                      <p:cBhvr additive="base">
                                        <p:cTn id="17" dur="500" fill="hold"/>
                                        <p:tgtEl>
                                          <p:spTgt spid="14">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14">
                                            <p:bg/>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4">
                                            <p:txEl>
                                              <p:pRg st="0" end="0"/>
                                            </p:txEl>
                                          </p:spTgt>
                                        </p:tgtEl>
                                        <p:attrNameLst>
                                          <p:attrName>style.visibility</p:attrName>
                                        </p:attrNameLst>
                                      </p:cBhvr>
                                      <p:to>
                                        <p:strVal val="visible"/>
                                      </p:to>
                                    </p:set>
                                    <p:anim calcmode="lin" valueType="num">
                                      <p:cBhvr additive="base">
                                        <p:cTn id="23" dur="500" fill="hold"/>
                                        <p:tgtEl>
                                          <p:spTgt spid="14">
                                            <p:txEl>
                                              <p:pRg st="0" end="0"/>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14">
                                            <p:txEl>
                                              <p:pRg st="1" end="1"/>
                                            </p:txEl>
                                          </p:spTgt>
                                        </p:tgtEl>
                                        <p:attrNameLst>
                                          <p:attrName>style.visibility</p:attrName>
                                        </p:attrNameLst>
                                      </p:cBhvr>
                                      <p:to>
                                        <p:strVal val="visible"/>
                                      </p:to>
                                    </p:set>
                                    <p:anim calcmode="lin" valueType="num">
                                      <p:cBhvr additive="base">
                                        <p:cTn id="29" dur="500" fill="hold"/>
                                        <p:tgtEl>
                                          <p:spTgt spid="14">
                                            <p:txEl>
                                              <p:pRg st="1" end="1"/>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1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14">
                                            <p:txEl>
                                              <p:pRg st="2" end="2"/>
                                            </p:txEl>
                                          </p:spTgt>
                                        </p:tgtEl>
                                        <p:attrNameLst>
                                          <p:attrName>style.visibility</p:attrName>
                                        </p:attrNameLst>
                                      </p:cBhvr>
                                      <p:to>
                                        <p:strVal val="visible"/>
                                      </p:to>
                                    </p:set>
                                    <p:anim calcmode="lin" valueType="num">
                                      <p:cBhvr additive="base">
                                        <p:cTn id="35" dur="500" fill="hold"/>
                                        <p:tgtEl>
                                          <p:spTgt spid="14">
                                            <p:txEl>
                                              <p:pRg st="2" end="2"/>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14">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uild="p" animBg="1"/>
      <p:bldP spid="13"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Akış Çizelgesi: Bağlayıcı"/>
          <p:cNvSpPr/>
          <p:nvPr/>
        </p:nvSpPr>
        <p:spPr>
          <a:xfrm rot="20230511">
            <a:off x="-1" y="273598"/>
            <a:ext cx="1643041" cy="953122"/>
          </a:xfrm>
          <a:prstGeom prst="flowChartConnector">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tr-TR" sz="1200" b="1" dirty="0" smtClean="0"/>
              <a:t>Düzeltilmiş</a:t>
            </a:r>
          </a:p>
          <a:p>
            <a:pPr algn="ctr"/>
            <a:r>
              <a:rPr lang="tr-TR" sz="1200" b="1" dirty="0" smtClean="0"/>
              <a:t>Koordinatlar</a:t>
            </a:r>
            <a:endParaRPr lang="tr-TR" sz="1200" b="1" dirty="0"/>
          </a:p>
        </p:txBody>
      </p:sp>
      <p:sp>
        <p:nvSpPr>
          <p:cNvPr id="14" name="13 Metin kutusu"/>
          <p:cNvSpPr txBox="1"/>
          <p:nvPr/>
        </p:nvSpPr>
        <p:spPr>
          <a:xfrm>
            <a:off x="428596" y="1892804"/>
            <a:ext cx="2529090" cy="2769989"/>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buFont typeface="Arial" pitchFamily="34" charset="0"/>
              <a:buChar char="•"/>
            </a:pPr>
            <a:r>
              <a:rPr lang="tr-TR" sz="2200" dirty="0" smtClean="0"/>
              <a:t>Ölçü</a:t>
            </a:r>
          </a:p>
          <a:p>
            <a:pPr>
              <a:buFont typeface="Arial" pitchFamily="34" charset="0"/>
              <a:buChar char="•"/>
            </a:pPr>
            <a:r>
              <a:rPr lang="tr-TR" sz="2200" dirty="0" smtClean="0"/>
              <a:t>Sınırlandırma</a:t>
            </a:r>
          </a:p>
          <a:p>
            <a:pPr>
              <a:buFont typeface="Arial" pitchFamily="34" charset="0"/>
              <a:buChar char="•"/>
            </a:pPr>
            <a:r>
              <a:rPr lang="tr-TR" sz="2200" dirty="0" smtClean="0"/>
              <a:t>Tersimat</a:t>
            </a:r>
          </a:p>
          <a:p>
            <a:pPr>
              <a:buFont typeface="Arial" pitchFamily="34" charset="0"/>
              <a:buChar char="•"/>
            </a:pPr>
            <a:r>
              <a:rPr lang="tr-TR" sz="2200" dirty="0" smtClean="0"/>
              <a:t>Hesaplama</a:t>
            </a:r>
          </a:p>
          <a:p>
            <a:pPr>
              <a:buFont typeface="Arial" pitchFamily="34" charset="0"/>
              <a:buChar char="•"/>
            </a:pPr>
            <a:r>
              <a:rPr lang="tr-TR" sz="2200" dirty="0" smtClean="0"/>
              <a:t>Evrakına aykırı tescil</a:t>
            </a:r>
          </a:p>
          <a:p>
            <a:r>
              <a:rPr lang="tr-TR" sz="2000" i="1" dirty="0" smtClean="0"/>
              <a:t>(Yönetmelik Md</a:t>
            </a:r>
            <a:r>
              <a:rPr lang="tr-TR" sz="2000" i="1" dirty="0" smtClean="0">
                <a:latin typeface="+mj-lt"/>
              </a:rPr>
              <a:t>.2)</a:t>
            </a:r>
          </a:p>
          <a:p>
            <a:endParaRPr lang="tr-TR" sz="2200" dirty="0" smtClean="0"/>
          </a:p>
        </p:txBody>
      </p:sp>
      <p:pic>
        <p:nvPicPr>
          <p:cNvPr id="16" name="Picture 2" descr="tkgm ile ilgili görsel sonucu"/>
          <p:cNvPicPr>
            <a:picLocks noChangeAspect="1" noChangeArrowheads="1"/>
          </p:cNvPicPr>
          <p:nvPr/>
        </p:nvPicPr>
        <p:blipFill>
          <a:blip r:embed="rId2" cstate="screen"/>
          <a:srcRect/>
          <a:stretch>
            <a:fillRect/>
          </a:stretch>
        </p:blipFill>
        <p:spPr bwMode="auto">
          <a:xfrm>
            <a:off x="8072462" y="492132"/>
            <a:ext cx="1079480" cy="1079480"/>
          </a:xfrm>
          <a:prstGeom prst="rect">
            <a:avLst/>
          </a:prstGeom>
          <a:ln>
            <a:noFill/>
          </a:ln>
          <a:effectLst>
            <a:softEdge rad="112500"/>
          </a:effectLst>
        </p:spPr>
      </p:pic>
      <p:sp>
        <p:nvSpPr>
          <p:cNvPr id="17" name="16 Metin kutusu"/>
          <p:cNvSpPr txBox="1"/>
          <p:nvPr/>
        </p:nvSpPr>
        <p:spPr>
          <a:xfrm>
            <a:off x="214282" y="1412776"/>
            <a:ext cx="3141245" cy="461665"/>
          </a:xfrm>
          <a:prstGeom prst="rect">
            <a:avLst/>
          </a:prstGeom>
        </p:spPr>
        <p:style>
          <a:lnRef idx="1">
            <a:schemeClr val="accent1"/>
          </a:lnRef>
          <a:fillRef idx="3">
            <a:schemeClr val="accent1"/>
          </a:fillRef>
          <a:effectRef idx="2">
            <a:schemeClr val="accent1"/>
          </a:effectRef>
          <a:fontRef idx="minor">
            <a:schemeClr val="lt1"/>
          </a:fontRef>
        </p:style>
        <p:txBody>
          <a:bodyPr wrap="none" rtlCol="0">
            <a:spAutoFit/>
          </a:bodyPr>
          <a:lstStyle/>
          <a:p>
            <a:r>
              <a:rPr lang="tr-TR" sz="2400" dirty="0" smtClean="0">
                <a:solidFill>
                  <a:srgbClr val="FFFF00"/>
                </a:solidFill>
              </a:rPr>
              <a:t>Düzeltilebilen Hatalar</a:t>
            </a:r>
            <a:endParaRPr lang="tr-TR" sz="2400" dirty="0">
              <a:solidFill>
                <a:srgbClr val="FFFF00"/>
              </a:solidFill>
            </a:endParaRPr>
          </a:p>
        </p:txBody>
      </p:sp>
      <p:sp>
        <p:nvSpPr>
          <p:cNvPr id="18" name="17 Metin kutusu"/>
          <p:cNvSpPr txBox="1"/>
          <p:nvPr/>
        </p:nvSpPr>
        <p:spPr>
          <a:xfrm>
            <a:off x="4427984" y="951111"/>
            <a:ext cx="3350148" cy="461665"/>
          </a:xfrm>
          <a:prstGeom prst="rect">
            <a:avLst/>
          </a:prstGeom>
        </p:spPr>
        <p:style>
          <a:lnRef idx="1">
            <a:schemeClr val="accent3"/>
          </a:lnRef>
          <a:fillRef idx="3">
            <a:schemeClr val="accent3"/>
          </a:fillRef>
          <a:effectRef idx="2">
            <a:schemeClr val="accent3"/>
          </a:effectRef>
          <a:fontRef idx="minor">
            <a:schemeClr val="lt1"/>
          </a:fontRef>
        </p:style>
        <p:txBody>
          <a:bodyPr wrap="none" rtlCol="0">
            <a:spAutoFit/>
          </a:bodyPr>
          <a:lstStyle/>
          <a:p>
            <a:r>
              <a:rPr lang="tr-TR" sz="2400" dirty="0" smtClean="0">
                <a:solidFill>
                  <a:srgbClr val="FFFF00"/>
                </a:solidFill>
              </a:rPr>
              <a:t>Düzeltilemeyen Hatalar</a:t>
            </a:r>
            <a:endParaRPr lang="tr-TR" sz="2400" dirty="0">
              <a:solidFill>
                <a:srgbClr val="FFFF00"/>
              </a:solidFill>
            </a:endParaRPr>
          </a:p>
        </p:txBody>
      </p:sp>
      <p:sp>
        <p:nvSpPr>
          <p:cNvPr id="19" name="18 Metin kutusu"/>
          <p:cNvSpPr txBox="1"/>
          <p:nvPr/>
        </p:nvSpPr>
        <p:spPr>
          <a:xfrm>
            <a:off x="3722654" y="1412777"/>
            <a:ext cx="5429288" cy="5436000"/>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just">
              <a:buFont typeface="Arial" pitchFamily="34" charset="0"/>
              <a:buChar char="•"/>
            </a:pPr>
            <a:r>
              <a:rPr lang="tr-TR" sz="2400" dirty="0" smtClean="0"/>
              <a:t>Dağıtımla oluşan ve uygulamayı esastan etkileyen yanılma sınırı dışındaki (</a:t>
            </a:r>
            <a:r>
              <a:rPr lang="tr-TR" sz="2400" dirty="0" err="1" smtClean="0"/>
              <a:t>yüzölçüm</a:t>
            </a:r>
            <a:r>
              <a:rPr lang="tr-TR" sz="2400" dirty="0" smtClean="0"/>
              <a:t>, ölçü, çizim, kayıklık/dönüklük gibi) hatalar düzeltilemez. İlgili İdaresine raporlanır.</a:t>
            </a:r>
          </a:p>
          <a:p>
            <a:pPr algn="just">
              <a:buFont typeface="Arial" pitchFamily="34" charset="0"/>
              <a:buChar char="•"/>
            </a:pPr>
            <a:r>
              <a:rPr lang="tr-TR" sz="2400" dirty="0" smtClean="0"/>
              <a:t>Orman, mera, kamu taşınmazları, Devletin hüküm ve tasarrufu altındaki genişletmeye elverişli yerlere sınırı olan taşınmazlar ile kadastrosu ya da kadastro sonrası sınırları hükmen belirlenerek kesinleşmiş olan parsellerdeki </a:t>
            </a:r>
            <a:r>
              <a:rPr lang="tr-TR" sz="2400" b="1" dirty="0" smtClean="0"/>
              <a:t>sınırlandırma hatası </a:t>
            </a:r>
            <a:r>
              <a:rPr lang="tr-TR" sz="2400" dirty="0" smtClean="0"/>
              <a:t>düzeltilemez.</a:t>
            </a:r>
          </a:p>
          <a:p>
            <a:pPr algn="just"/>
            <a:r>
              <a:rPr lang="tr-TR" sz="1600" i="1" dirty="0" smtClean="0"/>
              <a:t>(</a:t>
            </a:r>
            <a:r>
              <a:rPr lang="tr-TR" sz="1600" i="1" dirty="0" err="1" smtClean="0"/>
              <a:t>Yönemelik</a:t>
            </a:r>
            <a:r>
              <a:rPr lang="tr-TR" sz="1600" i="1" dirty="0" smtClean="0"/>
              <a:t> Md. </a:t>
            </a:r>
            <a:r>
              <a:rPr lang="tr-TR" sz="1600" i="1" dirty="0" smtClean="0">
                <a:latin typeface="+mj-lt"/>
              </a:rPr>
              <a:t>15/6</a:t>
            </a:r>
            <a:r>
              <a:rPr lang="tr-TR" sz="1600" i="1" dirty="0" smtClean="0"/>
              <a:t>)</a:t>
            </a:r>
          </a:p>
          <a:p>
            <a:pPr algn="just"/>
            <a:r>
              <a:rPr lang="tr-TR" sz="1600" i="1" dirty="0" smtClean="0"/>
              <a:t>(Genelge Md</a:t>
            </a:r>
            <a:r>
              <a:rPr lang="tr-TR" sz="1600" i="1" dirty="0" smtClean="0">
                <a:latin typeface="+mj-lt"/>
              </a:rPr>
              <a:t>.16</a:t>
            </a:r>
            <a:r>
              <a:rPr lang="tr-TR" sz="1600" i="1" dirty="0" smtClean="0"/>
              <a:t>)</a:t>
            </a:r>
          </a:p>
          <a:p>
            <a:endParaRPr lang="tr-TR" sz="1600" dirty="0" smtClean="0"/>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7">
                                            <p:bg/>
                                          </p:spTgt>
                                        </p:tgtEl>
                                        <p:attrNameLst>
                                          <p:attrName>style.visibility</p:attrName>
                                        </p:attrNameLst>
                                      </p:cBhvr>
                                      <p:to>
                                        <p:strVal val="visible"/>
                                      </p:to>
                                    </p:set>
                                    <p:animEffect transition="in" filter="wipe(down)">
                                      <p:cBhvr>
                                        <p:cTn id="7" dur="500"/>
                                        <p:tgtEl>
                                          <p:spTgt spid="17">
                                            <p:bg/>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7">
                                            <p:txEl>
                                              <p:pRg st="0" end="0"/>
                                            </p:txEl>
                                          </p:spTgt>
                                        </p:tgtEl>
                                        <p:attrNameLst>
                                          <p:attrName>style.visibility</p:attrName>
                                        </p:attrNameLst>
                                      </p:cBhvr>
                                      <p:to>
                                        <p:strVal val="visible"/>
                                      </p:to>
                                    </p:set>
                                    <p:animEffect transition="in" filter="wipe(down)">
                                      <p:cBhvr>
                                        <p:cTn id="12" dur="500"/>
                                        <p:tgtEl>
                                          <p:spTgt spid="17">
                                            <p:txEl>
                                              <p:pRg st="0" end="0"/>
                                            </p:txEl>
                                          </p:spTgt>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14">
                                            <p:bg/>
                                          </p:spTgt>
                                        </p:tgtEl>
                                        <p:attrNameLst>
                                          <p:attrName>style.visibility</p:attrName>
                                        </p:attrNameLst>
                                      </p:cBhvr>
                                      <p:to>
                                        <p:strVal val="visible"/>
                                      </p:to>
                                    </p:set>
                                    <p:animEffect transition="in" filter="wipe(down)">
                                      <p:cBhvr>
                                        <p:cTn id="15" dur="500"/>
                                        <p:tgtEl>
                                          <p:spTgt spid="14">
                                            <p:bg/>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14">
                                            <p:txEl>
                                              <p:pRg st="0" end="0"/>
                                            </p:txEl>
                                          </p:spTgt>
                                        </p:tgtEl>
                                        <p:attrNameLst>
                                          <p:attrName>style.visibility</p:attrName>
                                        </p:attrNameLst>
                                      </p:cBhvr>
                                      <p:to>
                                        <p:strVal val="visible"/>
                                      </p:to>
                                    </p:set>
                                    <p:animEffect transition="in" filter="wipe(down)">
                                      <p:cBhvr>
                                        <p:cTn id="20" dur="500"/>
                                        <p:tgtEl>
                                          <p:spTgt spid="14">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14">
                                            <p:txEl>
                                              <p:pRg st="1" end="1"/>
                                            </p:txEl>
                                          </p:spTgt>
                                        </p:tgtEl>
                                        <p:attrNameLst>
                                          <p:attrName>style.visibility</p:attrName>
                                        </p:attrNameLst>
                                      </p:cBhvr>
                                      <p:to>
                                        <p:strVal val="visible"/>
                                      </p:to>
                                    </p:set>
                                    <p:animEffect transition="in" filter="wipe(down)">
                                      <p:cBhvr>
                                        <p:cTn id="25" dur="500"/>
                                        <p:tgtEl>
                                          <p:spTgt spid="14">
                                            <p:txEl>
                                              <p:pRg st="1" end="1"/>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14">
                                            <p:txEl>
                                              <p:pRg st="2" end="2"/>
                                            </p:txEl>
                                          </p:spTgt>
                                        </p:tgtEl>
                                        <p:attrNameLst>
                                          <p:attrName>style.visibility</p:attrName>
                                        </p:attrNameLst>
                                      </p:cBhvr>
                                      <p:to>
                                        <p:strVal val="visible"/>
                                      </p:to>
                                    </p:set>
                                    <p:animEffect transition="in" filter="wipe(down)">
                                      <p:cBhvr>
                                        <p:cTn id="30" dur="500"/>
                                        <p:tgtEl>
                                          <p:spTgt spid="14">
                                            <p:txEl>
                                              <p:pRg st="2" end="2"/>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14">
                                            <p:txEl>
                                              <p:pRg st="3" end="3"/>
                                            </p:txEl>
                                          </p:spTgt>
                                        </p:tgtEl>
                                        <p:attrNameLst>
                                          <p:attrName>style.visibility</p:attrName>
                                        </p:attrNameLst>
                                      </p:cBhvr>
                                      <p:to>
                                        <p:strVal val="visible"/>
                                      </p:to>
                                    </p:set>
                                    <p:animEffect transition="in" filter="wipe(down)">
                                      <p:cBhvr>
                                        <p:cTn id="35" dur="500"/>
                                        <p:tgtEl>
                                          <p:spTgt spid="14">
                                            <p:txEl>
                                              <p:pRg st="3" end="3"/>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grpId="0" nodeType="clickEffect">
                                  <p:stCondLst>
                                    <p:cond delay="0"/>
                                  </p:stCondLst>
                                  <p:childTnLst>
                                    <p:set>
                                      <p:cBhvr>
                                        <p:cTn id="39" dur="1" fill="hold">
                                          <p:stCondLst>
                                            <p:cond delay="0"/>
                                          </p:stCondLst>
                                        </p:cTn>
                                        <p:tgtEl>
                                          <p:spTgt spid="14">
                                            <p:txEl>
                                              <p:pRg st="4" end="4"/>
                                            </p:txEl>
                                          </p:spTgt>
                                        </p:tgtEl>
                                        <p:attrNameLst>
                                          <p:attrName>style.visibility</p:attrName>
                                        </p:attrNameLst>
                                      </p:cBhvr>
                                      <p:to>
                                        <p:strVal val="visible"/>
                                      </p:to>
                                    </p:set>
                                    <p:animEffect transition="in" filter="wipe(down)">
                                      <p:cBhvr>
                                        <p:cTn id="40" dur="500"/>
                                        <p:tgtEl>
                                          <p:spTgt spid="14">
                                            <p:txEl>
                                              <p:pRg st="4" end="4"/>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4" fill="hold" grpId="0" nodeType="clickEffect">
                                  <p:stCondLst>
                                    <p:cond delay="0"/>
                                  </p:stCondLst>
                                  <p:childTnLst>
                                    <p:set>
                                      <p:cBhvr>
                                        <p:cTn id="44" dur="1" fill="hold">
                                          <p:stCondLst>
                                            <p:cond delay="0"/>
                                          </p:stCondLst>
                                        </p:cTn>
                                        <p:tgtEl>
                                          <p:spTgt spid="14">
                                            <p:txEl>
                                              <p:pRg st="5" end="5"/>
                                            </p:txEl>
                                          </p:spTgt>
                                        </p:tgtEl>
                                        <p:attrNameLst>
                                          <p:attrName>style.visibility</p:attrName>
                                        </p:attrNameLst>
                                      </p:cBhvr>
                                      <p:to>
                                        <p:strVal val="visible"/>
                                      </p:to>
                                    </p:set>
                                    <p:animEffect transition="in" filter="wipe(down)">
                                      <p:cBhvr>
                                        <p:cTn id="45" dur="500"/>
                                        <p:tgtEl>
                                          <p:spTgt spid="14">
                                            <p:txEl>
                                              <p:pRg st="5" end="5"/>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4" fill="hold" grpId="0" nodeType="clickEffect">
                                  <p:stCondLst>
                                    <p:cond delay="0"/>
                                  </p:stCondLst>
                                  <p:childTnLst>
                                    <p:set>
                                      <p:cBhvr>
                                        <p:cTn id="49" dur="1" fill="hold">
                                          <p:stCondLst>
                                            <p:cond delay="0"/>
                                          </p:stCondLst>
                                        </p:cTn>
                                        <p:tgtEl>
                                          <p:spTgt spid="18">
                                            <p:bg/>
                                          </p:spTgt>
                                        </p:tgtEl>
                                        <p:attrNameLst>
                                          <p:attrName>style.visibility</p:attrName>
                                        </p:attrNameLst>
                                      </p:cBhvr>
                                      <p:to>
                                        <p:strVal val="visible"/>
                                      </p:to>
                                    </p:set>
                                    <p:animEffect transition="in" filter="wipe(down)">
                                      <p:cBhvr>
                                        <p:cTn id="50" dur="500"/>
                                        <p:tgtEl>
                                          <p:spTgt spid="18">
                                            <p:bg/>
                                          </p:spTgt>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4" fill="hold" grpId="0" nodeType="clickEffect">
                                  <p:stCondLst>
                                    <p:cond delay="0"/>
                                  </p:stCondLst>
                                  <p:childTnLst>
                                    <p:set>
                                      <p:cBhvr>
                                        <p:cTn id="54" dur="1" fill="hold">
                                          <p:stCondLst>
                                            <p:cond delay="0"/>
                                          </p:stCondLst>
                                        </p:cTn>
                                        <p:tgtEl>
                                          <p:spTgt spid="18">
                                            <p:txEl>
                                              <p:pRg st="0" end="0"/>
                                            </p:txEl>
                                          </p:spTgt>
                                        </p:tgtEl>
                                        <p:attrNameLst>
                                          <p:attrName>style.visibility</p:attrName>
                                        </p:attrNameLst>
                                      </p:cBhvr>
                                      <p:to>
                                        <p:strVal val="visible"/>
                                      </p:to>
                                    </p:set>
                                    <p:animEffect transition="in" filter="wipe(down)">
                                      <p:cBhvr>
                                        <p:cTn id="55" dur="500"/>
                                        <p:tgtEl>
                                          <p:spTgt spid="18">
                                            <p:txEl>
                                              <p:pRg st="0" end="0"/>
                                            </p:txEl>
                                          </p:spTgt>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4" fill="hold" grpId="0" nodeType="clickEffect">
                                  <p:stCondLst>
                                    <p:cond delay="0"/>
                                  </p:stCondLst>
                                  <p:childTnLst>
                                    <p:set>
                                      <p:cBhvr>
                                        <p:cTn id="59" dur="1" fill="hold">
                                          <p:stCondLst>
                                            <p:cond delay="0"/>
                                          </p:stCondLst>
                                        </p:cTn>
                                        <p:tgtEl>
                                          <p:spTgt spid="19">
                                            <p:bg/>
                                          </p:spTgt>
                                        </p:tgtEl>
                                        <p:attrNameLst>
                                          <p:attrName>style.visibility</p:attrName>
                                        </p:attrNameLst>
                                      </p:cBhvr>
                                      <p:to>
                                        <p:strVal val="visible"/>
                                      </p:to>
                                    </p:set>
                                    <p:animEffect transition="in" filter="wipe(down)">
                                      <p:cBhvr>
                                        <p:cTn id="60" dur="500"/>
                                        <p:tgtEl>
                                          <p:spTgt spid="19">
                                            <p:bg/>
                                          </p:spTgt>
                                        </p:tgtEl>
                                      </p:cBhvr>
                                    </p:animEffect>
                                  </p:childTnLst>
                                </p:cTn>
                              </p:par>
                              <p:par>
                                <p:cTn id="61" presetID="22" presetClass="entr" presetSubtype="4" fill="hold" grpId="0" nodeType="withEffect">
                                  <p:stCondLst>
                                    <p:cond delay="0"/>
                                  </p:stCondLst>
                                  <p:childTnLst>
                                    <p:set>
                                      <p:cBhvr>
                                        <p:cTn id="62" dur="1" fill="hold">
                                          <p:stCondLst>
                                            <p:cond delay="0"/>
                                          </p:stCondLst>
                                        </p:cTn>
                                        <p:tgtEl>
                                          <p:spTgt spid="19">
                                            <p:txEl>
                                              <p:pRg st="0" end="0"/>
                                            </p:txEl>
                                          </p:spTgt>
                                        </p:tgtEl>
                                        <p:attrNameLst>
                                          <p:attrName>style.visibility</p:attrName>
                                        </p:attrNameLst>
                                      </p:cBhvr>
                                      <p:to>
                                        <p:strVal val="visible"/>
                                      </p:to>
                                    </p:set>
                                    <p:animEffect transition="in" filter="wipe(down)">
                                      <p:cBhvr>
                                        <p:cTn id="63" dur="500"/>
                                        <p:tgtEl>
                                          <p:spTgt spid="19">
                                            <p:txEl>
                                              <p:pRg st="0" end="0"/>
                                            </p:txEl>
                                          </p:spTgt>
                                        </p:tgtEl>
                                      </p:cBhvr>
                                    </p:animEffect>
                                  </p:childTnLst>
                                </p:cTn>
                              </p:par>
                              <p:par>
                                <p:cTn id="64" presetID="22" presetClass="entr" presetSubtype="4" fill="hold" grpId="0" nodeType="withEffect">
                                  <p:stCondLst>
                                    <p:cond delay="0"/>
                                  </p:stCondLst>
                                  <p:childTnLst>
                                    <p:set>
                                      <p:cBhvr>
                                        <p:cTn id="65" dur="1" fill="hold">
                                          <p:stCondLst>
                                            <p:cond delay="0"/>
                                          </p:stCondLst>
                                        </p:cTn>
                                        <p:tgtEl>
                                          <p:spTgt spid="19">
                                            <p:txEl>
                                              <p:pRg st="1" end="1"/>
                                            </p:txEl>
                                          </p:spTgt>
                                        </p:tgtEl>
                                        <p:attrNameLst>
                                          <p:attrName>style.visibility</p:attrName>
                                        </p:attrNameLst>
                                      </p:cBhvr>
                                      <p:to>
                                        <p:strVal val="visible"/>
                                      </p:to>
                                    </p:set>
                                    <p:animEffect transition="in" filter="wipe(down)">
                                      <p:cBhvr>
                                        <p:cTn id="66" dur="500"/>
                                        <p:tgtEl>
                                          <p:spTgt spid="19">
                                            <p:txEl>
                                              <p:pRg st="1" end="1"/>
                                            </p:txEl>
                                          </p:spTgt>
                                        </p:tgtEl>
                                      </p:cBhvr>
                                    </p:animEffect>
                                  </p:childTnLst>
                                </p:cTn>
                              </p:par>
                              <p:par>
                                <p:cTn id="67" presetID="22" presetClass="entr" presetSubtype="4" fill="hold" grpId="0" nodeType="withEffect">
                                  <p:stCondLst>
                                    <p:cond delay="0"/>
                                  </p:stCondLst>
                                  <p:childTnLst>
                                    <p:set>
                                      <p:cBhvr>
                                        <p:cTn id="68" dur="1" fill="hold">
                                          <p:stCondLst>
                                            <p:cond delay="0"/>
                                          </p:stCondLst>
                                        </p:cTn>
                                        <p:tgtEl>
                                          <p:spTgt spid="19">
                                            <p:txEl>
                                              <p:pRg st="2" end="2"/>
                                            </p:txEl>
                                          </p:spTgt>
                                        </p:tgtEl>
                                        <p:attrNameLst>
                                          <p:attrName>style.visibility</p:attrName>
                                        </p:attrNameLst>
                                      </p:cBhvr>
                                      <p:to>
                                        <p:strVal val="visible"/>
                                      </p:to>
                                    </p:set>
                                    <p:animEffect transition="in" filter="wipe(down)">
                                      <p:cBhvr>
                                        <p:cTn id="69" dur="500"/>
                                        <p:tgtEl>
                                          <p:spTgt spid="19">
                                            <p:txEl>
                                              <p:pRg st="2" end="2"/>
                                            </p:txEl>
                                          </p:spTgt>
                                        </p:tgtEl>
                                      </p:cBhvr>
                                    </p:animEffect>
                                  </p:childTnLst>
                                </p:cTn>
                              </p:par>
                              <p:par>
                                <p:cTn id="70" presetID="22" presetClass="entr" presetSubtype="4" fill="hold" grpId="0" nodeType="withEffect">
                                  <p:stCondLst>
                                    <p:cond delay="0"/>
                                  </p:stCondLst>
                                  <p:childTnLst>
                                    <p:set>
                                      <p:cBhvr>
                                        <p:cTn id="71" dur="1" fill="hold">
                                          <p:stCondLst>
                                            <p:cond delay="0"/>
                                          </p:stCondLst>
                                        </p:cTn>
                                        <p:tgtEl>
                                          <p:spTgt spid="19">
                                            <p:txEl>
                                              <p:pRg st="3" end="3"/>
                                            </p:txEl>
                                          </p:spTgt>
                                        </p:tgtEl>
                                        <p:attrNameLst>
                                          <p:attrName>style.visibility</p:attrName>
                                        </p:attrNameLst>
                                      </p:cBhvr>
                                      <p:to>
                                        <p:strVal val="visible"/>
                                      </p:to>
                                    </p:set>
                                    <p:animEffect transition="in" filter="wipe(down)">
                                      <p:cBhvr>
                                        <p:cTn id="72" dur="500"/>
                                        <p:tgtEl>
                                          <p:spTgt spid="1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uild="p" animBg="1"/>
      <p:bldP spid="17" grpId="0" build="p" animBg="1"/>
      <p:bldP spid="18" grpId="0" build="p" animBg="1"/>
      <p:bldP spid="19" grpId="0" build="allAtOnce"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11 Metin kutusu"/>
          <p:cNvSpPr txBox="1"/>
          <p:nvPr/>
        </p:nvSpPr>
        <p:spPr>
          <a:xfrm>
            <a:off x="357158" y="3573016"/>
            <a:ext cx="8429684" cy="2923877"/>
          </a:xfrm>
          <a:prstGeom prst="rect">
            <a:avLst/>
          </a:prstGeom>
          <a:noFill/>
        </p:spPr>
        <p:txBody>
          <a:bodyPr wrap="square" rtlCol="0">
            <a:spAutoFit/>
          </a:bodyPr>
          <a:lstStyle/>
          <a:p>
            <a:pPr algn="just">
              <a:buNone/>
            </a:pPr>
            <a:r>
              <a:rPr lang="tr-TR" sz="2600" dirty="0" smtClean="0">
                <a:latin typeface="Times New Roman" pitchFamily="18" charset="0"/>
                <a:cs typeface="Times New Roman" pitchFamily="18" charset="0"/>
              </a:rPr>
              <a:t>Aynı kanunun </a:t>
            </a:r>
            <a:r>
              <a:rPr lang="tr-TR" sz="2600" i="1" u="sng" dirty="0" smtClean="0">
                <a:latin typeface="Times New Roman" pitchFamily="18" charset="0"/>
                <a:cs typeface="Times New Roman" pitchFamily="18" charset="0"/>
              </a:rPr>
              <a:t>Ek-1 inci maddesinin birinci fıkrası</a:t>
            </a:r>
            <a:r>
              <a:rPr lang="tr-TR" sz="2600" dirty="0" smtClean="0">
                <a:latin typeface="Times New Roman" pitchFamily="18" charset="0"/>
                <a:cs typeface="Times New Roman" pitchFamily="18" charset="0"/>
              </a:rPr>
              <a:t>; “</a:t>
            </a:r>
            <a:r>
              <a:rPr lang="tr-TR" sz="2600" i="1" dirty="0" smtClean="0">
                <a:latin typeface="Times New Roman" pitchFamily="18" charset="0"/>
                <a:cs typeface="Times New Roman" pitchFamily="18" charset="0"/>
              </a:rPr>
              <a:t>Kadastro veya tapulama haritaları, arazi kontrolü yapılmak suretiyle sayısal hale getirilir. Yapılan çalışmaların sonucu, 11 inci maddeye göre </a:t>
            </a:r>
            <a:r>
              <a:rPr lang="tr-TR" sz="2600" i="1" dirty="0" smtClean="0">
                <a:solidFill>
                  <a:srgbClr val="FF0000"/>
                </a:solidFill>
                <a:latin typeface="Times New Roman" pitchFamily="18" charset="0"/>
                <a:cs typeface="Times New Roman" pitchFamily="18" charset="0"/>
              </a:rPr>
              <a:t>ilân edilir</a:t>
            </a:r>
            <a:r>
              <a:rPr lang="tr-TR" sz="2600" i="1" dirty="0" smtClean="0">
                <a:latin typeface="Times New Roman" pitchFamily="18" charset="0"/>
                <a:cs typeface="Times New Roman" pitchFamily="18" charset="0"/>
              </a:rPr>
              <a:t> ve ilân süresi içerisinde dava açılmayan taşınmaz malların kayıtlarında gerekli </a:t>
            </a:r>
            <a:r>
              <a:rPr lang="tr-TR" sz="2600" i="1" dirty="0" smtClean="0">
                <a:solidFill>
                  <a:srgbClr val="FF0000"/>
                </a:solidFill>
                <a:latin typeface="Times New Roman" pitchFamily="18" charset="0"/>
                <a:cs typeface="Times New Roman" pitchFamily="18" charset="0"/>
              </a:rPr>
              <a:t>düzeltme</a:t>
            </a:r>
            <a:r>
              <a:rPr lang="tr-TR" sz="2600" i="1" dirty="0" smtClean="0">
                <a:latin typeface="Times New Roman" pitchFamily="18" charset="0"/>
                <a:cs typeface="Times New Roman" pitchFamily="18" charset="0"/>
              </a:rPr>
              <a:t> yapılır</a:t>
            </a:r>
            <a:r>
              <a:rPr lang="tr-TR" sz="2600" dirty="0" smtClean="0">
                <a:latin typeface="Times New Roman" pitchFamily="18" charset="0"/>
                <a:cs typeface="Times New Roman" pitchFamily="18" charset="0"/>
              </a:rPr>
              <a:t>.” şeklindedir.</a:t>
            </a:r>
          </a:p>
          <a:p>
            <a:pPr algn="ctr">
              <a:buNone/>
            </a:pPr>
            <a:endParaRPr lang="tr-TR" sz="2800" b="1" dirty="0" smtClean="0">
              <a:latin typeface="Times New Roman" pitchFamily="18" charset="0"/>
              <a:cs typeface="Times New Roman" pitchFamily="18" charset="0"/>
            </a:endParaRPr>
          </a:p>
        </p:txBody>
      </p:sp>
      <p:sp>
        <p:nvSpPr>
          <p:cNvPr id="33794" name="AutoShape 2" descr="3402 sayılı kanun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33796" name="AutoShape 4" descr="3402 sayılı kanun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8" name="Picture 2" descr="tkgm ile ilgili görsel sonucu"/>
          <p:cNvPicPr>
            <a:picLocks noChangeAspect="1" noChangeArrowheads="1"/>
          </p:cNvPicPr>
          <p:nvPr/>
        </p:nvPicPr>
        <p:blipFill>
          <a:blip r:embed="rId2" cstate="screen"/>
          <a:srcRect/>
          <a:stretch>
            <a:fillRect/>
          </a:stretch>
        </p:blipFill>
        <p:spPr bwMode="auto">
          <a:xfrm>
            <a:off x="8064520" y="500042"/>
            <a:ext cx="1079480" cy="1079480"/>
          </a:xfrm>
          <a:prstGeom prst="rect">
            <a:avLst/>
          </a:prstGeom>
          <a:ln>
            <a:noFill/>
          </a:ln>
          <a:effectLst>
            <a:softEdge rad="112500"/>
          </a:effectLst>
        </p:spPr>
      </p:pic>
      <p:pic>
        <p:nvPicPr>
          <p:cNvPr id="9" name="Picture 2" descr="yasal dayanak ile ilgili görsel sonucu"/>
          <p:cNvPicPr>
            <a:picLocks noChangeAspect="1" noChangeArrowheads="1"/>
          </p:cNvPicPr>
          <p:nvPr/>
        </p:nvPicPr>
        <p:blipFill>
          <a:blip r:embed="rId3" cstate="screen"/>
          <a:srcRect/>
          <a:stretch>
            <a:fillRect/>
          </a:stretch>
        </p:blipFill>
        <p:spPr bwMode="auto">
          <a:xfrm rot="20187608">
            <a:off x="243784" y="961250"/>
            <a:ext cx="3054322" cy="1857358"/>
          </a:xfrm>
          <a:prstGeom prst="rect">
            <a:avLst/>
          </a:prstGeom>
          <a:ln>
            <a:noFill/>
          </a:ln>
          <a:effectLst>
            <a:softEdge rad="112500"/>
          </a:effectLst>
        </p:spPr>
      </p:pic>
    </p:spTree>
  </p:cSld>
  <p:clrMapOvr>
    <a:masterClrMapping/>
  </p:clrMapOvr>
  <p:transition advClick="0">
    <p:dissolv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tkgm ile ilgili görsel sonucu"/>
          <p:cNvPicPr>
            <a:picLocks noChangeAspect="1" noChangeArrowheads="1"/>
          </p:cNvPicPr>
          <p:nvPr/>
        </p:nvPicPr>
        <p:blipFill>
          <a:blip r:embed="rId2" cstate="screen"/>
          <a:srcRect/>
          <a:stretch>
            <a:fillRect/>
          </a:stretch>
        </p:blipFill>
        <p:spPr bwMode="auto">
          <a:xfrm>
            <a:off x="8072462" y="428604"/>
            <a:ext cx="1079480" cy="1079480"/>
          </a:xfrm>
          <a:prstGeom prst="rect">
            <a:avLst/>
          </a:prstGeom>
          <a:ln>
            <a:noFill/>
          </a:ln>
          <a:effectLst>
            <a:softEdge rad="112500"/>
          </a:effectLst>
        </p:spPr>
      </p:pic>
      <p:pic>
        <p:nvPicPr>
          <p:cNvPr id="1026" name="Picture 2"/>
          <p:cNvPicPr>
            <a:picLocks noChangeAspect="1" noChangeArrowheads="1"/>
          </p:cNvPicPr>
          <p:nvPr/>
        </p:nvPicPr>
        <p:blipFill>
          <a:blip r:embed="rId3" cstate="print"/>
          <a:srcRect/>
          <a:stretch>
            <a:fillRect/>
          </a:stretch>
        </p:blipFill>
        <p:spPr bwMode="auto">
          <a:xfrm>
            <a:off x="0" y="1857364"/>
            <a:ext cx="9187396" cy="5000636"/>
          </a:xfrm>
          <a:prstGeom prst="rect">
            <a:avLst/>
          </a:prstGeom>
          <a:ln>
            <a:noFill/>
          </a:ln>
          <a:effectLst>
            <a:softEdge rad="112500"/>
          </a:effectLst>
        </p:spPr>
      </p:pic>
      <p:sp>
        <p:nvSpPr>
          <p:cNvPr id="5" name="4 Akış Çizelgesi: Bağlayıcı"/>
          <p:cNvSpPr/>
          <p:nvPr/>
        </p:nvSpPr>
        <p:spPr>
          <a:xfrm rot="19722826">
            <a:off x="-97329" y="552702"/>
            <a:ext cx="2000231" cy="1285884"/>
          </a:xfrm>
          <a:prstGeom prst="flowChartConnector">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tr-TR" sz="1500" b="1" dirty="0" smtClean="0"/>
              <a:t>Düzeltilmiş</a:t>
            </a:r>
          </a:p>
          <a:p>
            <a:pPr algn="ctr"/>
            <a:r>
              <a:rPr lang="tr-TR" sz="1500" b="1" dirty="0" smtClean="0"/>
              <a:t>Koordinatlar</a:t>
            </a:r>
            <a:endParaRPr lang="tr-TR" sz="1500" b="1" dirty="0"/>
          </a:p>
        </p:txBody>
      </p:sp>
      <p:sp>
        <p:nvSpPr>
          <p:cNvPr id="6" name="5 Metin kutusu"/>
          <p:cNvSpPr txBox="1"/>
          <p:nvPr/>
        </p:nvSpPr>
        <p:spPr>
          <a:xfrm>
            <a:off x="5786446" y="857232"/>
            <a:ext cx="3286148" cy="1077218"/>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buFont typeface="Arial" pitchFamily="34" charset="0"/>
              <a:buChar char="•"/>
            </a:pPr>
            <a:r>
              <a:rPr lang="tr-TR" sz="1600" dirty="0" smtClean="0"/>
              <a:t>Tespit—</a:t>
            </a:r>
            <a:r>
              <a:rPr lang="tr-TR" sz="1600" dirty="0" smtClean="0">
                <a:solidFill>
                  <a:srgbClr val="00B050"/>
                </a:solidFill>
              </a:rPr>
              <a:t>Sınırlandırma Hatası</a:t>
            </a:r>
            <a:endParaRPr lang="tr-TR" sz="1600" b="1" dirty="0" smtClean="0">
              <a:solidFill>
                <a:srgbClr val="00B050"/>
              </a:solidFill>
            </a:endParaRPr>
          </a:p>
          <a:p>
            <a:pPr>
              <a:buFont typeface="Arial" pitchFamily="34" charset="0"/>
              <a:buChar char="•"/>
            </a:pPr>
            <a:r>
              <a:rPr lang="tr-TR" sz="1600" dirty="0" smtClean="0"/>
              <a:t>Düzeltme işlemi</a:t>
            </a:r>
          </a:p>
          <a:p>
            <a:pPr>
              <a:buFont typeface="Arial" pitchFamily="34" charset="0"/>
              <a:buChar char="•"/>
            </a:pPr>
            <a:r>
              <a:rPr lang="tr-TR" sz="1600" dirty="0" smtClean="0"/>
              <a:t>Düzeltme Raporu</a:t>
            </a:r>
          </a:p>
          <a:p>
            <a:pPr>
              <a:buFont typeface="Arial" pitchFamily="34" charset="0"/>
              <a:buChar char="•"/>
            </a:pPr>
            <a:r>
              <a:rPr lang="tr-TR" sz="1600" dirty="0" smtClean="0"/>
              <a:t>Düzeltme Krokisi</a:t>
            </a:r>
            <a:endParaRPr lang="tr-TR" sz="1600" dirty="0"/>
          </a:p>
        </p:txBody>
      </p:sp>
      <p:sp>
        <p:nvSpPr>
          <p:cNvPr id="7" name="6 Oval"/>
          <p:cNvSpPr/>
          <p:nvPr/>
        </p:nvSpPr>
        <p:spPr>
          <a:xfrm>
            <a:off x="4714876" y="5214950"/>
            <a:ext cx="1071570" cy="1000132"/>
          </a:xfrm>
          <a:prstGeom prst="ellipse">
            <a:avLst/>
          </a:prstGeom>
          <a:noFill/>
          <a:ln>
            <a:solidFill>
              <a:srgbClr val="FFFF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pic>
        <p:nvPicPr>
          <p:cNvPr id="2" name="Picture 2"/>
          <p:cNvPicPr>
            <a:picLocks noChangeAspect="1" noChangeArrowheads="1"/>
          </p:cNvPicPr>
          <p:nvPr/>
        </p:nvPicPr>
        <p:blipFill>
          <a:blip r:embed="rId4" cstate="print">
            <a:lum bright="20000" contrast="20000"/>
          </a:blip>
          <a:srcRect/>
          <a:stretch>
            <a:fillRect/>
          </a:stretch>
        </p:blipFill>
        <p:spPr bwMode="auto">
          <a:xfrm>
            <a:off x="0" y="1934450"/>
            <a:ext cx="9127407" cy="5000636"/>
          </a:xfrm>
          <a:prstGeom prst="rect">
            <a:avLst/>
          </a:prstGeom>
          <a:ln>
            <a:noFill/>
          </a:ln>
          <a:effectLst>
            <a:softEdge rad="112500"/>
          </a:effectLst>
        </p:spPr>
      </p:pic>
      <p:cxnSp>
        <p:nvCxnSpPr>
          <p:cNvPr id="10" name="9 Düz Bağlayıcı"/>
          <p:cNvCxnSpPr/>
          <p:nvPr/>
        </p:nvCxnSpPr>
        <p:spPr>
          <a:xfrm>
            <a:off x="6357950" y="2500306"/>
            <a:ext cx="714380" cy="1588"/>
          </a:xfrm>
          <a:prstGeom prst="line">
            <a:avLst/>
          </a:prstGeom>
          <a:ln>
            <a:solidFill>
              <a:srgbClr val="0FCF26"/>
            </a:solidFill>
          </a:ln>
        </p:spPr>
        <p:style>
          <a:lnRef idx="3">
            <a:schemeClr val="accent4"/>
          </a:lnRef>
          <a:fillRef idx="0">
            <a:schemeClr val="accent4"/>
          </a:fillRef>
          <a:effectRef idx="2">
            <a:schemeClr val="accent4"/>
          </a:effectRef>
          <a:fontRef idx="minor">
            <a:schemeClr val="tx1"/>
          </a:fontRef>
        </p:style>
      </p:cxnSp>
      <p:sp>
        <p:nvSpPr>
          <p:cNvPr id="11" name="10 Metin kutusu"/>
          <p:cNvSpPr txBox="1"/>
          <p:nvPr/>
        </p:nvSpPr>
        <p:spPr>
          <a:xfrm>
            <a:off x="7165803" y="2332617"/>
            <a:ext cx="1813317" cy="338554"/>
          </a:xfrm>
          <a:prstGeom prst="rect">
            <a:avLst/>
          </a:prstGeom>
          <a:noFill/>
        </p:spPr>
        <p:txBody>
          <a:bodyPr wrap="none" rtlCol="0">
            <a:spAutoFit/>
          </a:bodyPr>
          <a:lstStyle/>
          <a:p>
            <a:r>
              <a:rPr lang="tr-TR" sz="1600" dirty="0" smtClean="0">
                <a:solidFill>
                  <a:srgbClr val="FFFF00"/>
                </a:solidFill>
              </a:rPr>
              <a:t>Düzeltilmiş durum</a:t>
            </a:r>
            <a:endParaRPr lang="tr-TR" sz="1600" dirty="0">
              <a:solidFill>
                <a:srgbClr val="FFFF00"/>
              </a:solidFill>
            </a:endParaRPr>
          </a:p>
        </p:txBody>
      </p:sp>
      <p:cxnSp>
        <p:nvCxnSpPr>
          <p:cNvPr id="14" name="13 Düz Bağlayıcı"/>
          <p:cNvCxnSpPr/>
          <p:nvPr/>
        </p:nvCxnSpPr>
        <p:spPr>
          <a:xfrm>
            <a:off x="6357950" y="2264466"/>
            <a:ext cx="714380" cy="1588"/>
          </a:xfrm>
          <a:prstGeom prst="line">
            <a:avLst/>
          </a:prstGeom>
        </p:spPr>
        <p:style>
          <a:lnRef idx="3">
            <a:schemeClr val="accent3"/>
          </a:lnRef>
          <a:fillRef idx="0">
            <a:schemeClr val="accent3"/>
          </a:fillRef>
          <a:effectRef idx="2">
            <a:schemeClr val="accent3"/>
          </a:effectRef>
          <a:fontRef idx="minor">
            <a:schemeClr val="tx1"/>
          </a:fontRef>
        </p:style>
      </p:cxnSp>
      <p:sp>
        <p:nvSpPr>
          <p:cNvPr id="16" name="15 Metin kutusu"/>
          <p:cNvSpPr txBox="1"/>
          <p:nvPr/>
        </p:nvSpPr>
        <p:spPr>
          <a:xfrm>
            <a:off x="7165803" y="2095189"/>
            <a:ext cx="1451038" cy="338554"/>
          </a:xfrm>
          <a:prstGeom prst="rect">
            <a:avLst/>
          </a:prstGeom>
          <a:noFill/>
        </p:spPr>
        <p:txBody>
          <a:bodyPr wrap="none" rtlCol="0">
            <a:spAutoFit/>
          </a:bodyPr>
          <a:lstStyle/>
          <a:p>
            <a:r>
              <a:rPr lang="tr-TR" sz="1600" dirty="0" smtClean="0">
                <a:solidFill>
                  <a:srgbClr val="FFFF00"/>
                </a:solidFill>
              </a:rPr>
              <a:t>Pafta Durumu</a:t>
            </a:r>
            <a:endParaRPr lang="tr-TR" sz="1600" dirty="0">
              <a:solidFill>
                <a:srgbClr val="FFFF00"/>
              </a:solidFill>
            </a:endParaRPr>
          </a:p>
        </p:txBody>
      </p:sp>
      <p:sp>
        <p:nvSpPr>
          <p:cNvPr id="12" name="11 Çarpma"/>
          <p:cNvSpPr/>
          <p:nvPr/>
        </p:nvSpPr>
        <p:spPr>
          <a:xfrm>
            <a:off x="5643570" y="5929330"/>
            <a:ext cx="500066" cy="571504"/>
          </a:xfrm>
          <a:prstGeom prst="mathMultiply">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tr-T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down)">
                                      <p:cBhvr>
                                        <p:cTn id="12" dur="500"/>
                                        <p:tgtEl>
                                          <p:spTgt spid="10"/>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down)">
                                      <p:cBhvr>
                                        <p:cTn id="15" dur="500"/>
                                        <p:tgtEl>
                                          <p:spTgt spid="11"/>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wipe(down)">
                                      <p:cBhvr>
                                        <p:cTn id="20" dur="500"/>
                                        <p:tgtEl>
                                          <p:spTgt spid="12"/>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6">
                                            <p:bg/>
                                          </p:spTgt>
                                        </p:tgtEl>
                                        <p:attrNameLst>
                                          <p:attrName>style.visibility</p:attrName>
                                        </p:attrNameLst>
                                      </p:cBhvr>
                                      <p:to>
                                        <p:strVal val="visible"/>
                                      </p:to>
                                    </p:set>
                                    <p:animEffect transition="in" filter="wipe(down)">
                                      <p:cBhvr>
                                        <p:cTn id="25" dur="500"/>
                                        <p:tgtEl>
                                          <p:spTgt spid="6">
                                            <p:bg/>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6">
                                            <p:txEl>
                                              <p:pRg st="0" end="0"/>
                                            </p:txEl>
                                          </p:spTgt>
                                        </p:tgtEl>
                                        <p:attrNameLst>
                                          <p:attrName>style.visibility</p:attrName>
                                        </p:attrNameLst>
                                      </p:cBhvr>
                                      <p:to>
                                        <p:strVal val="visible"/>
                                      </p:to>
                                    </p:set>
                                    <p:animEffect transition="in" filter="wipe(down)">
                                      <p:cBhvr>
                                        <p:cTn id="30" dur="500"/>
                                        <p:tgtEl>
                                          <p:spTgt spid="6">
                                            <p:txEl>
                                              <p:pRg st="0" end="0"/>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6">
                                            <p:txEl>
                                              <p:pRg st="1" end="1"/>
                                            </p:txEl>
                                          </p:spTgt>
                                        </p:tgtEl>
                                        <p:attrNameLst>
                                          <p:attrName>style.visibility</p:attrName>
                                        </p:attrNameLst>
                                      </p:cBhvr>
                                      <p:to>
                                        <p:strVal val="visible"/>
                                      </p:to>
                                    </p:set>
                                    <p:animEffect transition="in" filter="wipe(down)">
                                      <p:cBhvr>
                                        <p:cTn id="35" dur="500"/>
                                        <p:tgtEl>
                                          <p:spTgt spid="6">
                                            <p:txEl>
                                              <p:pRg st="1" end="1"/>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grpId="0" nodeType="clickEffect">
                                  <p:stCondLst>
                                    <p:cond delay="0"/>
                                  </p:stCondLst>
                                  <p:childTnLst>
                                    <p:set>
                                      <p:cBhvr>
                                        <p:cTn id="39" dur="1" fill="hold">
                                          <p:stCondLst>
                                            <p:cond delay="0"/>
                                          </p:stCondLst>
                                        </p:cTn>
                                        <p:tgtEl>
                                          <p:spTgt spid="6">
                                            <p:txEl>
                                              <p:pRg st="2" end="2"/>
                                            </p:txEl>
                                          </p:spTgt>
                                        </p:tgtEl>
                                        <p:attrNameLst>
                                          <p:attrName>style.visibility</p:attrName>
                                        </p:attrNameLst>
                                      </p:cBhvr>
                                      <p:to>
                                        <p:strVal val="visible"/>
                                      </p:to>
                                    </p:set>
                                    <p:animEffect transition="in" filter="wipe(down)">
                                      <p:cBhvr>
                                        <p:cTn id="40" dur="500"/>
                                        <p:tgtEl>
                                          <p:spTgt spid="6">
                                            <p:txEl>
                                              <p:pRg st="2" end="2"/>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4" fill="hold" grpId="0" nodeType="clickEffect">
                                  <p:stCondLst>
                                    <p:cond delay="0"/>
                                  </p:stCondLst>
                                  <p:childTnLst>
                                    <p:set>
                                      <p:cBhvr>
                                        <p:cTn id="44" dur="1" fill="hold">
                                          <p:stCondLst>
                                            <p:cond delay="0"/>
                                          </p:stCondLst>
                                        </p:cTn>
                                        <p:tgtEl>
                                          <p:spTgt spid="6">
                                            <p:txEl>
                                              <p:pRg st="3" end="3"/>
                                            </p:txEl>
                                          </p:spTgt>
                                        </p:tgtEl>
                                        <p:attrNameLst>
                                          <p:attrName>style.visibility</p:attrName>
                                        </p:attrNameLst>
                                      </p:cBhvr>
                                      <p:to>
                                        <p:strVal val="visible"/>
                                      </p:to>
                                    </p:set>
                                    <p:animEffect transition="in" filter="wipe(down)">
                                      <p:cBhvr>
                                        <p:cTn id="45"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P spid="11" grpId="0"/>
      <p:bldP spid="12"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descr="tkgm ile ilgili görsel sonucu"/>
          <p:cNvPicPr>
            <a:picLocks noChangeAspect="1" noChangeArrowheads="1"/>
          </p:cNvPicPr>
          <p:nvPr/>
        </p:nvPicPr>
        <p:blipFill>
          <a:blip r:embed="rId2" cstate="screen"/>
          <a:srcRect/>
          <a:stretch>
            <a:fillRect/>
          </a:stretch>
        </p:blipFill>
        <p:spPr bwMode="auto">
          <a:xfrm>
            <a:off x="8072462" y="492132"/>
            <a:ext cx="1079480" cy="1079480"/>
          </a:xfrm>
          <a:prstGeom prst="rect">
            <a:avLst/>
          </a:prstGeom>
          <a:ln>
            <a:noFill/>
          </a:ln>
          <a:effectLst>
            <a:softEdge rad="112500"/>
          </a:effectLst>
        </p:spPr>
      </p:pic>
      <p:pic>
        <p:nvPicPr>
          <p:cNvPr id="2" name="Picture 2"/>
          <p:cNvPicPr>
            <a:picLocks noChangeAspect="1" noChangeArrowheads="1"/>
          </p:cNvPicPr>
          <p:nvPr/>
        </p:nvPicPr>
        <p:blipFill>
          <a:blip r:embed="rId3" cstate="print"/>
          <a:srcRect/>
          <a:stretch>
            <a:fillRect/>
          </a:stretch>
        </p:blipFill>
        <p:spPr bwMode="auto">
          <a:xfrm>
            <a:off x="714348" y="928670"/>
            <a:ext cx="7942800" cy="5786454"/>
          </a:xfrm>
          <a:prstGeom prst="rect">
            <a:avLst/>
          </a:prstGeom>
          <a:ln>
            <a:noFill/>
          </a:ln>
          <a:effectLst>
            <a:softEdge rad="112500"/>
          </a:effectLst>
        </p:spPr>
      </p:pic>
      <p:sp>
        <p:nvSpPr>
          <p:cNvPr id="5" name="4 Akış Çizelgesi: Bağlayıcı"/>
          <p:cNvSpPr/>
          <p:nvPr/>
        </p:nvSpPr>
        <p:spPr>
          <a:xfrm rot="19722826">
            <a:off x="-45579" y="68666"/>
            <a:ext cx="2000231" cy="1285884"/>
          </a:xfrm>
          <a:prstGeom prst="flowChartConnector">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tr-TR" sz="1500" b="1" dirty="0" smtClean="0"/>
              <a:t>Düzeltilmiş</a:t>
            </a:r>
          </a:p>
          <a:p>
            <a:pPr algn="ctr"/>
            <a:r>
              <a:rPr lang="tr-TR" sz="1500" b="1" dirty="0" smtClean="0"/>
              <a:t>Koordinatlar</a:t>
            </a:r>
            <a:endParaRPr lang="tr-TR" sz="1500" b="1" dirty="0"/>
          </a:p>
        </p:txBody>
      </p:sp>
      <p:sp>
        <p:nvSpPr>
          <p:cNvPr id="6" name="5 Metin kutusu"/>
          <p:cNvSpPr txBox="1"/>
          <p:nvPr/>
        </p:nvSpPr>
        <p:spPr>
          <a:xfrm>
            <a:off x="5214942" y="1241821"/>
            <a:ext cx="3286148" cy="1077218"/>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buFont typeface="Arial" pitchFamily="34" charset="0"/>
              <a:buChar char="•"/>
            </a:pPr>
            <a:r>
              <a:rPr lang="tr-TR" sz="1600" dirty="0" smtClean="0"/>
              <a:t>Tespit—</a:t>
            </a:r>
            <a:r>
              <a:rPr lang="tr-TR" sz="1600" dirty="0" smtClean="0">
                <a:solidFill>
                  <a:srgbClr val="00B050"/>
                </a:solidFill>
              </a:rPr>
              <a:t>Ölçü/Hesap Hatası</a:t>
            </a:r>
            <a:endParaRPr lang="tr-TR" sz="1600" b="1" dirty="0" smtClean="0">
              <a:solidFill>
                <a:srgbClr val="00B050"/>
              </a:solidFill>
            </a:endParaRPr>
          </a:p>
          <a:p>
            <a:pPr>
              <a:buFont typeface="Arial" pitchFamily="34" charset="0"/>
              <a:buChar char="•"/>
            </a:pPr>
            <a:r>
              <a:rPr lang="tr-TR" sz="1600" dirty="0" smtClean="0"/>
              <a:t>Düzeltme işlemi</a:t>
            </a:r>
          </a:p>
          <a:p>
            <a:pPr>
              <a:buFont typeface="Arial" pitchFamily="34" charset="0"/>
              <a:buChar char="•"/>
            </a:pPr>
            <a:r>
              <a:rPr lang="tr-TR" sz="1600" dirty="0" smtClean="0"/>
              <a:t>Düzeltme Raporu</a:t>
            </a:r>
          </a:p>
          <a:p>
            <a:pPr>
              <a:buFont typeface="Arial" pitchFamily="34" charset="0"/>
              <a:buChar char="•"/>
            </a:pPr>
            <a:r>
              <a:rPr lang="tr-TR" sz="1600" dirty="0" smtClean="0"/>
              <a:t>Düzeltme Krokisi</a:t>
            </a:r>
            <a:endParaRPr lang="tr-TR" sz="1600" dirty="0"/>
          </a:p>
        </p:txBody>
      </p:sp>
      <p:sp>
        <p:nvSpPr>
          <p:cNvPr id="9" name="8 Şeritli Sağ Ok"/>
          <p:cNvSpPr/>
          <p:nvPr/>
        </p:nvSpPr>
        <p:spPr>
          <a:xfrm>
            <a:off x="1071538" y="1357298"/>
            <a:ext cx="642942" cy="154020"/>
          </a:xfrm>
          <a:prstGeom prst="striped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tr-TR"/>
          </a:p>
        </p:txBody>
      </p:sp>
      <p:sp>
        <p:nvSpPr>
          <p:cNvPr id="7" name="6 Oval"/>
          <p:cNvSpPr/>
          <p:nvPr/>
        </p:nvSpPr>
        <p:spPr>
          <a:xfrm>
            <a:off x="1785918" y="928670"/>
            <a:ext cx="571504" cy="582648"/>
          </a:xfrm>
          <a:prstGeom prst="ellipse">
            <a:avLst/>
          </a:prstGeom>
          <a:noFill/>
          <a:ln>
            <a:solidFill>
              <a:srgbClr val="0FCF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 calcmode="lin" valueType="num">
                                      <p:cBhvr additive="base">
                                        <p:cTn id="7" dur="500" fill="hold"/>
                                        <p:tgtEl>
                                          <p:spTgt spid="6">
                                            <p:bg/>
                                          </p:spTgt>
                                        </p:tgtEl>
                                        <p:attrNameLst>
                                          <p:attrName>ppt_x</p:attrName>
                                        </p:attrNameLst>
                                      </p:cBhvr>
                                      <p:tavLst>
                                        <p:tav tm="0">
                                          <p:val>
                                            <p:strVal val="#ppt_x"/>
                                          </p:val>
                                        </p:tav>
                                        <p:tav tm="100000">
                                          <p:val>
                                            <p:strVal val="#ppt_x"/>
                                          </p:val>
                                        </p:tav>
                                      </p:tavLst>
                                    </p:anim>
                                    <p:anim calcmode="lin" valueType="num">
                                      <p:cBhvr additive="base">
                                        <p:cTn id="8" dur="500" fill="hold"/>
                                        <p:tgtEl>
                                          <p:spTgt spid="6">
                                            <p:bg/>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anim calcmode="lin" valueType="num">
                                      <p:cBhvr additive="base">
                                        <p:cTn id="13"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1" end="1"/>
                                            </p:txEl>
                                          </p:spTgt>
                                        </p:tgtEl>
                                        <p:attrNameLst>
                                          <p:attrName>style.visibility</p:attrName>
                                        </p:attrNameLst>
                                      </p:cBhvr>
                                      <p:to>
                                        <p:strVal val="visible"/>
                                      </p:to>
                                    </p:set>
                                    <p:anim calcmode="lin" valueType="num">
                                      <p:cBhvr additive="base">
                                        <p:cTn id="19"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xEl>
                                              <p:pRg st="2" end="2"/>
                                            </p:txEl>
                                          </p:spTgt>
                                        </p:tgtEl>
                                        <p:attrNameLst>
                                          <p:attrName>style.visibility</p:attrName>
                                        </p:attrNameLst>
                                      </p:cBhvr>
                                      <p:to>
                                        <p:strVal val="visible"/>
                                      </p:to>
                                    </p:set>
                                    <p:anim calcmode="lin" valueType="num">
                                      <p:cBhvr additive="base">
                                        <p:cTn id="25"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xEl>
                                              <p:pRg st="3" end="3"/>
                                            </p:txEl>
                                          </p:spTgt>
                                        </p:tgtEl>
                                        <p:attrNameLst>
                                          <p:attrName>style.visibility</p:attrName>
                                        </p:attrNameLst>
                                      </p:cBhvr>
                                      <p:to>
                                        <p:strVal val="visible"/>
                                      </p:to>
                                    </p:set>
                                    <p:anim calcmode="lin" valueType="num">
                                      <p:cBhvr additive="base">
                                        <p:cTn id="31"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2613775" y="1009245"/>
            <a:ext cx="6062681" cy="5588107"/>
          </a:xfrm>
          <a:prstGeom prst="rect">
            <a:avLst/>
          </a:prstGeom>
          <a:noFill/>
          <a:ln w="9525">
            <a:noFill/>
            <a:miter lim="800000"/>
            <a:headEnd/>
            <a:tailEnd/>
          </a:ln>
          <a:effectLst/>
        </p:spPr>
      </p:pic>
      <p:pic>
        <p:nvPicPr>
          <p:cNvPr id="7" name="Picture 2" descr="tkgm ile ilgili görsel sonucu"/>
          <p:cNvPicPr>
            <a:picLocks noChangeAspect="1" noChangeArrowheads="1"/>
          </p:cNvPicPr>
          <p:nvPr/>
        </p:nvPicPr>
        <p:blipFill>
          <a:blip r:embed="rId3" cstate="screen"/>
          <a:srcRect/>
          <a:stretch>
            <a:fillRect/>
          </a:stretch>
        </p:blipFill>
        <p:spPr bwMode="auto">
          <a:xfrm>
            <a:off x="8064520" y="492132"/>
            <a:ext cx="1079480" cy="1079480"/>
          </a:xfrm>
          <a:prstGeom prst="rect">
            <a:avLst/>
          </a:prstGeom>
          <a:ln>
            <a:noFill/>
          </a:ln>
          <a:effectLst>
            <a:softEdge rad="112500"/>
          </a:effectLst>
        </p:spPr>
      </p:pic>
      <p:sp>
        <p:nvSpPr>
          <p:cNvPr id="8" name="7 Oval"/>
          <p:cNvSpPr/>
          <p:nvPr/>
        </p:nvSpPr>
        <p:spPr>
          <a:xfrm>
            <a:off x="5757047" y="1508084"/>
            <a:ext cx="2919409" cy="70647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9" name="8 Oval"/>
          <p:cNvSpPr/>
          <p:nvPr/>
        </p:nvSpPr>
        <p:spPr>
          <a:xfrm>
            <a:off x="6910380" y="5643578"/>
            <a:ext cx="1419211" cy="873199"/>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11" name="10 Düz Bağlayıcı"/>
          <p:cNvCxnSpPr/>
          <p:nvPr/>
        </p:nvCxnSpPr>
        <p:spPr>
          <a:xfrm flipV="1">
            <a:off x="6169806" y="1508084"/>
            <a:ext cx="2214578" cy="706470"/>
          </a:xfrm>
          <a:prstGeom prst="line">
            <a:avLst/>
          </a:prstGeom>
        </p:spPr>
        <p:style>
          <a:lnRef idx="3">
            <a:schemeClr val="accent3"/>
          </a:lnRef>
          <a:fillRef idx="0">
            <a:schemeClr val="accent3"/>
          </a:fillRef>
          <a:effectRef idx="2">
            <a:schemeClr val="accent3"/>
          </a:effectRef>
          <a:fontRef idx="minor">
            <a:schemeClr val="tx1"/>
          </a:fontRef>
        </p:style>
      </p:cxnSp>
      <p:cxnSp>
        <p:nvCxnSpPr>
          <p:cNvPr id="16" name="15 Düz Bağlayıcı"/>
          <p:cNvCxnSpPr/>
          <p:nvPr/>
        </p:nvCxnSpPr>
        <p:spPr>
          <a:xfrm flipV="1">
            <a:off x="7124695" y="5643579"/>
            <a:ext cx="857256" cy="712771"/>
          </a:xfrm>
          <a:prstGeom prst="line">
            <a:avLst/>
          </a:prstGeom>
          <a:ln/>
        </p:spPr>
        <p:style>
          <a:lnRef idx="3">
            <a:schemeClr val="accent3"/>
          </a:lnRef>
          <a:fillRef idx="0">
            <a:schemeClr val="accent3"/>
          </a:fillRef>
          <a:effectRef idx="2">
            <a:schemeClr val="accent3"/>
          </a:effectRef>
          <a:fontRef idx="minor">
            <a:schemeClr val="tx1"/>
          </a:fontRef>
        </p:style>
      </p:cxnSp>
      <p:sp>
        <p:nvSpPr>
          <p:cNvPr id="10" name="9 Oval"/>
          <p:cNvSpPr/>
          <p:nvPr/>
        </p:nvSpPr>
        <p:spPr>
          <a:xfrm>
            <a:off x="5857884" y="5072074"/>
            <a:ext cx="1419211" cy="873199"/>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12" name="11 Düz Bağlayıcı"/>
          <p:cNvCxnSpPr/>
          <p:nvPr/>
        </p:nvCxnSpPr>
        <p:spPr>
          <a:xfrm flipV="1">
            <a:off x="6072199" y="5072075"/>
            <a:ext cx="857256" cy="712771"/>
          </a:xfrm>
          <a:prstGeom prst="line">
            <a:avLst/>
          </a:prstGeom>
          <a:ln/>
        </p:spPr>
        <p:style>
          <a:lnRef idx="3">
            <a:schemeClr val="accent3"/>
          </a:lnRef>
          <a:fillRef idx="0">
            <a:schemeClr val="accent3"/>
          </a:fillRef>
          <a:effectRef idx="2">
            <a:schemeClr val="accent3"/>
          </a:effectRef>
          <a:fontRef idx="minor">
            <a:schemeClr val="tx1"/>
          </a:fontRef>
        </p:style>
      </p:cxnSp>
      <p:sp>
        <p:nvSpPr>
          <p:cNvPr id="13" name="12 Dikdörtgen"/>
          <p:cNvSpPr/>
          <p:nvPr/>
        </p:nvSpPr>
        <p:spPr>
          <a:xfrm>
            <a:off x="0" y="1700808"/>
            <a:ext cx="2664000" cy="1312974"/>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buFont typeface="Arial" pitchFamily="34" charset="0"/>
              <a:buChar char="•"/>
            </a:pPr>
            <a:r>
              <a:rPr lang="tr-TR" sz="2400" b="1" dirty="0" smtClean="0">
                <a:solidFill>
                  <a:schemeClr val="tx1"/>
                </a:solidFill>
              </a:rPr>
              <a:t>Düzeltme Raporlarının Hazırlanması,</a:t>
            </a:r>
          </a:p>
        </p:txBody>
      </p:sp>
      <p:sp>
        <p:nvSpPr>
          <p:cNvPr id="13314" name="AutoShape 2" descr="Ã§arpÄ± ile ilgili gÃ¶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13316" name="AutoShape 4" descr="Ã§arpÄ± ile ilgili gÃ¶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13317" name="Picture 5"/>
          <p:cNvPicPr>
            <a:picLocks noChangeAspect="1" noChangeArrowheads="1"/>
          </p:cNvPicPr>
          <p:nvPr/>
        </p:nvPicPr>
        <p:blipFill>
          <a:blip r:embed="rId4" cstate="print"/>
          <a:srcRect/>
          <a:stretch>
            <a:fillRect/>
          </a:stretch>
        </p:blipFill>
        <p:spPr bwMode="auto">
          <a:xfrm>
            <a:off x="460375" y="3212976"/>
            <a:ext cx="1531856" cy="1288009"/>
          </a:xfrm>
          <a:prstGeom prst="rect">
            <a:avLst/>
          </a:prstGeom>
          <a:noFill/>
          <a:ln w="9525">
            <a:noFill/>
            <a:miter lim="800000"/>
            <a:headEnd/>
            <a:tailEnd/>
          </a:ln>
          <a:effectLst/>
        </p:spPr>
      </p:pic>
      <p:sp>
        <p:nvSpPr>
          <p:cNvPr id="14" name="13 Metin kutusu"/>
          <p:cNvSpPr txBox="1"/>
          <p:nvPr/>
        </p:nvSpPr>
        <p:spPr>
          <a:xfrm>
            <a:off x="0" y="529516"/>
            <a:ext cx="4217821" cy="523220"/>
          </a:xfrm>
          <a:prstGeom prst="rect">
            <a:avLst/>
          </a:prstGeom>
          <a:noFill/>
        </p:spPr>
        <p:txBody>
          <a:bodyPr wrap="none" rtlCol="0">
            <a:spAutoFit/>
          </a:bodyPr>
          <a:lstStyle/>
          <a:p>
            <a:r>
              <a:rPr lang="tr-TR" sz="2800" b="1" u="sng"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Büro-Zemin Çalışmaları</a:t>
            </a:r>
            <a:endParaRPr lang="tr-TR" sz="2800" b="1" u="sng"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20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2000"/>
                                        <p:tgtEl>
                                          <p:spTgt spid="9"/>
                                        </p:tgtEl>
                                      </p:cBhvr>
                                    </p:animEffect>
                                  </p:childTnLst>
                                </p:cTn>
                              </p:par>
                              <p:par>
                                <p:cTn id="11" presetID="2" presetClass="entr" presetSubtype="4"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ppt_x"/>
                                          </p:val>
                                        </p:tav>
                                        <p:tav tm="100000">
                                          <p:val>
                                            <p:strVal val="#ppt_x"/>
                                          </p:val>
                                        </p:tav>
                                      </p:tavLst>
                                    </p:anim>
                                    <p:anim calcmode="lin" valueType="num">
                                      <p:cBhvr additive="base">
                                        <p:cTn id="20" dur="500" fill="hold"/>
                                        <p:tgtEl>
                                          <p:spTgt spid="16"/>
                                        </p:tgtEl>
                                        <p:attrNameLst>
                                          <p:attrName>ppt_y</p:attrName>
                                        </p:attrNameLst>
                                      </p:cBhvr>
                                      <p:tavLst>
                                        <p:tav tm="0">
                                          <p:val>
                                            <p:strVal val="1+#ppt_h/2"/>
                                          </p:val>
                                        </p:tav>
                                        <p:tav tm="100000">
                                          <p:val>
                                            <p:strVal val="#ppt_y"/>
                                          </p:val>
                                        </p:tav>
                                      </p:tavLst>
                                    </p:anim>
                                  </p:childTnLst>
                                </p:cTn>
                              </p:par>
                              <p:par>
                                <p:cTn id="21" presetID="10" presetClass="entr" presetSubtype="0"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2000"/>
                                        <p:tgtEl>
                                          <p:spTgt spid="10"/>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additive="base">
                                        <p:cTn id="28" dur="500" fill="hold"/>
                                        <p:tgtEl>
                                          <p:spTgt spid="12"/>
                                        </p:tgtEl>
                                        <p:attrNameLst>
                                          <p:attrName>ppt_x</p:attrName>
                                        </p:attrNameLst>
                                      </p:cBhvr>
                                      <p:tavLst>
                                        <p:tav tm="0">
                                          <p:val>
                                            <p:strVal val="#ppt_x"/>
                                          </p:val>
                                        </p:tav>
                                        <p:tav tm="100000">
                                          <p:val>
                                            <p:strVal val="#ppt_x"/>
                                          </p:val>
                                        </p:tav>
                                      </p:tavLst>
                                    </p:anim>
                                    <p:anim calcmode="lin" valueType="num">
                                      <p:cBhvr additive="base">
                                        <p:cTn id="29"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tkgm ile ilgili görsel sonucu"/>
          <p:cNvPicPr>
            <a:picLocks noChangeAspect="1" noChangeArrowheads="1"/>
          </p:cNvPicPr>
          <p:nvPr/>
        </p:nvPicPr>
        <p:blipFill>
          <a:blip r:embed="rId2" cstate="screen"/>
          <a:srcRect/>
          <a:stretch>
            <a:fillRect/>
          </a:stretch>
        </p:blipFill>
        <p:spPr bwMode="auto">
          <a:xfrm>
            <a:off x="8064520" y="492132"/>
            <a:ext cx="1079480" cy="1079480"/>
          </a:xfrm>
          <a:prstGeom prst="rect">
            <a:avLst/>
          </a:prstGeom>
          <a:ln>
            <a:noFill/>
          </a:ln>
          <a:effectLst>
            <a:softEdge rad="112500"/>
          </a:effectLst>
        </p:spPr>
      </p:pic>
      <p:pic>
        <p:nvPicPr>
          <p:cNvPr id="5" name="Picture 4" descr="check ile ilgili gÃ¶rsel sonucu"/>
          <p:cNvPicPr>
            <a:picLocks noChangeAspect="1" noChangeArrowheads="1"/>
          </p:cNvPicPr>
          <p:nvPr/>
        </p:nvPicPr>
        <p:blipFill>
          <a:blip r:embed="rId3" cstate="screen"/>
          <a:srcRect/>
          <a:stretch>
            <a:fillRect/>
          </a:stretch>
        </p:blipFill>
        <p:spPr bwMode="auto">
          <a:xfrm>
            <a:off x="689263" y="3413396"/>
            <a:ext cx="1635127" cy="1635127"/>
          </a:xfrm>
          <a:prstGeom prst="rect">
            <a:avLst/>
          </a:prstGeom>
          <a:noFill/>
        </p:spPr>
      </p:pic>
      <p:sp>
        <p:nvSpPr>
          <p:cNvPr id="6" name="5 Dikdörtgen"/>
          <p:cNvSpPr/>
          <p:nvPr/>
        </p:nvSpPr>
        <p:spPr>
          <a:xfrm>
            <a:off x="15437" y="2276872"/>
            <a:ext cx="2857520" cy="1136524"/>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buFont typeface="Arial" pitchFamily="34" charset="0"/>
              <a:buChar char="•"/>
            </a:pPr>
            <a:r>
              <a:rPr lang="tr-TR" sz="2400" b="1" dirty="0" smtClean="0">
                <a:solidFill>
                  <a:schemeClr val="tx1"/>
                </a:solidFill>
              </a:rPr>
              <a:t>Düzeltme Raporlarının Hazırlanması,</a:t>
            </a:r>
          </a:p>
        </p:txBody>
      </p:sp>
      <p:sp>
        <p:nvSpPr>
          <p:cNvPr id="7" name="6 Metin kutusu"/>
          <p:cNvSpPr txBox="1"/>
          <p:nvPr/>
        </p:nvSpPr>
        <p:spPr>
          <a:xfrm>
            <a:off x="0" y="728615"/>
            <a:ext cx="3060453" cy="400110"/>
          </a:xfrm>
          <a:prstGeom prst="rect">
            <a:avLst/>
          </a:prstGeom>
          <a:noFill/>
        </p:spPr>
        <p:txBody>
          <a:bodyPr wrap="none" rtlCol="0">
            <a:spAutoFit/>
          </a:bodyPr>
          <a:lstStyle/>
          <a:p>
            <a:r>
              <a:rPr lang="tr-TR" sz="2000" b="1" u="sng"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Büro-Zemin Çalışmaları</a:t>
            </a:r>
            <a:endParaRPr lang="tr-TR" sz="2000" b="1" u="sng"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sp>
        <p:nvSpPr>
          <p:cNvPr id="9" name="8 Metin kutusu"/>
          <p:cNvSpPr txBox="1"/>
          <p:nvPr/>
        </p:nvSpPr>
        <p:spPr>
          <a:xfrm rot="20356821">
            <a:off x="990034" y="1324884"/>
            <a:ext cx="1243914" cy="738664"/>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tr-TR" sz="1400" dirty="0" smtClean="0"/>
              <a:t>Düzeltme Raporu</a:t>
            </a:r>
          </a:p>
          <a:p>
            <a:r>
              <a:rPr lang="tr-TR" sz="1400" dirty="0" smtClean="0"/>
              <a:t>(Format)</a:t>
            </a:r>
            <a:endParaRPr lang="tr-TR" sz="1400" dirty="0"/>
          </a:p>
        </p:txBody>
      </p:sp>
      <p:pic>
        <p:nvPicPr>
          <p:cNvPr id="10" name="Picture 2"/>
          <p:cNvPicPr>
            <a:picLocks noChangeAspect="1" noChangeArrowheads="1"/>
          </p:cNvPicPr>
          <p:nvPr/>
        </p:nvPicPr>
        <p:blipFill>
          <a:blip r:embed="rId4" cstate="print"/>
          <a:srcRect l="34602" t="7787" r="34375" b="11805"/>
          <a:stretch>
            <a:fillRect/>
          </a:stretch>
        </p:blipFill>
        <p:spPr bwMode="auto">
          <a:xfrm>
            <a:off x="2872957" y="728614"/>
            <a:ext cx="5581353" cy="6129385"/>
          </a:xfrm>
          <a:prstGeom prst="rect">
            <a:avLst/>
          </a:prstGeom>
          <a:noFill/>
          <a:ln w="9525">
            <a:noFill/>
            <a:miter lim="800000"/>
            <a:headEnd/>
            <a:tailEnd/>
          </a:ln>
          <a:effectLst/>
        </p:spPr>
      </p:pic>
    </p:spTree>
  </p:cSld>
  <p:clrMapOvr>
    <a:masterClrMapping/>
  </p:clrMapOvr>
  <p:transition>
    <p:dissolv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1818799"/>
            <a:ext cx="8229600" cy="4389120"/>
          </a:xfrm>
        </p:spPr>
        <p:txBody>
          <a:bodyPr>
            <a:normAutofit/>
          </a:bodyPr>
          <a:lstStyle/>
          <a:p>
            <a:r>
              <a:rPr lang="tr-TR" sz="2500" b="1" dirty="0" smtClean="0"/>
              <a:t>Düzeltme  raporları ve düzeltme krokileri hangi durumlarda hazırlanır?</a:t>
            </a:r>
            <a:endParaRPr lang="tr-TR" sz="2500" b="1" dirty="0"/>
          </a:p>
        </p:txBody>
      </p:sp>
      <p:graphicFrame>
        <p:nvGraphicFramePr>
          <p:cNvPr id="5" name="4 Tablo"/>
          <p:cNvGraphicFramePr>
            <a:graphicFrameLocks noGrp="1"/>
          </p:cNvGraphicFramePr>
          <p:nvPr/>
        </p:nvGraphicFramePr>
        <p:xfrm>
          <a:off x="214281" y="2643182"/>
          <a:ext cx="8472519" cy="3839057"/>
        </p:xfrm>
        <a:graphic>
          <a:graphicData uri="http://schemas.openxmlformats.org/drawingml/2006/table">
            <a:tbl>
              <a:tblPr firstRow="1" bandRow="1">
                <a:tableStyleId>{BDBED569-4797-4DF1-A0F4-6AAB3CD982D8}</a:tableStyleId>
              </a:tblPr>
              <a:tblGrid>
                <a:gridCol w="2824173"/>
                <a:gridCol w="2824173"/>
                <a:gridCol w="2824173"/>
              </a:tblGrid>
              <a:tr h="821537">
                <a:tc>
                  <a:txBody>
                    <a:bodyPr/>
                    <a:lstStyle/>
                    <a:p>
                      <a:endParaRPr lang="tr-TR" dirty="0" smtClean="0"/>
                    </a:p>
                    <a:p>
                      <a:r>
                        <a:rPr lang="tr-TR" dirty="0" smtClean="0"/>
                        <a:t>             Durum</a:t>
                      </a:r>
                      <a:endParaRPr lang="tr-TR" dirty="0"/>
                    </a:p>
                  </a:txBody>
                  <a:tcPr/>
                </a:tc>
                <a:tc>
                  <a:txBody>
                    <a:bodyPr/>
                    <a:lstStyle/>
                    <a:p>
                      <a:endParaRPr lang="tr-TR" dirty="0" smtClean="0"/>
                    </a:p>
                    <a:p>
                      <a:r>
                        <a:rPr lang="tr-TR" dirty="0" smtClean="0"/>
                        <a:t>       Düzeltme Raporu</a:t>
                      </a:r>
                      <a:endParaRPr lang="tr-TR" dirty="0"/>
                    </a:p>
                  </a:txBody>
                  <a:tcPr/>
                </a:tc>
                <a:tc>
                  <a:txBody>
                    <a:bodyPr/>
                    <a:lstStyle/>
                    <a:p>
                      <a:endParaRPr lang="tr-TR" dirty="0" smtClean="0"/>
                    </a:p>
                    <a:p>
                      <a:r>
                        <a:rPr lang="tr-TR" dirty="0" smtClean="0"/>
                        <a:t>    Düzeltme Krokisi</a:t>
                      </a:r>
                      <a:endParaRPr lang="tr-TR" dirty="0"/>
                    </a:p>
                  </a:txBody>
                  <a:tcPr/>
                </a:tc>
              </a:tr>
              <a:tr h="821537">
                <a:tc>
                  <a:txBody>
                    <a:bodyPr/>
                    <a:lstStyle/>
                    <a:p>
                      <a:r>
                        <a:rPr lang="tr-TR" dirty="0" smtClean="0"/>
                        <a:t>Yalnızca</a:t>
                      </a:r>
                      <a:r>
                        <a:rPr lang="tr-TR" baseline="0" dirty="0" smtClean="0"/>
                        <a:t> Yüzölçümünde yanılma sınırını aşan hataların düzeltilmesinde</a:t>
                      </a:r>
                      <a:endParaRPr lang="tr-TR" dirty="0"/>
                    </a:p>
                  </a:txBody>
                  <a:tcPr/>
                </a:tc>
                <a:tc>
                  <a:txBody>
                    <a:bodyPr/>
                    <a:lstStyle/>
                    <a:p>
                      <a:endParaRPr lang="tr-TR" dirty="0"/>
                    </a:p>
                  </a:txBody>
                  <a:tcPr/>
                </a:tc>
                <a:tc>
                  <a:txBody>
                    <a:bodyPr/>
                    <a:lstStyle/>
                    <a:p>
                      <a:endParaRPr lang="tr-TR"/>
                    </a:p>
                  </a:txBody>
                  <a:tcPr/>
                </a:tc>
              </a:tr>
              <a:tr h="821537">
                <a:tc>
                  <a:txBody>
                    <a:bodyPr/>
                    <a:lstStyle/>
                    <a:p>
                      <a:r>
                        <a:rPr lang="tr-TR" dirty="0" smtClean="0"/>
                        <a:t>Yalnızca geometrisinde yanılma sınırını aşan hataların</a:t>
                      </a:r>
                      <a:r>
                        <a:rPr lang="tr-TR" baseline="0" dirty="0" smtClean="0"/>
                        <a:t> düzeltilmesinde</a:t>
                      </a:r>
                      <a:endParaRPr lang="tr-TR" dirty="0"/>
                    </a:p>
                  </a:txBody>
                  <a:tcPr/>
                </a:tc>
                <a:tc>
                  <a:txBody>
                    <a:bodyPr/>
                    <a:lstStyle/>
                    <a:p>
                      <a:endParaRPr lang="tr-TR" dirty="0"/>
                    </a:p>
                  </a:txBody>
                  <a:tcPr/>
                </a:tc>
                <a:tc>
                  <a:txBody>
                    <a:bodyPr/>
                    <a:lstStyle/>
                    <a:p>
                      <a:endParaRPr lang="tr-TR" dirty="0"/>
                    </a:p>
                  </a:txBody>
                  <a:tcPr/>
                </a:tc>
              </a:tr>
              <a:tr h="821537">
                <a:tc>
                  <a:txBody>
                    <a:bodyPr/>
                    <a:lstStyle/>
                    <a:p>
                      <a:r>
                        <a:rPr lang="tr-TR" dirty="0" smtClean="0"/>
                        <a:t>Hem yüzölçümü hem</a:t>
                      </a:r>
                      <a:r>
                        <a:rPr lang="tr-TR" baseline="0" dirty="0" smtClean="0"/>
                        <a:t> de geometrisinde yanılma sınırını aşan hataların düzeltilmesinde</a:t>
                      </a:r>
                      <a:endParaRPr lang="tr-TR" dirty="0"/>
                    </a:p>
                  </a:txBody>
                  <a:tcPr/>
                </a:tc>
                <a:tc>
                  <a:txBody>
                    <a:bodyPr/>
                    <a:lstStyle/>
                    <a:p>
                      <a:endParaRPr lang="tr-TR" dirty="0"/>
                    </a:p>
                  </a:txBody>
                  <a:tcPr/>
                </a:tc>
                <a:tc>
                  <a:txBody>
                    <a:bodyPr/>
                    <a:lstStyle/>
                    <a:p>
                      <a:endParaRPr lang="tr-TR" dirty="0"/>
                    </a:p>
                  </a:txBody>
                  <a:tcPr/>
                </a:tc>
              </a:tr>
            </a:tbl>
          </a:graphicData>
        </a:graphic>
      </p:graphicFrame>
      <p:sp>
        <p:nvSpPr>
          <p:cNvPr id="6" name="5 Çarpma"/>
          <p:cNvSpPr/>
          <p:nvPr/>
        </p:nvSpPr>
        <p:spPr>
          <a:xfrm>
            <a:off x="6777061" y="3571876"/>
            <a:ext cx="857256" cy="785818"/>
          </a:xfrm>
          <a:prstGeom prst="mathMultiply">
            <a:avLst>
              <a:gd name="adj1" fmla="val 11668"/>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tr-TR"/>
          </a:p>
        </p:txBody>
      </p:sp>
      <p:pic>
        <p:nvPicPr>
          <p:cNvPr id="1026" name="Picture 2" descr="tik iÅareti ile ilgili gÃ¶rsel sonucu"/>
          <p:cNvPicPr>
            <a:picLocks noChangeAspect="1" noChangeArrowheads="1"/>
          </p:cNvPicPr>
          <p:nvPr/>
        </p:nvPicPr>
        <p:blipFill>
          <a:blip r:embed="rId2" cstate="screen"/>
          <a:srcRect/>
          <a:stretch>
            <a:fillRect/>
          </a:stretch>
        </p:blipFill>
        <p:spPr bwMode="auto">
          <a:xfrm>
            <a:off x="3990979" y="3571876"/>
            <a:ext cx="1009649" cy="762000"/>
          </a:xfrm>
          <a:prstGeom prst="rect">
            <a:avLst/>
          </a:prstGeom>
          <a:noFill/>
        </p:spPr>
      </p:pic>
      <p:pic>
        <p:nvPicPr>
          <p:cNvPr id="8" name="Picture 2" descr="tik iÅareti ile ilgili gÃ¶rsel sonucu"/>
          <p:cNvPicPr>
            <a:picLocks noChangeAspect="1" noChangeArrowheads="1"/>
          </p:cNvPicPr>
          <p:nvPr/>
        </p:nvPicPr>
        <p:blipFill>
          <a:blip r:embed="rId2" cstate="screen"/>
          <a:srcRect/>
          <a:stretch>
            <a:fillRect/>
          </a:stretch>
        </p:blipFill>
        <p:spPr bwMode="auto">
          <a:xfrm>
            <a:off x="3990979" y="4486276"/>
            <a:ext cx="1009649" cy="762000"/>
          </a:xfrm>
          <a:prstGeom prst="rect">
            <a:avLst/>
          </a:prstGeom>
          <a:noFill/>
        </p:spPr>
      </p:pic>
      <p:pic>
        <p:nvPicPr>
          <p:cNvPr id="9" name="Picture 2" descr="tik iÅareti ile ilgili gÃ¶rsel sonucu"/>
          <p:cNvPicPr>
            <a:picLocks noChangeAspect="1" noChangeArrowheads="1"/>
          </p:cNvPicPr>
          <p:nvPr/>
        </p:nvPicPr>
        <p:blipFill>
          <a:blip r:embed="rId2" cstate="screen"/>
          <a:srcRect/>
          <a:stretch>
            <a:fillRect/>
          </a:stretch>
        </p:blipFill>
        <p:spPr bwMode="auto">
          <a:xfrm>
            <a:off x="6777061" y="4486276"/>
            <a:ext cx="1009649" cy="762000"/>
          </a:xfrm>
          <a:prstGeom prst="rect">
            <a:avLst/>
          </a:prstGeom>
          <a:noFill/>
        </p:spPr>
      </p:pic>
      <p:pic>
        <p:nvPicPr>
          <p:cNvPr id="10" name="Picture 2" descr="tik iÅareti ile ilgili gÃ¶rsel sonucu"/>
          <p:cNvPicPr>
            <a:picLocks noChangeAspect="1" noChangeArrowheads="1"/>
          </p:cNvPicPr>
          <p:nvPr/>
        </p:nvPicPr>
        <p:blipFill>
          <a:blip r:embed="rId2" cstate="screen"/>
          <a:srcRect/>
          <a:stretch>
            <a:fillRect/>
          </a:stretch>
        </p:blipFill>
        <p:spPr bwMode="auto">
          <a:xfrm>
            <a:off x="6777061" y="5445919"/>
            <a:ext cx="1009649" cy="762000"/>
          </a:xfrm>
          <a:prstGeom prst="rect">
            <a:avLst/>
          </a:prstGeom>
          <a:noFill/>
        </p:spPr>
      </p:pic>
      <p:pic>
        <p:nvPicPr>
          <p:cNvPr id="11" name="Picture 2" descr="tik iÅareti ile ilgili gÃ¶rsel sonucu"/>
          <p:cNvPicPr>
            <a:picLocks noChangeAspect="1" noChangeArrowheads="1"/>
          </p:cNvPicPr>
          <p:nvPr/>
        </p:nvPicPr>
        <p:blipFill>
          <a:blip r:embed="rId2" cstate="screen"/>
          <a:srcRect/>
          <a:stretch>
            <a:fillRect/>
          </a:stretch>
        </p:blipFill>
        <p:spPr bwMode="auto">
          <a:xfrm>
            <a:off x="3990979" y="5445919"/>
            <a:ext cx="1009649" cy="762000"/>
          </a:xfrm>
          <a:prstGeom prst="rect">
            <a:avLst/>
          </a:prstGeom>
          <a:noFill/>
        </p:spPr>
      </p:pic>
      <p:sp>
        <p:nvSpPr>
          <p:cNvPr id="12" name="11 Bulut"/>
          <p:cNvSpPr/>
          <p:nvPr/>
        </p:nvSpPr>
        <p:spPr>
          <a:xfrm>
            <a:off x="3500430" y="541582"/>
            <a:ext cx="1800169" cy="1277217"/>
          </a:xfrm>
          <a:prstGeom prst="cloud">
            <a:avLst/>
          </a:prstGeom>
          <a:solidFill>
            <a:srgbClr val="C00000"/>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tr-TR" sz="5600" b="1" dirty="0" smtClean="0">
                <a:solidFill>
                  <a:schemeClr val="bg1"/>
                </a:solidFill>
              </a:rPr>
              <a:t>?</a:t>
            </a:r>
            <a:endParaRPr lang="tr-TR" sz="5600" b="1" dirty="0">
              <a:solidFill>
                <a:schemeClr val="bg1"/>
              </a:solidFill>
            </a:endParaRPr>
          </a:p>
        </p:txBody>
      </p:sp>
      <p:pic>
        <p:nvPicPr>
          <p:cNvPr id="13" name="Picture 2" descr="tkgm ile ilgili görsel sonucu"/>
          <p:cNvPicPr>
            <a:picLocks noChangeAspect="1" noChangeArrowheads="1"/>
          </p:cNvPicPr>
          <p:nvPr/>
        </p:nvPicPr>
        <p:blipFill>
          <a:blip r:embed="rId3" cstate="screen"/>
          <a:srcRect/>
          <a:stretch>
            <a:fillRect/>
          </a:stretch>
        </p:blipFill>
        <p:spPr bwMode="auto">
          <a:xfrm>
            <a:off x="8064520" y="492132"/>
            <a:ext cx="1079480" cy="1079480"/>
          </a:xfrm>
          <a:prstGeom prst="rect">
            <a:avLst/>
          </a:prstGeom>
          <a:ln>
            <a:noFill/>
          </a:ln>
          <a:effectLst>
            <a:softEdge rad="112500"/>
          </a:effectLst>
        </p:spPr>
      </p:pic>
    </p:spTree>
  </p:cSld>
  <p:clrMapOvr>
    <a:masterClrMapping/>
  </p:clrMapOvr>
  <p:transition>
    <p:dissolv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cstate="print"/>
          <a:srcRect/>
          <a:stretch>
            <a:fillRect/>
          </a:stretch>
        </p:blipFill>
        <p:spPr bwMode="auto">
          <a:xfrm>
            <a:off x="1500166" y="428604"/>
            <a:ext cx="6047016" cy="5930727"/>
          </a:xfrm>
          <a:prstGeom prst="rect">
            <a:avLst/>
          </a:prstGeom>
          <a:noFill/>
          <a:ln w="9525">
            <a:noFill/>
            <a:miter lim="800000"/>
            <a:headEnd/>
            <a:tailEnd/>
          </a:ln>
          <a:effectLst/>
        </p:spPr>
      </p:pic>
      <p:sp>
        <p:nvSpPr>
          <p:cNvPr id="6" name="5 Metin kutusu"/>
          <p:cNvSpPr txBox="1"/>
          <p:nvPr/>
        </p:nvSpPr>
        <p:spPr>
          <a:xfrm>
            <a:off x="2214546" y="6359331"/>
            <a:ext cx="3994812" cy="369332"/>
          </a:xfrm>
          <a:prstGeom prst="rect">
            <a:avLst/>
          </a:prstGeom>
        </p:spPr>
        <p:style>
          <a:lnRef idx="1">
            <a:schemeClr val="accent2"/>
          </a:lnRef>
          <a:fillRef idx="2">
            <a:schemeClr val="accent2"/>
          </a:fillRef>
          <a:effectRef idx="1">
            <a:schemeClr val="accent2"/>
          </a:effectRef>
          <a:fontRef idx="minor">
            <a:schemeClr val="dk1"/>
          </a:fontRef>
        </p:style>
        <p:txBody>
          <a:bodyPr wrap="none" rtlCol="0">
            <a:spAutoFit/>
          </a:bodyPr>
          <a:lstStyle/>
          <a:p>
            <a:r>
              <a:rPr lang="tr-TR" b="1" dirty="0" smtClean="0">
                <a:solidFill>
                  <a:srgbClr val="C00000"/>
                </a:solidFill>
              </a:rPr>
              <a:t>Örnek: </a:t>
            </a:r>
            <a:r>
              <a:rPr lang="tr-TR" dirty="0" smtClean="0"/>
              <a:t>Ölçü Hatası Düzeltme Krokisi</a:t>
            </a:r>
            <a:endParaRPr lang="tr-TR" dirty="0"/>
          </a:p>
        </p:txBody>
      </p:sp>
      <p:cxnSp>
        <p:nvCxnSpPr>
          <p:cNvPr id="5" name="4 Düz Bağlayıcı"/>
          <p:cNvCxnSpPr/>
          <p:nvPr/>
        </p:nvCxnSpPr>
        <p:spPr>
          <a:xfrm>
            <a:off x="4641731" y="5157192"/>
            <a:ext cx="864096" cy="0"/>
          </a:xfrm>
          <a:prstGeom prst="line">
            <a:avLst/>
          </a:prstGeom>
          <a:ln>
            <a:solidFill>
              <a:srgbClr val="FF0000"/>
            </a:solidFill>
            <a:prstDash val="sysDot"/>
          </a:ln>
        </p:spPr>
        <p:style>
          <a:lnRef idx="1">
            <a:schemeClr val="accent1"/>
          </a:lnRef>
          <a:fillRef idx="0">
            <a:schemeClr val="accent1"/>
          </a:fillRef>
          <a:effectRef idx="0">
            <a:schemeClr val="accent1"/>
          </a:effectRef>
          <a:fontRef idx="minor">
            <a:schemeClr val="tx1"/>
          </a:fontRef>
        </p:style>
      </p:cxnSp>
      <p:cxnSp>
        <p:nvCxnSpPr>
          <p:cNvPr id="7" name="6 Düz Bağlayıcı"/>
          <p:cNvCxnSpPr/>
          <p:nvPr/>
        </p:nvCxnSpPr>
        <p:spPr>
          <a:xfrm>
            <a:off x="4641731" y="4797152"/>
            <a:ext cx="864096" cy="0"/>
          </a:xfrm>
          <a:prstGeom prst="line">
            <a:avLst/>
          </a:prstGeom>
          <a:ln>
            <a:solidFill>
              <a:srgbClr val="2F9BB1"/>
            </a:solidFill>
          </a:ln>
        </p:spPr>
        <p:style>
          <a:lnRef idx="1">
            <a:schemeClr val="accent1"/>
          </a:lnRef>
          <a:fillRef idx="0">
            <a:schemeClr val="accent1"/>
          </a:fillRef>
          <a:effectRef idx="0">
            <a:schemeClr val="accent1"/>
          </a:effectRef>
          <a:fontRef idx="minor">
            <a:schemeClr val="tx1"/>
          </a:fontRef>
        </p:style>
      </p:cxnSp>
      <p:sp>
        <p:nvSpPr>
          <p:cNvPr id="10" name="9 Metin kutusu"/>
          <p:cNvSpPr txBox="1"/>
          <p:nvPr/>
        </p:nvSpPr>
        <p:spPr>
          <a:xfrm>
            <a:off x="5505827" y="4612486"/>
            <a:ext cx="1576072" cy="323165"/>
          </a:xfrm>
          <a:prstGeom prst="rect">
            <a:avLst/>
          </a:prstGeom>
          <a:noFill/>
        </p:spPr>
        <p:txBody>
          <a:bodyPr wrap="none" rtlCol="0">
            <a:spAutoFit/>
          </a:bodyPr>
          <a:lstStyle/>
          <a:p>
            <a:r>
              <a:rPr lang="tr-TR" sz="1500" dirty="0" smtClean="0"/>
              <a:t>Düzeltilmiş Sınır</a:t>
            </a:r>
            <a:endParaRPr lang="tr-TR" sz="1500" dirty="0"/>
          </a:p>
        </p:txBody>
      </p:sp>
      <p:sp>
        <p:nvSpPr>
          <p:cNvPr id="11" name="10 Metin kutusu"/>
          <p:cNvSpPr txBox="1"/>
          <p:nvPr/>
        </p:nvSpPr>
        <p:spPr>
          <a:xfrm>
            <a:off x="5505827" y="4931876"/>
            <a:ext cx="1146468" cy="323165"/>
          </a:xfrm>
          <a:prstGeom prst="rect">
            <a:avLst/>
          </a:prstGeom>
          <a:noFill/>
        </p:spPr>
        <p:txBody>
          <a:bodyPr wrap="none" rtlCol="0">
            <a:spAutoFit/>
          </a:bodyPr>
          <a:lstStyle/>
          <a:p>
            <a:r>
              <a:rPr lang="tr-TR" sz="1500" dirty="0" smtClean="0"/>
              <a:t>Hatalı Sınır</a:t>
            </a:r>
            <a:endParaRPr lang="tr-TR" sz="1500" dirty="0"/>
          </a:p>
        </p:txBody>
      </p:sp>
      <p:pic>
        <p:nvPicPr>
          <p:cNvPr id="8" name="Picture 2" descr="tkgm ile ilgili görsel sonucu"/>
          <p:cNvPicPr>
            <a:picLocks noChangeAspect="1" noChangeArrowheads="1"/>
          </p:cNvPicPr>
          <p:nvPr/>
        </p:nvPicPr>
        <p:blipFill>
          <a:blip r:embed="rId3" cstate="screen"/>
          <a:srcRect/>
          <a:stretch>
            <a:fillRect/>
          </a:stretch>
        </p:blipFill>
        <p:spPr bwMode="auto">
          <a:xfrm>
            <a:off x="8064520" y="492132"/>
            <a:ext cx="1079480" cy="1079480"/>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6" name="25 Düz Bağlayıcı"/>
          <p:cNvCxnSpPr/>
          <p:nvPr/>
        </p:nvCxnSpPr>
        <p:spPr>
          <a:xfrm rot="5400000">
            <a:off x="4123255" y="5749953"/>
            <a:ext cx="467030" cy="1588"/>
          </a:xfrm>
          <a:prstGeom prst="line">
            <a:avLst/>
          </a:prstGeom>
        </p:spPr>
        <p:style>
          <a:lnRef idx="2">
            <a:schemeClr val="accent2"/>
          </a:lnRef>
          <a:fillRef idx="0">
            <a:schemeClr val="accent2"/>
          </a:fillRef>
          <a:effectRef idx="1">
            <a:schemeClr val="accent2"/>
          </a:effectRef>
          <a:fontRef idx="minor">
            <a:schemeClr val="tx1"/>
          </a:fontRef>
        </p:style>
      </p:cxnSp>
      <p:cxnSp>
        <p:nvCxnSpPr>
          <p:cNvPr id="23" name="22 Düz Bağlayıcı"/>
          <p:cNvCxnSpPr/>
          <p:nvPr/>
        </p:nvCxnSpPr>
        <p:spPr>
          <a:xfrm rot="5400000">
            <a:off x="4123255" y="4525817"/>
            <a:ext cx="467030" cy="1588"/>
          </a:xfrm>
          <a:prstGeom prst="line">
            <a:avLst/>
          </a:prstGeom>
        </p:spPr>
        <p:style>
          <a:lnRef idx="2">
            <a:schemeClr val="accent2"/>
          </a:lnRef>
          <a:fillRef idx="0">
            <a:schemeClr val="accent2"/>
          </a:fillRef>
          <a:effectRef idx="1">
            <a:schemeClr val="accent2"/>
          </a:effectRef>
          <a:fontRef idx="minor">
            <a:schemeClr val="tx1"/>
          </a:fontRef>
        </p:style>
      </p:cxnSp>
      <p:cxnSp>
        <p:nvCxnSpPr>
          <p:cNvPr id="18" name="17 Düz Bağlayıcı"/>
          <p:cNvCxnSpPr/>
          <p:nvPr/>
        </p:nvCxnSpPr>
        <p:spPr>
          <a:xfrm rot="5400000">
            <a:off x="4123255" y="3086546"/>
            <a:ext cx="467030" cy="1588"/>
          </a:xfrm>
          <a:prstGeom prst="line">
            <a:avLst/>
          </a:prstGeom>
        </p:spPr>
        <p:style>
          <a:lnRef idx="2">
            <a:schemeClr val="accent2"/>
          </a:lnRef>
          <a:fillRef idx="0">
            <a:schemeClr val="accent2"/>
          </a:fillRef>
          <a:effectRef idx="1">
            <a:schemeClr val="accent2"/>
          </a:effectRef>
          <a:fontRef idx="minor">
            <a:schemeClr val="tx1"/>
          </a:fontRef>
        </p:style>
      </p:cxnSp>
      <p:cxnSp>
        <p:nvCxnSpPr>
          <p:cNvPr id="19" name="18 Düz Bağlayıcı"/>
          <p:cNvCxnSpPr/>
          <p:nvPr/>
        </p:nvCxnSpPr>
        <p:spPr>
          <a:xfrm rot="5400000">
            <a:off x="3892650" y="3788785"/>
            <a:ext cx="496677" cy="1588"/>
          </a:xfrm>
          <a:prstGeom prst="line">
            <a:avLst/>
          </a:prstGeom>
        </p:spPr>
        <p:style>
          <a:lnRef idx="2">
            <a:schemeClr val="accent6"/>
          </a:lnRef>
          <a:fillRef idx="0">
            <a:schemeClr val="accent6"/>
          </a:fillRef>
          <a:effectRef idx="1">
            <a:schemeClr val="accent6"/>
          </a:effectRef>
          <a:fontRef idx="minor">
            <a:schemeClr val="tx1"/>
          </a:fontRef>
        </p:style>
      </p:cxnSp>
      <p:cxnSp>
        <p:nvCxnSpPr>
          <p:cNvPr id="21" name="20 Düz Bağlayıcı"/>
          <p:cNvCxnSpPr/>
          <p:nvPr/>
        </p:nvCxnSpPr>
        <p:spPr>
          <a:xfrm rot="5400000">
            <a:off x="3905885" y="5354931"/>
            <a:ext cx="467029" cy="1589"/>
          </a:xfrm>
          <a:prstGeom prst="line">
            <a:avLst/>
          </a:prstGeom>
        </p:spPr>
        <p:style>
          <a:lnRef idx="2">
            <a:schemeClr val="accent5"/>
          </a:lnRef>
          <a:fillRef idx="0">
            <a:schemeClr val="accent5"/>
          </a:fillRef>
          <a:effectRef idx="1">
            <a:schemeClr val="accent5"/>
          </a:effectRef>
          <a:fontRef idx="minor">
            <a:schemeClr val="tx1"/>
          </a:fontRef>
        </p:style>
      </p:cxnSp>
      <p:sp>
        <p:nvSpPr>
          <p:cNvPr id="7" name="6 Akış Çizelgesi: Bağlayıcı"/>
          <p:cNvSpPr/>
          <p:nvPr/>
        </p:nvSpPr>
        <p:spPr>
          <a:xfrm rot="19741079">
            <a:off x="-265922" y="259207"/>
            <a:ext cx="2927741" cy="1285884"/>
          </a:xfrm>
          <a:prstGeom prst="flowChartConnector">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tr-TR" b="1" dirty="0" smtClean="0"/>
              <a:t>Dönüştürülmüş</a:t>
            </a:r>
          </a:p>
          <a:p>
            <a:pPr algn="ctr"/>
            <a:r>
              <a:rPr lang="tr-TR" b="1" dirty="0" smtClean="0"/>
              <a:t>Koordinatlar</a:t>
            </a:r>
            <a:endParaRPr lang="tr-TR" b="1" dirty="0"/>
          </a:p>
        </p:txBody>
      </p:sp>
      <p:sp>
        <p:nvSpPr>
          <p:cNvPr id="14" name="13 Metin kutusu"/>
          <p:cNvSpPr txBox="1"/>
          <p:nvPr/>
        </p:nvSpPr>
        <p:spPr>
          <a:xfrm>
            <a:off x="2050482" y="1234071"/>
            <a:ext cx="1598836" cy="553998"/>
          </a:xfrm>
          <a:prstGeom prst="rect">
            <a:avLst/>
          </a:prstGeom>
        </p:spPr>
        <p:style>
          <a:lnRef idx="1">
            <a:schemeClr val="accent2"/>
          </a:lnRef>
          <a:fillRef idx="2">
            <a:schemeClr val="accent2"/>
          </a:fillRef>
          <a:effectRef idx="1">
            <a:schemeClr val="accent2"/>
          </a:effectRef>
          <a:fontRef idx="minor">
            <a:schemeClr val="dk1"/>
          </a:fontRef>
        </p:style>
        <p:txBody>
          <a:bodyPr wrap="none" rtlCol="0">
            <a:spAutoFit/>
          </a:bodyPr>
          <a:lstStyle/>
          <a:p>
            <a:r>
              <a:rPr lang="tr-TR" sz="3000" b="1" dirty="0" err="1" smtClean="0">
                <a:solidFill>
                  <a:srgbClr val="00B0F0"/>
                </a:solidFill>
              </a:rPr>
              <a:t>Ds</a:t>
            </a:r>
            <a:r>
              <a:rPr lang="tr-TR" sz="3000" b="1" dirty="0" smtClean="0">
                <a:solidFill>
                  <a:srgbClr val="00B0F0"/>
                </a:solidFill>
              </a:rPr>
              <a:t> </a:t>
            </a:r>
            <a:r>
              <a:rPr lang="tr-TR" sz="3000" b="1" dirty="0" smtClean="0">
                <a:solidFill>
                  <a:schemeClr val="tx1"/>
                </a:solidFill>
              </a:rPr>
              <a:t>&gt;</a:t>
            </a:r>
            <a:r>
              <a:rPr lang="tr-TR" sz="3000" b="1" dirty="0" smtClean="0">
                <a:solidFill>
                  <a:srgbClr val="00B0F0"/>
                </a:solidFill>
              </a:rPr>
              <a:t>MK</a:t>
            </a:r>
            <a:endParaRPr lang="tr-TR" sz="3000" b="1" dirty="0">
              <a:solidFill>
                <a:srgbClr val="00B0F0"/>
              </a:solidFill>
            </a:endParaRPr>
          </a:p>
        </p:txBody>
      </p:sp>
      <p:sp>
        <p:nvSpPr>
          <p:cNvPr id="15" name="14 Metin kutusu"/>
          <p:cNvSpPr txBox="1"/>
          <p:nvPr/>
        </p:nvSpPr>
        <p:spPr>
          <a:xfrm>
            <a:off x="2699792" y="3284984"/>
            <a:ext cx="3455048" cy="1015663"/>
          </a:xfrm>
          <a:prstGeom prst="rect">
            <a:avLst/>
          </a:prstGeom>
        </p:spPr>
        <p:style>
          <a:lnRef idx="1">
            <a:schemeClr val="accent3"/>
          </a:lnRef>
          <a:fillRef idx="2">
            <a:schemeClr val="accent3"/>
          </a:fillRef>
          <a:effectRef idx="1">
            <a:schemeClr val="accent3"/>
          </a:effectRef>
          <a:fontRef idx="minor">
            <a:schemeClr val="dk1"/>
          </a:fontRef>
        </p:style>
        <p:txBody>
          <a:bodyPr wrap="none" rtlCol="0">
            <a:spAutoFit/>
          </a:bodyPr>
          <a:lstStyle/>
          <a:p>
            <a:r>
              <a:rPr lang="tr-TR" sz="3000" b="1" dirty="0" smtClean="0"/>
              <a:t>Tespit Edilebilmiş</a:t>
            </a:r>
          </a:p>
          <a:p>
            <a:r>
              <a:rPr lang="tr-TR" sz="3000" b="1" dirty="0" smtClean="0"/>
              <a:t>Bir Hata YOK</a:t>
            </a:r>
            <a:endParaRPr lang="tr-TR" sz="3000" b="1" dirty="0"/>
          </a:p>
        </p:txBody>
      </p:sp>
      <p:sp>
        <p:nvSpPr>
          <p:cNvPr id="16" name="15 Metin kutusu"/>
          <p:cNvSpPr txBox="1"/>
          <p:nvPr/>
        </p:nvSpPr>
        <p:spPr>
          <a:xfrm>
            <a:off x="2843808" y="4653136"/>
            <a:ext cx="3427926" cy="1015663"/>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none" rtlCol="0">
            <a:spAutoFit/>
          </a:bodyPr>
          <a:lstStyle/>
          <a:p>
            <a:r>
              <a:rPr lang="tr-TR" sz="3000" b="1" dirty="0" smtClean="0"/>
              <a:t>Plan Değerlerinin</a:t>
            </a:r>
          </a:p>
          <a:p>
            <a:r>
              <a:rPr lang="tr-TR" sz="3000" b="1" dirty="0" smtClean="0"/>
              <a:t>Esas Alınması</a:t>
            </a:r>
            <a:endParaRPr lang="tr-TR" sz="3000" b="1" dirty="0"/>
          </a:p>
        </p:txBody>
      </p:sp>
      <p:sp>
        <p:nvSpPr>
          <p:cNvPr id="20" name="19 Metin kutusu"/>
          <p:cNvSpPr txBox="1"/>
          <p:nvPr/>
        </p:nvSpPr>
        <p:spPr>
          <a:xfrm>
            <a:off x="1823119" y="5842337"/>
            <a:ext cx="4838312" cy="1015663"/>
          </a:xfrm>
          <a:prstGeom prst="rect">
            <a:avLst/>
          </a:prstGeom>
        </p:spPr>
        <p:style>
          <a:lnRef idx="1">
            <a:schemeClr val="dk1"/>
          </a:lnRef>
          <a:fillRef idx="2">
            <a:schemeClr val="dk1"/>
          </a:fillRef>
          <a:effectRef idx="1">
            <a:schemeClr val="dk1"/>
          </a:effectRef>
          <a:fontRef idx="minor">
            <a:schemeClr val="dk1"/>
          </a:fontRef>
        </p:style>
        <p:txBody>
          <a:bodyPr wrap="none" rtlCol="0">
            <a:spAutoFit/>
          </a:bodyPr>
          <a:lstStyle/>
          <a:p>
            <a:r>
              <a:rPr lang="tr-TR" sz="3000" b="1" dirty="0" smtClean="0"/>
              <a:t>Zeminde Belirgin</a:t>
            </a:r>
          </a:p>
          <a:p>
            <a:r>
              <a:rPr lang="tr-TR" sz="3000" b="1" dirty="0" smtClean="0"/>
              <a:t>Noktalara Göre Dönüşüm</a:t>
            </a:r>
            <a:endParaRPr lang="tr-TR" sz="3000" b="1" dirty="0"/>
          </a:p>
        </p:txBody>
      </p:sp>
      <p:sp>
        <p:nvSpPr>
          <p:cNvPr id="17" name="16 Metin kutusu"/>
          <p:cNvSpPr txBox="1"/>
          <p:nvPr/>
        </p:nvSpPr>
        <p:spPr>
          <a:xfrm>
            <a:off x="2339752" y="1988840"/>
            <a:ext cx="4155561" cy="1015663"/>
          </a:xfrm>
          <a:prstGeom prst="rect">
            <a:avLst/>
          </a:prstGeom>
        </p:spPr>
        <p:style>
          <a:lnRef idx="0">
            <a:schemeClr val="accent2"/>
          </a:lnRef>
          <a:fillRef idx="3">
            <a:schemeClr val="accent2"/>
          </a:fillRef>
          <a:effectRef idx="3">
            <a:schemeClr val="accent2"/>
          </a:effectRef>
          <a:fontRef idx="minor">
            <a:schemeClr val="lt1"/>
          </a:fontRef>
        </p:style>
        <p:txBody>
          <a:bodyPr wrap="none" rtlCol="0">
            <a:spAutoFit/>
          </a:bodyPr>
          <a:lstStyle/>
          <a:p>
            <a:r>
              <a:rPr lang="tr-TR" sz="3000" dirty="0" smtClean="0">
                <a:solidFill>
                  <a:schemeClr val="tx1"/>
                </a:solidFill>
              </a:rPr>
              <a:t>Belirsiz Sınırlar  </a:t>
            </a:r>
            <a:r>
              <a:rPr lang="tr-TR" sz="3000" b="1" dirty="0" smtClean="0">
                <a:solidFill>
                  <a:schemeClr val="tx1"/>
                </a:solidFill>
              </a:rPr>
              <a:t>veya</a:t>
            </a:r>
          </a:p>
          <a:p>
            <a:r>
              <a:rPr lang="tr-TR" sz="3000" dirty="0" smtClean="0">
                <a:solidFill>
                  <a:schemeClr val="tx1"/>
                </a:solidFill>
              </a:rPr>
              <a:t>Eylemli Sınır Değişikliği</a:t>
            </a:r>
            <a:endParaRPr lang="tr-TR" sz="3000" dirty="0">
              <a:solidFill>
                <a:schemeClr val="tx1"/>
              </a:solidFill>
            </a:endParaRPr>
          </a:p>
        </p:txBody>
      </p:sp>
      <p:pic>
        <p:nvPicPr>
          <p:cNvPr id="22" name="Picture 2" descr="tkgm ile ilgili görsel sonucu"/>
          <p:cNvPicPr>
            <a:picLocks noChangeAspect="1" noChangeArrowheads="1"/>
          </p:cNvPicPr>
          <p:nvPr/>
        </p:nvPicPr>
        <p:blipFill>
          <a:blip r:embed="rId2" cstate="screen"/>
          <a:srcRect/>
          <a:stretch>
            <a:fillRect/>
          </a:stretch>
        </p:blipFill>
        <p:spPr bwMode="auto">
          <a:xfrm>
            <a:off x="8072462" y="492132"/>
            <a:ext cx="1079480" cy="1079480"/>
          </a:xfrm>
          <a:prstGeom prst="rect">
            <a:avLst/>
          </a:prstGeom>
          <a:ln>
            <a:noFill/>
          </a:ln>
          <a:effectLst>
            <a:softEdge rad="112500"/>
          </a:effectLst>
        </p:spPr>
      </p:pic>
      <p:sp>
        <p:nvSpPr>
          <p:cNvPr id="24" name="23 Metin kutusu"/>
          <p:cNvSpPr txBox="1"/>
          <p:nvPr/>
        </p:nvSpPr>
        <p:spPr>
          <a:xfrm>
            <a:off x="5436096" y="1196752"/>
            <a:ext cx="1225335" cy="553998"/>
          </a:xfrm>
          <a:prstGeom prst="rect">
            <a:avLst/>
          </a:prstGeom>
        </p:spPr>
        <p:style>
          <a:lnRef idx="1">
            <a:schemeClr val="accent2"/>
          </a:lnRef>
          <a:fillRef idx="2">
            <a:schemeClr val="accent2"/>
          </a:fillRef>
          <a:effectRef idx="1">
            <a:schemeClr val="accent2"/>
          </a:effectRef>
          <a:fontRef idx="minor">
            <a:schemeClr val="dk1"/>
          </a:fontRef>
        </p:style>
        <p:txBody>
          <a:bodyPr wrap="none" rtlCol="0">
            <a:spAutoFit/>
          </a:bodyPr>
          <a:lstStyle/>
          <a:p>
            <a:r>
              <a:rPr lang="tr-TR" sz="3000" b="1" dirty="0" err="1" smtClean="0">
                <a:solidFill>
                  <a:schemeClr val="tx1"/>
                </a:solidFill>
              </a:rPr>
              <a:t>Ds</a:t>
            </a:r>
            <a:r>
              <a:rPr lang="tr-TR" sz="3000" b="1" dirty="0" smtClean="0">
                <a:solidFill>
                  <a:srgbClr val="00B0F0"/>
                </a:solidFill>
              </a:rPr>
              <a:t> </a:t>
            </a:r>
            <a:r>
              <a:rPr lang="tr-TR" sz="3000" b="1" dirty="0" smtClean="0">
                <a:solidFill>
                  <a:schemeClr val="tx1"/>
                </a:solidFill>
              </a:rPr>
              <a:t>=</a:t>
            </a:r>
            <a:r>
              <a:rPr lang="tr-TR" sz="3000" b="1" dirty="0" smtClean="0">
                <a:solidFill>
                  <a:srgbClr val="FF0000"/>
                </a:solidFill>
              </a:rPr>
              <a:t> ?</a:t>
            </a:r>
            <a:endParaRPr lang="tr-TR" sz="3000" b="1" dirty="0">
              <a:solidFill>
                <a:srgbClr val="00B0F0"/>
              </a:solidFill>
            </a:endParaRPr>
          </a:p>
        </p:txBody>
      </p:sp>
      <p:sp>
        <p:nvSpPr>
          <p:cNvPr id="25" name="24 Metin kutusu"/>
          <p:cNvSpPr txBox="1"/>
          <p:nvPr/>
        </p:nvSpPr>
        <p:spPr>
          <a:xfrm>
            <a:off x="3995936" y="1218818"/>
            <a:ext cx="995785" cy="553998"/>
          </a:xfrm>
          <a:prstGeom prst="rect">
            <a:avLst/>
          </a:prstGeom>
          <a:noFill/>
        </p:spPr>
        <p:txBody>
          <a:bodyPr wrap="none" rtlCol="0">
            <a:spAutoFit/>
          </a:bodyPr>
          <a:lstStyle/>
          <a:p>
            <a:r>
              <a:rPr lang="tr-TR" sz="3000" dirty="0" smtClean="0"/>
              <a:t>veya</a:t>
            </a:r>
            <a:endParaRPr lang="tr-TR" sz="3000" dirty="0"/>
          </a:p>
        </p:txBody>
      </p:sp>
      <p:sp>
        <p:nvSpPr>
          <p:cNvPr id="27" name="26 Metin kutusu"/>
          <p:cNvSpPr txBox="1"/>
          <p:nvPr/>
        </p:nvSpPr>
        <p:spPr>
          <a:xfrm>
            <a:off x="6671776" y="5984262"/>
            <a:ext cx="2480166" cy="369332"/>
          </a:xfrm>
          <a:prstGeom prst="rect">
            <a:avLst/>
          </a:prstGeom>
          <a:noFill/>
        </p:spPr>
        <p:txBody>
          <a:bodyPr wrap="none" rtlCol="0">
            <a:spAutoFit/>
          </a:bodyPr>
          <a:lstStyle/>
          <a:p>
            <a:r>
              <a:rPr lang="tr-TR" b="1" i="1" dirty="0" smtClean="0"/>
              <a:t>(Yönetmelik Md.13/6</a:t>
            </a:r>
            <a:r>
              <a:rPr lang="tr-TR" dirty="0" smtClean="0"/>
              <a:t>)</a:t>
            </a:r>
            <a:endParaRPr lang="tr-TR" dirty="0"/>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ppt_x"/>
                                          </p:val>
                                        </p:tav>
                                        <p:tav tm="100000">
                                          <p:val>
                                            <p:strVal val="#ppt_x"/>
                                          </p:val>
                                        </p:tav>
                                      </p:tavLst>
                                    </p:anim>
                                    <p:anim calcmode="lin" valueType="num">
                                      <p:cBhvr additive="base">
                                        <p:cTn id="12" dur="500" fill="hold"/>
                                        <p:tgtEl>
                                          <p:spTgt spid="18"/>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ppt_x"/>
                                          </p:val>
                                        </p:tav>
                                        <p:tav tm="100000">
                                          <p:val>
                                            <p:strVal val="#ppt_x"/>
                                          </p:val>
                                        </p:tav>
                                      </p:tavLst>
                                    </p:anim>
                                    <p:anim calcmode="lin" valueType="num">
                                      <p:cBhvr additive="base">
                                        <p:cTn id="16" dur="500" fill="hold"/>
                                        <p:tgtEl>
                                          <p:spTgt spid="15"/>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500" fill="hold"/>
                                        <p:tgtEl>
                                          <p:spTgt spid="19"/>
                                        </p:tgtEl>
                                        <p:attrNameLst>
                                          <p:attrName>ppt_x</p:attrName>
                                        </p:attrNameLst>
                                      </p:cBhvr>
                                      <p:tavLst>
                                        <p:tav tm="0">
                                          <p:val>
                                            <p:strVal val="#ppt_x"/>
                                          </p:val>
                                        </p:tav>
                                        <p:tav tm="100000">
                                          <p:val>
                                            <p:strVal val="#ppt_x"/>
                                          </p:val>
                                        </p:tav>
                                      </p:tavLst>
                                    </p:anim>
                                    <p:anim calcmode="lin" valueType="num">
                                      <p:cBhvr additive="base">
                                        <p:cTn id="20" dur="500" fill="hold"/>
                                        <p:tgtEl>
                                          <p:spTgt spid="19"/>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 fill="hold"/>
                                        <p:tgtEl>
                                          <p:spTgt spid="16"/>
                                        </p:tgtEl>
                                        <p:attrNameLst>
                                          <p:attrName>ppt_x</p:attrName>
                                        </p:attrNameLst>
                                      </p:cBhvr>
                                      <p:tavLst>
                                        <p:tav tm="0">
                                          <p:val>
                                            <p:strVal val="#ppt_x"/>
                                          </p:val>
                                        </p:tav>
                                        <p:tav tm="100000">
                                          <p:val>
                                            <p:strVal val="#ppt_x"/>
                                          </p:val>
                                        </p:tav>
                                      </p:tavLst>
                                    </p:anim>
                                    <p:anim calcmode="lin" valueType="num">
                                      <p:cBhvr additive="base">
                                        <p:cTn id="24" dur="500" fill="hold"/>
                                        <p:tgtEl>
                                          <p:spTgt spid="16"/>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ppt_x"/>
                                          </p:val>
                                        </p:tav>
                                        <p:tav tm="100000">
                                          <p:val>
                                            <p:strVal val="#ppt_x"/>
                                          </p:val>
                                        </p:tav>
                                      </p:tavLst>
                                    </p:anim>
                                    <p:anim calcmode="lin" valueType="num">
                                      <p:cBhvr additive="base">
                                        <p:cTn id="28" dur="500" fill="hold"/>
                                        <p:tgtEl>
                                          <p:spTgt spid="21"/>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500" fill="hold"/>
                                        <p:tgtEl>
                                          <p:spTgt spid="20"/>
                                        </p:tgtEl>
                                        <p:attrNameLst>
                                          <p:attrName>ppt_x</p:attrName>
                                        </p:attrNameLst>
                                      </p:cBhvr>
                                      <p:tavLst>
                                        <p:tav tm="0">
                                          <p:val>
                                            <p:strVal val="#ppt_x"/>
                                          </p:val>
                                        </p:tav>
                                        <p:tav tm="100000">
                                          <p:val>
                                            <p:strVal val="#ppt_x"/>
                                          </p:val>
                                        </p:tav>
                                      </p:tavLst>
                                    </p:anim>
                                    <p:anim calcmode="lin" valueType="num">
                                      <p:cBhvr additive="base">
                                        <p:cTn id="32" dur="500" fill="hold"/>
                                        <p:tgtEl>
                                          <p:spTgt spid="20"/>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23"/>
                                        </p:tgtEl>
                                        <p:attrNameLst>
                                          <p:attrName>style.visibility</p:attrName>
                                        </p:attrNameLst>
                                      </p:cBhvr>
                                      <p:to>
                                        <p:strVal val="visible"/>
                                      </p:to>
                                    </p:set>
                                    <p:anim calcmode="lin" valueType="num">
                                      <p:cBhvr additive="base">
                                        <p:cTn id="35" dur="500" fill="hold"/>
                                        <p:tgtEl>
                                          <p:spTgt spid="23"/>
                                        </p:tgtEl>
                                        <p:attrNameLst>
                                          <p:attrName>ppt_x</p:attrName>
                                        </p:attrNameLst>
                                      </p:cBhvr>
                                      <p:tavLst>
                                        <p:tav tm="0">
                                          <p:val>
                                            <p:strVal val="#ppt_x"/>
                                          </p:val>
                                        </p:tav>
                                        <p:tav tm="100000">
                                          <p:val>
                                            <p:strVal val="#ppt_x"/>
                                          </p:val>
                                        </p:tav>
                                      </p:tavLst>
                                    </p:anim>
                                    <p:anim calcmode="lin" valueType="num">
                                      <p:cBhvr additive="base">
                                        <p:cTn id="36" dur="500" fill="hold"/>
                                        <p:tgtEl>
                                          <p:spTgt spid="23"/>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26"/>
                                        </p:tgtEl>
                                        <p:attrNameLst>
                                          <p:attrName>style.visibility</p:attrName>
                                        </p:attrNameLst>
                                      </p:cBhvr>
                                      <p:to>
                                        <p:strVal val="visible"/>
                                      </p:to>
                                    </p:set>
                                    <p:anim calcmode="lin" valueType="num">
                                      <p:cBhvr additive="base">
                                        <p:cTn id="39" dur="500" fill="hold"/>
                                        <p:tgtEl>
                                          <p:spTgt spid="26"/>
                                        </p:tgtEl>
                                        <p:attrNameLst>
                                          <p:attrName>ppt_x</p:attrName>
                                        </p:attrNameLst>
                                      </p:cBhvr>
                                      <p:tavLst>
                                        <p:tav tm="0">
                                          <p:val>
                                            <p:strVal val="#ppt_x"/>
                                          </p:val>
                                        </p:tav>
                                        <p:tav tm="100000">
                                          <p:val>
                                            <p:strVal val="#ppt_x"/>
                                          </p:val>
                                        </p:tav>
                                      </p:tavLst>
                                    </p:anim>
                                    <p:anim calcmode="lin" valueType="num">
                                      <p:cBhvr additive="base">
                                        <p:cTn id="40"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20" grpId="0" animBg="1"/>
      <p:bldP spid="17"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tkgm ile ilgili görsel sonucu"/>
          <p:cNvPicPr>
            <a:picLocks noChangeAspect="1" noChangeArrowheads="1"/>
          </p:cNvPicPr>
          <p:nvPr/>
        </p:nvPicPr>
        <p:blipFill>
          <a:blip r:embed="rId2" cstate="screen"/>
          <a:srcRect/>
          <a:stretch>
            <a:fillRect/>
          </a:stretch>
        </p:blipFill>
        <p:spPr bwMode="auto">
          <a:xfrm>
            <a:off x="8072462" y="492132"/>
            <a:ext cx="1079480" cy="1079480"/>
          </a:xfrm>
          <a:prstGeom prst="rect">
            <a:avLst/>
          </a:prstGeom>
          <a:ln>
            <a:noFill/>
          </a:ln>
          <a:effectLst>
            <a:softEdge rad="112500"/>
          </a:effectLst>
        </p:spPr>
      </p:pic>
      <p:sp>
        <p:nvSpPr>
          <p:cNvPr id="7" name="6 Akış Çizelgesi: Bağlayıcı"/>
          <p:cNvSpPr/>
          <p:nvPr/>
        </p:nvSpPr>
        <p:spPr>
          <a:xfrm>
            <a:off x="0" y="214290"/>
            <a:ext cx="5000628" cy="857256"/>
          </a:xfrm>
          <a:prstGeom prst="flowChartConnector">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tr-TR" sz="2000" b="1" dirty="0" smtClean="0"/>
              <a:t>Dönüştürülmüş</a:t>
            </a:r>
          </a:p>
          <a:p>
            <a:pPr algn="ctr"/>
            <a:r>
              <a:rPr lang="tr-TR" sz="2000" b="1" dirty="0" smtClean="0"/>
              <a:t>Koordinatlar</a:t>
            </a:r>
            <a:endParaRPr lang="tr-TR" sz="2000" b="1" dirty="0"/>
          </a:p>
        </p:txBody>
      </p:sp>
      <p:pic>
        <p:nvPicPr>
          <p:cNvPr id="1027" name="Picture 3"/>
          <p:cNvPicPr>
            <a:picLocks noChangeAspect="1" noChangeArrowheads="1"/>
          </p:cNvPicPr>
          <p:nvPr/>
        </p:nvPicPr>
        <p:blipFill>
          <a:blip r:embed="rId3" cstate="print"/>
          <a:srcRect/>
          <a:stretch>
            <a:fillRect/>
          </a:stretch>
        </p:blipFill>
        <p:spPr bwMode="auto">
          <a:xfrm>
            <a:off x="-21372" y="1071546"/>
            <a:ext cx="9165372" cy="5143536"/>
          </a:xfrm>
          <a:prstGeom prst="rect">
            <a:avLst/>
          </a:prstGeom>
          <a:noFill/>
          <a:ln w="9525">
            <a:noFill/>
            <a:miter lim="800000"/>
            <a:headEnd/>
            <a:tailEnd/>
          </a:ln>
          <a:effectLst/>
        </p:spPr>
      </p:pic>
      <p:sp>
        <p:nvSpPr>
          <p:cNvPr id="9" name="8 Metin kutusu"/>
          <p:cNvSpPr txBox="1"/>
          <p:nvPr/>
        </p:nvSpPr>
        <p:spPr>
          <a:xfrm>
            <a:off x="3214678" y="1630908"/>
            <a:ext cx="2787943" cy="369332"/>
          </a:xfrm>
          <a:prstGeom prst="rect">
            <a:avLst/>
          </a:prstGeom>
          <a:noFill/>
        </p:spPr>
        <p:txBody>
          <a:bodyPr wrap="none" rtlCol="0">
            <a:spAutoFit/>
          </a:bodyPr>
          <a:lstStyle/>
          <a:p>
            <a:r>
              <a:rPr lang="tr-TR" b="1" dirty="0" smtClean="0">
                <a:solidFill>
                  <a:srgbClr val="FFFF00"/>
                </a:solidFill>
              </a:rPr>
              <a:t>Eylemli Sınır Değişikliği</a:t>
            </a:r>
            <a:endParaRPr lang="tr-TR" b="1" dirty="0">
              <a:solidFill>
                <a:srgbClr val="FFFF00"/>
              </a:solidFill>
            </a:endParaRPr>
          </a:p>
        </p:txBody>
      </p:sp>
      <p:cxnSp>
        <p:nvCxnSpPr>
          <p:cNvPr id="10" name="9 Düz Bağlayıcı"/>
          <p:cNvCxnSpPr/>
          <p:nvPr/>
        </p:nvCxnSpPr>
        <p:spPr>
          <a:xfrm flipV="1">
            <a:off x="6858016" y="1928802"/>
            <a:ext cx="1285884" cy="71438"/>
          </a:xfrm>
          <a:prstGeom prst="line">
            <a:avLst/>
          </a:prstGeom>
          <a:ln>
            <a:solidFill>
              <a:srgbClr val="FF3300"/>
            </a:solidFill>
          </a:ln>
        </p:spPr>
        <p:style>
          <a:lnRef idx="3">
            <a:schemeClr val="accent3"/>
          </a:lnRef>
          <a:fillRef idx="0">
            <a:schemeClr val="accent3"/>
          </a:fillRef>
          <a:effectRef idx="2">
            <a:schemeClr val="accent3"/>
          </a:effectRef>
          <a:fontRef idx="minor">
            <a:schemeClr val="tx1"/>
          </a:fontRef>
        </p:style>
      </p:cxnSp>
      <p:cxnSp>
        <p:nvCxnSpPr>
          <p:cNvPr id="12" name="11 Düz Bağlayıcı"/>
          <p:cNvCxnSpPr/>
          <p:nvPr/>
        </p:nvCxnSpPr>
        <p:spPr>
          <a:xfrm rot="16200000" flipH="1">
            <a:off x="5214942" y="3643314"/>
            <a:ext cx="4214842" cy="928694"/>
          </a:xfrm>
          <a:prstGeom prst="line">
            <a:avLst/>
          </a:prstGeom>
          <a:ln>
            <a:solidFill>
              <a:srgbClr val="FF3300"/>
            </a:solidFill>
          </a:ln>
        </p:spPr>
        <p:style>
          <a:lnRef idx="3">
            <a:schemeClr val="accent3"/>
          </a:lnRef>
          <a:fillRef idx="0">
            <a:schemeClr val="accent3"/>
          </a:fillRef>
          <a:effectRef idx="2">
            <a:schemeClr val="accent3"/>
          </a:effectRef>
          <a:fontRef idx="minor">
            <a:schemeClr val="tx1"/>
          </a:fontRef>
        </p:style>
      </p:cxnSp>
      <p:cxnSp>
        <p:nvCxnSpPr>
          <p:cNvPr id="14" name="13 Düz Bağlayıcı"/>
          <p:cNvCxnSpPr/>
          <p:nvPr/>
        </p:nvCxnSpPr>
        <p:spPr>
          <a:xfrm flipV="1">
            <a:off x="7786710" y="5786454"/>
            <a:ext cx="1357290" cy="428628"/>
          </a:xfrm>
          <a:prstGeom prst="line">
            <a:avLst/>
          </a:prstGeom>
          <a:ln>
            <a:solidFill>
              <a:srgbClr val="FF0000"/>
            </a:solidFill>
          </a:ln>
        </p:spPr>
        <p:style>
          <a:lnRef idx="3">
            <a:schemeClr val="accent3"/>
          </a:lnRef>
          <a:fillRef idx="0">
            <a:schemeClr val="accent3"/>
          </a:fillRef>
          <a:effectRef idx="2">
            <a:schemeClr val="accent3"/>
          </a:effectRef>
          <a:fontRef idx="minor">
            <a:schemeClr val="tx1"/>
          </a:fontRef>
        </p:style>
      </p:cxnSp>
      <p:cxnSp>
        <p:nvCxnSpPr>
          <p:cNvPr id="16" name="15 Düz Bağlayıcı"/>
          <p:cNvCxnSpPr/>
          <p:nvPr/>
        </p:nvCxnSpPr>
        <p:spPr>
          <a:xfrm rot="16200000" flipH="1">
            <a:off x="6715124" y="3357578"/>
            <a:ext cx="3857652" cy="1000100"/>
          </a:xfrm>
          <a:prstGeom prst="line">
            <a:avLst/>
          </a:prstGeom>
          <a:ln>
            <a:solidFill>
              <a:srgbClr val="FF0000"/>
            </a:solidFill>
          </a:ln>
        </p:spPr>
        <p:style>
          <a:lnRef idx="3">
            <a:schemeClr val="accent3"/>
          </a:lnRef>
          <a:fillRef idx="0">
            <a:schemeClr val="accent3"/>
          </a:fillRef>
          <a:effectRef idx="2">
            <a:schemeClr val="accent3"/>
          </a:effectRef>
          <a:fontRef idx="minor">
            <a:schemeClr val="tx1"/>
          </a:fontRef>
        </p:style>
      </p:cxnSp>
      <p:cxnSp>
        <p:nvCxnSpPr>
          <p:cNvPr id="18" name="17 Düz Bağlayıcı"/>
          <p:cNvCxnSpPr/>
          <p:nvPr/>
        </p:nvCxnSpPr>
        <p:spPr>
          <a:xfrm rot="16200000" flipH="1">
            <a:off x="969143" y="2969415"/>
            <a:ext cx="3276624" cy="1643074"/>
          </a:xfrm>
          <a:prstGeom prst="line">
            <a:avLst/>
          </a:prstGeom>
          <a:ln>
            <a:solidFill>
              <a:srgbClr val="FF3300"/>
            </a:solidFill>
          </a:ln>
        </p:spPr>
        <p:style>
          <a:lnRef idx="3">
            <a:schemeClr val="accent3"/>
          </a:lnRef>
          <a:fillRef idx="0">
            <a:schemeClr val="accent3"/>
          </a:fillRef>
          <a:effectRef idx="2">
            <a:schemeClr val="accent3"/>
          </a:effectRef>
          <a:fontRef idx="minor">
            <a:schemeClr val="tx1"/>
          </a:fontRef>
        </p:style>
      </p:cxnSp>
      <p:cxnSp>
        <p:nvCxnSpPr>
          <p:cNvPr id="20" name="19 Düz Bağlayıcı"/>
          <p:cNvCxnSpPr/>
          <p:nvPr/>
        </p:nvCxnSpPr>
        <p:spPr>
          <a:xfrm rot="5400000" flipH="1" flipV="1">
            <a:off x="2964645" y="5464983"/>
            <a:ext cx="500066" cy="428629"/>
          </a:xfrm>
          <a:prstGeom prst="line">
            <a:avLst/>
          </a:prstGeom>
          <a:ln>
            <a:solidFill>
              <a:srgbClr val="FF3300"/>
            </a:solidFill>
          </a:ln>
        </p:spPr>
        <p:style>
          <a:lnRef idx="3">
            <a:schemeClr val="accent3"/>
          </a:lnRef>
          <a:fillRef idx="0">
            <a:schemeClr val="accent3"/>
          </a:fillRef>
          <a:effectRef idx="2">
            <a:schemeClr val="accent3"/>
          </a:effectRef>
          <a:fontRef idx="minor">
            <a:schemeClr val="tx1"/>
          </a:fontRef>
        </p:style>
      </p:cxnSp>
      <p:cxnSp>
        <p:nvCxnSpPr>
          <p:cNvPr id="22" name="21 Düz Bağlayıcı"/>
          <p:cNvCxnSpPr/>
          <p:nvPr/>
        </p:nvCxnSpPr>
        <p:spPr>
          <a:xfrm rot="16200000" flipH="1">
            <a:off x="321438" y="3250405"/>
            <a:ext cx="3000397" cy="2357453"/>
          </a:xfrm>
          <a:prstGeom prst="line">
            <a:avLst/>
          </a:prstGeom>
          <a:ln>
            <a:solidFill>
              <a:srgbClr val="FF3300"/>
            </a:solidFill>
          </a:ln>
        </p:spPr>
        <p:style>
          <a:lnRef idx="3">
            <a:schemeClr val="accent3"/>
          </a:lnRef>
          <a:fillRef idx="0">
            <a:schemeClr val="accent3"/>
          </a:fillRef>
          <a:effectRef idx="2">
            <a:schemeClr val="accent3"/>
          </a:effectRef>
          <a:fontRef idx="minor">
            <a:schemeClr val="tx1"/>
          </a:fontRef>
        </p:style>
      </p:cxnSp>
      <p:cxnSp>
        <p:nvCxnSpPr>
          <p:cNvPr id="24" name="23 Düz Bağlayıcı"/>
          <p:cNvCxnSpPr/>
          <p:nvPr/>
        </p:nvCxnSpPr>
        <p:spPr>
          <a:xfrm rot="16200000" flipH="1">
            <a:off x="285720" y="2571743"/>
            <a:ext cx="571502" cy="142875"/>
          </a:xfrm>
          <a:prstGeom prst="line">
            <a:avLst/>
          </a:prstGeom>
          <a:ln>
            <a:solidFill>
              <a:srgbClr val="FF3300"/>
            </a:solidFill>
          </a:ln>
        </p:spPr>
        <p:style>
          <a:lnRef idx="3">
            <a:schemeClr val="accent3"/>
          </a:lnRef>
          <a:fillRef idx="0">
            <a:schemeClr val="accent3"/>
          </a:fillRef>
          <a:effectRef idx="2">
            <a:schemeClr val="accent3"/>
          </a:effectRef>
          <a:fontRef idx="minor">
            <a:schemeClr val="tx1"/>
          </a:fontRef>
        </p:style>
      </p:cxnSp>
      <p:cxnSp>
        <p:nvCxnSpPr>
          <p:cNvPr id="27" name="26 Düz Bağlayıcı"/>
          <p:cNvCxnSpPr/>
          <p:nvPr/>
        </p:nvCxnSpPr>
        <p:spPr>
          <a:xfrm rot="16200000" flipH="1">
            <a:off x="-174657" y="1682740"/>
            <a:ext cx="849346" cy="500033"/>
          </a:xfrm>
          <a:prstGeom prst="line">
            <a:avLst/>
          </a:prstGeom>
          <a:ln>
            <a:solidFill>
              <a:srgbClr val="FF3300"/>
            </a:solidFill>
          </a:ln>
        </p:spPr>
        <p:style>
          <a:lnRef idx="3">
            <a:schemeClr val="accent3"/>
          </a:lnRef>
          <a:fillRef idx="0">
            <a:schemeClr val="accent3"/>
          </a:fillRef>
          <a:effectRef idx="2">
            <a:schemeClr val="accent3"/>
          </a:effectRef>
          <a:fontRef idx="minor">
            <a:schemeClr val="tx1"/>
          </a:fontRef>
        </p:style>
      </p:cxnSp>
      <p:cxnSp>
        <p:nvCxnSpPr>
          <p:cNvPr id="29" name="28 Düz Bağlayıcı"/>
          <p:cNvCxnSpPr/>
          <p:nvPr/>
        </p:nvCxnSpPr>
        <p:spPr>
          <a:xfrm>
            <a:off x="0" y="1508084"/>
            <a:ext cx="785788" cy="420720"/>
          </a:xfrm>
          <a:prstGeom prst="line">
            <a:avLst/>
          </a:prstGeom>
          <a:ln>
            <a:solidFill>
              <a:srgbClr val="FF3300"/>
            </a:solidFill>
          </a:ln>
        </p:spPr>
        <p:style>
          <a:lnRef idx="3">
            <a:schemeClr val="accent3"/>
          </a:lnRef>
          <a:fillRef idx="0">
            <a:schemeClr val="accent3"/>
          </a:fillRef>
          <a:effectRef idx="2">
            <a:schemeClr val="accent3"/>
          </a:effectRef>
          <a:fontRef idx="minor">
            <a:schemeClr val="tx1"/>
          </a:fontRef>
        </p:style>
      </p:cxnSp>
      <p:cxnSp>
        <p:nvCxnSpPr>
          <p:cNvPr id="32" name="31 Düz Bağlayıcı"/>
          <p:cNvCxnSpPr/>
          <p:nvPr/>
        </p:nvCxnSpPr>
        <p:spPr>
          <a:xfrm>
            <a:off x="785788" y="1928802"/>
            <a:ext cx="1000129" cy="223837"/>
          </a:xfrm>
          <a:prstGeom prst="line">
            <a:avLst/>
          </a:prstGeom>
          <a:ln>
            <a:solidFill>
              <a:srgbClr val="FF3300"/>
            </a:solidFill>
          </a:ln>
        </p:spPr>
        <p:style>
          <a:lnRef idx="3">
            <a:schemeClr val="accent3"/>
          </a:lnRef>
          <a:fillRef idx="0">
            <a:schemeClr val="accent3"/>
          </a:fillRef>
          <a:effectRef idx="2">
            <a:schemeClr val="accent3"/>
          </a:effectRef>
          <a:fontRef idx="minor">
            <a:schemeClr val="tx1"/>
          </a:fontRef>
        </p:style>
      </p:cxnSp>
      <p:sp>
        <p:nvSpPr>
          <p:cNvPr id="36" name="35 Oval"/>
          <p:cNvSpPr/>
          <p:nvPr/>
        </p:nvSpPr>
        <p:spPr>
          <a:xfrm>
            <a:off x="928661" y="2357430"/>
            <a:ext cx="1714512" cy="2062179"/>
          </a:xfrm>
          <a:prstGeom prst="ellipse">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7" name="36 Oval"/>
          <p:cNvSpPr/>
          <p:nvPr/>
        </p:nvSpPr>
        <p:spPr>
          <a:xfrm>
            <a:off x="6786578" y="928670"/>
            <a:ext cx="1714512" cy="2062179"/>
          </a:xfrm>
          <a:prstGeom prst="ellipse">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9" name="18 Metin kutusu"/>
          <p:cNvSpPr txBox="1"/>
          <p:nvPr/>
        </p:nvSpPr>
        <p:spPr>
          <a:xfrm>
            <a:off x="4143372" y="2000240"/>
            <a:ext cx="1319848" cy="461665"/>
          </a:xfrm>
          <a:prstGeom prst="rect">
            <a:avLst/>
          </a:prstGeom>
        </p:spPr>
        <p:style>
          <a:lnRef idx="1">
            <a:schemeClr val="accent2"/>
          </a:lnRef>
          <a:fillRef idx="2">
            <a:schemeClr val="accent2"/>
          </a:fillRef>
          <a:effectRef idx="1">
            <a:schemeClr val="accent2"/>
          </a:effectRef>
          <a:fontRef idx="minor">
            <a:schemeClr val="dk1"/>
          </a:fontRef>
        </p:style>
        <p:txBody>
          <a:bodyPr wrap="none" rtlCol="0">
            <a:spAutoFit/>
          </a:bodyPr>
          <a:lstStyle/>
          <a:p>
            <a:r>
              <a:rPr lang="tr-TR" sz="2400" b="1" dirty="0" err="1" smtClean="0">
                <a:solidFill>
                  <a:schemeClr val="tx1"/>
                </a:solidFill>
              </a:rPr>
              <a:t>Ds</a:t>
            </a:r>
            <a:r>
              <a:rPr lang="tr-TR" sz="2400" b="1" dirty="0" smtClean="0">
                <a:solidFill>
                  <a:srgbClr val="00B0F0"/>
                </a:solidFill>
              </a:rPr>
              <a:t> </a:t>
            </a:r>
            <a:r>
              <a:rPr lang="tr-TR" sz="2400" b="1" dirty="0" smtClean="0">
                <a:solidFill>
                  <a:srgbClr val="FF0000"/>
                </a:solidFill>
              </a:rPr>
              <a:t>&gt;</a:t>
            </a:r>
            <a:r>
              <a:rPr lang="tr-TR" sz="2400" b="1" dirty="0" smtClean="0">
                <a:solidFill>
                  <a:schemeClr val="tx1"/>
                </a:solidFill>
              </a:rPr>
              <a:t>MK</a:t>
            </a:r>
            <a:endParaRPr lang="tr-TR" sz="2400" b="1" dirty="0">
              <a:solidFill>
                <a:schemeClr val="tx1"/>
              </a:solidFill>
            </a:endParaRPr>
          </a:p>
        </p:txBody>
      </p:sp>
      <p:sp>
        <p:nvSpPr>
          <p:cNvPr id="21" name="20 Metin kutusu"/>
          <p:cNvSpPr txBox="1"/>
          <p:nvPr/>
        </p:nvSpPr>
        <p:spPr>
          <a:xfrm>
            <a:off x="3521598" y="2559601"/>
            <a:ext cx="1941622" cy="369332"/>
          </a:xfrm>
          <a:prstGeom prst="rect">
            <a:avLst/>
          </a:prstGeom>
          <a:noFill/>
        </p:spPr>
        <p:txBody>
          <a:bodyPr wrap="none" rtlCol="0">
            <a:spAutoFit/>
          </a:bodyPr>
          <a:lstStyle/>
          <a:p>
            <a:r>
              <a:rPr lang="tr-TR" b="1" dirty="0" smtClean="0">
                <a:solidFill>
                  <a:srgbClr val="FFFF00"/>
                </a:solidFill>
              </a:rPr>
              <a:t>Hata Tespiti Yok</a:t>
            </a:r>
            <a:endParaRPr lang="tr-TR" b="1" dirty="0">
              <a:solidFill>
                <a:srgbClr val="FFFF00"/>
              </a:solidFill>
            </a:endParaRPr>
          </a:p>
        </p:txBody>
      </p:sp>
    </p:spTree>
  </p:cSld>
  <p:clrMapOvr>
    <a:masterClrMapping/>
  </p:clrMapOvr>
  <p:transition>
    <p:dissolv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2" descr="tkgm ile ilgili görsel sonucu"/>
          <p:cNvPicPr>
            <a:picLocks noChangeAspect="1" noChangeArrowheads="1"/>
          </p:cNvPicPr>
          <p:nvPr/>
        </p:nvPicPr>
        <p:blipFill>
          <a:blip r:embed="rId2" cstate="screen"/>
          <a:srcRect/>
          <a:stretch>
            <a:fillRect/>
          </a:stretch>
        </p:blipFill>
        <p:spPr bwMode="auto">
          <a:xfrm>
            <a:off x="8072462" y="428604"/>
            <a:ext cx="1079480" cy="1079480"/>
          </a:xfrm>
          <a:prstGeom prst="rect">
            <a:avLst/>
          </a:prstGeom>
          <a:ln>
            <a:noFill/>
          </a:ln>
          <a:effectLst>
            <a:softEdge rad="112500"/>
          </a:effectLst>
        </p:spPr>
      </p:pic>
      <p:sp>
        <p:nvSpPr>
          <p:cNvPr id="10" name="9 Akış Çizelgesi: Bağlayıcı"/>
          <p:cNvSpPr/>
          <p:nvPr/>
        </p:nvSpPr>
        <p:spPr>
          <a:xfrm>
            <a:off x="47496" y="828621"/>
            <a:ext cx="3048216" cy="857256"/>
          </a:xfrm>
          <a:prstGeom prst="flowChartConnector">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tr-TR" sz="2000" b="1" dirty="0" smtClean="0"/>
              <a:t>Dönüştürülmüş</a:t>
            </a:r>
          </a:p>
          <a:p>
            <a:pPr algn="ctr"/>
            <a:r>
              <a:rPr lang="tr-TR" sz="2000" b="1" dirty="0" smtClean="0"/>
              <a:t>Koordinatlar</a:t>
            </a:r>
            <a:endParaRPr lang="tr-TR" sz="2000" b="1" dirty="0"/>
          </a:p>
        </p:txBody>
      </p:sp>
      <p:sp>
        <p:nvSpPr>
          <p:cNvPr id="6" name="5 Metin kutusu"/>
          <p:cNvSpPr txBox="1"/>
          <p:nvPr/>
        </p:nvSpPr>
        <p:spPr>
          <a:xfrm>
            <a:off x="5583369" y="2786058"/>
            <a:ext cx="1005403" cy="646331"/>
          </a:xfrm>
          <a:prstGeom prst="rect">
            <a:avLst/>
          </a:prstGeom>
          <a:noFill/>
        </p:spPr>
        <p:txBody>
          <a:bodyPr wrap="none" rtlCol="0">
            <a:spAutoFit/>
          </a:bodyPr>
          <a:lstStyle/>
          <a:p>
            <a:r>
              <a:rPr lang="tr-TR" b="1" dirty="0" smtClean="0">
                <a:solidFill>
                  <a:schemeClr val="bg1"/>
                </a:solidFill>
              </a:rPr>
              <a:t>Belirsiz</a:t>
            </a:r>
          </a:p>
          <a:p>
            <a:r>
              <a:rPr lang="tr-TR" b="1" dirty="0" smtClean="0">
                <a:solidFill>
                  <a:schemeClr val="bg1"/>
                </a:solidFill>
              </a:rPr>
              <a:t>Sınır</a:t>
            </a:r>
          </a:p>
        </p:txBody>
      </p:sp>
      <p:sp>
        <p:nvSpPr>
          <p:cNvPr id="7" name="6 Metin kutusu"/>
          <p:cNvSpPr txBox="1"/>
          <p:nvPr/>
        </p:nvSpPr>
        <p:spPr>
          <a:xfrm>
            <a:off x="6846922" y="3891652"/>
            <a:ext cx="1069524" cy="646331"/>
          </a:xfrm>
          <a:prstGeom prst="rect">
            <a:avLst/>
          </a:prstGeom>
          <a:noFill/>
        </p:spPr>
        <p:txBody>
          <a:bodyPr wrap="none" rtlCol="0">
            <a:spAutoFit/>
          </a:bodyPr>
          <a:lstStyle/>
          <a:p>
            <a:r>
              <a:rPr lang="tr-TR" b="1" dirty="0" smtClean="0">
                <a:solidFill>
                  <a:schemeClr val="bg1"/>
                </a:solidFill>
              </a:rPr>
              <a:t>Belirsiz </a:t>
            </a:r>
          </a:p>
          <a:p>
            <a:r>
              <a:rPr lang="tr-TR" b="1" dirty="0" smtClean="0">
                <a:solidFill>
                  <a:schemeClr val="bg1"/>
                </a:solidFill>
              </a:rPr>
              <a:t>Sınır</a:t>
            </a:r>
          </a:p>
        </p:txBody>
      </p:sp>
      <p:sp>
        <p:nvSpPr>
          <p:cNvPr id="8" name="7 Metin kutusu"/>
          <p:cNvSpPr txBox="1"/>
          <p:nvPr/>
        </p:nvSpPr>
        <p:spPr>
          <a:xfrm>
            <a:off x="1571604" y="2970724"/>
            <a:ext cx="1095172" cy="646331"/>
          </a:xfrm>
          <a:prstGeom prst="rect">
            <a:avLst/>
          </a:prstGeom>
          <a:noFill/>
        </p:spPr>
        <p:txBody>
          <a:bodyPr wrap="none" rtlCol="0">
            <a:spAutoFit/>
          </a:bodyPr>
          <a:lstStyle/>
          <a:p>
            <a:r>
              <a:rPr lang="tr-TR" b="1" dirty="0" smtClean="0">
                <a:solidFill>
                  <a:schemeClr val="bg1"/>
                </a:solidFill>
              </a:rPr>
              <a:t>Zeminle</a:t>
            </a:r>
          </a:p>
          <a:p>
            <a:r>
              <a:rPr lang="tr-TR" b="1" dirty="0" smtClean="0">
                <a:solidFill>
                  <a:schemeClr val="bg1"/>
                </a:solidFill>
              </a:rPr>
              <a:t> Uyumlu</a:t>
            </a:r>
          </a:p>
        </p:txBody>
      </p:sp>
      <p:sp>
        <p:nvSpPr>
          <p:cNvPr id="9" name="8 Metin kutusu"/>
          <p:cNvSpPr txBox="1"/>
          <p:nvPr/>
        </p:nvSpPr>
        <p:spPr>
          <a:xfrm>
            <a:off x="7830524" y="2462892"/>
            <a:ext cx="1120820" cy="646331"/>
          </a:xfrm>
          <a:prstGeom prst="rect">
            <a:avLst/>
          </a:prstGeom>
          <a:noFill/>
        </p:spPr>
        <p:txBody>
          <a:bodyPr wrap="none" rtlCol="0">
            <a:spAutoFit/>
          </a:bodyPr>
          <a:lstStyle/>
          <a:p>
            <a:r>
              <a:rPr lang="tr-TR" b="1" dirty="0" smtClean="0">
                <a:solidFill>
                  <a:schemeClr val="bg1"/>
                </a:solidFill>
              </a:rPr>
              <a:t>Zeminle </a:t>
            </a:r>
          </a:p>
          <a:p>
            <a:r>
              <a:rPr lang="tr-TR" b="1" dirty="0" smtClean="0">
                <a:solidFill>
                  <a:schemeClr val="bg1"/>
                </a:solidFill>
              </a:rPr>
              <a:t>Uyumlu</a:t>
            </a:r>
          </a:p>
        </p:txBody>
      </p:sp>
      <p:sp>
        <p:nvSpPr>
          <p:cNvPr id="11" name="10 Metin kutusu"/>
          <p:cNvSpPr txBox="1"/>
          <p:nvPr/>
        </p:nvSpPr>
        <p:spPr>
          <a:xfrm>
            <a:off x="5165692" y="1508084"/>
            <a:ext cx="1120820" cy="646331"/>
          </a:xfrm>
          <a:prstGeom prst="rect">
            <a:avLst/>
          </a:prstGeom>
          <a:noFill/>
        </p:spPr>
        <p:txBody>
          <a:bodyPr wrap="none" rtlCol="0">
            <a:spAutoFit/>
          </a:bodyPr>
          <a:lstStyle/>
          <a:p>
            <a:r>
              <a:rPr lang="tr-TR" b="1" dirty="0" smtClean="0">
                <a:solidFill>
                  <a:schemeClr val="bg1"/>
                </a:solidFill>
              </a:rPr>
              <a:t>Zeminle </a:t>
            </a:r>
          </a:p>
          <a:p>
            <a:r>
              <a:rPr lang="tr-TR" b="1" dirty="0" smtClean="0">
                <a:solidFill>
                  <a:schemeClr val="bg1"/>
                </a:solidFill>
              </a:rPr>
              <a:t>Uyumlu</a:t>
            </a:r>
          </a:p>
        </p:txBody>
      </p:sp>
      <p:sp>
        <p:nvSpPr>
          <p:cNvPr id="12" name="11 Metin kutusu"/>
          <p:cNvSpPr txBox="1"/>
          <p:nvPr/>
        </p:nvSpPr>
        <p:spPr>
          <a:xfrm>
            <a:off x="7830524" y="5783065"/>
            <a:ext cx="1120820" cy="646331"/>
          </a:xfrm>
          <a:prstGeom prst="rect">
            <a:avLst/>
          </a:prstGeom>
          <a:noFill/>
        </p:spPr>
        <p:txBody>
          <a:bodyPr wrap="none" rtlCol="0">
            <a:spAutoFit/>
          </a:bodyPr>
          <a:lstStyle/>
          <a:p>
            <a:r>
              <a:rPr lang="tr-TR" b="1" dirty="0" smtClean="0">
                <a:solidFill>
                  <a:schemeClr val="bg1"/>
                </a:solidFill>
              </a:rPr>
              <a:t>Zeminle </a:t>
            </a:r>
          </a:p>
          <a:p>
            <a:r>
              <a:rPr lang="tr-TR" b="1" dirty="0" smtClean="0">
                <a:solidFill>
                  <a:schemeClr val="bg1"/>
                </a:solidFill>
              </a:rPr>
              <a:t>Uyumlu</a:t>
            </a:r>
          </a:p>
        </p:txBody>
      </p:sp>
      <p:sp>
        <p:nvSpPr>
          <p:cNvPr id="14" name="13 Metin kutusu"/>
          <p:cNvSpPr txBox="1"/>
          <p:nvPr/>
        </p:nvSpPr>
        <p:spPr>
          <a:xfrm>
            <a:off x="6962339" y="1508084"/>
            <a:ext cx="1005403" cy="646331"/>
          </a:xfrm>
          <a:prstGeom prst="rect">
            <a:avLst/>
          </a:prstGeom>
          <a:noFill/>
        </p:spPr>
        <p:txBody>
          <a:bodyPr wrap="none" rtlCol="0">
            <a:spAutoFit/>
          </a:bodyPr>
          <a:lstStyle/>
          <a:p>
            <a:r>
              <a:rPr lang="tr-TR" b="1" dirty="0" smtClean="0">
                <a:solidFill>
                  <a:schemeClr val="bg1"/>
                </a:solidFill>
              </a:rPr>
              <a:t>Belirsiz</a:t>
            </a:r>
          </a:p>
          <a:p>
            <a:r>
              <a:rPr lang="tr-TR" b="1" dirty="0" smtClean="0">
                <a:solidFill>
                  <a:schemeClr val="bg1"/>
                </a:solidFill>
              </a:rPr>
              <a:t>Sınır</a:t>
            </a:r>
          </a:p>
        </p:txBody>
      </p:sp>
      <p:sp>
        <p:nvSpPr>
          <p:cNvPr id="15" name="14 Metin kutusu"/>
          <p:cNvSpPr txBox="1"/>
          <p:nvPr/>
        </p:nvSpPr>
        <p:spPr>
          <a:xfrm>
            <a:off x="1357290" y="1714488"/>
            <a:ext cx="1184940" cy="646331"/>
          </a:xfrm>
          <a:prstGeom prst="rect">
            <a:avLst/>
          </a:prstGeom>
          <a:noFill/>
        </p:spPr>
        <p:txBody>
          <a:bodyPr wrap="none" rtlCol="0">
            <a:spAutoFit/>
          </a:bodyPr>
          <a:lstStyle/>
          <a:p>
            <a:r>
              <a:rPr lang="tr-TR" b="1" dirty="0" smtClean="0">
                <a:solidFill>
                  <a:schemeClr val="bg1"/>
                </a:solidFill>
              </a:rPr>
              <a:t>Zeminle </a:t>
            </a:r>
          </a:p>
          <a:p>
            <a:r>
              <a:rPr lang="tr-TR" b="1" dirty="0" smtClean="0">
                <a:solidFill>
                  <a:schemeClr val="bg1"/>
                </a:solidFill>
              </a:rPr>
              <a:t>uyumsuz</a:t>
            </a:r>
          </a:p>
        </p:txBody>
      </p:sp>
      <p:sp>
        <p:nvSpPr>
          <p:cNvPr id="19" name="18 Metin kutusu"/>
          <p:cNvSpPr txBox="1"/>
          <p:nvPr/>
        </p:nvSpPr>
        <p:spPr>
          <a:xfrm>
            <a:off x="3000364" y="4046454"/>
            <a:ext cx="942887" cy="553998"/>
          </a:xfrm>
          <a:prstGeom prst="rect">
            <a:avLst/>
          </a:prstGeom>
          <a:noFill/>
        </p:spPr>
        <p:txBody>
          <a:bodyPr wrap="none" rtlCol="0">
            <a:spAutoFit/>
          </a:bodyPr>
          <a:lstStyle/>
          <a:p>
            <a:r>
              <a:rPr lang="tr-TR" sz="1500" b="1" dirty="0" smtClean="0">
                <a:solidFill>
                  <a:schemeClr val="bg1"/>
                </a:solidFill>
              </a:rPr>
              <a:t>Zeminle</a:t>
            </a:r>
          </a:p>
          <a:p>
            <a:r>
              <a:rPr lang="tr-TR" sz="1500" b="1" dirty="0" smtClean="0">
                <a:solidFill>
                  <a:schemeClr val="bg1"/>
                </a:solidFill>
              </a:rPr>
              <a:t> Uyumlu</a:t>
            </a:r>
          </a:p>
        </p:txBody>
      </p:sp>
      <p:sp>
        <p:nvSpPr>
          <p:cNvPr id="20" name="19 Metin kutusu"/>
          <p:cNvSpPr txBox="1"/>
          <p:nvPr/>
        </p:nvSpPr>
        <p:spPr>
          <a:xfrm>
            <a:off x="7537700" y="4929198"/>
            <a:ext cx="1069524" cy="646331"/>
          </a:xfrm>
          <a:prstGeom prst="rect">
            <a:avLst/>
          </a:prstGeom>
          <a:noFill/>
        </p:spPr>
        <p:txBody>
          <a:bodyPr wrap="none" rtlCol="0">
            <a:spAutoFit/>
          </a:bodyPr>
          <a:lstStyle/>
          <a:p>
            <a:r>
              <a:rPr lang="tr-TR" b="1" dirty="0" smtClean="0">
                <a:solidFill>
                  <a:schemeClr val="bg1"/>
                </a:solidFill>
              </a:rPr>
              <a:t>Belirsiz </a:t>
            </a:r>
          </a:p>
          <a:p>
            <a:r>
              <a:rPr lang="tr-TR" b="1" dirty="0" smtClean="0">
                <a:solidFill>
                  <a:schemeClr val="bg1"/>
                </a:solidFill>
              </a:rPr>
              <a:t>Sınır</a:t>
            </a:r>
          </a:p>
        </p:txBody>
      </p:sp>
      <p:sp>
        <p:nvSpPr>
          <p:cNvPr id="21" name="20 Metin kutusu"/>
          <p:cNvSpPr txBox="1"/>
          <p:nvPr/>
        </p:nvSpPr>
        <p:spPr>
          <a:xfrm>
            <a:off x="2285984" y="4929198"/>
            <a:ext cx="1184940" cy="646331"/>
          </a:xfrm>
          <a:prstGeom prst="rect">
            <a:avLst/>
          </a:prstGeom>
          <a:noFill/>
        </p:spPr>
        <p:txBody>
          <a:bodyPr wrap="none" rtlCol="0">
            <a:spAutoFit/>
          </a:bodyPr>
          <a:lstStyle/>
          <a:p>
            <a:r>
              <a:rPr lang="tr-TR" b="1" dirty="0" smtClean="0">
                <a:solidFill>
                  <a:schemeClr val="bg1"/>
                </a:solidFill>
              </a:rPr>
              <a:t>Zeminle </a:t>
            </a:r>
          </a:p>
          <a:p>
            <a:r>
              <a:rPr lang="tr-TR" b="1" dirty="0" smtClean="0">
                <a:solidFill>
                  <a:schemeClr val="bg1"/>
                </a:solidFill>
              </a:rPr>
              <a:t>uyumsuz</a:t>
            </a:r>
          </a:p>
        </p:txBody>
      </p:sp>
      <p:sp>
        <p:nvSpPr>
          <p:cNvPr id="25" name="24 Metin kutusu"/>
          <p:cNvSpPr txBox="1"/>
          <p:nvPr/>
        </p:nvSpPr>
        <p:spPr>
          <a:xfrm>
            <a:off x="6008709" y="723254"/>
            <a:ext cx="1160126" cy="523220"/>
          </a:xfrm>
          <a:prstGeom prst="rect">
            <a:avLst/>
          </a:prstGeom>
        </p:spPr>
        <p:style>
          <a:lnRef idx="1">
            <a:schemeClr val="accent2"/>
          </a:lnRef>
          <a:fillRef idx="2">
            <a:schemeClr val="accent2"/>
          </a:fillRef>
          <a:effectRef idx="1">
            <a:schemeClr val="accent2"/>
          </a:effectRef>
          <a:fontRef idx="minor">
            <a:schemeClr val="dk1"/>
          </a:fontRef>
        </p:style>
        <p:txBody>
          <a:bodyPr wrap="none" rtlCol="0">
            <a:spAutoFit/>
          </a:bodyPr>
          <a:lstStyle/>
          <a:p>
            <a:r>
              <a:rPr lang="tr-TR" sz="2800" b="1" dirty="0" err="1" smtClean="0">
                <a:solidFill>
                  <a:schemeClr val="tx1"/>
                </a:solidFill>
              </a:rPr>
              <a:t>Ds</a:t>
            </a:r>
            <a:r>
              <a:rPr lang="tr-TR" sz="2800" b="1" dirty="0" smtClean="0">
                <a:solidFill>
                  <a:srgbClr val="00B0F0"/>
                </a:solidFill>
              </a:rPr>
              <a:t> </a:t>
            </a:r>
            <a:r>
              <a:rPr lang="tr-TR" sz="2800" b="1" dirty="0" smtClean="0">
                <a:solidFill>
                  <a:schemeClr val="tx1"/>
                </a:solidFill>
              </a:rPr>
              <a:t>=</a:t>
            </a:r>
            <a:r>
              <a:rPr lang="tr-TR" sz="2800" b="1" dirty="0" smtClean="0">
                <a:solidFill>
                  <a:srgbClr val="FF0000"/>
                </a:solidFill>
              </a:rPr>
              <a:t> ?</a:t>
            </a:r>
            <a:endParaRPr lang="tr-TR" sz="2800" b="1" dirty="0">
              <a:solidFill>
                <a:srgbClr val="00B0F0"/>
              </a:solidFill>
            </a:endParaRPr>
          </a:p>
        </p:txBody>
      </p:sp>
      <p:pic>
        <p:nvPicPr>
          <p:cNvPr id="26" name="Picture 2" descr="C:\Users\dogukan\Desktop\avvv.jpg"/>
          <p:cNvPicPr>
            <a:picLocks noChangeAspect="1" noChangeArrowheads="1"/>
          </p:cNvPicPr>
          <p:nvPr/>
        </p:nvPicPr>
        <p:blipFill>
          <a:blip r:embed="rId3" cstate="screen"/>
          <a:srcRect/>
          <a:stretch>
            <a:fillRect/>
          </a:stretch>
        </p:blipFill>
        <p:spPr bwMode="auto">
          <a:xfrm>
            <a:off x="142844" y="1714488"/>
            <a:ext cx="8867775" cy="4962526"/>
          </a:xfrm>
          <a:prstGeom prst="rect">
            <a:avLst/>
          </a:prstGeom>
          <a:ln>
            <a:noFill/>
          </a:ln>
          <a:effectLst>
            <a:softEdge rad="112500"/>
          </a:effectLst>
        </p:spPr>
      </p:pic>
      <p:sp>
        <p:nvSpPr>
          <p:cNvPr id="27" name="26 Dikdörtgen"/>
          <p:cNvSpPr/>
          <p:nvPr/>
        </p:nvSpPr>
        <p:spPr>
          <a:xfrm>
            <a:off x="2285984" y="4714884"/>
            <a:ext cx="928694" cy="1068181"/>
          </a:xfrm>
          <a:prstGeom prst="rect">
            <a:avLst/>
          </a:prstGeom>
          <a:noFill/>
          <a:ln>
            <a:solidFill>
              <a:srgbClr val="FFFF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8" name="27 Dikdörtgen"/>
          <p:cNvSpPr/>
          <p:nvPr/>
        </p:nvSpPr>
        <p:spPr>
          <a:xfrm>
            <a:off x="3214678" y="4714884"/>
            <a:ext cx="928694" cy="1068181"/>
          </a:xfrm>
          <a:prstGeom prst="rect">
            <a:avLst/>
          </a:prstGeom>
          <a:noFill/>
          <a:ln>
            <a:solidFill>
              <a:srgbClr val="FFFF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9" name="28 Dikdörtgen"/>
          <p:cNvSpPr/>
          <p:nvPr/>
        </p:nvSpPr>
        <p:spPr>
          <a:xfrm>
            <a:off x="2285984" y="3646703"/>
            <a:ext cx="928694" cy="1068181"/>
          </a:xfrm>
          <a:prstGeom prst="rect">
            <a:avLst/>
          </a:prstGeom>
          <a:noFill/>
          <a:ln>
            <a:solidFill>
              <a:srgbClr val="FFFF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0" name="29 Dikdörtgen"/>
          <p:cNvSpPr/>
          <p:nvPr/>
        </p:nvSpPr>
        <p:spPr>
          <a:xfrm>
            <a:off x="3214678" y="3646703"/>
            <a:ext cx="928694" cy="1068181"/>
          </a:xfrm>
          <a:prstGeom prst="rect">
            <a:avLst/>
          </a:prstGeom>
          <a:noFill/>
          <a:ln>
            <a:solidFill>
              <a:srgbClr val="FFFF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1" name="30 Dikdörtgen"/>
          <p:cNvSpPr/>
          <p:nvPr/>
        </p:nvSpPr>
        <p:spPr>
          <a:xfrm>
            <a:off x="1357290" y="3646703"/>
            <a:ext cx="928694" cy="1068181"/>
          </a:xfrm>
          <a:prstGeom prst="rect">
            <a:avLst/>
          </a:prstGeom>
          <a:noFill/>
          <a:ln>
            <a:solidFill>
              <a:srgbClr val="FFFF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2" name="31 Dikdörtgen"/>
          <p:cNvSpPr/>
          <p:nvPr/>
        </p:nvSpPr>
        <p:spPr>
          <a:xfrm>
            <a:off x="1357290" y="4714884"/>
            <a:ext cx="928694" cy="1068181"/>
          </a:xfrm>
          <a:prstGeom prst="rect">
            <a:avLst/>
          </a:prstGeom>
          <a:noFill/>
          <a:ln>
            <a:solidFill>
              <a:srgbClr val="FFFF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3" name="32 Metin kutusu"/>
          <p:cNvSpPr txBox="1"/>
          <p:nvPr/>
        </p:nvSpPr>
        <p:spPr>
          <a:xfrm>
            <a:off x="1714480" y="4046454"/>
            <a:ext cx="312906" cy="369332"/>
          </a:xfrm>
          <a:prstGeom prst="rect">
            <a:avLst/>
          </a:prstGeom>
          <a:noFill/>
        </p:spPr>
        <p:txBody>
          <a:bodyPr wrap="none" rtlCol="0">
            <a:spAutoFit/>
          </a:bodyPr>
          <a:lstStyle/>
          <a:p>
            <a:r>
              <a:rPr lang="tr-TR" dirty="0" smtClean="0">
                <a:solidFill>
                  <a:srgbClr val="ECBE14"/>
                </a:solidFill>
              </a:rPr>
              <a:t>1</a:t>
            </a:r>
            <a:endParaRPr lang="tr-TR" dirty="0">
              <a:solidFill>
                <a:srgbClr val="ECBE14"/>
              </a:solidFill>
            </a:endParaRPr>
          </a:p>
        </p:txBody>
      </p:sp>
      <p:sp>
        <p:nvSpPr>
          <p:cNvPr id="34" name="33 Metin kutusu"/>
          <p:cNvSpPr txBox="1"/>
          <p:nvPr/>
        </p:nvSpPr>
        <p:spPr>
          <a:xfrm>
            <a:off x="2616020" y="4046454"/>
            <a:ext cx="312906" cy="369332"/>
          </a:xfrm>
          <a:prstGeom prst="rect">
            <a:avLst/>
          </a:prstGeom>
          <a:noFill/>
        </p:spPr>
        <p:txBody>
          <a:bodyPr wrap="none" rtlCol="0">
            <a:spAutoFit/>
          </a:bodyPr>
          <a:lstStyle/>
          <a:p>
            <a:r>
              <a:rPr lang="tr-TR" dirty="0" smtClean="0">
                <a:solidFill>
                  <a:srgbClr val="ECBE14"/>
                </a:solidFill>
              </a:rPr>
              <a:t>2</a:t>
            </a:r>
            <a:endParaRPr lang="tr-TR" dirty="0">
              <a:solidFill>
                <a:srgbClr val="ECBE14"/>
              </a:solidFill>
            </a:endParaRPr>
          </a:p>
        </p:txBody>
      </p:sp>
      <p:sp>
        <p:nvSpPr>
          <p:cNvPr id="35" name="34 Metin kutusu"/>
          <p:cNvSpPr txBox="1"/>
          <p:nvPr/>
        </p:nvSpPr>
        <p:spPr>
          <a:xfrm>
            <a:off x="3470924" y="4046454"/>
            <a:ext cx="312906" cy="369332"/>
          </a:xfrm>
          <a:prstGeom prst="rect">
            <a:avLst/>
          </a:prstGeom>
          <a:noFill/>
        </p:spPr>
        <p:txBody>
          <a:bodyPr wrap="none" rtlCol="0">
            <a:spAutoFit/>
          </a:bodyPr>
          <a:lstStyle/>
          <a:p>
            <a:r>
              <a:rPr lang="tr-TR" dirty="0" smtClean="0">
                <a:solidFill>
                  <a:srgbClr val="ECBE14"/>
                </a:solidFill>
              </a:rPr>
              <a:t>3</a:t>
            </a:r>
            <a:endParaRPr lang="tr-TR" dirty="0">
              <a:solidFill>
                <a:srgbClr val="ECBE14"/>
              </a:solidFill>
            </a:endParaRPr>
          </a:p>
        </p:txBody>
      </p:sp>
      <p:sp>
        <p:nvSpPr>
          <p:cNvPr id="36" name="35 Metin kutusu"/>
          <p:cNvSpPr txBox="1"/>
          <p:nvPr/>
        </p:nvSpPr>
        <p:spPr>
          <a:xfrm>
            <a:off x="3470924" y="5072074"/>
            <a:ext cx="312906" cy="369332"/>
          </a:xfrm>
          <a:prstGeom prst="rect">
            <a:avLst/>
          </a:prstGeom>
          <a:noFill/>
        </p:spPr>
        <p:txBody>
          <a:bodyPr wrap="none" rtlCol="0">
            <a:spAutoFit/>
          </a:bodyPr>
          <a:lstStyle/>
          <a:p>
            <a:r>
              <a:rPr lang="tr-TR" dirty="0" smtClean="0">
                <a:solidFill>
                  <a:srgbClr val="ECBE14"/>
                </a:solidFill>
              </a:rPr>
              <a:t>4</a:t>
            </a:r>
            <a:endParaRPr lang="tr-TR" dirty="0">
              <a:solidFill>
                <a:srgbClr val="ECBE14"/>
              </a:solidFill>
            </a:endParaRPr>
          </a:p>
        </p:txBody>
      </p:sp>
      <p:sp>
        <p:nvSpPr>
          <p:cNvPr id="37" name="36 Metin kutusu"/>
          <p:cNvSpPr txBox="1"/>
          <p:nvPr/>
        </p:nvSpPr>
        <p:spPr>
          <a:xfrm>
            <a:off x="2616020" y="5072074"/>
            <a:ext cx="312906" cy="369332"/>
          </a:xfrm>
          <a:prstGeom prst="rect">
            <a:avLst/>
          </a:prstGeom>
          <a:noFill/>
        </p:spPr>
        <p:txBody>
          <a:bodyPr wrap="none" rtlCol="0">
            <a:spAutoFit/>
          </a:bodyPr>
          <a:lstStyle/>
          <a:p>
            <a:r>
              <a:rPr lang="tr-TR" dirty="0" smtClean="0">
                <a:solidFill>
                  <a:srgbClr val="ECBE14"/>
                </a:solidFill>
              </a:rPr>
              <a:t>5</a:t>
            </a:r>
            <a:endParaRPr lang="tr-TR" dirty="0">
              <a:solidFill>
                <a:srgbClr val="ECBE14"/>
              </a:solidFill>
            </a:endParaRPr>
          </a:p>
        </p:txBody>
      </p:sp>
      <p:sp>
        <p:nvSpPr>
          <p:cNvPr id="38" name="37 Metin kutusu"/>
          <p:cNvSpPr txBox="1"/>
          <p:nvPr/>
        </p:nvSpPr>
        <p:spPr>
          <a:xfrm>
            <a:off x="1714480" y="5072074"/>
            <a:ext cx="312906" cy="369332"/>
          </a:xfrm>
          <a:prstGeom prst="rect">
            <a:avLst/>
          </a:prstGeom>
          <a:noFill/>
        </p:spPr>
        <p:txBody>
          <a:bodyPr wrap="none" rtlCol="0">
            <a:spAutoFit/>
          </a:bodyPr>
          <a:lstStyle/>
          <a:p>
            <a:r>
              <a:rPr lang="tr-TR" dirty="0" smtClean="0">
                <a:solidFill>
                  <a:srgbClr val="ECBE14"/>
                </a:solidFill>
              </a:rPr>
              <a:t>6</a:t>
            </a:r>
            <a:endParaRPr lang="tr-TR" dirty="0">
              <a:solidFill>
                <a:srgbClr val="ECBE14"/>
              </a:solidFill>
            </a:endParaRPr>
          </a:p>
        </p:txBody>
      </p:sp>
      <p:sp>
        <p:nvSpPr>
          <p:cNvPr id="39" name="38 Metin kutusu"/>
          <p:cNvSpPr txBox="1"/>
          <p:nvPr/>
        </p:nvSpPr>
        <p:spPr>
          <a:xfrm>
            <a:off x="5949277" y="1323418"/>
            <a:ext cx="2453236" cy="461665"/>
          </a:xfrm>
          <a:prstGeom prst="rect">
            <a:avLst/>
          </a:prstGeom>
        </p:spPr>
        <p:style>
          <a:lnRef idx="0">
            <a:schemeClr val="accent2"/>
          </a:lnRef>
          <a:fillRef idx="3">
            <a:schemeClr val="accent2"/>
          </a:fillRef>
          <a:effectRef idx="3">
            <a:schemeClr val="accent2"/>
          </a:effectRef>
          <a:fontRef idx="minor">
            <a:schemeClr val="lt1"/>
          </a:fontRef>
        </p:style>
        <p:txBody>
          <a:bodyPr wrap="none" rtlCol="0">
            <a:spAutoFit/>
          </a:bodyPr>
          <a:lstStyle/>
          <a:p>
            <a:r>
              <a:rPr lang="tr-TR" sz="2400" b="1" dirty="0" smtClean="0">
                <a:solidFill>
                  <a:schemeClr val="tx1"/>
                </a:solidFill>
              </a:rPr>
              <a:t>Belirsiz Sınırlar</a:t>
            </a:r>
            <a:endParaRPr lang="tr-TR" sz="2400" b="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ppt_x"/>
                                          </p:val>
                                        </p:tav>
                                        <p:tav tm="100000">
                                          <p:val>
                                            <p:strVal val="#ppt_x"/>
                                          </p:val>
                                        </p:tav>
                                      </p:tavLst>
                                    </p:anim>
                                    <p:anim calcmode="lin" valueType="num">
                                      <p:cBhvr additive="base">
                                        <p:cTn id="8"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wipe(down)">
                                      <p:cBhvr>
                                        <p:cTn id="13" dur="500"/>
                                        <p:tgtEl>
                                          <p:spTgt spid="31"/>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wipe(down)">
                                      <p:cBhvr>
                                        <p:cTn id="16" dur="500"/>
                                        <p:tgtEl>
                                          <p:spTgt spid="29"/>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wipe(down)">
                                      <p:cBhvr>
                                        <p:cTn id="19" dur="500"/>
                                        <p:tgtEl>
                                          <p:spTgt spid="30"/>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wipe(down)">
                                      <p:cBhvr>
                                        <p:cTn id="22" dur="500"/>
                                        <p:tgtEl>
                                          <p:spTgt spid="32"/>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wipe(down)">
                                      <p:cBhvr>
                                        <p:cTn id="25" dur="500"/>
                                        <p:tgtEl>
                                          <p:spTgt spid="27"/>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wipe(down)">
                                      <p:cBhvr>
                                        <p:cTn id="28" dur="500"/>
                                        <p:tgtEl>
                                          <p:spTgt spid="28"/>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wipe(down)">
                                      <p:cBhvr>
                                        <p:cTn id="31" dur="500"/>
                                        <p:tgtEl>
                                          <p:spTgt spid="33"/>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34"/>
                                        </p:tgtEl>
                                        <p:attrNameLst>
                                          <p:attrName>style.visibility</p:attrName>
                                        </p:attrNameLst>
                                      </p:cBhvr>
                                      <p:to>
                                        <p:strVal val="visible"/>
                                      </p:to>
                                    </p:set>
                                    <p:animEffect transition="in" filter="wipe(down)">
                                      <p:cBhvr>
                                        <p:cTn id="34" dur="500"/>
                                        <p:tgtEl>
                                          <p:spTgt spid="34"/>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wipe(down)">
                                      <p:cBhvr>
                                        <p:cTn id="37" dur="500"/>
                                        <p:tgtEl>
                                          <p:spTgt spid="35"/>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36"/>
                                        </p:tgtEl>
                                        <p:attrNameLst>
                                          <p:attrName>style.visibility</p:attrName>
                                        </p:attrNameLst>
                                      </p:cBhvr>
                                      <p:to>
                                        <p:strVal val="visible"/>
                                      </p:to>
                                    </p:set>
                                    <p:animEffect transition="in" filter="wipe(down)">
                                      <p:cBhvr>
                                        <p:cTn id="40" dur="500"/>
                                        <p:tgtEl>
                                          <p:spTgt spid="36"/>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37"/>
                                        </p:tgtEl>
                                        <p:attrNameLst>
                                          <p:attrName>style.visibility</p:attrName>
                                        </p:attrNameLst>
                                      </p:cBhvr>
                                      <p:to>
                                        <p:strVal val="visible"/>
                                      </p:to>
                                    </p:set>
                                    <p:animEffect transition="in" filter="wipe(down)">
                                      <p:cBhvr>
                                        <p:cTn id="43" dur="500"/>
                                        <p:tgtEl>
                                          <p:spTgt spid="37"/>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38"/>
                                        </p:tgtEl>
                                        <p:attrNameLst>
                                          <p:attrName>style.visibility</p:attrName>
                                        </p:attrNameLst>
                                      </p:cBhvr>
                                      <p:to>
                                        <p:strVal val="visible"/>
                                      </p:to>
                                    </p:set>
                                    <p:animEffect transition="in" filter="wipe(down)">
                                      <p:cBhvr>
                                        <p:cTn id="4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P spid="30" grpId="0" animBg="1"/>
      <p:bldP spid="31" grpId="0" animBg="1"/>
      <p:bldP spid="32" grpId="0" animBg="1"/>
      <p:bldP spid="33" grpId="0"/>
      <p:bldP spid="34" grpId="0"/>
      <p:bldP spid="35" grpId="0"/>
      <p:bldP spid="36" grpId="0"/>
      <p:bldP spid="37" grpId="0"/>
      <p:bldP spid="38" grpId="0"/>
      <p:bldP spid="39"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2" descr="tkgm ile ilgili görsel sonucu"/>
          <p:cNvPicPr>
            <a:picLocks noChangeAspect="1" noChangeArrowheads="1"/>
          </p:cNvPicPr>
          <p:nvPr/>
        </p:nvPicPr>
        <p:blipFill>
          <a:blip r:embed="rId2" cstate="screen"/>
          <a:srcRect/>
          <a:stretch>
            <a:fillRect/>
          </a:stretch>
        </p:blipFill>
        <p:spPr bwMode="auto">
          <a:xfrm>
            <a:off x="8072462" y="492132"/>
            <a:ext cx="1079480" cy="1079480"/>
          </a:xfrm>
          <a:prstGeom prst="rect">
            <a:avLst/>
          </a:prstGeom>
          <a:ln>
            <a:noFill/>
          </a:ln>
          <a:effectLst>
            <a:softEdge rad="112500"/>
          </a:effectLst>
        </p:spPr>
      </p:pic>
      <p:sp>
        <p:nvSpPr>
          <p:cNvPr id="10" name="9 Akış Çizelgesi: Bağlayıcı"/>
          <p:cNvSpPr/>
          <p:nvPr/>
        </p:nvSpPr>
        <p:spPr>
          <a:xfrm>
            <a:off x="142844" y="650828"/>
            <a:ext cx="3071834" cy="857256"/>
          </a:xfrm>
          <a:prstGeom prst="flowChartConnector">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tr-TR" sz="2000" b="1" dirty="0" smtClean="0"/>
              <a:t>Dönüştürülmüş</a:t>
            </a:r>
          </a:p>
          <a:p>
            <a:pPr algn="ctr"/>
            <a:r>
              <a:rPr lang="tr-TR" sz="2000" b="1" dirty="0" smtClean="0"/>
              <a:t>Koordinatlar</a:t>
            </a:r>
            <a:endParaRPr lang="tr-TR" sz="2000" b="1" dirty="0"/>
          </a:p>
        </p:txBody>
      </p:sp>
      <p:pic>
        <p:nvPicPr>
          <p:cNvPr id="1026" name="Picture 2"/>
          <p:cNvPicPr>
            <a:picLocks noChangeAspect="1" noChangeArrowheads="1"/>
          </p:cNvPicPr>
          <p:nvPr/>
        </p:nvPicPr>
        <p:blipFill>
          <a:blip r:embed="rId3" cstate="screen"/>
          <a:srcRect/>
          <a:stretch>
            <a:fillRect/>
          </a:stretch>
        </p:blipFill>
        <p:spPr bwMode="auto">
          <a:xfrm>
            <a:off x="142844" y="1508084"/>
            <a:ext cx="8858312" cy="4921312"/>
          </a:xfrm>
          <a:prstGeom prst="rect">
            <a:avLst/>
          </a:prstGeom>
          <a:noFill/>
          <a:ln w="9525">
            <a:noFill/>
            <a:miter lim="800000"/>
            <a:headEnd/>
            <a:tailEnd/>
          </a:ln>
          <a:effectLst/>
        </p:spPr>
      </p:pic>
      <p:sp>
        <p:nvSpPr>
          <p:cNvPr id="6" name="5 Metin kutusu"/>
          <p:cNvSpPr txBox="1"/>
          <p:nvPr/>
        </p:nvSpPr>
        <p:spPr>
          <a:xfrm>
            <a:off x="5583369" y="2786058"/>
            <a:ext cx="1005403" cy="646331"/>
          </a:xfrm>
          <a:prstGeom prst="rect">
            <a:avLst/>
          </a:prstGeom>
          <a:noFill/>
        </p:spPr>
        <p:txBody>
          <a:bodyPr wrap="none" rtlCol="0">
            <a:spAutoFit/>
          </a:bodyPr>
          <a:lstStyle/>
          <a:p>
            <a:r>
              <a:rPr lang="tr-TR" b="1" dirty="0" smtClean="0">
                <a:solidFill>
                  <a:schemeClr val="bg1"/>
                </a:solidFill>
              </a:rPr>
              <a:t>Belirsiz</a:t>
            </a:r>
          </a:p>
          <a:p>
            <a:r>
              <a:rPr lang="tr-TR" b="1" dirty="0" smtClean="0">
                <a:solidFill>
                  <a:schemeClr val="bg1"/>
                </a:solidFill>
              </a:rPr>
              <a:t>Sınır</a:t>
            </a:r>
          </a:p>
        </p:txBody>
      </p:sp>
      <p:sp>
        <p:nvSpPr>
          <p:cNvPr id="7" name="6 Metin kutusu"/>
          <p:cNvSpPr txBox="1"/>
          <p:nvPr/>
        </p:nvSpPr>
        <p:spPr>
          <a:xfrm>
            <a:off x="6846922" y="3891652"/>
            <a:ext cx="1069524" cy="646331"/>
          </a:xfrm>
          <a:prstGeom prst="rect">
            <a:avLst/>
          </a:prstGeom>
          <a:noFill/>
        </p:spPr>
        <p:txBody>
          <a:bodyPr wrap="none" rtlCol="0">
            <a:spAutoFit/>
          </a:bodyPr>
          <a:lstStyle/>
          <a:p>
            <a:r>
              <a:rPr lang="tr-TR" b="1" dirty="0" smtClean="0">
                <a:solidFill>
                  <a:schemeClr val="bg1"/>
                </a:solidFill>
              </a:rPr>
              <a:t>Belirsiz </a:t>
            </a:r>
          </a:p>
          <a:p>
            <a:r>
              <a:rPr lang="tr-TR" b="1" dirty="0" smtClean="0">
                <a:solidFill>
                  <a:schemeClr val="bg1"/>
                </a:solidFill>
              </a:rPr>
              <a:t>Sınır</a:t>
            </a:r>
          </a:p>
        </p:txBody>
      </p:sp>
      <p:sp>
        <p:nvSpPr>
          <p:cNvPr id="8" name="7 Metin kutusu"/>
          <p:cNvSpPr txBox="1"/>
          <p:nvPr/>
        </p:nvSpPr>
        <p:spPr>
          <a:xfrm>
            <a:off x="1571604" y="2970724"/>
            <a:ext cx="1095172" cy="646331"/>
          </a:xfrm>
          <a:prstGeom prst="rect">
            <a:avLst/>
          </a:prstGeom>
          <a:noFill/>
        </p:spPr>
        <p:txBody>
          <a:bodyPr wrap="none" rtlCol="0">
            <a:spAutoFit/>
          </a:bodyPr>
          <a:lstStyle/>
          <a:p>
            <a:r>
              <a:rPr lang="tr-TR" b="1" dirty="0" smtClean="0">
                <a:solidFill>
                  <a:srgbClr val="FFFF00"/>
                </a:solidFill>
              </a:rPr>
              <a:t>Zeminle</a:t>
            </a:r>
          </a:p>
          <a:p>
            <a:r>
              <a:rPr lang="tr-TR" b="1" dirty="0" smtClean="0">
                <a:solidFill>
                  <a:srgbClr val="FFFF00"/>
                </a:solidFill>
              </a:rPr>
              <a:t> Uyumlu</a:t>
            </a:r>
          </a:p>
        </p:txBody>
      </p:sp>
      <p:sp>
        <p:nvSpPr>
          <p:cNvPr id="9" name="8 Metin kutusu"/>
          <p:cNvSpPr txBox="1"/>
          <p:nvPr/>
        </p:nvSpPr>
        <p:spPr>
          <a:xfrm>
            <a:off x="7830524" y="2462892"/>
            <a:ext cx="1120820" cy="646331"/>
          </a:xfrm>
          <a:prstGeom prst="rect">
            <a:avLst/>
          </a:prstGeom>
          <a:noFill/>
        </p:spPr>
        <p:txBody>
          <a:bodyPr wrap="none" rtlCol="0">
            <a:spAutoFit/>
          </a:bodyPr>
          <a:lstStyle/>
          <a:p>
            <a:r>
              <a:rPr lang="tr-TR" b="1" dirty="0" smtClean="0">
                <a:solidFill>
                  <a:srgbClr val="FFFF00"/>
                </a:solidFill>
              </a:rPr>
              <a:t>Zeminle </a:t>
            </a:r>
          </a:p>
          <a:p>
            <a:r>
              <a:rPr lang="tr-TR" b="1" dirty="0" smtClean="0">
                <a:solidFill>
                  <a:srgbClr val="FFFF00"/>
                </a:solidFill>
              </a:rPr>
              <a:t>Uyumlu</a:t>
            </a:r>
          </a:p>
        </p:txBody>
      </p:sp>
      <p:sp>
        <p:nvSpPr>
          <p:cNvPr id="11" name="10 Metin kutusu"/>
          <p:cNvSpPr txBox="1"/>
          <p:nvPr/>
        </p:nvSpPr>
        <p:spPr>
          <a:xfrm>
            <a:off x="5165692" y="1508084"/>
            <a:ext cx="1120820" cy="646331"/>
          </a:xfrm>
          <a:prstGeom prst="rect">
            <a:avLst/>
          </a:prstGeom>
          <a:noFill/>
        </p:spPr>
        <p:txBody>
          <a:bodyPr wrap="none" rtlCol="0">
            <a:spAutoFit/>
          </a:bodyPr>
          <a:lstStyle/>
          <a:p>
            <a:r>
              <a:rPr lang="tr-TR" b="1" dirty="0" smtClean="0">
                <a:solidFill>
                  <a:srgbClr val="FFFF00"/>
                </a:solidFill>
              </a:rPr>
              <a:t>Zeminle </a:t>
            </a:r>
          </a:p>
          <a:p>
            <a:r>
              <a:rPr lang="tr-TR" b="1" dirty="0" smtClean="0">
                <a:solidFill>
                  <a:srgbClr val="FFFF00"/>
                </a:solidFill>
              </a:rPr>
              <a:t>Uyumlu</a:t>
            </a:r>
          </a:p>
        </p:txBody>
      </p:sp>
      <p:sp>
        <p:nvSpPr>
          <p:cNvPr id="12" name="11 Metin kutusu"/>
          <p:cNvSpPr txBox="1"/>
          <p:nvPr/>
        </p:nvSpPr>
        <p:spPr>
          <a:xfrm>
            <a:off x="7830524" y="5783065"/>
            <a:ext cx="1120820" cy="646331"/>
          </a:xfrm>
          <a:prstGeom prst="rect">
            <a:avLst/>
          </a:prstGeom>
          <a:noFill/>
        </p:spPr>
        <p:txBody>
          <a:bodyPr wrap="none" rtlCol="0">
            <a:spAutoFit/>
          </a:bodyPr>
          <a:lstStyle/>
          <a:p>
            <a:r>
              <a:rPr lang="tr-TR" b="1" dirty="0" smtClean="0">
                <a:solidFill>
                  <a:srgbClr val="FFFF00"/>
                </a:solidFill>
              </a:rPr>
              <a:t>Zeminle </a:t>
            </a:r>
          </a:p>
          <a:p>
            <a:r>
              <a:rPr lang="tr-TR" b="1" dirty="0" smtClean="0">
                <a:solidFill>
                  <a:srgbClr val="FFFF00"/>
                </a:solidFill>
              </a:rPr>
              <a:t>Uyumlu</a:t>
            </a:r>
          </a:p>
        </p:txBody>
      </p:sp>
      <p:sp>
        <p:nvSpPr>
          <p:cNvPr id="14" name="13 Metin kutusu"/>
          <p:cNvSpPr txBox="1"/>
          <p:nvPr/>
        </p:nvSpPr>
        <p:spPr>
          <a:xfrm>
            <a:off x="6962339" y="1508084"/>
            <a:ext cx="1005403" cy="646331"/>
          </a:xfrm>
          <a:prstGeom prst="rect">
            <a:avLst/>
          </a:prstGeom>
          <a:noFill/>
        </p:spPr>
        <p:txBody>
          <a:bodyPr wrap="none" rtlCol="0">
            <a:spAutoFit/>
          </a:bodyPr>
          <a:lstStyle/>
          <a:p>
            <a:r>
              <a:rPr lang="tr-TR" b="1" dirty="0" smtClean="0">
                <a:solidFill>
                  <a:schemeClr val="bg1"/>
                </a:solidFill>
              </a:rPr>
              <a:t>Belirsiz</a:t>
            </a:r>
          </a:p>
          <a:p>
            <a:r>
              <a:rPr lang="tr-TR" b="1" dirty="0" smtClean="0">
                <a:solidFill>
                  <a:schemeClr val="bg1"/>
                </a:solidFill>
              </a:rPr>
              <a:t>Sınır</a:t>
            </a:r>
          </a:p>
        </p:txBody>
      </p:sp>
      <p:sp>
        <p:nvSpPr>
          <p:cNvPr id="15" name="14 Metin kutusu"/>
          <p:cNvSpPr txBox="1"/>
          <p:nvPr/>
        </p:nvSpPr>
        <p:spPr>
          <a:xfrm>
            <a:off x="1357290" y="1714488"/>
            <a:ext cx="1184940" cy="646331"/>
          </a:xfrm>
          <a:prstGeom prst="rect">
            <a:avLst/>
          </a:prstGeom>
          <a:noFill/>
        </p:spPr>
        <p:txBody>
          <a:bodyPr wrap="none" rtlCol="0">
            <a:spAutoFit/>
          </a:bodyPr>
          <a:lstStyle/>
          <a:p>
            <a:r>
              <a:rPr lang="tr-TR" b="1" dirty="0" smtClean="0">
                <a:solidFill>
                  <a:schemeClr val="bg1"/>
                </a:solidFill>
              </a:rPr>
              <a:t>Zeminle </a:t>
            </a:r>
          </a:p>
          <a:p>
            <a:r>
              <a:rPr lang="tr-TR" b="1" dirty="0" smtClean="0">
                <a:solidFill>
                  <a:schemeClr val="bg1"/>
                </a:solidFill>
              </a:rPr>
              <a:t>uyumsuz</a:t>
            </a:r>
          </a:p>
        </p:txBody>
      </p:sp>
      <p:sp>
        <p:nvSpPr>
          <p:cNvPr id="16" name="15 Oval"/>
          <p:cNvSpPr/>
          <p:nvPr/>
        </p:nvSpPr>
        <p:spPr>
          <a:xfrm>
            <a:off x="5429256" y="2571744"/>
            <a:ext cx="1417666" cy="1045311"/>
          </a:xfrm>
          <a:prstGeom prst="ellipse">
            <a:avLst/>
          </a:prstGeom>
          <a:noFill/>
          <a:ln>
            <a:solidFill>
              <a:srgbClr val="FF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7" name="16 Oval"/>
          <p:cNvSpPr/>
          <p:nvPr/>
        </p:nvSpPr>
        <p:spPr>
          <a:xfrm>
            <a:off x="6654796" y="1315508"/>
            <a:ext cx="1417666" cy="1045311"/>
          </a:xfrm>
          <a:prstGeom prst="ellipse">
            <a:avLst/>
          </a:prstGeom>
          <a:noFill/>
          <a:ln>
            <a:solidFill>
              <a:srgbClr val="FF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8" name="17 Oval"/>
          <p:cNvSpPr/>
          <p:nvPr/>
        </p:nvSpPr>
        <p:spPr>
          <a:xfrm>
            <a:off x="1124564" y="1526433"/>
            <a:ext cx="1417666" cy="104531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9" name="18 Metin kutusu"/>
          <p:cNvSpPr txBox="1"/>
          <p:nvPr/>
        </p:nvSpPr>
        <p:spPr>
          <a:xfrm>
            <a:off x="3000364" y="4046454"/>
            <a:ext cx="942887" cy="553998"/>
          </a:xfrm>
          <a:prstGeom prst="rect">
            <a:avLst/>
          </a:prstGeom>
          <a:noFill/>
        </p:spPr>
        <p:txBody>
          <a:bodyPr wrap="none" rtlCol="0">
            <a:spAutoFit/>
          </a:bodyPr>
          <a:lstStyle/>
          <a:p>
            <a:r>
              <a:rPr lang="tr-TR" sz="1500" b="1" dirty="0" smtClean="0">
                <a:solidFill>
                  <a:srgbClr val="FFFF00"/>
                </a:solidFill>
              </a:rPr>
              <a:t>Zeminle</a:t>
            </a:r>
          </a:p>
          <a:p>
            <a:r>
              <a:rPr lang="tr-TR" sz="1500" b="1" dirty="0" smtClean="0">
                <a:solidFill>
                  <a:srgbClr val="FFFF00"/>
                </a:solidFill>
              </a:rPr>
              <a:t> Uyumlu</a:t>
            </a:r>
          </a:p>
        </p:txBody>
      </p:sp>
      <p:sp>
        <p:nvSpPr>
          <p:cNvPr id="20" name="19 Metin kutusu"/>
          <p:cNvSpPr txBox="1"/>
          <p:nvPr/>
        </p:nvSpPr>
        <p:spPr>
          <a:xfrm>
            <a:off x="7537700" y="4929198"/>
            <a:ext cx="1069524" cy="646331"/>
          </a:xfrm>
          <a:prstGeom prst="rect">
            <a:avLst/>
          </a:prstGeom>
          <a:noFill/>
        </p:spPr>
        <p:txBody>
          <a:bodyPr wrap="none" rtlCol="0">
            <a:spAutoFit/>
          </a:bodyPr>
          <a:lstStyle/>
          <a:p>
            <a:r>
              <a:rPr lang="tr-TR" b="1" dirty="0" smtClean="0">
                <a:solidFill>
                  <a:schemeClr val="bg1"/>
                </a:solidFill>
              </a:rPr>
              <a:t>Belirsiz </a:t>
            </a:r>
          </a:p>
          <a:p>
            <a:r>
              <a:rPr lang="tr-TR" b="1" dirty="0" smtClean="0">
                <a:solidFill>
                  <a:schemeClr val="bg1"/>
                </a:solidFill>
              </a:rPr>
              <a:t>Sınır</a:t>
            </a:r>
          </a:p>
        </p:txBody>
      </p:sp>
      <p:sp>
        <p:nvSpPr>
          <p:cNvPr id="21" name="20 Metin kutusu"/>
          <p:cNvSpPr txBox="1"/>
          <p:nvPr/>
        </p:nvSpPr>
        <p:spPr>
          <a:xfrm>
            <a:off x="2285984" y="4929198"/>
            <a:ext cx="1184940" cy="646331"/>
          </a:xfrm>
          <a:prstGeom prst="rect">
            <a:avLst/>
          </a:prstGeom>
          <a:noFill/>
        </p:spPr>
        <p:txBody>
          <a:bodyPr wrap="none" rtlCol="0">
            <a:spAutoFit/>
          </a:bodyPr>
          <a:lstStyle/>
          <a:p>
            <a:r>
              <a:rPr lang="tr-TR" b="1" dirty="0" smtClean="0">
                <a:solidFill>
                  <a:schemeClr val="bg1"/>
                </a:solidFill>
              </a:rPr>
              <a:t>Zeminle </a:t>
            </a:r>
          </a:p>
          <a:p>
            <a:r>
              <a:rPr lang="tr-TR" b="1" dirty="0" smtClean="0">
                <a:solidFill>
                  <a:schemeClr val="bg1"/>
                </a:solidFill>
              </a:rPr>
              <a:t>uyumsuz</a:t>
            </a:r>
          </a:p>
        </p:txBody>
      </p:sp>
      <p:sp>
        <p:nvSpPr>
          <p:cNvPr id="22" name="21 Oval"/>
          <p:cNvSpPr/>
          <p:nvPr/>
        </p:nvSpPr>
        <p:spPr>
          <a:xfrm>
            <a:off x="2071670" y="4786322"/>
            <a:ext cx="1417666" cy="104531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3" name="22 Oval"/>
          <p:cNvSpPr/>
          <p:nvPr/>
        </p:nvSpPr>
        <p:spPr>
          <a:xfrm>
            <a:off x="6654796" y="3741011"/>
            <a:ext cx="1417666" cy="1045311"/>
          </a:xfrm>
          <a:prstGeom prst="ellipse">
            <a:avLst/>
          </a:prstGeom>
          <a:noFill/>
          <a:ln>
            <a:solidFill>
              <a:srgbClr val="FF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4" name="23 Oval"/>
          <p:cNvSpPr/>
          <p:nvPr/>
        </p:nvSpPr>
        <p:spPr>
          <a:xfrm>
            <a:off x="7363629" y="4737754"/>
            <a:ext cx="1417666" cy="1045311"/>
          </a:xfrm>
          <a:prstGeom prst="ellipse">
            <a:avLst/>
          </a:prstGeom>
          <a:noFill/>
          <a:ln>
            <a:solidFill>
              <a:srgbClr val="FF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5" name="24 Metin kutusu"/>
          <p:cNvSpPr txBox="1"/>
          <p:nvPr/>
        </p:nvSpPr>
        <p:spPr>
          <a:xfrm>
            <a:off x="3419628" y="584754"/>
            <a:ext cx="4496818" cy="923330"/>
          </a:xfrm>
          <a:prstGeom prst="rect">
            <a:avLst/>
          </a:prstGeom>
          <a:solidFill>
            <a:schemeClr val="accent2"/>
          </a:solidFill>
        </p:spPr>
        <p:txBody>
          <a:bodyPr wrap="square" rtlCol="0">
            <a:spAutoFit/>
          </a:bodyPr>
          <a:lstStyle/>
          <a:p>
            <a:r>
              <a:rPr lang="tr-TR" dirty="0" smtClean="0"/>
              <a:t>Zeminde belirsiz ve uyumsuz noktalar, uygun dağılımda zeminde belirgin ve uyumlu noktalara göre dönüştürülür.</a:t>
            </a:r>
            <a:endParaRPr lang="tr-TR"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11 Metin kutusu"/>
          <p:cNvSpPr txBox="1"/>
          <p:nvPr/>
        </p:nvSpPr>
        <p:spPr>
          <a:xfrm>
            <a:off x="3571868" y="1428736"/>
            <a:ext cx="5429288" cy="4524315"/>
          </a:xfrm>
          <a:prstGeom prst="rect">
            <a:avLst/>
          </a:prstGeom>
          <a:noFill/>
        </p:spPr>
        <p:txBody>
          <a:bodyPr wrap="square" rtlCol="0">
            <a:spAutoFit/>
          </a:bodyPr>
          <a:lstStyle/>
          <a:p>
            <a:pPr algn="just"/>
            <a:r>
              <a:rPr lang="tr-TR" sz="2600" dirty="0" smtClean="0">
                <a:latin typeface="Times New Roman" pitchFamily="18" charset="0"/>
                <a:cs typeface="Times New Roman" pitchFamily="18" charset="0"/>
              </a:rPr>
              <a:t>Ayrıca, </a:t>
            </a:r>
            <a:r>
              <a:rPr lang="tr-TR" sz="2600" dirty="0" smtClean="0">
                <a:latin typeface="Times New Roman" pitchFamily="18" charset="0"/>
                <a:cs typeface="Times New Roman" pitchFamily="18" charset="0"/>
              </a:rPr>
              <a:t>yine </a:t>
            </a:r>
            <a:r>
              <a:rPr lang="tr-TR" sz="2600" u="sng" dirty="0" smtClean="0">
                <a:latin typeface="Times New Roman" pitchFamily="18" charset="0"/>
                <a:cs typeface="Times New Roman" pitchFamily="18" charset="0"/>
              </a:rPr>
              <a:t>aynı </a:t>
            </a:r>
            <a:r>
              <a:rPr lang="tr-TR" sz="2600" u="sng" dirty="0" smtClean="0">
                <a:latin typeface="Times New Roman" pitchFamily="18" charset="0"/>
                <a:cs typeface="Times New Roman" pitchFamily="18" charset="0"/>
              </a:rPr>
              <a:t>kanunun 47. maddesinin “O” bendi </a:t>
            </a:r>
            <a:r>
              <a:rPr lang="tr-TR" sz="2600" dirty="0" smtClean="0">
                <a:latin typeface="Times New Roman" pitchFamily="18" charset="0"/>
                <a:cs typeface="Times New Roman" pitchFamily="18" charset="0"/>
              </a:rPr>
              <a:t>hükümlerince; sayısallaştırma işlemine ilişkin usul ve esasları düzenleyen </a:t>
            </a:r>
            <a:r>
              <a:rPr lang="tr-TR" sz="2600" b="1" dirty="0" smtClean="0">
                <a:effectLst>
                  <a:outerShdw blurRad="38100" dist="38100" dir="2700000" algn="tl">
                    <a:srgbClr val="000000">
                      <a:alpha val="43137"/>
                    </a:srgbClr>
                  </a:outerShdw>
                </a:effectLst>
                <a:latin typeface="Times New Roman" pitchFamily="18" charset="0"/>
                <a:cs typeface="Times New Roman" pitchFamily="18" charset="0"/>
              </a:rPr>
              <a:t>Kadastro Haritalarının Sayısallaştırılması Hakkında Yönetmelik</a:t>
            </a:r>
            <a:r>
              <a:rPr lang="tr-TR" sz="2600" dirty="0" smtClean="0">
                <a:latin typeface="Times New Roman" pitchFamily="18" charset="0"/>
                <a:cs typeface="Times New Roman" pitchFamily="18" charset="0"/>
              </a:rPr>
              <a:t> ve bu Yönetmelikte uygulamaya yönelik açıklanmasına ihtiyaç duyulan hususlar da </a:t>
            </a:r>
            <a:r>
              <a:rPr lang="tr-TR" sz="2600" b="1" dirty="0" smtClean="0">
                <a:effectLst>
                  <a:outerShdw blurRad="38100" dist="38100" dir="2700000" algn="tl">
                    <a:srgbClr val="000000">
                      <a:alpha val="43137"/>
                    </a:srgbClr>
                  </a:outerShdw>
                </a:effectLst>
                <a:latin typeface="Times New Roman" pitchFamily="18" charset="0"/>
                <a:cs typeface="Times New Roman" pitchFamily="18" charset="0"/>
              </a:rPr>
              <a:t>2012/15 </a:t>
            </a:r>
            <a:r>
              <a:rPr lang="tr-TR" sz="2600" b="1" dirty="0" err="1" smtClean="0">
                <a:effectLst>
                  <a:outerShdw blurRad="38100" dist="38100" dir="2700000" algn="tl">
                    <a:srgbClr val="000000">
                      <a:alpha val="43137"/>
                    </a:srgbClr>
                  </a:outerShdw>
                </a:effectLst>
                <a:latin typeface="Times New Roman" pitchFamily="18" charset="0"/>
                <a:cs typeface="Times New Roman" pitchFamily="18" charset="0"/>
              </a:rPr>
              <a:t>Nolu</a:t>
            </a:r>
            <a:r>
              <a:rPr lang="tr-TR" sz="2600" b="1" dirty="0" smtClean="0">
                <a:effectLst>
                  <a:outerShdw blurRad="38100" dist="38100" dir="2700000" algn="tl">
                    <a:srgbClr val="000000">
                      <a:alpha val="43137"/>
                    </a:srgbClr>
                  </a:outerShdw>
                </a:effectLst>
                <a:latin typeface="Times New Roman" pitchFamily="18" charset="0"/>
                <a:cs typeface="Times New Roman" pitchFamily="18" charset="0"/>
              </a:rPr>
              <a:t> Genelge</a:t>
            </a:r>
            <a:r>
              <a:rPr lang="tr-TR" sz="2600" dirty="0" smtClean="0">
                <a:latin typeface="Times New Roman" pitchFamily="18" charset="0"/>
                <a:cs typeface="Times New Roman" pitchFamily="18" charset="0"/>
              </a:rPr>
              <a:t> ile uygulamaya konulmuştur. </a:t>
            </a:r>
          </a:p>
          <a:p>
            <a:pPr algn="ctr">
              <a:buNone/>
            </a:pPr>
            <a:endParaRPr lang="tr-TR" sz="2800" b="1" dirty="0" smtClean="0">
              <a:latin typeface="Times New Roman" pitchFamily="18" charset="0"/>
              <a:cs typeface="Times New Roman" pitchFamily="18" charset="0"/>
            </a:endParaRPr>
          </a:p>
        </p:txBody>
      </p:sp>
      <p:pic>
        <p:nvPicPr>
          <p:cNvPr id="6" name="Picture 2" descr="tkgm ile ilgili görsel sonucu"/>
          <p:cNvPicPr>
            <a:picLocks noChangeAspect="1" noChangeArrowheads="1"/>
          </p:cNvPicPr>
          <p:nvPr/>
        </p:nvPicPr>
        <p:blipFill>
          <a:blip r:embed="rId2" cstate="screen"/>
          <a:srcRect/>
          <a:stretch>
            <a:fillRect/>
          </a:stretch>
        </p:blipFill>
        <p:spPr bwMode="auto">
          <a:xfrm>
            <a:off x="8064520" y="500042"/>
            <a:ext cx="1079480" cy="1079480"/>
          </a:xfrm>
          <a:prstGeom prst="rect">
            <a:avLst/>
          </a:prstGeom>
          <a:ln>
            <a:noFill/>
          </a:ln>
          <a:effectLst>
            <a:softEdge rad="112500"/>
          </a:effectLst>
        </p:spPr>
      </p:pic>
      <p:pic>
        <p:nvPicPr>
          <p:cNvPr id="1026" name="Picture 2"/>
          <p:cNvPicPr>
            <a:picLocks noChangeAspect="1" noChangeArrowheads="1"/>
          </p:cNvPicPr>
          <p:nvPr/>
        </p:nvPicPr>
        <p:blipFill>
          <a:blip r:embed="rId3" cstate="screen"/>
          <a:srcRect/>
          <a:stretch>
            <a:fillRect/>
          </a:stretch>
        </p:blipFill>
        <p:spPr bwMode="auto">
          <a:xfrm>
            <a:off x="214282" y="689236"/>
            <a:ext cx="2819651" cy="221479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32772" name="Picture 4" descr="2012/15 nolu genelge ile ilgili görsel sonucu"/>
          <p:cNvPicPr>
            <a:picLocks noChangeAspect="1" noChangeArrowheads="1"/>
          </p:cNvPicPr>
          <p:nvPr/>
        </p:nvPicPr>
        <p:blipFill>
          <a:blip r:embed="rId4" cstate="print"/>
          <a:srcRect/>
          <a:stretch>
            <a:fillRect/>
          </a:stretch>
        </p:blipFill>
        <p:spPr bwMode="auto">
          <a:xfrm rot="21347978">
            <a:off x="622876" y="2294252"/>
            <a:ext cx="2295266" cy="324592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7" name="6 Metin kutusu"/>
          <p:cNvSpPr txBox="1"/>
          <p:nvPr/>
        </p:nvSpPr>
        <p:spPr>
          <a:xfrm>
            <a:off x="1857356" y="5953051"/>
            <a:ext cx="6786578" cy="430887"/>
          </a:xfrm>
          <a:prstGeom prst="rect">
            <a:avLst/>
          </a:prstGeom>
          <a:noFill/>
        </p:spPr>
        <p:txBody>
          <a:bodyPr wrap="square" rtlCol="0">
            <a:spAutoFit/>
          </a:bodyPr>
          <a:lstStyle/>
          <a:p>
            <a:r>
              <a:rPr lang="tr-TR" sz="2200" b="1" dirty="0" smtClean="0">
                <a:effectLst>
                  <a:outerShdw blurRad="38100" dist="38100" dir="2700000" algn="tl">
                    <a:srgbClr val="000000">
                      <a:alpha val="43137"/>
                    </a:srgbClr>
                  </a:outerShdw>
                </a:effectLst>
              </a:rPr>
              <a:t>Not:</a:t>
            </a:r>
            <a:r>
              <a:rPr lang="tr-TR" b="1" dirty="0" smtClean="0"/>
              <a:t> </a:t>
            </a:r>
            <a:r>
              <a:rPr lang="tr-TR" dirty="0" smtClean="0"/>
              <a:t>Yönetmelik </a:t>
            </a:r>
            <a:r>
              <a:rPr lang="tr-TR" b="1" dirty="0" smtClean="0">
                <a:hlinkClick r:id="rId5"/>
              </a:rPr>
              <a:t>www.mevzuat.gov.tr</a:t>
            </a:r>
            <a:r>
              <a:rPr lang="tr-TR" b="1" dirty="0" smtClean="0"/>
              <a:t> </a:t>
            </a:r>
            <a:r>
              <a:rPr lang="tr-TR" b="1" dirty="0" smtClean="0">
                <a:solidFill>
                  <a:srgbClr val="C00000"/>
                </a:solidFill>
              </a:rPr>
              <a:t>den indirilmelidir.</a:t>
            </a:r>
            <a:endParaRPr lang="tr-TR" b="1" dirty="0">
              <a:solidFill>
                <a:srgbClr val="C00000"/>
              </a:solidFill>
            </a:endParaRPr>
          </a:p>
        </p:txBody>
      </p:sp>
    </p:spTree>
  </p:cSld>
  <p:clrMapOvr>
    <a:masterClrMapping/>
  </p:clrMapOvr>
  <p:transition advClick="0">
    <p:dissolv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11 Metin kutusu"/>
          <p:cNvSpPr txBox="1"/>
          <p:nvPr/>
        </p:nvSpPr>
        <p:spPr>
          <a:xfrm>
            <a:off x="8286776" y="4529142"/>
            <a:ext cx="8429684" cy="830997"/>
          </a:xfrm>
          <a:prstGeom prst="rect">
            <a:avLst/>
          </a:prstGeom>
          <a:noFill/>
        </p:spPr>
        <p:txBody>
          <a:bodyPr wrap="square" rtlCol="0">
            <a:spAutoFit/>
          </a:bodyPr>
          <a:lstStyle/>
          <a:p>
            <a:pPr>
              <a:buFont typeface="Arial" pitchFamily="34" charset="0"/>
              <a:buChar char="•"/>
            </a:pPr>
            <a:endParaRPr lang="tr-TR" sz="2400" dirty="0" smtClean="0">
              <a:latin typeface="Times New Roman" pitchFamily="18" charset="0"/>
              <a:cs typeface="Times New Roman" pitchFamily="18" charset="0"/>
            </a:endParaRPr>
          </a:p>
          <a:p>
            <a:pPr>
              <a:buFont typeface="Arial" pitchFamily="34" charset="0"/>
              <a:buChar char="•"/>
            </a:pPr>
            <a:endParaRPr lang="tr-TR" sz="2400" dirty="0" smtClean="0">
              <a:latin typeface="Times New Roman" pitchFamily="18" charset="0"/>
              <a:cs typeface="Times New Roman" pitchFamily="18" charset="0"/>
            </a:endParaRPr>
          </a:p>
        </p:txBody>
      </p:sp>
      <p:sp>
        <p:nvSpPr>
          <p:cNvPr id="6" name="5 Dikdörtgen"/>
          <p:cNvSpPr/>
          <p:nvPr/>
        </p:nvSpPr>
        <p:spPr>
          <a:xfrm>
            <a:off x="142844" y="1508084"/>
            <a:ext cx="4714908" cy="1492288"/>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buFont typeface="Arial" pitchFamily="34" charset="0"/>
              <a:buChar char="•"/>
            </a:pPr>
            <a:r>
              <a:rPr lang="tr-TR" sz="2400" dirty="0" smtClean="0">
                <a:solidFill>
                  <a:schemeClr val="tx1"/>
                </a:solidFill>
              </a:rPr>
              <a:t>Zemin çalışmaları sonucunda iyileştirilmiş-düzeltilmiş-dönüştürülmüş nihai koordinatların elde edilmesi,</a:t>
            </a:r>
          </a:p>
        </p:txBody>
      </p:sp>
      <p:sp>
        <p:nvSpPr>
          <p:cNvPr id="7" name="6 Dikdörtgen"/>
          <p:cNvSpPr/>
          <p:nvPr/>
        </p:nvSpPr>
        <p:spPr>
          <a:xfrm>
            <a:off x="642910" y="3529010"/>
            <a:ext cx="4857784" cy="1071570"/>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buFont typeface="Arial" pitchFamily="34" charset="0"/>
              <a:buChar char="•"/>
            </a:pPr>
            <a:r>
              <a:rPr lang="tr-TR" sz="2400" dirty="0" smtClean="0">
                <a:solidFill>
                  <a:schemeClr val="tx1"/>
                </a:solidFill>
              </a:rPr>
              <a:t>Nihai koordinatların konum doğruluklarının belirlenmesi,</a:t>
            </a:r>
          </a:p>
          <a:p>
            <a:r>
              <a:rPr lang="tr-TR" sz="2400" i="1" dirty="0" smtClean="0">
                <a:solidFill>
                  <a:schemeClr val="tx1"/>
                </a:solidFill>
              </a:rPr>
              <a:t>(Yönetmelik Md.</a:t>
            </a:r>
            <a:r>
              <a:rPr lang="tr-TR" sz="2400" i="1" dirty="0" smtClean="0">
                <a:solidFill>
                  <a:schemeClr val="tx1"/>
                </a:solidFill>
                <a:latin typeface="+mj-lt"/>
              </a:rPr>
              <a:t>14)</a:t>
            </a:r>
          </a:p>
        </p:txBody>
      </p:sp>
      <p:sp>
        <p:nvSpPr>
          <p:cNvPr id="11" name="10 Metin kutusu"/>
          <p:cNvSpPr txBox="1"/>
          <p:nvPr/>
        </p:nvSpPr>
        <p:spPr>
          <a:xfrm>
            <a:off x="161945" y="817548"/>
            <a:ext cx="4338047" cy="523220"/>
          </a:xfrm>
          <a:prstGeom prst="rect">
            <a:avLst/>
          </a:prstGeom>
          <a:noFill/>
        </p:spPr>
        <p:txBody>
          <a:bodyPr wrap="none" rtlCol="0">
            <a:spAutoFit/>
          </a:bodyPr>
          <a:lstStyle/>
          <a:p>
            <a:r>
              <a:rPr lang="tr-TR" sz="2800" b="1" u="sng"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Büro-Zemin Çalışmaları:</a:t>
            </a:r>
            <a:endParaRPr lang="tr-TR" sz="2800" b="1" u="sng"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pic>
        <p:nvPicPr>
          <p:cNvPr id="15" name="Picture 2" descr="tkgm ile ilgili görsel sonucu"/>
          <p:cNvPicPr>
            <a:picLocks noChangeAspect="1" noChangeArrowheads="1"/>
          </p:cNvPicPr>
          <p:nvPr/>
        </p:nvPicPr>
        <p:blipFill>
          <a:blip r:embed="rId2" cstate="screen"/>
          <a:srcRect/>
          <a:stretch>
            <a:fillRect/>
          </a:stretch>
        </p:blipFill>
        <p:spPr bwMode="auto">
          <a:xfrm>
            <a:off x="8064520" y="492132"/>
            <a:ext cx="1079480" cy="1079480"/>
          </a:xfrm>
          <a:prstGeom prst="rect">
            <a:avLst/>
          </a:prstGeom>
          <a:ln>
            <a:noFill/>
          </a:ln>
          <a:effectLst>
            <a:softEdge rad="112500"/>
          </a:effectLst>
        </p:spPr>
      </p:pic>
      <p:pic>
        <p:nvPicPr>
          <p:cNvPr id="1026" name="Picture 2"/>
          <p:cNvPicPr>
            <a:picLocks noChangeAspect="1" noChangeArrowheads="1"/>
          </p:cNvPicPr>
          <p:nvPr/>
        </p:nvPicPr>
        <p:blipFill>
          <a:blip r:embed="rId3" cstate="email"/>
          <a:srcRect/>
          <a:stretch>
            <a:fillRect/>
          </a:stretch>
        </p:blipFill>
        <p:spPr bwMode="auto">
          <a:xfrm>
            <a:off x="5715008" y="2600316"/>
            <a:ext cx="1857388" cy="2000264"/>
          </a:xfrm>
          <a:prstGeom prst="rect">
            <a:avLst/>
          </a:prstGeom>
          <a:noFill/>
          <a:ln w="9525">
            <a:noFill/>
            <a:miter lim="800000"/>
            <a:headEnd/>
            <a:tailEnd/>
          </a:ln>
          <a:effectLst/>
        </p:spPr>
      </p:pic>
      <p:pic>
        <p:nvPicPr>
          <p:cNvPr id="26626" name="Picture 2" descr="x, y ile ilgili gÃ¶rsel sonucu"/>
          <p:cNvPicPr>
            <a:picLocks noChangeAspect="1" noChangeArrowheads="1"/>
          </p:cNvPicPr>
          <p:nvPr/>
        </p:nvPicPr>
        <p:blipFill>
          <a:blip r:embed="rId4" cstate="email"/>
          <a:srcRect/>
          <a:stretch>
            <a:fillRect/>
          </a:stretch>
        </p:blipFill>
        <p:spPr bwMode="auto">
          <a:xfrm>
            <a:off x="5715008" y="1340768"/>
            <a:ext cx="2124744" cy="848697"/>
          </a:xfrm>
          <a:prstGeom prst="rect">
            <a:avLst/>
          </a:prstGeom>
          <a:noFill/>
        </p:spPr>
      </p:pic>
      <p:sp>
        <p:nvSpPr>
          <p:cNvPr id="13" name="12 Dikdörtgen"/>
          <p:cNvSpPr/>
          <p:nvPr/>
        </p:nvSpPr>
        <p:spPr>
          <a:xfrm>
            <a:off x="6588224" y="1508084"/>
            <a:ext cx="360040" cy="681381"/>
          </a:xfrm>
          <a:prstGeom prst="rect">
            <a:avLst/>
          </a:prstGeom>
          <a:solidFill>
            <a:srgbClr val="2F9B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0" name="9 Aşağı Ok"/>
          <p:cNvSpPr/>
          <p:nvPr/>
        </p:nvSpPr>
        <p:spPr>
          <a:xfrm>
            <a:off x="6372200" y="4600580"/>
            <a:ext cx="576064" cy="106066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cSld>
  <p:clrMapOvr>
    <a:masterClrMapping/>
  </p:clrMapOvr>
  <p:transition advClick="0">
    <p:dissolv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2276872"/>
            <a:ext cx="8229600" cy="4389120"/>
          </a:xfrm>
        </p:spPr>
        <p:txBody>
          <a:bodyPr/>
          <a:lstStyle/>
          <a:p>
            <a:r>
              <a:rPr lang="tr-TR" dirty="0" smtClean="0"/>
              <a:t>Zeminde belirgin sınırın esas alındığı iyileştirilmiş ve düzeltilmiş koordinatlarda Nihai noktaların konum doğruluğu </a:t>
            </a:r>
            <a:r>
              <a:rPr lang="tr-TR" b="1" dirty="0" smtClean="0">
                <a:solidFill>
                  <a:srgbClr val="C00000"/>
                </a:solidFill>
                <a:latin typeface="Arial" pitchFamily="34" charset="0"/>
                <a:cs typeface="Arial" pitchFamily="34" charset="0"/>
              </a:rPr>
              <a:t>MK=0.21</a:t>
            </a:r>
            <a:r>
              <a:rPr lang="tr-TR" dirty="0" smtClean="0"/>
              <a:t> olacaktır.</a:t>
            </a:r>
          </a:p>
          <a:p>
            <a:r>
              <a:rPr lang="tr-TR" dirty="0" smtClean="0"/>
              <a:t>Çünkü, zemindeki belirgin sınır GPS/Elektronik Takeometre ile ölçülmüştür.</a:t>
            </a:r>
          </a:p>
          <a:p>
            <a:endParaRPr lang="tr-TR" dirty="0"/>
          </a:p>
        </p:txBody>
      </p:sp>
      <p:sp>
        <p:nvSpPr>
          <p:cNvPr id="5" name="1 Başlık"/>
          <p:cNvSpPr>
            <a:spLocks noGrp="1"/>
          </p:cNvSpPr>
          <p:nvPr>
            <p:ph type="title"/>
          </p:nvPr>
        </p:nvSpPr>
        <p:spPr>
          <a:xfrm>
            <a:off x="457200" y="836712"/>
            <a:ext cx="6472254" cy="1173589"/>
          </a:xfrm>
        </p:spPr>
        <p:style>
          <a:lnRef idx="1">
            <a:schemeClr val="accent5"/>
          </a:lnRef>
          <a:fillRef idx="2">
            <a:schemeClr val="accent5"/>
          </a:fillRef>
          <a:effectRef idx="1">
            <a:schemeClr val="accent5"/>
          </a:effectRef>
          <a:fontRef idx="minor">
            <a:schemeClr val="dk1"/>
          </a:fontRef>
        </p:style>
        <p:txBody>
          <a:bodyPr>
            <a:noAutofit/>
          </a:bodyPr>
          <a:lstStyle/>
          <a:p>
            <a:r>
              <a:rPr lang="tr-TR" sz="3000" dirty="0" smtClean="0"/>
              <a:t> </a:t>
            </a:r>
            <a:br>
              <a:rPr lang="tr-TR" sz="3000" dirty="0" smtClean="0"/>
            </a:br>
            <a:r>
              <a:rPr lang="tr-TR" sz="3000" dirty="0" smtClean="0"/>
              <a:t> Nihai </a:t>
            </a:r>
            <a:r>
              <a:rPr lang="tr-TR" sz="3000" dirty="0" smtClean="0"/>
              <a:t>Koordinatlarda Nokta Konum </a:t>
            </a:r>
            <a:r>
              <a:rPr lang="tr-TR" sz="3000" dirty="0" smtClean="0"/>
              <a:t>  Doğruluğu </a:t>
            </a:r>
            <a:r>
              <a:rPr lang="tr-TR" sz="3000" dirty="0" smtClean="0"/>
              <a:t>(</a:t>
            </a:r>
            <a:r>
              <a:rPr lang="tr-TR" sz="3000" b="1" dirty="0" err="1" smtClean="0"/>
              <a:t>Mk</a:t>
            </a:r>
            <a:r>
              <a:rPr lang="tr-TR" sz="3000" b="1" dirty="0" smtClean="0"/>
              <a:t>) </a:t>
            </a:r>
            <a:r>
              <a:rPr lang="tr-TR" sz="3000" dirty="0" smtClean="0"/>
              <a:t>Hesabı</a:t>
            </a:r>
            <a:endParaRPr lang="tr-TR" sz="3000" dirty="0"/>
          </a:p>
        </p:txBody>
      </p:sp>
      <p:pic>
        <p:nvPicPr>
          <p:cNvPr id="4" name="Picture 2" descr="tkgm ile ilgili görsel sonucu"/>
          <p:cNvPicPr>
            <a:picLocks noChangeAspect="1" noChangeArrowheads="1"/>
          </p:cNvPicPr>
          <p:nvPr/>
        </p:nvPicPr>
        <p:blipFill>
          <a:blip r:embed="rId2" cstate="screen"/>
          <a:srcRect/>
          <a:stretch>
            <a:fillRect/>
          </a:stretch>
        </p:blipFill>
        <p:spPr bwMode="auto">
          <a:xfrm>
            <a:off x="8064520" y="492132"/>
            <a:ext cx="1079480" cy="1079480"/>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normAutofit lnSpcReduction="10000"/>
          </a:bodyPr>
          <a:lstStyle/>
          <a:p>
            <a:pPr algn="ctr"/>
            <a:r>
              <a:rPr lang="tr-TR" dirty="0" smtClean="0"/>
              <a:t>(</a:t>
            </a:r>
            <a:r>
              <a:rPr lang="tr-TR" dirty="0" smtClean="0">
                <a:latin typeface="Arial Black" pitchFamily="34" charset="0"/>
              </a:rPr>
              <a:t>1</a:t>
            </a:r>
            <a:r>
              <a:rPr lang="tr-TR" dirty="0" smtClean="0"/>
              <a:t>)Zeminde belirgin olmakla birlikte, yanılma sınırları dışında kalan ve herhangi bir hatası tespit edilemeyip plândaki sınırlarının esas alınması gereken durumlar                   </a:t>
            </a:r>
            <a:r>
              <a:rPr lang="tr-TR" b="1" dirty="0" smtClean="0">
                <a:solidFill>
                  <a:srgbClr val="C00000"/>
                </a:solidFill>
              </a:rPr>
              <a:t>ile </a:t>
            </a:r>
          </a:p>
          <a:p>
            <a:pPr algn="just"/>
            <a:r>
              <a:rPr lang="tr-TR" dirty="0" smtClean="0"/>
              <a:t>(</a:t>
            </a:r>
            <a:r>
              <a:rPr lang="tr-TR" dirty="0" smtClean="0">
                <a:latin typeface="Arial Black" pitchFamily="34" charset="0"/>
              </a:rPr>
              <a:t>2</a:t>
            </a:r>
            <a:r>
              <a:rPr lang="tr-TR" dirty="0" smtClean="0"/>
              <a:t>)Zeminde belirgin sınır olmadığından zemin karşılaştırması yapılamayan noktalar, </a:t>
            </a:r>
          </a:p>
          <a:p>
            <a:pPr algn="just">
              <a:buNone/>
            </a:pPr>
            <a:r>
              <a:rPr lang="tr-TR" b="1" dirty="0" smtClean="0"/>
              <a:t>   </a:t>
            </a:r>
            <a:r>
              <a:rPr lang="tr-TR" b="1" u="sng" dirty="0" smtClean="0"/>
              <a:t>zeminde uyumlu</a:t>
            </a:r>
            <a:r>
              <a:rPr lang="tr-TR" b="1" dirty="0" smtClean="0"/>
              <a:t> </a:t>
            </a:r>
            <a:r>
              <a:rPr lang="tr-TR" dirty="0" smtClean="0"/>
              <a:t>olan </a:t>
            </a:r>
            <a:r>
              <a:rPr lang="tr-TR" b="1" dirty="0" smtClean="0">
                <a:solidFill>
                  <a:srgbClr val="C00000"/>
                </a:solidFill>
              </a:rPr>
              <a:t>uygun dağılımdaki</a:t>
            </a:r>
            <a:r>
              <a:rPr lang="tr-TR" dirty="0" smtClean="0"/>
              <a:t> noktalara göre dönüştürülmek suretiyle koordinatları elde edilerek veri bütünlüğü sağlanacağından, </a:t>
            </a:r>
          </a:p>
          <a:p>
            <a:pPr algn="just">
              <a:buNone/>
            </a:pPr>
            <a:endParaRPr lang="tr-TR" dirty="0" smtClean="0"/>
          </a:p>
          <a:p>
            <a:pPr algn="just">
              <a:buNone/>
            </a:pPr>
            <a:r>
              <a:rPr lang="tr-TR" dirty="0" smtClean="0"/>
              <a:t>Yani,… </a:t>
            </a:r>
          </a:p>
        </p:txBody>
      </p:sp>
      <p:sp>
        <p:nvSpPr>
          <p:cNvPr id="6" name="1 Başlık"/>
          <p:cNvSpPr>
            <a:spLocks noGrp="1"/>
          </p:cNvSpPr>
          <p:nvPr>
            <p:ph type="title"/>
          </p:nvPr>
        </p:nvSpPr>
        <p:spPr>
          <a:xfrm>
            <a:off x="457200" y="849364"/>
            <a:ext cx="6472254" cy="1008000"/>
          </a:xfrm>
        </p:spPr>
        <p:style>
          <a:lnRef idx="1">
            <a:schemeClr val="accent5"/>
          </a:lnRef>
          <a:fillRef idx="2">
            <a:schemeClr val="accent5"/>
          </a:fillRef>
          <a:effectRef idx="1">
            <a:schemeClr val="accent5"/>
          </a:effectRef>
          <a:fontRef idx="minor">
            <a:schemeClr val="dk1"/>
          </a:fontRef>
        </p:style>
        <p:txBody>
          <a:bodyPr>
            <a:noAutofit/>
          </a:bodyPr>
          <a:lstStyle/>
          <a:p>
            <a:r>
              <a:rPr lang="tr-TR" sz="3000" dirty="0" smtClean="0"/>
              <a:t> </a:t>
            </a:r>
            <a:br>
              <a:rPr lang="tr-TR" sz="3000" dirty="0" smtClean="0"/>
            </a:br>
            <a:r>
              <a:rPr lang="tr-TR" sz="3000" dirty="0" smtClean="0"/>
              <a:t>Nihai Koordinatlarda Nokta Konum Doğruluğu (</a:t>
            </a:r>
            <a:r>
              <a:rPr lang="tr-TR" sz="3000" b="1" dirty="0" err="1" smtClean="0"/>
              <a:t>Mk</a:t>
            </a:r>
            <a:r>
              <a:rPr lang="tr-TR" sz="3000" b="1" dirty="0" smtClean="0"/>
              <a:t>) </a:t>
            </a:r>
            <a:r>
              <a:rPr lang="tr-TR" sz="3000" dirty="0" smtClean="0"/>
              <a:t>Hesabı</a:t>
            </a:r>
            <a:endParaRPr lang="tr-TR" sz="3000" dirty="0"/>
          </a:p>
        </p:txBody>
      </p:sp>
      <p:pic>
        <p:nvPicPr>
          <p:cNvPr id="7" name="Picture 2" descr="tkgm ile ilgili görsel sonucu"/>
          <p:cNvPicPr>
            <a:picLocks noChangeAspect="1" noChangeArrowheads="1"/>
          </p:cNvPicPr>
          <p:nvPr/>
        </p:nvPicPr>
        <p:blipFill>
          <a:blip r:embed="rId2" cstate="screen"/>
          <a:srcRect/>
          <a:stretch>
            <a:fillRect/>
          </a:stretch>
        </p:blipFill>
        <p:spPr bwMode="auto">
          <a:xfrm>
            <a:off x="8072462" y="492132"/>
            <a:ext cx="1079480" cy="1079480"/>
          </a:xfrm>
          <a:prstGeom prst="rect">
            <a:avLst/>
          </a:prstGeom>
          <a:ln>
            <a:noFill/>
          </a:ln>
          <a:effectLst>
            <a:softEdge rad="112500"/>
          </a:effectLst>
        </p:spPr>
      </p:pic>
      <p:sp>
        <p:nvSpPr>
          <p:cNvPr id="8" name="7 Sağ Ok"/>
          <p:cNvSpPr/>
          <p:nvPr/>
        </p:nvSpPr>
        <p:spPr>
          <a:xfrm>
            <a:off x="1691680" y="5964560"/>
            <a:ext cx="586408" cy="360040"/>
          </a:xfrm>
          <a:prstGeom prst="right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tr-TR"/>
          </a:p>
        </p:txBody>
      </p:sp>
    </p:spTree>
  </p:cSld>
  <p:clrMapOvr>
    <a:masterClrMapping/>
  </p:clrMapOvr>
  <p:transition>
    <p:dissolv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descr="tkgm ile ilgili görsel sonucu"/>
          <p:cNvPicPr>
            <a:picLocks noChangeAspect="1" noChangeArrowheads="1"/>
          </p:cNvPicPr>
          <p:nvPr/>
        </p:nvPicPr>
        <p:blipFill>
          <a:blip r:embed="rId2" cstate="screen"/>
          <a:srcRect/>
          <a:stretch>
            <a:fillRect/>
          </a:stretch>
        </p:blipFill>
        <p:spPr bwMode="auto">
          <a:xfrm>
            <a:off x="8064520" y="428604"/>
            <a:ext cx="1079480" cy="1079480"/>
          </a:xfrm>
          <a:prstGeom prst="rect">
            <a:avLst/>
          </a:prstGeom>
          <a:ln>
            <a:noFill/>
          </a:ln>
          <a:effectLst>
            <a:softEdge rad="112500"/>
          </a:effectLst>
        </p:spPr>
      </p:pic>
      <p:pic>
        <p:nvPicPr>
          <p:cNvPr id="1026" name="Picture 2" descr="C:\Users\dogukan\Desktop\ccc.jpg"/>
          <p:cNvPicPr>
            <a:picLocks noChangeAspect="1" noChangeArrowheads="1"/>
          </p:cNvPicPr>
          <p:nvPr/>
        </p:nvPicPr>
        <p:blipFill>
          <a:blip r:embed="rId3" cstate="screen"/>
          <a:srcRect/>
          <a:stretch>
            <a:fillRect/>
          </a:stretch>
        </p:blipFill>
        <p:spPr bwMode="auto">
          <a:xfrm>
            <a:off x="185742" y="1000108"/>
            <a:ext cx="8815414" cy="5499118"/>
          </a:xfrm>
          <a:prstGeom prst="rect">
            <a:avLst/>
          </a:prstGeom>
          <a:ln>
            <a:noFill/>
          </a:ln>
          <a:effectLst>
            <a:outerShdw blurRad="190500" algn="tl" rotWithShape="0">
              <a:srgbClr val="000000">
                <a:alpha val="70000"/>
              </a:srgbClr>
            </a:outerShdw>
          </a:effectLst>
        </p:spPr>
      </p:pic>
      <p:sp>
        <p:nvSpPr>
          <p:cNvPr id="7" name="6 Oval Belirtme Çizgisi"/>
          <p:cNvSpPr/>
          <p:nvPr/>
        </p:nvSpPr>
        <p:spPr>
          <a:xfrm>
            <a:off x="2714612" y="2515131"/>
            <a:ext cx="3619512" cy="1985440"/>
          </a:xfrm>
          <a:prstGeom prst="wedgeEllipseCallout">
            <a:avLst>
              <a:gd name="adj1" fmla="val -55076"/>
              <a:gd name="adj2" fmla="val 40081"/>
            </a:avLst>
          </a:prstGeom>
          <a:solidFill>
            <a:srgbClr val="FFC0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7 Metin kutusu"/>
          <p:cNvSpPr txBox="1"/>
          <p:nvPr/>
        </p:nvSpPr>
        <p:spPr>
          <a:xfrm>
            <a:off x="2928926" y="3071810"/>
            <a:ext cx="3326552" cy="923330"/>
          </a:xfrm>
          <a:prstGeom prst="rect">
            <a:avLst/>
          </a:prstGeom>
          <a:noFill/>
        </p:spPr>
        <p:txBody>
          <a:bodyPr wrap="none" rtlCol="0">
            <a:spAutoFit/>
          </a:bodyPr>
          <a:lstStyle/>
          <a:p>
            <a:r>
              <a:rPr lang="tr-TR" b="1" dirty="0" smtClean="0"/>
              <a:t>Zeminde belirgin sınırlar var</a:t>
            </a:r>
          </a:p>
          <a:p>
            <a:r>
              <a:rPr lang="tr-TR" b="1" dirty="0" smtClean="0"/>
              <a:t>Fakat </a:t>
            </a:r>
            <a:r>
              <a:rPr lang="tr-TR" b="1" dirty="0" smtClean="0">
                <a:solidFill>
                  <a:srgbClr val="C00000"/>
                </a:solidFill>
              </a:rPr>
              <a:t>Zeminle yanılma sınırı </a:t>
            </a:r>
          </a:p>
          <a:p>
            <a:r>
              <a:rPr lang="tr-TR" b="1" dirty="0" smtClean="0">
                <a:solidFill>
                  <a:srgbClr val="C00000"/>
                </a:solidFill>
              </a:rPr>
              <a:t>dışında uyumsuz</a:t>
            </a:r>
            <a:endParaRPr lang="tr-TR" b="1" dirty="0">
              <a:solidFill>
                <a:srgbClr val="C00000"/>
              </a:solidFill>
            </a:endParaRPr>
          </a:p>
        </p:txBody>
      </p:sp>
      <p:sp>
        <p:nvSpPr>
          <p:cNvPr id="10" name="9 Metin kutusu"/>
          <p:cNvSpPr txBox="1"/>
          <p:nvPr/>
        </p:nvSpPr>
        <p:spPr>
          <a:xfrm>
            <a:off x="1461541" y="1000108"/>
            <a:ext cx="3865161" cy="646331"/>
          </a:xfrm>
          <a:prstGeom prst="rect">
            <a:avLst/>
          </a:prstGeom>
          <a:solidFill>
            <a:schemeClr val="bg1"/>
          </a:solidFill>
        </p:spPr>
        <p:txBody>
          <a:bodyPr wrap="none" rtlCol="0">
            <a:spAutoFit/>
          </a:bodyPr>
          <a:lstStyle/>
          <a:p>
            <a:r>
              <a:rPr lang="tr-TR" b="1" dirty="0" smtClean="0"/>
              <a:t>Herhangi bir hata tespit</a:t>
            </a:r>
          </a:p>
          <a:p>
            <a:r>
              <a:rPr lang="tr-TR" b="1" dirty="0" smtClean="0"/>
              <a:t>Edilememiş orijinal ölçü değerleri</a:t>
            </a:r>
            <a:endParaRPr lang="tr-TR" b="1" dirty="0"/>
          </a:p>
        </p:txBody>
      </p:sp>
      <p:cxnSp>
        <p:nvCxnSpPr>
          <p:cNvPr id="12" name="11 Düz Bağlayıcı"/>
          <p:cNvCxnSpPr/>
          <p:nvPr/>
        </p:nvCxnSpPr>
        <p:spPr>
          <a:xfrm rot="16200000" flipV="1">
            <a:off x="1437481" y="2634429"/>
            <a:ext cx="1482692" cy="500066"/>
          </a:xfrm>
          <a:prstGeom prst="line">
            <a:avLst/>
          </a:prstGeom>
          <a:ln>
            <a:solidFill>
              <a:srgbClr val="FFFF00"/>
            </a:solidFill>
          </a:ln>
        </p:spPr>
        <p:style>
          <a:lnRef idx="3">
            <a:schemeClr val="accent2"/>
          </a:lnRef>
          <a:fillRef idx="0">
            <a:schemeClr val="accent2"/>
          </a:fillRef>
          <a:effectRef idx="2">
            <a:schemeClr val="accent2"/>
          </a:effectRef>
          <a:fontRef idx="minor">
            <a:schemeClr val="tx1"/>
          </a:fontRef>
        </p:style>
      </p:cxnSp>
      <p:cxnSp>
        <p:nvCxnSpPr>
          <p:cNvPr id="13" name="12 Düz Bağlayıcı"/>
          <p:cNvCxnSpPr/>
          <p:nvPr/>
        </p:nvCxnSpPr>
        <p:spPr>
          <a:xfrm rot="16200000" flipV="1">
            <a:off x="437349" y="3006443"/>
            <a:ext cx="1482692" cy="500066"/>
          </a:xfrm>
          <a:prstGeom prst="line">
            <a:avLst/>
          </a:prstGeom>
          <a:ln>
            <a:solidFill>
              <a:srgbClr val="FFFF00"/>
            </a:solidFill>
          </a:ln>
        </p:spPr>
        <p:style>
          <a:lnRef idx="3">
            <a:schemeClr val="accent2"/>
          </a:lnRef>
          <a:fillRef idx="0">
            <a:schemeClr val="accent2"/>
          </a:fillRef>
          <a:effectRef idx="2">
            <a:schemeClr val="accent2"/>
          </a:effectRef>
          <a:fontRef idx="minor">
            <a:schemeClr val="tx1"/>
          </a:fontRef>
        </p:style>
      </p:cxnSp>
      <p:cxnSp>
        <p:nvCxnSpPr>
          <p:cNvPr id="14" name="13 Düz Bağlayıcı"/>
          <p:cNvCxnSpPr/>
          <p:nvPr/>
        </p:nvCxnSpPr>
        <p:spPr>
          <a:xfrm rot="16200000" flipV="1">
            <a:off x="789070" y="2575027"/>
            <a:ext cx="2066724" cy="212726"/>
          </a:xfrm>
          <a:prstGeom prst="line">
            <a:avLst/>
          </a:prstGeom>
        </p:spPr>
        <p:style>
          <a:lnRef idx="3">
            <a:schemeClr val="accent3"/>
          </a:lnRef>
          <a:fillRef idx="0">
            <a:schemeClr val="accent3"/>
          </a:fillRef>
          <a:effectRef idx="2">
            <a:schemeClr val="accent3"/>
          </a:effectRef>
          <a:fontRef idx="minor">
            <a:schemeClr val="tx1"/>
          </a:fontRef>
        </p:style>
      </p:cxnSp>
    </p:spTree>
  </p:cSld>
  <p:clrMapOvr>
    <a:masterClrMapping/>
  </p:clrMapOvr>
  <p:transition>
    <p:dissolv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dogukan\Desktop\avvv.jpg"/>
          <p:cNvPicPr>
            <a:picLocks noChangeAspect="1" noChangeArrowheads="1"/>
          </p:cNvPicPr>
          <p:nvPr/>
        </p:nvPicPr>
        <p:blipFill>
          <a:blip r:embed="rId2" cstate="screen"/>
          <a:srcRect/>
          <a:stretch>
            <a:fillRect/>
          </a:stretch>
        </p:blipFill>
        <p:spPr bwMode="auto">
          <a:xfrm>
            <a:off x="138113" y="1357298"/>
            <a:ext cx="8867775" cy="4819650"/>
          </a:xfrm>
          <a:prstGeom prst="rect">
            <a:avLst/>
          </a:prstGeom>
          <a:ln>
            <a:noFill/>
          </a:ln>
          <a:effectLst>
            <a:softEdge rad="112500"/>
          </a:effectLst>
        </p:spPr>
      </p:pic>
      <p:sp>
        <p:nvSpPr>
          <p:cNvPr id="7" name="6 Metin kutusu"/>
          <p:cNvSpPr txBox="1"/>
          <p:nvPr/>
        </p:nvSpPr>
        <p:spPr>
          <a:xfrm>
            <a:off x="214282" y="1059404"/>
            <a:ext cx="6276077" cy="369332"/>
          </a:xfrm>
          <a:prstGeom prst="rect">
            <a:avLst/>
          </a:prstGeom>
          <a:solidFill>
            <a:schemeClr val="accent2">
              <a:lumMod val="60000"/>
              <a:lumOff val="40000"/>
            </a:schemeClr>
          </a:solidFill>
          <a:ln>
            <a:solidFill>
              <a:srgbClr val="FF0000"/>
            </a:solidFill>
          </a:ln>
        </p:spPr>
        <p:txBody>
          <a:bodyPr wrap="none" rtlCol="0">
            <a:spAutoFit/>
          </a:bodyPr>
          <a:lstStyle/>
          <a:p>
            <a:r>
              <a:rPr lang="tr-TR" b="1" dirty="0" smtClean="0"/>
              <a:t>Zeminde belirgin sınır yok ve karşılaştırma yapılamıyor!</a:t>
            </a:r>
            <a:endParaRPr lang="tr-TR" b="1" dirty="0"/>
          </a:p>
        </p:txBody>
      </p:sp>
      <p:sp>
        <p:nvSpPr>
          <p:cNvPr id="8" name="7 Bulut Belirtme Çizgisi"/>
          <p:cNvSpPr/>
          <p:nvPr/>
        </p:nvSpPr>
        <p:spPr>
          <a:xfrm>
            <a:off x="5590286" y="1812892"/>
            <a:ext cx="1614453" cy="1113360"/>
          </a:xfrm>
          <a:prstGeom prst="cloudCallout">
            <a:avLst>
              <a:gd name="adj1" fmla="val -92305"/>
              <a:gd name="adj2" fmla="val 158970"/>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6000" b="1" dirty="0" smtClean="0"/>
              <a:t>?</a:t>
            </a:r>
            <a:endParaRPr lang="tr-TR" sz="6000" b="1" dirty="0"/>
          </a:p>
        </p:txBody>
      </p:sp>
      <p:pic>
        <p:nvPicPr>
          <p:cNvPr id="9" name="Picture 2" descr="tkgm ile ilgili görsel sonucu"/>
          <p:cNvPicPr>
            <a:picLocks noChangeAspect="1" noChangeArrowheads="1"/>
          </p:cNvPicPr>
          <p:nvPr/>
        </p:nvPicPr>
        <p:blipFill>
          <a:blip r:embed="rId3" cstate="screen"/>
          <a:srcRect/>
          <a:stretch>
            <a:fillRect/>
          </a:stretch>
        </p:blipFill>
        <p:spPr bwMode="auto">
          <a:xfrm>
            <a:off x="8064520" y="428604"/>
            <a:ext cx="1079480" cy="1079480"/>
          </a:xfrm>
          <a:prstGeom prst="rect">
            <a:avLst/>
          </a:prstGeom>
          <a:ln>
            <a:noFill/>
          </a:ln>
          <a:effectLst>
            <a:softEdge rad="112500"/>
          </a:effectLst>
        </p:spPr>
      </p:pic>
    </p:spTree>
  </p:cSld>
  <p:clrMapOvr>
    <a:masterClrMapping/>
  </p:clrMapOvr>
  <p:transition>
    <p:dissolv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1285860"/>
            <a:ext cx="9144000" cy="4389120"/>
          </a:xfrm>
        </p:spPr>
        <p:txBody>
          <a:bodyPr>
            <a:normAutofit lnSpcReduction="10000"/>
          </a:bodyPr>
          <a:lstStyle/>
          <a:p>
            <a:r>
              <a:rPr lang="tr-TR" sz="2400" b="1" dirty="0" smtClean="0"/>
              <a:t>Bu gibi noktalarda nokta konum doğruluğu;</a:t>
            </a:r>
          </a:p>
          <a:p>
            <a:endParaRPr lang="tr-TR" sz="2400" b="1" u="sng" dirty="0" smtClean="0">
              <a:solidFill>
                <a:srgbClr val="C00000"/>
              </a:solidFill>
            </a:endParaRPr>
          </a:p>
          <a:p>
            <a:endParaRPr lang="tr-TR" sz="2400" b="1" u="sng" dirty="0" smtClean="0">
              <a:solidFill>
                <a:srgbClr val="C00000"/>
              </a:solidFill>
            </a:endParaRPr>
          </a:p>
          <a:p>
            <a:r>
              <a:rPr lang="tr-TR" sz="2400" b="1" u="sng" dirty="0" smtClean="0">
                <a:solidFill>
                  <a:srgbClr val="C00000"/>
                </a:solidFill>
              </a:rPr>
              <a:t>Lokal-ITRF</a:t>
            </a:r>
            <a:r>
              <a:rPr lang="tr-TR" sz="2400" u="sng" dirty="0" smtClean="0"/>
              <a:t> veya </a:t>
            </a:r>
            <a:r>
              <a:rPr lang="tr-TR" sz="2400" b="1" u="sng" dirty="0" smtClean="0">
                <a:solidFill>
                  <a:srgbClr val="C00000"/>
                </a:solidFill>
              </a:rPr>
              <a:t>ED</a:t>
            </a:r>
            <a:r>
              <a:rPr lang="tr-TR" sz="2400" b="1" u="sng" dirty="0" smtClean="0">
                <a:solidFill>
                  <a:srgbClr val="C00000"/>
                </a:solidFill>
                <a:latin typeface="Times New Roman" pitchFamily="18" charset="0"/>
                <a:cs typeface="Times New Roman" pitchFamily="18" charset="0"/>
              </a:rPr>
              <a:t>50</a:t>
            </a:r>
            <a:r>
              <a:rPr lang="tr-TR" sz="2400" b="1" u="sng" dirty="0" smtClean="0">
                <a:solidFill>
                  <a:srgbClr val="C00000"/>
                </a:solidFill>
              </a:rPr>
              <a:t>-</a:t>
            </a:r>
            <a:r>
              <a:rPr lang="tr-TR" sz="2400" b="1" u="sng" dirty="0" err="1" smtClean="0">
                <a:solidFill>
                  <a:srgbClr val="C00000"/>
                </a:solidFill>
              </a:rPr>
              <a:t>ITRF</a:t>
            </a:r>
            <a:r>
              <a:rPr lang="tr-TR" sz="2400" u="sng" dirty="0" err="1" smtClean="0"/>
              <a:t>’e</a:t>
            </a:r>
            <a:r>
              <a:rPr lang="tr-TR" sz="2400" u="sng" dirty="0" smtClean="0"/>
              <a:t> Dönüşüm Yapılmış ise;</a:t>
            </a:r>
          </a:p>
          <a:p>
            <a:endParaRPr lang="tr-TR" sz="2400" u="sng" dirty="0" smtClean="0"/>
          </a:p>
          <a:p>
            <a:pPr>
              <a:buNone/>
            </a:pPr>
            <a:r>
              <a:rPr lang="tr-TR" sz="2300" b="1" dirty="0" smtClean="0">
                <a:solidFill>
                  <a:srgbClr val="0000FF"/>
                </a:solidFill>
              </a:rPr>
              <a:t>    MK </a:t>
            </a:r>
            <a:r>
              <a:rPr lang="tr-TR" sz="2300" dirty="0" smtClean="0"/>
              <a:t>= (ds</a:t>
            </a:r>
            <a:r>
              <a:rPr lang="tr-TR" sz="2300" baseline="-25000" dirty="0" smtClean="0"/>
              <a:t>max</a:t>
            </a:r>
            <a:r>
              <a:rPr lang="tr-TR" sz="2300" baseline="30000" dirty="0" smtClean="0"/>
              <a:t>2</a:t>
            </a:r>
            <a:r>
              <a:rPr lang="tr-TR" sz="2300" dirty="0" smtClean="0"/>
              <a:t> +</a:t>
            </a:r>
            <a:r>
              <a:rPr lang="tr-TR" sz="2300" dirty="0" smtClean="0">
                <a:solidFill>
                  <a:srgbClr val="C00000"/>
                </a:solidFill>
                <a:latin typeface="Times New Roman" pitchFamily="18" charset="0"/>
                <a:cs typeface="Times New Roman" pitchFamily="18" charset="0"/>
              </a:rPr>
              <a:t>1.</a:t>
            </a:r>
            <a:r>
              <a:rPr lang="tr-TR" sz="2300" dirty="0" smtClean="0">
                <a:solidFill>
                  <a:srgbClr val="C00000"/>
                </a:solidFill>
              </a:rPr>
              <a:t>Dönüşüm</a:t>
            </a:r>
            <a:r>
              <a:rPr lang="tr-TR" sz="2300" baseline="-25000" dirty="0" smtClean="0"/>
              <a:t>max</a:t>
            </a:r>
            <a:r>
              <a:rPr lang="tr-TR" sz="2300" baseline="30000" dirty="0" smtClean="0"/>
              <a:t>2</a:t>
            </a:r>
            <a:r>
              <a:rPr lang="tr-TR" sz="2300" dirty="0" smtClean="0"/>
              <a:t> + </a:t>
            </a:r>
            <a:r>
              <a:rPr lang="tr-TR" sz="2300" dirty="0" smtClean="0">
                <a:solidFill>
                  <a:srgbClr val="0000FF"/>
                </a:solidFill>
                <a:latin typeface="Times New Roman" pitchFamily="18" charset="0"/>
                <a:cs typeface="Times New Roman" pitchFamily="18" charset="0"/>
              </a:rPr>
              <a:t>2.</a:t>
            </a:r>
            <a:r>
              <a:rPr lang="tr-TR" sz="2300" dirty="0" smtClean="0">
                <a:solidFill>
                  <a:srgbClr val="0000FF"/>
                </a:solidFill>
              </a:rPr>
              <a:t>Dönüşüm</a:t>
            </a:r>
            <a:r>
              <a:rPr lang="tr-TR" sz="2300" baseline="-25000" dirty="0" smtClean="0"/>
              <a:t>max</a:t>
            </a:r>
            <a:r>
              <a:rPr lang="tr-TR" sz="2300" baseline="30000" dirty="0" smtClean="0"/>
              <a:t>2 +</a:t>
            </a:r>
            <a:r>
              <a:rPr lang="tr-TR" sz="2300" dirty="0" smtClean="0"/>
              <a:t>Z</a:t>
            </a:r>
            <a:r>
              <a:rPr lang="tr-TR" sz="2300" baseline="-25000" dirty="0" smtClean="0"/>
              <a:t>max</a:t>
            </a:r>
            <a:r>
              <a:rPr lang="tr-TR" sz="2300" baseline="30000" dirty="0" smtClean="0"/>
              <a:t>2</a:t>
            </a:r>
            <a:r>
              <a:rPr lang="tr-TR" sz="2300" dirty="0" smtClean="0"/>
              <a:t>)</a:t>
            </a:r>
            <a:r>
              <a:rPr lang="tr-TR" sz="2300" baseline="30000" dirty="0" smtClean="0"/>
              <a:t>1/2</a:t>
            </a:r>
          </a:p>
          <a:p>
            <a:pPr>
              <a:buNone/>
            </a:pPr>
            <a:endParaRPr lang="tr-TR" sz="2300" baseline="30000" dirty="0" smtClean="0"/>
          </a:p>
          <a:p>
            <a:pPr>
              <a:buNone/>
            </a:pPr>
            <a:endParaRPr lang="tr-TR" sz="2300" baseline="30000" dirty="0" smtClean="0"/>
          </a:p>
          <a:p>
            <a:r>
              <a:rPr lang="tr-TR" sz="2400" b="1" u="sng" dirty="0" smtClean="0">
                <a:solidFill>
                  <a:srgbClr val="C00000"/>
                </a:solidFill>
              </a:rPr>
              <a:t>Lokal-ED</a:t>
            </a:r>
            <a:r>
              <a:rPr lang="tr-TR" sz="2400" b="1" u="sng" dirty="0" smtClean="0">
                <a:solidFill>
                  <a:srgbClr val="C00000"/>
                </a:solidFill>
                <a:latin typeface="Times New Roman" pitchFamily="18" charset="0"/>
                <a:cs typeface="Times New Roman" pitchFamily="18" charset="0"/>
              </a:rPr>
              <a:t>50</a:t>
            </a:r>
            <a:r>
              <a:rPr lang="tr-TR" sz="2400" b="1" u="sng" dirty="0" smtClean="0">
                <a:solidFill>
                  <a:srgbClr val="C00000"/>
                </a:solidFill>
              </a:rPr>
              <a:t>’ye  </a:t>
            </a:r>
            <a:r>
              <a:rPr lang="tr-TR" sz="2400" u="sng" dirty="0" smtClean="0"/>
              <a:t>ve</a:t>
            </a:r>
            <a:r>
              <a:rPr lang="tr-TR" sz="2400" b="1" u="sng" dirty="0" smtClean="0">
                <a:solidFill>
                  <a:srgbClr val="C00000"/>
                </a:solidFill>
              </a:rPr>
              <a:t> ED</a:t>
            </a:r>
            <a:r>
              <a:rPr lang="tr-TR" sz="2400" b="1" u="sng" dirty="0" smtClean="0">
                <a:solidFill>
                  <a:srgbClr val="C00000"/>
                </a:solidFill>
                <a:latin typeface="Times New Roman" pitchFamily="18" charset="0"/>
                <a:cs typeface="Times New Roman" pitchFamily="18" charset="0"/>
              </a:rPr>
              <a:t>50</a:t>
            </a:r>
            <a:r>
              <a:rPr lang="tr-TR" sz="2400" b="1" u="sng" dirty="0" smtClean="0">
                <a:solidFill>
                  <a:srgbClr val="C00000"/>
                </a:solidFill>
              </a:rPr>
              <a:t>-</a:t>
            </a:r>
            <a:r>
              <a:rPr lang="tr-TR" sz="2400" b="1" u="sng" dirty="0" err="1" smtClean="0">
                <a:solidFill>
                  <a:srgbClr val="C00000"/>
                </a:solidFill>
              </a:rPr>
              <a:t>ITRF’e</a:t>
            </a:r>
            <a:r>
              <a:rPr lang="tr-TR" sz="2400" b="1" u="sng" dirty="0" smtClean="0">
                <a:solidFill>
                  <a:srgbClr val="C00000"/>
                </a:solidFill>
              </a:rPr>
              <a:t> </a:t>
            </a:r>
            <a:r>
              <a:rPr lang="tr-TR" sz="2400" u="sng" dirty="0" smtClean="0"/>
              <a:t>Dönüşüm Yapılmış ise;</a:t>
            </a:r>
          </a:p>
          <a:p>
            <a:pPr>
              <a:buNone/>
            </a:pPr>
            <a:r>
              <a:rPr lang="tr-TR" sz="2400" b="1" dirty="0" smtClean="0">
                <a:solidFill>
                  <a:srgbClr val="0000FF"/>
                </a:solidFill>
              </a:rPr>
              <a:t>       </a:t>
            </a:r>
          </a:p>
          <a:p>
            <a:pPr>
              <a:buNone/>
            </a:pPr>
            <a:r>
              <a:rPr lang="tr-TR" sz="1800" b="1" dirty="0" smtClean="0">
                <a:solidFill>
                  <a:srgbClr val="0000FF"/>
                </a:solidFill>
              </a:rPr>
              <a:t>  </a:t>
            </a:r>
            <a:r>
              <a:rPr lang="tr-TR" sz="2100" b="1" dirty="0" smtClean="0">
                <a:solidFill>
                  <a:srgbClr val="0000FF"/>
                </a:solidFill>
              </a:rPr>
              <a:t>MK </a:t>
            </a:r>
            <a:r>
              <a:rPr lang="tr-TR" sz="2100" dirty="0" smtClean="0"/>
              <a:t>= (ds</a:t>
            </a:r>
            <a:r>
              <a:rPr lang="tr-TR" sz="2100" baseline="-25000" dirty="0" smtClean="0"/>
              <a:t>max</a:t>
            </a:r>
            <a:r>
              <a:rPr lang="tr-TR" sz="2100" baseline="30000" dirty="0" smtClean="0"/>
              <a:t>2</a:t>
            </a:r>
            <a:r>
              <a:rPr lang="tr-TR" sz="2100" dirty="0" smtClean="0"/>
              <a:t> +</a:t>
            </a:r>
            <a:r>
              <a:rPr lang="tr-TR" sz="2100" dirty="0" smtClean="0">
                <a:solidFill>
                  <a:srgbClr val="C00000"/>
                </a:solidFill>
                <a:latin typeface="Times New Roman" pitchFamily="18" charset="0"/>
                <a:cs typeface="Times New Roman" pitchFamily="18" charset="0"/>
              </a:rPr>
              <a:t>1.</a:t>
            </a:r>
            <a:r>
              <a:rPr lang="tr-TR" sz="2100" dirty="0" smtClean="0">
                <a:solidFill>
                  <a:srgbClr val="C00000"/>
                </a:solidFill>
              </a:rPr>
              <a:t>Dönüşüm</a:t>
            </a:r>
            <a:r>
              <a:rPr lang="tr-TR" sz="2100" baseline="-25000" dirty="0" smtClean="0"/>
              <a:t>max</a:t>
            </a:r>
            <a:r>
              <a:rPr lang="tr-TR" sz="2100" baseline="30000" dirty="0" smtClean="0"/>
              <a:t>2</a:t>
            </a:r>
            <a:r>
              <a:rPr lang="tr-TR" sz="2100" dirty="0" smtClean="0"/>
              <a:t> + </a:t>
            </a:r>
            <a:r>
              <a:rPr lang="tr-TR" sz="2100" dirty="0" smtClean="0">
                <a:solidFill>
                  <a:srgbClr val="0000FF"/>
                </a:solidFill>
                <a:latin typeface="Times New Roman" pitchFamily="18" charset="0"/>
                <a:cs typeface="Times New Roman" pitchFamily="18" charset="0"/>
              </a:rPr>
              <a:t>2.</a:t>
            </a:r>
            <a:r>
              <a:rPr lang="tr-TR" sz="2100" dirty="0" smtClean="0">
                <a:solidFill>
                  <a:srgbClr val="0000FF"/>
                </a:solidFill>
              </a:rPr>
              <a:t>Dönüşüm</a:t>
            </a:r>
            <a:r>
              <a:rPr lang="tr-TR" sz="2100" baseline="-25000" dirty="0" smtClean="0"/>
              <a:t>max</a:t>
            </a:r>
            <a:r>
              <a:rPr lang="tr-TR" sz="2100" baseline="30000" dirty="0" smtClean="0"/>
              <a:t>2 + </a:t>
            </a:r>
            <a:r>
              <a:rPr lang="tr-TR" sz="2100" dirty="0" smtClean="0">
                <a:solidFill>
                  <a:srgbClr val="9E09C7"/>
                </a:solidFill>
                <a:latin typeface="Times New Roman" pitchFamily="18" charset="0"/>
                <a:cs typeface="Times New Roman" pitchFamily="18" charset="0"/>
              </a:rPr>
              <a:t>3.</a:t>
            </a:r>
            <a:r>
              <a:rPr lang="tr-TR" sz="2100" dirty="0" smtClean="0">
                <a:solidFill>
                  <a:srgbClr val="9E09C7"/>
                </a:solidFill>
              </a:rPr>
              <a:t>Dönüşüm</a:t>
            </a:r>
            <a:r>
              <a:rPr lang="tr-TR" sz="2100" baseline="-25000" dirty="0" smtClean="0"/>
              <a:t>max</a:t>
            </a:r>
            <a:r>
              <a:rPr lang="tr-TR" sz="2100" baseline="30000" dirty="0" smtClean="0"/>
              <a:t>2  </a:t>
            </a:r>
            <a:r>
              <a:rPr lang="tr-TR" sz="2100" dirty="0" smtClean="0"/>
              <a:t>+Z</a:t>
            </a:r>
            <a:r>
              <a:rPr lang="tr-TR" sz="2100" baseline="-25000" dirty="0" smtClean="0"/>
              <a:t>max</a:t>
            </a:r>
            <a:r>
              <a:rPr lang="tr-TR" sz="2100" baseline="30000" dirty="0" smtClean="0"/>
              <a:t>2</a:t>
            </a:r>
            <a:r>
              <a:rPr lang="tr-TR" sz="2100" dirty="0" smtClean="0"/>
              <a:t>)</a:t>
            </a:r>
            <a:r>
              <a:rPr lang="tr-TR" sz="2100" baseline="30000" dirty="0" smtClean="0"/>
              <a:t>1/2</a:t>
            </a:r>
            <a:endParaRPr lang="tr-TR" sz="2100" u="sng" dirty="0" smtClean="0"/>
          </a:p>
          <a:p>
            <a:endParaRPr lang="tr-TR" sz="2400" u="sng" dirty="0" smtClean="0"/>
          </a:p>
          <a:p>
            <a:pPr>
              <a:buNone/>
            </a:pPr>
            <a:endParaRPr lang="tr-TR" sz="2300" baseline="30000" dirty="0" smtClean="0"/>
          </a:p>
          <a:p>
            <a:pPr>
              <a:buNone/>
            </a:pPr>
            <a:endParaRPr lang="tr-TR" sz="2300" u="sng" dirty="0" smtClean="0"/>
          </a:p>
          <a:p>
            <a:endParaRPr lang="tr-TR" dirty="0"/>
          </a:p>
        </p:txBody>
      </p:sp>
      <p:pic>
        <p:nvPicPr>
          <p:cNvPr id="6" name="Picture 2" descr="tkgm ile ilgili görsel sonucu"/>
          <p:cNvPicPr>
            <a:picLocks noChangeAspect="1" noChangeArrowheads="1"/>
          </p:cNvPicPr>
          <p:nvPr/>
        </p:nvPicPr>
        <p:blipFill>
          <a:blip r:embed="rId2" cstate="screen"/>
          <a:srcRect/>
          <a:stretch>
            <a:fillRect/>
          </a:stretch>
        </p:blipFill>
        <p:spPr bwMode="auto">
          <a:xfrm>
            <a:off x="8064520" y="492132"/>
            <a:ext cx="1079480" cy="1079480"/>
          </a:xfrm>
          <a:prstGeom prst="rect">
            <a:avLst/>
          </a:prstGeom>
          <a:ln>
            <a:noFill/>
          </a:ln>
          <a:effectLst>
            <a:softEdge rad="112500"/>
          </a:effectLst>
        </p:spPr>
      </p:pic>
      <p:cxnSp>
        <p:nvCxnSpPr>
          <p:cNvPr id="5" name="4 Düz Ok Bağlayıcısı"/>
          <p:cNvCxnSpPr/>
          <p:nvPr/>
        </p:nvCxnSpPr>
        <p:spPr>
          <a:xfrm flipH="1">
            <a:off x="2987824" y="2929728"/>
            <a:ext cx="656276" cy="330995"/>
          </a:xfrm>
          <a:prstGeom prst="straightConnector1">
            <a:avLst/>
          </a:prstGeom>
          <a:ln>
            <a:tailEnd type="arrow"/>
          </a:ln>
        </p:spPr>
        <p:style>
          <a:lnRef idx="3">
            <a:schemeClr val="accent4"/>
          </a:lnRef>
          <a:fillRef idx="0">
            <a:schemeClr val="accent4"/>
          </a:fillRef>
          <a:effectRef idx="2">
            <a:schemeClr val="accent4"/>
          </a:effectRef>
          <a:fontRef idx="minor">
            <a:schemeClr val="tx1"/>
          </a:fontRef>
        </p:style>
      </p:cxnSp>
      <p:cxnSp>
        <p:nvCxnSpPr>
          <p:cNvPr id="7" name="6 Düz Ok Bağlayıcısı"/>
          <p:cNvCxnSpPr/>
          <p:nvPr/>
        </p:nvCxnSpPr>
        <p:spPr>
          <a:xfrm rot="16200000" flipH="1">
            <a:off x="2143902" y="4501364"/>
            <a:ext cx="500066" cy="498478"/>
          </a:xfrm>
          <a:prstGeom prst="straightConnector1">
            <a:avLst/>
          </a:prstGeom>
          <a:ln>
            <a:tailEnd type="arrow"/>
          </a:ln>
        </p:spPr>
        <p:style>
          <a:lnRef idx="3">
            <a:schemeClr val="accent4"/>
          </a:lnRef>
          <a:fillRef idx="0">
            <a:schemeClr val="accent4"/>
          </a:fillRef>
          <a:effectRef idx="2">
            <a:schemeClr val="accent4"/>
          </a:effectRef>
          <a:fontRef idx="minor">
            <a:schemeClr val="tx1"/>
          </a:fontRef>
        </p:style>
      </p:cxnSp>
      <p:cxnSp>
        <p:nvCxnSpPr>
          <p:cNvPr id="9" name="8 Düz Ok Bağlayıcısı"/>
          <p:cNvCxnSpPr/>
          <p:nvPr/>
        </p:nvCxnSpPr>
        <p:spPr>
          <a:xfrm rot="16200000" flipH="1">
            <a:off x="4214016" y="4501364"/>
            <a:ext cx="500066" cy="498478"/>
          </a:xfrm>
          <a:prstGeom prst="straightConnector1">
            <a:avLst/>
          </a:prstGeom>
          <a:ln>
            <a:tailEnd type="arrow"/>
          </a:ln>
        </p:spPr>
        <p:style>
          <a:lnRef idx="3">
            <a:schemeClr val="accent4"/>
          </a:lnRef>
          <a:fillRef idx="0">
            <a:schemeClr val="accent4"/>
          </a:fillRef>
          <a:effectRef idx="2">
            <a:schemeClr val="accent4"/>
          </a:effectRef>
          <a:fontRef idx="minor">
            <a:schemeClr val="tx1"/>
          </a:fontRef>
        </p:style>
      </p:cxnSp>
      <p:sp>
        <p:nvSpPr>
          <p:cNvPr id="8" name="7 Metin kutusu"/>
          <p:cNvSpPr txBox="1"/>
          <p:nvPr/>
        </p:nvSpPr>
        <p:spPr>
          <a:xfrm>
            <a:off x="1558307" y="6144438"/>
            <a:ext cx="7332585" cy="369332"/>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wrap="none" rtlCol="0">
            <a:spAutoFit/>
          </a:bodyPr>
          <a:lstStyle/>
          <a:p>
            <a:r>
              <a:rPr lang="tr-TR" dirty="0" smtClean="0"/>
              <a:t>Zeminle uyumlu ve uygun dağılımdaki belirgin noktalara göre dönüşüm</a:t>
            </a:r>
            <a:endParaRPr lang="tr-TR" dirty="0"/>
          </a:p>
        </p:txBody>
      </p:sp>
      <p:cxnSp>
        <p:nvCxnSpPr>
          <p:cNvPr id="11" name="10 Düz Ok Bağlayıcısı"/>
          <p:cNvCxnSpPr/>
          <p:nvPr/>
        </p:nvCxnSpPr>
        <p:spPr>
          <a:xfrm rot="5400000" flipH="1" flipV="1">
            <a:off x="5464975" y="5479233"/>
            <a:ext cx="857256" cy="357190"/>
          </a:xfrm>
          <a:prstGeom prst="straightConnector1">
            <a:avLst/>
          </a:prstGeom>
          <a:ln>
            <a:tailEnd type="arrow"/>
          </a:ln>
        </p:spPr>
        <p:style>
          <a:lnRef idx="2">
            <a:schemeClr val="accent4"/>
          </a:lnRef>
          <a:fillRef idx="0">
            <a:schemeClr val="accent4"/>
          </a:fillRef>
          <a:effectRef idx="1">
            <a:schemeClr val="accent4"/>
          </a:effectRef>
          <a:fontRef idx="minor">
            <a:schemeClr val="tx1"/>
          </a:fontRef>
        </p:style>
      </p:cxnSp>
      <p:cxnSp>
        <p:nvCxnSpPr>
          <p:cNvPr id="13" name="12 Düz Ok Bağlayıcısı"/>
          <p:cNvCxnSpPr/>
          <p:nvPr/>
        </p:nvCxnSpPr>
        <p:spPr>
          <a:xfrm rot="5400000" flipH="1" flipV="1">
            <a:off x="5688813" y="3821909"/>
            <a:ext cx="357190" cy="1588"/>
          </a:xfrm>
          <a:prstGeom prst="straightConnector1">
            <a:avLst/>
          </a:prstGeom>
          <a:ln>
            <a:tailEnd type="arrow"/>
          </a:ln>
        </p:spPr>
        <p:style>
          <a:lnRef idx="2">
            <a:schemeClr val="accent4"/>
          </a:lnRef>
          <a:fillRef idx="0">
            <a:schemeClr val="accent4"/>
          </a:fillRef>
          <a:effectRef idx="1">
            <a:schemeClr val="accent4"/>
          </a:effectRef>
          <a:fontRef idx="minor">
            <a:schemeClr val="tx1"/>
          </a:fontRef>
        </p:style>
      </p:cxnSp>
      <p:cxnSp>
        <p:nvCxnSpPr>
          <p:cNvPr id="16" name="15 Düz Bağlayıcı"/>
          <p:cNvCxnSpPr/>
          <p:nvPr/>
        </p:nvCxnSpPr>
        <p:spPr>
          <a:xfrm>
            <a:off x="5866614" y="4001298"/>
            <a:ext cx="3025866" cy="0"/>
          </a:xfrm>
          <a:prstGeom prst="line">
            <a:avLst/>
          </a:prstGeom>
        </p:spPr>
        <p:style>
          <a:lnRef idx="2">
            <a:schemeClr val="accent4"/>
          </a:lnRef>
          <a:fillRef idx="0">
            <a:schemeClr val="accent4"/>
          </a:fillRef>
          <a:effectRef idx="1">
            <a:schemeClr val="accent4"/>
          </a:effectRef>
          <a:fontRef idx="minor">
            <a:schemeClr val="tx1"/>
          </a:fontRef>
        </p:style>
      </p:cxnSp>
      <p:cxnSp>
        <p:nvCxnSpPr>
          <p:cNvPr id="18" name="17 Düz Bağlayıcı"/>
          <p:cNvCxnSpPr/>
          <p:nvPr/>
        </p:nvCxnSpPr>
        <p:spPr>
          <a:xfrm rot="5400000" flipH="1" flipV="1">
            <a:off x="7821704" y="5073662"/>
            <a:ext cx="2139964" cy="1588"/>
          </a:xfrm>
          <a:prstGeom prst="line">
            <a:avLst/>
          </a:prstGeom>
        </p:spPr>
        <p:style>
          <a:lnRef idx="2">
            <a:schemeClr val="accent4"/>
          </a:lnRef>
          <a:fillRef idx="0">
            <a:schemeClr val="accent4"/>
          </a:fillRef>
          <a:effectRef idx="1">
            <a:schemeClr val="accent4"/>
          </a:effectRef>
          <a:fontRef idx="minor">
            <a:schemeClr val="tx1"/>
          </a:fontRef>
        </p:style>
      </p:cxnSp>
      <p:cxnSp>
        <p:nvCxnSpPr>
          <p:cNvPr id="12" name="11 Düz Ok Bağlayıcısı"/>
          <p:cNvCxnSpPr/>
          <p:nvPr/>
        </p:nvCxnSpPr>
        <p:spPr>
          <a:xfrm>
            <a:off x="1693268" y="2903533"/>
            <a:ext cx="949906" cy="357190"/>
          </a:xfrm>
          <a:prstGeom prst="straightConnector1">
            <a:avLst/>
          </a:prstGeom>
          <a:ln>
            <a:tailEnd type="arrow"/>
          </a:ln>
        </p:spPr>
        <p:style>
          <a:lnRef idx="3">
            <a:schemeClr val="accent4"/>
          </a:lnRef>
          <a:fillRef idx="0">
            <a:schemeClr val="accent4"/>
          </a:fillRef>
          <a:effectRef idx="2">
            <a:schemeClr val="accent4"/>
          </a:effectRef>
          <a:fontRef idx="minor">
            <a:schemeClr val="tx1"/>
          </a:fontRef>
        </p:style>
      </p:cxnSp>
      <p:sp>
        <p:nvSpPr>
          <p:cNvPr id="14" name="13 Metin kutusu"/>
          <p:cNvSpPr txBox="1"/>
          <p:nvPr/>
        </p:nvSpPr>
        <p:spPr>
          <a:xfrm>
            <a:off x="6553478" y="3631966"/>
            <a:ext cx="466794" cy="369332"/>
          </a:xfrm>
          <a:prstGeom prst="rect">
            <a:avLst/>
          </a:prstGeom>
          <a:noFill/>
        </p:spPr>
        <p:txBody>
          <a:bodyPr wrap="none" rtlCol="0">
            <a:spAutoFit/>
          </a:bodyPr>
          <a:lstStyle/>
          <a:p>
            <a:r>
              <a:rPr lang="tr-TR" dirty="0" smtClean="0"/>
              <a:t>(0)</a:t>
            </a:r>
            <a:endParaRPr lang="tr-TR" dirty="0"/>
          </a:p>
        </p:txBody>
      </p:sp>
      <p:sp>
        <p:nvSpPr>
          <p:cNvPr id="15" name="14 Metin kutusu"/>
          <p:cNvSpPr txBox="1"/>
          <p:nvPr/>
        </p:nvSpPr>
        <p:spPr>
          <a:xfrm>
            <a:off x="7831123" y="5305648"/>
            <a:ext cx="466794" cy="369332"/>
          </a:xfrm>
          <a:prstGeom prst="rect">
            <a:avLst/>
          </a:prstGeom>
          <a:noFill/>
        </p:spPr>
        <p:txBody>
          <a:bodyPr wrap="none" rtlCol="0">
            <a:spAutoFit/>
          </a:bodyPr>
          <a:lstStyle/>
          <a:p>
            <a:r>
              <a:rPr lang="tr-TR" dirty="0" smtClean="0"/>
              <a:t>(0)</a:t>
            </a:r>
            <a:endParaRPr lang="tr-TR" dirty="0"/>
          </a:p>
        </p:txBody>
      </p:sp>
    </p:spTree>
  </p:cSld>
  <p:clrMapOvr>
    <a:masterClrMapping/>
  </p:clrMapOvr>
  <p:transition>
    <p:dissolv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Metin kutusu"/>
          <p:cNvSpPr txBox="1"/>
          <p:nvPr/>
        </p:nvSpPr>
        <p:spPr>
          <a:xfrm>
            <a:off x="304853" y="1124744"/>
            <a:ext cx="8982055" cy="5201424"/>
          </a:xfrm>
          <a:prstGeom prst="rect">
            <a:avLst/>
          </a:prstGeom>
          <a:noFill/>
        </p:spPr>
        <p:txBody>
          <a:bodyPr wrap="square" rtlCol="0">
            <a:spAutoFit/>
          </a:bodyPr>
          <a:lstStyle/>
          <a:p>
            <a:pPr marL="457200" indent="-457200">
              <a:buAutoNum type="alphaUcParenR"/>
            </a:pPr>
            <a:r>
              <a:rPr lang="tr-TR" sz="2400" b="1" dirty="0" smtClean="0">
                <a:solidFill>
                  <a:srgbClr val="FFC000"/>
                </a:solidFill>
              </a:rPr>
              <a:t>İyileştirilmiş Koordinatlarda</a:t>
            </a:r>
            <a:r>
              <a:rPr lang="tr-TR" sz="2400" dirty="0" smtClean="0"/>
              <a:t>:  </a:t>
            </a:r>
            <a:r>
              <a:rPr lang="tr-TR" sz="2200" b="1" dirty="0" smtClean="0"/>
              <a:t>MK=0.21 m</a:t>
            </a:r>
          </a:p>
          <a:p>
            <a:pPr marL="457200" indent="-457200"/>
            <a:endParaRPr lang="tr-TR" sz="2200" b="1" dirty="0" smtClean="0"/>
          </a:p>
          <a:p>
            <a:endParaRPr lang="tr-TR" sz="2200" b="1" dirty="0" smtClean="0"/>
          </a:p>
          <a:p>
            <a:r>
              <a:rPr lang="tr-TR" sz="2200" b="1" dirty="0" smtClean="0">
                <a:solidFill>
                  <a:srgbClr val="00B050"/>
                </a:solidFill>
              </a:rPr>
              <a:t>B) Dönüştürülmüş Koordinatlarda    </a:t>
            </a:r>
            <a:r>
              <a:rPr lang="tr-TR" sz="2200" dirty="0" smtClean="0"/>
              <a:t>:  </a:t>
            </a:r>
            <a:r>
              <a:rPr lang="tr-TR" sz="2200" b="1" dirty="0" smtClean="0"/>
              <a:t>MK= </a:t>
            </a:r>
            <a:r>
              <a:rPr lang="tr-TR" sz="2200" dirty="0" smtClean="0"/>
              <a:t>Formül ile bulunan   değer  (Üretim Yöntemi dsmax</a:t>
            </a:r>
            <a:r>
              <a:rPr lang="tr-TR" sz="2200" baseline="30000" dirty="0" smtClean="0"/>
              <a:t>2</a:t>
            </a:r>
            <a:r>
              <a:rPr lang="tr-TR" sz="2200" dirty="0" smtClean="0"/>
              <a:t> + Dönüşüm (</a:t>
            </a:r>
            <a:r>
              <a:rPr lang="tr-TR" sz="2200" dirty="0" err="1" smtClean="0"/>
              <a:t>ler</a:t>
            </a:r>
            <a:r>
              <a:rPr lang="tr-TR" sz="2200" dirty="0" smtClean="0"/>
              <a:t>)</a:t>
            </a:r>
            <a:r>
              <a:rPr lang="tr-TR" sz="2200" baseline="30000" dirty="0" smtClean="0"/>
              <a:t>2</a:t>
            </a:r>
            <a:r>
              <a:rPr lang="tr-TR" sz="2200" dirty="0" smtClean="0"/>
              <a:t> + Uyumlu Noktalara Göre Dönüşüm</a:t>
            </a:r>
            <a:r>
              <a:rPr lang="tr-TR" sz="2200" baseline="30000" dirty="0" smtClean="0"/>
              <a:t>2</a:t>
            </a:r>
            <a:r>
              <a:rPr lang="tr-TR" sz="2200" dirty="0" smtClean="0"/>
              <a:t>)</a:t>
            </a:r>
            <a:r>
              <a:rPr lang="tr-TR" sz="2200" baseline="30000" dirty="0" smtClean="0"/>
              <a:t>1/2</a:t>
            </a:r>
          </a:p>
          <a:p>
            <a:r>
              <a:rPr lang="tr-TR" sz="2200" dirty="0" smtClean="0"/>
              <a:t>Örneğin </a:t>
            </a:r>
            <a:r>
              <a:rPr lang="tr-TR" sz="2200" dirty="0" err="1" smtClean="0"/>
              <a:t>Takeometrik</a:t>
            </a:r>
            <a:r>
              <a:rPr lang="tr-TR" sz="2200" dirty="0" smtClean="0"/>
              <a:t> olarak üretilmiş 1/5000’lik paftasından yapılan sayısallaştırmada,  bir nokta düşünelim; </a:t>
            </a:r>
          </a:p>
          <a:p>
            <a:r>
              <a:rPr lang="tr-TR" sz="2200" dirty="0" smtClean="0">
                <a:solidFill>
                  <a:srgbClr val="00B0F0"/>
                </a:solidFill>
              </a:rPr>
              <a:t>Nihai Konum Doğruluğu: (1,73² + 0.04² + 0.06²)</a:t>
            </a:r>
            <a:r>
              <a:rPr lang="tr-TR" sz="2200" baseline="30000" dirty="0" smtClean="0">
                <a:solidFill>
                  <a:srgbClr val="00B0F0"/>
                </a:solidFill>
              </a:rPr>
              <a:t> 1/2</a:t>
            </a:r>
            <a:r>
              <a:rPr lang="tr-TR" sz="2200" dirty="0" smtClean="0">
                <a:solidFill>
                  <a:srgbClr val="00B0F0"/>
                </a:solidFill>
              </a:rPr>
              <a:t>  = 1.73 m olacaktır.</a:t>
            </a:r>
            <a:endParaRPr lang="tr-TR" sz="2200" baseline="30000" dirty="0" smtClean="0">
              <a:solidFill>
                <a:srgbClr val="00B0F0"/>
              </a:solidFill>
            </a:endParaRPr>
          </a:p>
          <a:p>
            <a:endParaRPr lang="tr-TR" sz="2200" dirty="0" smtClean="0"/>
          </a:p>
          <a:p>
            <a:r>
              <a:rPr lang="tr-TR" sz="2200" b="1" dirty="0" smtClean="0">
                <a:solidFill>
                  <a:srgbClr val="C00000"/>
                </a:solidFill>
              </a:rPr>
              <a:t>C) Düzeltilmiş Koordinatlarda</a:t>
            </a:r>
            <a:r>
              <a:rPr lang="tr-TR" sz="2200" dirty="0" smtClean="0"/>
              <a:t>:  </a:t>
            </a:r>
          </a:p>
          <a:p>
            <a:pPr marL="514350" indent="-514350">
              <a:buFont typeface="+mj-lt"/>
              <a:buAutoNum type="romanUcPeriod"/>
            </a:pPr>
            <a:r>
              <a:rPr lang="tr-TR" sz="2200" dirty="0" smtClean="0"/>
              <a:t>Düzeltme sonrası zeminle uyumlu veya düzeltmede zemin sınırları esas alınmış ise </a:t>
            </a:r>
            <a:r>
              <a:rPr lang="tr-TR" sz="2200" b="1" dirty="0" smtClean="0"/>
              <a:t>MK= 0.21</a:t>
            </a:r>
          </a:p>
          <a:p>
            <a:pPr marL="514350" indent="-514350">
              <a:buFont typeface="+mj-lt"/>
              <a:buAutoNum type="romanUcPeriod"/>
            </a:pPr>
            <a:r>
              <a:rPr lang="tr-TR" sz="2200" dirty="0" smtClean="0"/>
              <a:t>Zeminde sınır yok veya uyumsuz ise </a:t>
            </a:r>
            <a:r>
              <a:rPr lang="tr-TR" sz="2200" b="1" dirty="0" smtClean="0"/>
              <a:t>MK= </a:t>
            </a:r>
            <a:r>
              <a:rPr lang="tr-TR" sz="2200" dirty="0" smtClean="0"/>
              <a:t>(Üretim Yöntemi dsmax</a:t>
            </a:r>
            <a:r>
              <a:rPr lang="tr-TR" sz="2200" baseline="30000" dirty="0" smtClean="0"/>
              <a:t>2</a:t>
            </a:r>
            <a:r>
              <a:rPr lang="tr-TR" sz="2200" dirty="0" smtClean="0"/>
              <a:t> + Dönüşüm</a:t>
            </a:r>
            <a:r>
              <a:rPr lang="tr-TR" sz="2200" baseline="30000" dirty="0" smtClean="0"/>
              <a:t>2</a:t>
            </a:r>
            <a:r>
              <a:rPr lang="tr-TR" sz="2200" dirty="0" smtClean="0"/>
              <a:t> + Uyumlu Noktalara Göre Dönüşüm</a:t>
            </a:r>
            <a:r>
              <a:rPr lang="tr-TR" sz="2200" baseline="30000" dirty="0" smtClean="0"/>
              <a:t>2</a:t>
            </a:r>
            <a:r>
              <a:rPr lang="tr-TR" sz="2200" dirty="0" smtClean="0"/>
              <a:t>)</a:t>
            </a:r>
            <a:r>
              <a:rPr lang="tr-TR" sz="2200" baseline="30000" dirty="0" smtClean="0"/>
              <a:t>1/2</a:t>
            </a:r>
            <a:r>
              <a:rPr lang="tr-TR" sz="2200" dirty="0" smtClean="0"/>
              <a:t> </a:t>
            </a:r>
            <a:endParaRPr lang="tr-TR" sz="2200" dirty="0"/>
          </a:p>
        </p:txBody>
      </p:sp>
      <p:sp>
        <p:nvSpPr>
          <p:cNvPr id="3" name="2 Metin kutusu"/>
          <p:cNvSpPr txBox="1"/>
          <p:nvPr/>
        </p:nvSpPr>
        <p:spPr>
          <a:xfrm>
            <a:off x="437608" y="652046"/>
            <a:ext cx="6630790" cy="369332"/>
          </a:xfrm>
          <a:prstGeom prst="rect">
            <a:avLst/>
          </a:prstGeom>
          <a:solidFill>
            <a:schemeClr val="accent2"/>
          </a:solidFill>
        </p:spPr>
        <p:txBody>
          <a:bodyPr wrap="none" rtlCol="0">
            <a:spAutoFit/>
          </a:bodyPr>
          <a:lstStyle/>
          <a:p>
            <a:r>
              <a:rPr lang="tr-TR" b="1" dirty="0" smtClean="0"/>
              <a:t>NİHAİ KOORDİNATLARIN NOKTA KONUM DOĞRULUKLARI</a:t>
            </a:r>
            <a:endParaRPr lang="tr-TR" b="1" dirty="0"/>
          </a:p>
        </p:txBody>
      </p:sp>
      <p:sp>
        <p:nvSpPr>
          <p:cNvPr id="4" name="3 Metin kutusu"/>
          <p:cNvSpPr txBox="1"/>
          <p:nvPr/>
        </p:nvSpPr>
        <p:spPr>
          <a:xfrm>
            <a:off x="4168349" y="4334907"/>
            <a:ext cx="832279" cy="246221"/>
          </a:xfrm>
          <a:prstGeom prst="rect">
            <a:avLst/>
          </a:prstGeom>
          <a:noFill/>
        </p:spPr>
        <p:txBody>
          <a:bodyPr wrap="none" rtlCol="0">
            <a:spAutoFit/>
          </a:bodyPr>
          <a:lstStyle/>
          <a:p>
            <a:r>
              <a:rPr lang="tr-TR" sz="1000" dirty="0" smtClean="0"/>
              <a:t>ED50-ITRF</a:t>
            </a:r>
            <a:endParaRPr lang="tr-TR" sz="1000" dirty="0"/>
          </a:p>
        </p:txBody>
      </p:sp>
      <p:sp>
        <p:nvSpPr>
          <p:cNvPr id="5" name="4 Metin kutusu"/>
          <p:cNvSpPr txBox="1"/>
          <p:nvPr/>
        </p:nvSpPr>
        <p:spPr>
          <a:xfrm>
            <a:off x="5134439" y="4334907"/>
            <a:ext cx="2101857" cy="246221"/>
          </a:xfrm>
          <a:prstGeom prst="rect">
            <a:avLst/>
          </a:prstGeom>
          <a:noFill/>
        </p:spPr>
        <p:txBody>
          <a:bodyPr wrap="none" rtlCol="0">
            <a:spAutoFit/>
          </a:bodyPr>
          <a:lstStyle/>
          <a:p>
            <a:r>
              <a:rPr lang="tr-TR" sz="1000" dirty="0" smtClean="0"/>
              <a:t>Uyumlu Noktalara Göre Dönüşüm</a:t>
            </a:r>
            <a:endParaRPr lang="tr-TR" sz="1000" dirty="0"/>
          </a:p>
        </p:txBody>
      </p:sp>
      <p:cxnSp>
        <p:nvCxnSpPr>
          <p:cNvPr id="11" name="10 Düz Ok Bağlayıcısı"/>
          <p:cNvCxnSpPr/>
          <p:nvPr/>
        </p:nvCxnSpPr>
        <p:spPr>
          <a:xfrm>
            <a:off x="4311225" y="5357826"/>
            <a:ext cx="832279" cy="158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12" name="11 Düz Ok Bağlayıcısı"/>
          <p:cNvCxnSpPr/>
          <p:nvPr/>
        </p:nvCxnSpPr>
        <p:spPr>
          <a:xfrm>
            <a:off x="3752209" y="6500834"/>
            <a:ext cx="832279" cy="158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14" name="13 Düz Bağlayıcı"/>
          <p:cNvCxnSpPr/>
          <p:nvPr/>
        </p:nvCxnSpPr>
        <p:spPr>
          <a:xfrm rot="5400000" flipH="1" flipV="1">
            <a:off x="3664082" y="6414295"/>
            <a:ext cx="176254" cy="1588"/>
          </a:xfrm>
          <a:prstGeom prst="line">
            <a:avLst/>
          </a:prstGeom>
        </p:spPr>
        <p:style>
          <a:lnRef idx="3">
            <a:schemeClr val="accent2"/>
          </a:lnRef>
          <a:fillRef idx="0">
            <a:schemeClr val="accent2"/>
          </a:fillRef>
          <a:effectRef idx="2">
            <a:schemeClr val="accent2"/>
          </a:effectRef>
          <a:fontRef idx="minor">
            <a:schemeClr val="tx1"/>
          </a:fontRef>
        </p:style>
      </p:cxnSp>
      <p:sp>
        <p:nvSpPr>
          <p:cNvPr id="15" name="14 Metin kutusu"/>
          <p:cNvSpPr txBox="1"/>
          <p:nvPr/>
        </p:nvSpPr>
        <p:spPr>
          <a:xfrm>
            <a:off x="5156350" y="5202808"/>
            <a:ext cx="2416046" cy="369332"/>
          </a:xfrm>
          <a:prstGeom prst="rect">
            <a:avLst/>
          </a:prstGeom>
          <a:solidFill>
            <a:srgbClr val="FFC000"/>
          </a:solidFill>
        </p:spPr>
        <p:txBody>
          <a:bodyPr wrap="none" rtlCol="0">
            <a:spAutoFit/>
          </a:bodyPr>
          <a:lstStyle/>
          <a:p>
            <a:r>
              <a:rPr lang="tr-TR" dirty="0" smtClean="0"/>
              <a:t>İyileştirilmiş Koordinat</a:t>
            </a:r>
            <a:endParaRPr lang="tr-TR" dirty="0"/>
          </a:p>
        </p:txBody>
      </p:sp>
      <p:sp>
        <p:nvSpPr>
          <p:cNvPr id="16" name="15 Metin kutusu"/>
          <p:cNvSpPr txBox="1"/>
          <p:nvPr/>
        </p:nvSpPr>
        <p:spPr>
          <a:xfrm>
            <a:off x="4727722" y="6316168"/>
            <a:ext cx="2787943" cy="369332"/>
          </a:xfrm>
          <a:prstGeom prst="rect">
            <a:avLst/>
          </a:prstGeom>
          <a:solidFill>
            <a:srgbClr val="92D050"/>
          </a:solidFill>
        </p:spPr>
        <p:txBody>
          <a:bodyPr wrap="none" rtlCol="0">
            <a:spAutoFit/>
          </a:bodyPr>
          <a:lstStyle/>
          <a:p>
            <a:r>
              <a:rPr lang="tr-TR" dirty="0" smtClean="0"/>
              <a:t>Dönüştürülmüş Koordinat</a:t>
            </a:r>
            <a:endParaRPr lang="tr-TR" dirty="0"/>
          </a:p>
        </p:txBody>
      </p:sp>
      <p:cxnSp>
        <p:nvCxnSpPr>
          <p:cNvPr id="17" name="16 Düz Ok Bağlayıcısı"/>
          <p:cNvCxnSpPr/>
          <p:nvPr/>
        </p:nvCxnSpPr>
        <p:spPr>
          <a:xfrm flipH="1">
            <a:off x="4584488" y="4118883"/>
            <a:ext cx="143234" cy="24622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8" name="17 Düz Ok Bağlayıcısı"/>
          <p:cNvCxnSpPr/>
          <p:nvPr/>
        </p:nvCxnSpPr>
        <p:spPr>
          <a:xfrm>
            <a:off x="5868144" y="4178369"/>
            <a:ext cx="120506" cy="18673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pic>
        <p:nvPicPr>
          <p:cNvPr id="13" name="Picture 2" descr="tkgm ile ilgili görsel sonucu"/>
          <p:cNvPicPr>
            <a:picLocks noChangeAspect="1" noChangeArrowheads="1"/>
          </p:cNvPicPr>
          <p:nvPr/>
        </p:nvPicPr>
        <p:blipFill>
          <a:blip r:embed="rId2" cstate="screen"/>
          <a:srcRect/>
          <a:stretch>
            <a:fillRect/>
          </a:stretch>
        </p:blipFill>
        <p:spPr bwMode="auto">
          <a:xfrm>
            <a:off x="8064520" y="492132"/>
            <a:ext cx="1079480" cy="1079480"/>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285720" y="1298908"/>
            <a:ext cx="2133600" cy="561228"/>
          </a:xfrm>
        </p:spPr>
        <p:style>
          <a:lnRef idx="1">
            <a:schemeClr val="dk1"/>
          </a:lnRef>
          <a:fillRef idx="2">
            <a:schemeClr val="dk1"/>
          </a:fillRef>
          <a:effectRef idx="1">
            <a:schemeClr val="dk1"/>
          </a:effectRef>
          <a:fontRef idx="minor">
            <a:schemeClr val="dk1"/>
          </a:fontRef>
        </p:style>
        <p:txBody>
          <a:bodyPr>
            <a:normAutofit/>
          </a:bodyPr>
          <a:lstStyle/>
          <a:p>
            <a:r>
              <a:rPr lang="tr-TR" sz="3000" b="1" dirty="0" smtClean="0">
                <a:effectLst>
                  <a:outerShdw blurRad="38100" dist="38100" dir="2700000" algn="tl">
                    <a:srgbClr val="000000">
                      <a:alpha val="43137"/>
                    </a:srgbClr>
                  </a:outerShdw>
                </a:effectLst>
              </a:rPr>
              <a:t>Ada Raporu</a:t>
            </a:r>
            <a:endParaRPr lang="tr-TR" sz="3000" b="1" dirty="0">
              <a:effectLst>
                <a:outerShdw blurRad="38100" dist="38100" dir="2700000" algn="tl">
                  <a:srgbClr val="000000">
                    <a:alpha val="43137"/>
                  </a:srgbClr>
                </a:outerShdw>
              </a:effectLst>
            </a:endParaRPr>
          </a:p>
        </p:txBody>
      </p:sp>
      <p:graphicFrame>
        <p:nvGraphicFramePr>
          <p:cNvPr id="6" name="5 Diyagram"/>
          <p:cNvGraphicFramePr/>
          <p:nvPr/>
        </p:nvGraphicFramePr>
        <p:xfrm>
          <a:off x="1349348" y="1285860"/>
          <a:ext cx="6715172" cy="46418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7" name="Picture 2" descr="rapor ile ilgili görsel sonucu"/>
          <p:cNvPicPr>
            <a:picLocks noChangeAspect="1" noChangeArrowheads="1"/>
          </p:cNvPicPr>
          <p:nvPr/>
        </p:nvPicPr>
        <p:blipFill>
          <a:blip r:embed="rId6" cstate="email"/>
          <a:srcRect/>
          <a:stretch>
            <a:fillRect/>
          </a:stretch>
        </p:blipFill>
        <p:spPr bwMode="auto">
          <a:xfrm>
            <a:off x="156171" y="1941850"/>
            <a:ext cx="1193177" cy="1296160"/>
          </a:xfrm>
          <a:prstGeom prst="rect">
            <a:avLst/>
          </a:prstGeom>
          <a:noFill/>
        </p:spPr>
      </p:pic>
      <p:pic>
        <p:nvPicPr>
          <p:cNvPr id="8" name="Picture 2" descr="tkgm ile ilgili görsel sonucu"/>
          <p:cNvPicPr>
            <a:picLocks noChangeAspect="1" noChangeArrowheads="1"/>
          </p:cNvPicPr>
          <p:nvPr/>
        </p:nvPicPr>
        <p:blipFill>
          <a:blip r:embed="rId7" cstate="screen"/>
          <a:srcRect/>
          <a:stretch>
            <a:fillRect/>
          </a:stretch>
        </p:blipFill>
        <p:spPr bwMode="auto">
          <a:xfrm>
            <a:off x="8064520" y="500042"/>
            <a:ext cx="1079480" cy="1079480"/>
          </a:xfrm>
          <a:prstGeom prst="rect">
            <a:avLst/>
          </a:prstGeom>
          <a:ln>
            <a:noFill/>
          </a:ln>
          <a:effectLst>
            <a:softEdge rad="112500"/>
          </a:effectLst>
        </p:spPr>
      </p:pic>
      <p:sp>
        <p:nvSpPr>
          <p:cNvPr id="9" name="8 Şeritli Sağ Ok"/>
          <p:cNvSpPr/>
          <p:nvPr/>
        </p:nvSpPr>
        <p:spPr>
          <a:xfrm>
            <a:off x="2419320" y="1298908"/>
            <a:ext cx="833430" cy="642942"/>
          </a:xfrm>
          <a:prstGeom prst="stripedRightArrow">
            <a:avLst>
              <a:gd name="adj1" fmla="val 16075"/>
              <a:gd name="adj2" fmla="val 33038"/>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0" name="9 Dikdörtgen"/>
          <p:cNvSpPr/>
          <p:nvPr/>
        </p:nvSpPr>
        <p:spPr>
          <a:xfrm>
            <a:off x="4071934" y="3143248"/>
            <a:ext cx="1605002" cy="1285884"/>
          </a:xfrm>
          <a:prstGeom prst="rect">
            <a:avLst/>
          </a:prstGeom>
          <a:effectLst>
            <a:glow rad="101600">
              <a:schemeClr val="accent5">
                <a:satMod val="175000"/>
                <a:alpha val="40000"/>
              </a:schemeClr>
            </a:glow>
            <a:outerShdw blurRad="57150" dist="38100" dir="5400000" algn="ctr" rotWithShape="0">
              <a:schemeClr val="accent5">
                <a:shade val="9000"/>
                <a:satMod val="105000"/>
                <a:alpha val="48000"/>
              </a:schemeClr>
            </a:outerShdw>
          </a:effectLst>
        </p:spPr>
        <p:style>
          <a:lnRef idx="1">
            <a:schemeClr val="accent5"/>
          </a:lnRef>
          <a:fillRef idx="2">
            <a:schemeClr val="accent5"/>
          </a:fillRef>
          <a:effectRef idx="1">
            <a:schemeClr val="accent5"/>
          </a:effectRef>
          <a:fontRef idx="minor">
            <a:schemeClr val="dk1"/>
          </a:fontRef>
        </p:style>
        <p:txBody>
          <a:bodyPr rtlCol="0" anchor="ctr"/>
          <a:lstStyle/>
          <a:p>
            <a:pPr>
              <a:buFont typeface="Arial" pitchFamily="34" charset="0"/>
              <a:buChar char="•"/>
            </a:pPr>
            <a:r>
              <a:rPr lang="tr-TR" sz="2000" dirty="0" smtClean="0">
                <a:solidFill>
                  <a:schemeClr val="tx1"/>
                </a:solidFill>
              </a:rPr>
              <a:t> </a:t>
            </a:r>
            <a:r>
              <a:rPr lang="tr-TR" sz="1900" dirty="0" smtClean="0">
                <a:solidFill>
                  <a:schemeClr val="tx1"/>
                </a:solidFill>
              </a:rPr>
              <a:t>Ada Raporu hazırlanması</a:t>
            </a:r>
          </a:p>
        </p:txBody>
      </p:sp>
      <p:sp>
        <p:nvSpPr>
          <p:cNvPr id="11" name="10 Metin kutusu"/>
          <p:cNvSpPr txBox="1"/>
          <p:nvPr/>
        </p:nvSpPr>
        <p:spPr>
          <a:xfrm>
            <a:off x="285720" y="785794"/>
            <a:ext cx="3060453" cy="400110"/>
          </a:xfrm>
          <a:prstGeom prst="rect">
            <a:avLst/>
          </a:prstGeom>
          <a:noFill/>
        </p:spPr>
        <p:txBody>
          <a:bodyPr wrap="none" rtlCol="0">
            <a:spAutoFit/>
          </a:bodyPr>
          <a:lstStyle/>
          <a:p>
            <a:r>
              <a:rPr lang="tr-TR" sz="2000" b="1" u="sng"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Büro-Zemin Çalışmaları</a:t>
            </a:r>
            <a:endParaRPr lang="tr-TR" sz="2000" b="1" u="sng"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sp>
        <p:nvSpPr>
          <p:cNvPr id="13" name="12 Metin kutusu"/>
          <p:cNvSpPr txBox="1"/>
          <p:nvPr/>
        </p:nvSpPr>
        <p:spPr>
          <a:xfrm>
            <a:off x="1214414" y="6072206"/>
            <a:ext cx="6500858" cy="492443"/>
          </a:xfrm>
          <a:prstGeom prst="rect">
            <a:avLst/>
          </a:prstGeom>
          <a:noFill/>
        </p:spPr>
        <p:txBody>
          <a:bodyPr wrap="square" rtlCol="0">
            <a:spAutoFit/>
          </a:bodyPr>
          <a:lstStyle/>
          <a:p>
            <a:r>
              <a:rPr lang="tr-TR" sz="1300" dirty="0" smtClean="0"/>
              <a:t>Sayısallaştırma çalışmalarında hazırlanan “</a:t>
            </a:r>
            <a:r>
              <a:rPr lang="tr-TR" sz="1300" b="1" dirty="0" smtClean="0">
                <a:solidFill>
                  <a:srgbClr val="FF0000"/>
                </a:solidFill>
              </a:rPr>
              <a:t>ada raporu</a:t>
            </a:r>
            <a:r>
              <a:rPr lang="tr-TR" sz="1300" dirty="0" smtClean="0"/>
              <a:t>”, 22/a uygulamalarında kullanılan ada raporu ile aynı belge değildir. Yalnızca isim benzerliği vardır.</a:t>
            </a:r>
            <a:endParaRPr lang="tr-TR" sz="1300" dirty="0"/>
          </a:p>
        </p:txBody>
      </p:sp>
      <p:sp>
        <p:nvSpPr>
          <p:cNvPr id="15" name="14 Şimşek İşareti"/>
          <p:cNvSpPr/>
          <p:nvPr/>
        </p:nvSpPr>
        <p:spPr>
          <a:xfrm rot="20539228">
            <a:off x="240754" y="5767033"/>
            <a:ext cx="948670" cy="704566"/>
          </a:xfrm>
          <a:prstGeom prst="lightningBol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tr-TR"/>
          </a:p>
        </p:txBody>
      </p:sp>
      <p:sp>
        <p:nvSpPr>
          <p:cNvPr id="12" name="11 Metin kutusu"/>
          <p:cNvSpPr txBox="1"/>
          <p:nvPr/>
        </p:nvSpPr>
        <p:spPr>
          <a:xfrm>
            <a:off x="7330683" y="1757184"/>
            <a:ext cx="1813317" cy="369332"/>
          </a:xfrm>
          <a:prstGeom prst="rect">
            <a:avLst/>
          </a:prstGeom>
          <a:noFill/>
        </p:spPr>
        <p:txBody>
          <a:bodyPr wrap="none" rtlCol="0">
            <a:spAutoFit/>
          </a:bodyPr>
          <a:lstStyle/>
          <a:p>
            <a:r>
              <a:rPr lang="tr-TR" b="1" dirty="0" smtClean="0"/>
              <a:t>Genelge Md.17</a:t>
            </a:r>
            <a:endParaRPr lang="tr-TR" b="1" dirty="0"/>
          </a:p>
        </p:txBody>
      </p:sp>
    </p:spTree>
  </p:cSld>
  <p:clrMapOvr>
    <a:masterClrMapping/>
  </p:clrMapOvr>
  <p:transition>
    <p:dissolv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2"/>
          <p:cNvPicPr>
            <a:picLocks noChangeAspect="1" noChangeArrowheads="1"/>
          </p:cNvPicPr>
          <p:nvPr/>
        </p:nvPicPr>
        <p:blipFill>
          <a:blip r:embed="rId2" cstate="print"/>
          <a:srcRect t="17361" r="48437" b="18750"/>
          <a:stretch>
            <a:fillRect/>
          </a:stretch>
        </p:blipFill>
        <p:spPr bwMode="auto">
          <a:xfrm>
            <a:off x="0" y="500042"/>
            <a:ext cx="7358082" cy="5128378"/>
          </a:xfrm>
          <a:prstGeom prst="rect">
            <a:avLst/>
          </a:prstGeom>
          <a:noFill/>
          <a:ln w="9525">
            <a:noFill/>
            <a:miter lim="800000"/>
            <a:headEnd/>
            <a:tailEnd/>
          </a:ln>
          <a:effectLst/>
        </p:spPr>
      </p:pic>
      <p:pic>
        <p:nvPicPr>
          <p:cNvPr id="8" name="Picture 2" descr="tkgm ile ilgili görsel sonucu"/>
          <p:cNvPicPr>
            <a:picLocks noChangeAspect="1" noChangeArrowheads="1"/>
          </p:cNvPicPr>
          <p:nvPr/>
        </p:nvPicPr>
        <p:blipFill>
          <a:blip r:embed="rId3" cstate="screen"/>
          <a:srcRect/>
          <a:stretch>
            <a:fillRect/>
          </a:stretch>
        </p:blipFill>
        <p:spPr bwMode="auto">
          <a:xfrm>
            <a:off x="8064520" y="500042"/>
            <a:ext cx="1079480" cy="1079480"/>
          </a:xfrm>
          <a:prstGeom prst="rect">
            <a:avLst/>
          </a:prstGeom>
          <a:ln>
            <a:noFill/>
          </a:ln>
          <a:effectLst>
            <a:softEdge rad="112500"/>
          </a:effectLst>
        </p:spPr>
      </p:pic>
      <p:sp>
        <p:nvSpPr>
          <p:cNvPr id="11" name="10 Metin kutusu"/>
          <p:cNvSpPr txBox="1"/>
          <p:nvPr/>
        </p:nvSpPr>
        <p:spPr>
          <a:xfrm>
            <a:off x="285720" y="99932"/>
            <a:ext cx="3060453" cy="400110"/>
          </a:xfrm>
          <a:prstGeom prst="rect">
            <a:avLst/>
          </a:prstGeom>
          <a:noFill/>
        </p:spPr>
        <p:txBody>
          <a:bodyPr wrap="none" rtlCol="0">
            <a:spAutoFit/>
          </a:bodyPr>
          <a:lstStyle/>
          <a:p>
            <a:r>
              <a:rPr lang="tr-TR" sz="2000" b="1" u="sng"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Büro-Zemin Çalışmaları</a:t>
            </a:r>
            <a:endParaRPr lang="tr-TR" sz="2000" b="1" u="sng"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sp>
        <p:nvSpPr>
          <p:cNvPr id="12" name="11 Metin kutusu"/>
          <p:cNvSpPr txBox="1"/>
          <p:nvPr/>
        </p:nvSpPr>
        <p:spPr>
          <a:xfrm>
            <a:off x="285720" y="5572140"/>
            <a:ext cx="4176464" cy="1260000"/>
          </a:xfrm>
          <a:prstGeom prst="rect">
            <a:avLst/>
          </a:prstGeom>
          <a:solidFill>
            <a:srgbClr val="FFFF00"/>
          </a:solidFill>
          <a:ln>
            <a:solidFill>
              <a:srgbClr val="C00000"/>
            </a:solidFill>
          </a:ln>
        </p:spPr>
        <p:txBody>
          <a:bodyPr wrap="square" rtlCol="0">
            <a:spAutoFit/>
          </a:bodyPr>
          <a:lstStyle/>
          <a:p>
            <a:pPr marL="342900" indent="-342900">
              <a:buAutoNum type="arabicParenR"/>
            </a:pPr>
            <a:r>
              <a:rPr lang="tr-TR" sz="1600" dirty="0" smtClean="0"/>
              <a:t>Adaya ait Yer Kontrol Nokta Numaraları ve Koordinatları</a:t>
            </a:r>
          </a:p>
          <a:p>
            <a:pPr marL="342900" indent="-342900">
              <a:buAutoNum type="arabicParenR"/>
            </a:pPr>
            <a:r>
              <a:rPr lang="tr-TR" sz="1600" dirty="0" smtClean="0"/>
              <a:t>Ada ve Parsel Köşe Noktalarının numaraları, koordinat ve birleştirme bilgileri</a:t>
            </a:r>
          </a:p>
        </p:txBody>
      </p:sp>
      <p:sp>
        <p:nvSpPr>
          <p:cNvPr id="7" name="6 Metin kutusu"/>
          <p:cNvSpPr txBox="1"/>
          <p:nvPr/>
        </p:nvSpPr>
        <p:spPr>
          <a:xfrm>
            <a:off x="4714876" y="5594023"/>
            <a:ext cx="4176464" cy="1044000"/>
          </a:xfrm>
          <a:prstGeom prst="rect">
            <a:avLst/>
          </a:prstGeom>
          <a:solidFill>
            <a:srgbClr val="FFFF00"/>
          </a:solidFill>
          <a:ln>
            <a:solidFill>
              <a:srgbClr val="C00000"/>
            </a:solidFill>
          </a:ln>
        </p:spPr>
        <p:txBody>
          <a:bodyPr wrap="square" rtlCol="0">
            <a:spAutoFit/>
          </a:bodyPr>
          <a:lstStyle/>
          <a:p>
            <a:pPr marL="342900" indent="-342900"/>
            <a:r>
              <a:rPr lang="tr-TR" sz="1600" dirty="0" smtClean="0"/>
              <a:t>3) Yazı ve Yüzölçümü Bilgileri</a:t>
            </a:r>
          </a:p>
          <a:p>
            <a:pPr marL="342900" indent="-342900"/>
            <a:r>
              <a:rPr lang="tr-TR" sz="1600" dirty="0" smtClean="0"/>
              <a:t>4)Parsel Köşe noktası Konum Doğrulukları  </a:t>
            </a:r>
            <a:r>
              <a:rPr lang="tr-TR" sz="1600" b="1" i="1" dirty="0" smtClean="0"/>
              <a:t>(Genelge Md.17)</a:t>
            </a:r>
          </a:p>
          <a:p>
            <a:pPr marL="342900" indent="-342900"/>
            <a:endParaRPr lang="tr-TR" dirty="0" smtClean="0"/>
          </a:p>
          <a:p>
            <a:pPr marL="342900" indent="-342900"/>
            <a:endParaRPr lang="tr-TR" dirty="0"/>
          </a:p>
        </p:txBody>
      </p:sp>
      <p:sp>
        <p:nvSpPr>
          <p:cNvPr id="9" name="8 Metin kutusu"/>
          <p:cNvSpPr txBox="1"/>
          <p:nvPr/>
        </p:nvSpPr>
        <p:spPr>
          <a:xfrm rot="19945839">
            <a:off x="2837058" y="2779564"/>
            <a:ext cx="1018227" cy="369332"/>
          </a:xfrm>
          <a:prstGeom prst="rect">
            <a:avLst/>
          </a:prstGeom>
          <a:noFill/>
        </p:spPr>
        <p:txBody>
          <a:bodyPr wrap="none" rtlCol="0">
            <a:spAutoFit/>
          </a:bodyPr>
          <a:lstStyle/>
          <a:p>
            <a:r>
              <a:rPr lang="tr-TR" b="1" dirty="0" smtClean="0">
                <a:solidFill>
                  <a:srgbClr val="C00000"/>
                </a:solidFill>
              </a:rPr>
              <a:t>ÖRNEK</a:t>
            </a:r>
            <a:endParaRPr lang="tr-TR" b="1" dirty="0">
              <a:solidFill>
                <a:srgbClr val="C00000"/>
              </a:solidFill>
            </a:endParaRPr>
          </a:p>
        </p:txBody>
      </p:sp>
    </p:spTree>
  </p:cSld>
  <p:clrMapOvr>
    <a:masterClrMapping/>
  </p:clrMapOvr>
  <p:transition>
    <p:dissolv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2" descr="tkgm ile ilgili görsel sonucu"/>
          <p:cNvPicPr>
            <a:picLocks noChangeAspect="1" noChangeArrowheads="1"/>
          </p:cNvPicPr>
          <p:nvPr/>
        </p:nvPicPr>
        <p:blipFill>
          <a:blip r:embed="rId2" cstate="screen"/>
          <a:srcRect/>
          <a:stretch>
            <a:fillRect/>
          </a:stretch>
        </p:blipFill>
        <p:spPr bwMode="auto">
          <a:xfrm>
            <a:off x="8072462" y="492132"/>
            <a:ext cx="1079480" cy="1079480"/>
          </a:xfrm>
          <a:prstGeom prst="rect">
            <a:avLst/>
          </a:prstGeom>
          <a:ln>
            <a:noFill/>
          </a:ln>
          <a:effectLst>
            <a:softEdge rad="112500"/>
          </a:effectLst>
        </p:spPr>
      </p:pic>
      <p:sp>
        <p:nvSpPr>
          <p:cNvPr id="6" name="5 Dikdörtgen"/>
          <p:cNvSpPr/>
          <p:nvPr/>
        </p:nvSpPr>
        <p:spPr>
          <a:xfrm>
            <a:off x="340519" y="1475918"/>
            <a:ext cx="4357686" cy="1214446"/>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buFont typeface="Arial" pitchFamily="34" charset="0"/>
              <a:buChar char="•"/>
            </a:pPr>
            <a:r>
              <a:rPr lang="tr-TR" sz="2400" b="1" dirty="0" smtClean="0">
                <a:solidFill>
                  <a:schemeClr val="tx1"/>
                </a:solidFill>
              </a:rPr>
              <a:t>Sayısallaştırma raporlarının hazırlanması,</a:t>
            </a:r>
          </a:p>
        </p:txBody>
      </p:sp>
      <p:pic>
        <p:nvPicPr>
          <p:cNvPr id="7" name="Picture 3"/>
          <p:cNvPicPr>
            <a:picLocks noChangeAspect="1" noChangeArrowheads="1"/>
          </p:cNvPicPr>
          <p:nvPr/>
        </p:nvPicPr>
        <p:blipFill>
          <a:blip r:embed="rId3" cstate="screen"/>
          <a:srcRect/>
          <a:stretch>
            <a:fillRect/>
          </a:stretch>
        </p:blipFill>
        <p:spPr bwMode="auto">
          <a:xfrm>
            <a:off x="5072066" y="1714987"/>
            <a:ext cx="3643338" cy="4365577"/>
          </a:xfrm>
          <a:prstGeom prst="rect">
            <a:avLst/>
          </a:prstGeom>
          <a:noFill/>
          <a:ln w="9525">
            <a:noFill/>
            <a:miter lim="800000"/>
            <a:headEnd/>
            <a:tailEnd/>
          </a:ln>
          <a:effectLst/>
        </p:spPr>
      </p:pic>
      <p:sp>
        <p:nvSpPr>
          <p:cNvPr id="8" name="7 Metin kutusu"/>
          <p:cNvSpPr txBox="1"/>
          <p:nvPr/>
        </p:nvSpPr>
        <p:spPr>
          <a:xfrm>
            <a:off x="358362" y="3511505"/>
            <a:ext cx="4357686" cy="3724096"/>
          </a:xfrm>
          <a:prstGeom prst="rect">
            <a:avLst/>
          </a:prstGeom>
          <a:noFill/>
        </p:spPr>
        <p:txBody>
          <a:bodyPr wrap="square" rtlCol="0">
            <a:spAutoFit/>
          </a:bodyPr>
          <a:lstStyle/>
          <a:p>
            <a:r>
              <a:rPr lang="tr-TR" sz="2000" b="1" dirty="0" smtClean="0"/>
              <a:t>Ada bazında düzenlenir.</a:t>
            </a:r>
          </a:p>
          <a:p>
            <a:endParaRPr lang="tr-TR" sz="2000" b="1" dirty="0" smtClean="0">
              <a:solidFill>
                <a:srgbClr val="C00000"/>
              </a:solidFill>
            </a:endParaRPr>
          </a:p>
          <a:p>
            <a:r>
              <a:rPr lang="tr-TR" sz="2000" b="1" dirty="0" smtClean="0">
                <a:solidFill>
                  <a:srgbClr val="C00000"/>
                </a:solidFill>
              </a:rPr>
              <a:t>Yapılan işin : </a:t>
            </a:r>
            <a:r>
              <a:rPr lang="tr-TR" sz="2000" b="1" dirty="0" smtClean="0"/>
              <a:t>Teknik ve Hukuki Açıklamasıdır.</a:t>
            </a:r>
          </a:p>
          <a:p>
            <a:endParaRPr lang="tr-TR" sz="2000" b="1" dirty="0" smtClean="0"/>
          </a:p>
          <a:p>
            <a:r>
              <a:rPr lang="tr-TR" sz="2000" b="1" dirty="0" smtClean="0"/>
              <a:t>Adli / İdari İşlemlerde İlk Bakılan Evraktır.</a:t>
            </a:r>
          </a:p>
          <a:p>
            <a:endParaRPr lang="tr-TR" sz="2000" b="1" dirty="0" smtClean="0"/>
          </a:p>
          <a:p>
            <a:r>
              <a:rPr lang="tr-TR" sz="2000" b="1" dirty="0" smtClean="0">
                <a:solidFill>
                  <a:srgbClr val="C00000"/>
                </a:solidFill>
              </a:rPr>
              <a:t>Matbu</a:t>
            </a:r>
            <a:r>
              <a:rPr lang="tr-TR" sz="2000" b="1" dirty="0" smtClean="0"/>
              <a:t> cümleler ile geçiştirilmemelidir</a:t>
            </a:r>
            <a:r>
              <a:rPr lang="tr-TR" b="1" dirty="0" smtClean="0"/>
              <a:t>.</a:t>
            </a:r>
          </a:p>
          <a:p>
            <a:endParaRPr lang="tr-TR" dirty="0" smtClean="0"/>
          </a:p>
          <a:p>
            <a:r>
              <a:rPr lang="tr-TR" dirty="0" smtClean="0"/>
              <a:t> </a:t>
            </a:r>
            <a:endParaRPr lang="tr-TR" dirty="0"/>
          </a:p>
        </p:txBody>
      </p:sp>
      <p:pic>
        <p:nvPicPr>
          <p:cNvPr id="66562" name="Picture 2" descr="İlgili resim"/>
          <p:cNvPicPr>
            <a:picLocks noChangeAspect="1" noChangeArrowheads="1"/>
          </p:cNvPicPr>
          <p:nvPr/>
        </p:nvPicPr>
        <p:blipFill>
          <a:blip r:embed="rId4" cstate="screen"/>
          <a:srcRect/>
          <a:stretch>
            <a:fillRect/>
          </a:stretch>
        </p:blipFill>
        <p:spPr bwMode="auto">
          <a:xfrm>
            <a:off x="4015388" y="2772034"/>
            <a:ext cx="1056678" cy="1056678"/>
          </a:xfrm>
          <a:prstGeom prst="rect">
            <a:avLst/>
          </a:prstGeom>
          <a:ln>
            <a:noFill/>
          </a:ln>
          <a:effectLst>
            <a:softEdge rad="112500"/>
          </a:effectLst>
        </p:spPr>
      </p:pic>
      <p:sp>
        <p:nvSpPr>
          <p:cNvPr id="10" name="9 Patlama 1"/>
          <p:cNvSpPr/>
          <p:nvPr/>
        </p:nvSpPr>
        <p:spPr>
          <a:xfrm>
            <a:off x="89249" y="4119905"/>
            <a:ext cx="269113" cy="317207"/>
          </a:xfrm>
          <a:prstGeom prst="irregularSeal1">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tr-TR"/>
          </a:p>
        </p:txBody>
      </p:sp>
      <p:sp>
        <p:nvSpPr>
          <p:cNvPr id="11" name="10 Patlama 1"/>
          <p:cNvSpPr/>
          <p:nvPr/>
        </p:nvSpPr>
        <p:spPr>
          <a:xfrm>
            <a:off x="71406" y="5085184"/>
            <a:ext cx="269113" cy="317207"/>
          </a:xfrm>
          <a:prstGeom prst="irregularSeal1">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tr-TR"/>
          </a:p>
        </p:txBody>
      </p:sp>
      <p:sp>
        <p:nvSpPr>
          <p:cNvPr id="12" name="11 Patlama 1"/>
          <p:cNvSpPr/>
          <p:nvPr/>
        </p:nvSpPr>
        <p:spPr>
          <a:xfrm>
            <a:off x="89249" y="5992113"/>
            <a:ext cx="269113" cy="317207"/>
          </a:xfrm>
          <a:prstGeom prst="irregularSeal1">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tr-TR"/>
          </a:p>
        </p:txBody>
      </p:sp>
      <p:sp>
        <p:nvSpPr>
          <p:cNvPr id="14" name="13 Patlama 1"/>
          <p:cNvSpPr/>
          <p:nvPr/>
        </p:nvSpPr>
        <p:spPr>
          <a:xfrm>
            <a:off x="89249" y="3511505"/>
            <a:ext cx="269113" cy="317207"/>
          </a:xfrm>
          <a:prstGeom prst="irregularSeal1">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tr-TR"/>
          </a:p>
        </p:txBody>
      </p:sp>
      <p:sp>
        <p:nvSpPr>
          <p:cNvPr id="15" name="14 Metin kutusu"/>
          <p:cNvSpPr txBox="1"/>
          <p:nvPr/>
        </p:nvSpPr>
        <p:spPr>
          <a:xfrm>
            <a:off x="155047" y="785794"/>
            <a:ext cx="3060453" cy="400110"/>
          </a:xfrm>
          <a:prstGeom prst="rect">
            <a:avLst/>
          </a:prstGeom>
          <a:noFill/>
        </p:spPr>
        <p:txBody>
          <a:bodyPr wrap="none" rtlCol="0">
            <a:spAutoFit/>
          </a:bodyPr>
          <a:lstStyle/>
          <a:p>
            <a:r>
              <a:rPr lang="tr-TR" sz="2000" b="1" u="sng"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Büro-Zemin Çalışmaları</a:t>
            </a:r>
            <a:endParaRPr lang="tr-TR" sz="2000" b="1" u="sng"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sp>
        <p:nvSpPr>
          <p:cNvPr id="16" name="15 Metin kutusu"/>
          <p:cNvSpPr txBox="1"/>
          <p:nvPr/>
        </p:nvSpPr>
        <p:spPr>
          <a:xfrm rot="19945839">
            <a:off x="6471866" y="3853120"/>
            <a:ext cx="1018227" cy="369332"/>
          </a:xfrm>
          <a:prstGeom prst="rect">
            <a:avLst/>
          </a:prstGeom>
          <a:noFill/>
        </p:spPr>
        <p:txBody>
          <a:bodyPr wrap="none" rtlCol="0">
            <a:spAutoFit/>
          </a:bodyPr>
          <a:lstStyle/>
          <a:p>
            <a:r>
              <a:rPr lang="tr-TR" b="1" dirty="0" smtClean="0">
                <a:solidFill>
                  <a:srgbClr val="C00000"/>
                </a:solidFill>
              </a:rPr>
              <a:t>ÖRNEK</a:t>
            </a:r>
            <a:endParaRPr lang="tr-TR" b="1" dirty="0">
              <a:solidFill>
                <a:srgbClr val="C00000"/>
              </a:solidFill>
            </a:endParaRPr>
          </a:p>
        </p:txBody>
      </p:sp>
    </p:spTree>
  </p:cSld>
  <p:clrMapOvr>
    <a:masterClrMapping/>
  </p:clrMapOvr>
  <p:transition>
    <p:dissolv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4929198"/>
            <a:ext cx="8229600" cy="1707834"/>
          </a:xfrm>
        </p:spPr>
        <p:txBody>
          <a:bodyPr/>
          <a:lstStyle/>
          <a:p>
            <a:pPr algn="just"/>
            <a:r>
              <a:rPr lang="tr-TR" dirty="0" smtClean="0"/>
              <a:t>Sayısallaştırma Çalışmalarındaki “dönüşüm” gibi teknik esaslar “Büyük Ölçekli Harita ve Harita Bilgileri Üretim Yönetmeliği”ne tabidir.</a:t>
            </a:r>
            <a:endParaRPr lang="tr-TR" dirty="0"/>
          </a:p>
        </p:txBody>
      </p:sp>
      <p:pic>
        <p:nvPicPr>
          <p:cNvPr id="123906" name="Picture 2"/>
          <p:cNvPicPr>
            <a:picLocks noChangeAspect="1" noChangeArrowheads="1"/>
          </p:cNvPicPr>
          <p:nvPr/>
        </p:nvPicPr>
        <p:blipFill>
          <a:blip r:embed="rId2" cstate="print"/>
          <a:srcRect l="28516" t="20833" r="31640" b="32971"/>
          <a:stretch>
            <a:fillRect/>
          </a:stretch>
        </p:blipFill>
        <p:spPr bwMode="auto">
          <a:xfrm>
            <a:off x="2285984" y="1285860"/>
            <a:ext cx="4857784" cy="3004374"/>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pic>
        <p:nvPicPr>
          <p:cNvPr id="5" name="Picture 2" descr="tkgm ile ilgili görsel sonucu"/>
          <p:cNvPicPr>
            <a:picLocks noChangeAspect="1" noChangeArrowheads="1"/>
          </p:cNvPicPr>
          <p:nvPr/>
        </p:nvPicPr>
        <p:blipFill>
          <a:blip r:embed="rId3" cstate="screen"/>
          <a:srcRect/>
          <a:stretch>
            <a:fillRect/>
          </a:stretch>
        </p:blipFill>
        <p:spPr bwMode="auto">
          <a:xfrm>
            <a:off x="8064520" y="428604"/>
            <a:ext cx="1079480" cy="1079480"/>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548565" y="1217344"/>
            <a:ext cx="5001668" cy="1828816"/>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buFont typeface="Arial" pitchFamily="34" charset="0"/>
              <a:buChar char="•"/>
            </a:pPr>
            <a:r>
              <a:rPr lang="tr-TR" sz="2400" dirty="0" smtClean="0">
                <a:solidFill>
                  <a:schemeClr val="tx1"/>
                </a:solidFill>
              </a:rPr>
              <a:t>Parsellerin yeni yüzölçümlerinin hesaplanması, hatalı yüzölçümlerine ilişkin düzeltme raporları düzenlenmesi, Yüzölçümü Karşılaştırma Cetvellerinin Tanzimi,</a:t>
            </a:r>
          </a:p>
        </p:txBody>
      </p:sp>
      <p:pic>
        <p:nvPicPr>
          <p:cNvPr id="5" name="Picture 2" descr="kadastro alan hesabı ile ilgili görsel sonucu"/>
          <p:cNvPicPr>
            <a:picLocks noChangeAspect="1" noChangeArrowheads="1"/>
          </p:cNvPicPr>
          <p:nvPr/>
        </p:nvPicPr>
        <p:blipFill>
          <a:blip r:embed="rId2" cstate="screen"/>
          <a:srcRect/>
          <a:stretch>
            <a:fillRect/>
          </a:stretch>
        </p:blipFill>
        <p:spPr bwMode="auto">
          <a:xfrm>
            <a:off x="3779912" y="3356991"/>
            <a:ext cx="3672408" cy="2155269"/>
          </a:xfrm>
          <a:prstGeom prst="rect">
            <a:avLst/>
          </a:prstGeom>
          <a:noFill/>
        </p:spPr>
      </p:pic>
      <p:sp>
        <p:nvSpPr>
          <p:cNvPr id="6" name="5 Metin kutusu"/>
          <p:cNvSpPr txBox="1"/>
          <p:nvPr/>
        </p:nvSpPr>
        <p:spPr>
          <a:xfrm>
            <a:off x="285720" y="785794"/>
            <a:ext cx="3060453" cy="400110"/>
          </a:xfrm>
          <a:prstGeom prst="rect">
            <a:avLst/>
          </a:prstGeom>
          <a:noFill/>
        </p:spPr>
        <p:txBody>
          <a:bodyPr wrap="none" rtlCol="0">
            <a:spAutoFit/>
          </a:bodyPr>
          <a:lstStyle/>
          <a:p>
            <a:r>
              <a:rPr lang="tr-TR" sz="2000" b="1" u="sng"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Büro-Zemin Çalışmaları</a:t>
            </a:r>
            <a:endParaRPr lang="tr-TR" sz="2000" b="1" u="sng"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pic>
        <p:nvPicPr>
          <p:cNvPr id="7" name="Picture 2" descr="tkgm ile ilgili görsel sonucu"/>
          <p:cNvPicPr>
            <a:picLocks noChangeAspect="1" noChangeArrowheads="1"/>
          </p:cNvPicPr>
          <p:nvPr/>
        </p:nvPicPr>
        <p:blipFill>
          <a:blip r:embed="rId3" cstate="screen"/>
          <a:srcRect/>
          <a:stretch>
            <a:fillRect/>
          </a:stretch>
        </p:blipFill>
        <p:spPr bwMode="auto">
          <a:xfrm>
            <a:off x="8064520" y="492132"/>
            <a:ext cx="1079480" cy="1079480"/>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9" name="18 Düz Bağlayıcı"/>
          <p:cNvCxnSpPr/>
          <p:nvPr/>
        </p:nvCxnSpPr>
        <p:spPr>
          <a:xfrm>
            <a:off x="7857701" y="4357694"/>
            <a:ext cx="0" cy="476912"/>
          </a:xfrm>
          <a:prstGeom prst="line">
            <a:avLst/>
          </a:prstGeom>
        </p:spPr>
        <p:style>
          <a:lnRef idx="3">
            <a:schemeClr val="accent5"/>
          </a:lnRef>
          <a:fillRef idx="0">
            <a:schemeClr val="accent5"/>
          </a:fillRef>
          <a:effectRef idx="2">
            <a:schemeClr val="accent5"/>
          </a:effectRef>
          <a:fontRef idx="minor">
            <a:schemeClr val="tx1"/>
          </a:fontRef>
        </p:style>
      </p:cxnSp>
      <p:pic>
        <p:nvPicPr>
          <p:cNvPr id="13" name="Picture 2" descr="tkgm ile ilgili görsel sonucu"/>
          <p:cNvPicPr>
            <a:picLocks noChangeAspect="1" noChangeArrowheads="1"/>
          </p:cNvPicPr>
          <p:nvPr/>
        </p:nvPicPr>
        <p:blipFill>
          <a:blip r:embed="rId2" cstate="screen"/>
          <a:srcRect/>
          <a:stretch>
            <a:fillRect/>
          </a:stretch>
        </p:blipFill>
        <p:spPr bwMode="auto">
          <a:xfrm>
            <a:off x="8064520" y="500042"/>
            <a:ext cx="1079480" cy="1079480"/>
          </a:xfrm>
          <a:prstGeom prst="rect">
            <a:avLst/>
          </a:prstGeom>
          <a:ln>
            <a:noFill/>
          </a:ln>
          <a:effectLst>
            <a:softEdge rad="112500"/>
          </a:effectLst>
        </p:spPr>
      </p:pic>
      <p:sp>
        <p:nvSpPr>
          <p:cNvPr id="6" name="5 Dikdörtgen"/>
          <p:cNvSpPr/>
          <p:nvPr/>
        </p:nvSpPr>
        <p:spPr>
          <a:xfrm>
            <a:off x="571472" y="1582678"/>
            <a:ext cx="5857916" cy="417562"/>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buFont typeface="Arial" pitchFamily="34" charset="0"/>
              <a:buChar char="•"/>
            </a:pPr>
            <a:r>
              <a:rPr lang="tr-TR" sz="2400" b="1" dirty="0" smtClean="0">
                <a:solidFill>
                  <a:schemeClr val="tx1"/>
                </a:solidFill>
              </a:rPr>
              <a:t>Yüzölçümü Karşılaştırma Cetvelleri</a:t>
            </a:r>
          </a:p>
        </p:txBody>
      </p:sp>
      <p:sp>
        <p:nvSpPr>
          <p:cNvPr id="43014" name="AutoShape 6" descr="duyuru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43016" name="AutoShape 8" descr="duyuru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43018" name="AutoShape 10" descr="duyuru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43022" name="AutoShape 14" descr="meb mühür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18" name="17 Sağa Bükülü Ok"/>
          <p:cNvSpPr/>
          <p:nvPr/>
        </p:nvSpPr>
        <p:spPr>
          <a:xfrm rot="3428779">
            <a:off x="234900" y="1048304"/>
            <a:ext cx="514840" cy="1046519"/>
          </a:xfrm>
          <a:prstGeom prst="curvedRight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tr-TR">
              <a:solidFill>
                <a:schemeClr val="tx1"/>
              </a:solidFill>
            </a:endParaRPr>
          </a:p>
        </p:txBody>
      </p:sp>
      <p:pic>
        <p:nvPicPr>
          <p:cNvPr id="1026" name="Picture 2"/>
          <p:cNvPicPr>
            <a:picLocks noChangeAspect="1" noChangeArrowheads="1"/>
          </p:cNvPicPr>
          <p:nvPr/>
        </p:nvPicPr>
        <p:blipFill>
          <a:blip r:embed="rId3" cstate="print"/>
          <a:srcRect/>
          <a:stretch>
            <a:fillRect/>
          </a:stretch>
        </p:blipFill>
        <p:spPr bwMode="auto">
          <a:xfrm>
            <a:off x="0" y="2071678"/>
            <a:ext cx="6707440" cy="4313618"/>
          </a:xfrm>
          <a:prstGeom prst="rect">
            <a:avLst/>
          </a:prstGeom>
          <a:noFill/>
          <a:ln w="9525">
            <a:noFill/>
            <a:miter lim="800000"/>
            <a:headEnd/>
            <a:tailEnd/>
          </a:ln>
          <a:effectLst/>
        </p:spPr>
      </p:pic>
      <p:sp>
        <p:nvSpPr>
          <p:cNvPr id="11" name="10 Metin kutusu"/>
          <p:cNvSpPr txBox="1"/>
          <p:nvPr/>
        </p:nvSpPr>
        <p:spPr>
          <a:xfrm>
            <a:off x="6707440" y="1793549"/>
            <a:ext cx="2249334" cy="1015663"/>
          </a:xfrm>
          <a:prstGeom prst="rect">
            <a:avLst/>
          </a:prstGeom>
          <a:solidFill>
            <a:srgbClr val="0FCF26"/>
          </a:solidFill>
        </p:spPr>
        <p:txBody>
          <a:bodyPr wrap="square" rtlCol="0">
            <a:spAutoFit/>
          </a:bodyPr>
          <a:lstStyle/>
          <a:p>
            <a:r>
              <a:rPr lang="tr-TR" sz="2000" b="1" dirty="0" smtClean="0"/>
              <a:t>Yüzölçümü Hesapları</a:t>
            </a:r>
          </a:p>
          <a:p>
            <a:r>
              <a:rPr lang="tr-TR" sz="2000" b="1" dirty="0" smtClean="0"/>
              <a:t>Yanılma Sınırları</a:t>
            </a:r>
            <a:endParaRPr lang="tr-TR" sz="2000" b="1" dirty="0"/>
          </a:p>
        </p:txBody>
      </p:sp>
      <p:sp>
        <p:nvSpPr>
          <p:cNvPr id="14" name="13 Metin kutusu"/>
          <p:cNvSpPr txBox="1"/>
          <p:nvPr/>
        </p:nvSpPr>
        <p:spPr>
          <a:xfrm>
            <a:off x="6786578" y="3858616"/>
            <a:ext cx="2249334" cy="553998"/>
          </a:xfrm>
          <a:prstGeom prst="rect">
            <a:avLst/>
          </a:prstGeom>
          <a:solidFill>
            <a:schemeClr val="accent2"/>
          </a:solidFill>
        </p:spPr>
        <p:txBody>
          <a:bodyPr wrap="square" rtlCol="0">
            <a:spAutoFit/>
          </a:bodyPr>
          <a:lstStyle/>
          <a:p>
            <a:r>
              <a:rPr lang="tr-TR" sz="1500" b="1" dirty="0" smtClean="0"/>
              <a:t>Meskun Yerlerde;</a:t>
            </a:r>
          </a:p>
          <a:p>
            <a:r>
              <a:rPr lang="tr-TR" sz="1500" dirty="0" smtClean="0"/>
              <a:t>f=0.013√MF + 0.0003 F</a:t>
            </a:r>
          </a:p>
        </p:txBody>
      </p:sp>
      <p:sp>
        <p:nvSpPr>
          <p:cNvPr id="15" name="14 Metin kutusu"/>
          <p:cNvSpPr txBox="1"/>
          <p:nvPr/>
        </p:nvSpPr>
        <p:spPr>
          <a:xfrm>
            <a:off x="6732240" y="4834606"/>
            <a:ext cx="2406428" cy="553998"/>
          </a:xfrm>
          <a:prstGeom prst="rect">
            <a:avLst/>
          </a:prstGeom>
          <a:solidFill>
            <a:schemeClr val="accent3">
              <a:lumMod val="60000"/>
              <a:lumOff val="40000"/>
            </a:schemeClr>
          </a:solidFill>
          <a:ln>
            <a:solidFill>
              <a:schemeClr val="accent1">
                <a:lumMod val="60000"/>
                <a:lumOff val="40000"/>
              </a:schemeClr>
            </a:solidFill>
          </a:ln>
        </p:spPr>
        <p:txBody>
          <a:bodyPr wrap="none" rtlCol="0">
            <a:spAutoFit/>
          </a:bodyPr>
          <a:lstStyle/>
          <a:p>
            <a:r>
              <a:rPr lang="tr-TR" sz="1500" b="1" dirty="0" smtClean="0"/>
              <a:t>Diğer Yerlerde;</a:t>
            </a:r>
          </a:p>
          <a:p>
            <a:r>
              <a:rPr lang="tr-TR" sz="1500" dirty="0" smtClean="0"/>
              <a:t>f= 0.0004 M√F + 0.0003 F</a:t>
            </a:r>
          </a:p>
        </p:txBody>
      </p:sp>
      <p:sp>
        <p:nvSpPr>
          <p:cNvPr id="16" name="15 Şeritli Sağ Ok"/>
          <p:cNvSpPr/>
          <p:nvPr/>
        </p:nvSpPr>
        <p:spPr>
          <a:xfrm rot="5400000">
            <a:off x="7437126" y="2944482"/>
            <a:ext cx="762664" cy="492124"/>
          </a:xfrm>
          <a:prstGeom prst="stripedRightArrow">
            <a:avLst>
              <a:gd name="adj1" fmla="val 44977"/>
              <a:gd name="adj2" fmla="val 43431"/>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tr-TR" dirty="0"/>
          </a:p>
        </p:txBody>
      </p:sp>
      <p:sp>
        <p:nvSpPr>
          <p:cNvPr id="17" name="16 Metin kutusu"/>
          <p:cNvSpPr txBox="1"/>
          <p:nvPr/>
        </p:nvSpPr>
        <p:spPr>
          <a:xfrm>
            <a:off x="285720" y="785794"/>
            <a:ext cx="3060453" cy="400110"/>
          </a:xfrm>
          <a:prstGeom prst="rect">
            <a:avLst/>
          </a:prstGeom>
          <a:noFill/>
        </p:spPr>
        <p:txBody>
          <a:bodyPr wrap="none" rtlCol="0">
            <a:spAutoFit/>
          </a:bodyPr>
          <a:lstStyle/>
          <a:p>
            <a:r>
              <a:rPr lang="tr-TR" sz="2000" b="1" u="sng"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Büro-Zemin Çalışmaları</a:t>
            </a:r>
            <a:endParaRPr lang="tr-TR" sz="2000" b="1" u="sng"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sp>
        <p:nvSpPr>
          <p:cNvPr id="20" name="19 Metin kutusu"/>
          <p:cNvSpPr txBox="1"/>
          <p:nvPr/>
        </p:nvSpPr>
        <p:spPr>
          <a:xfrm rot="19945839">
            <a:off x="2837059" y="4250614"/>
            <a:ext cx="1018227" cy="369332"/>
          </a:xfrm>
          <a:prstGeom prst="rect">
            <a:avLst/>
          </a:prstGeom>
          <a:noFill/>
        </p:spPr>
        <p:txBody>
          <a:bodyPr wrap="none" rtlCol="0">
            <a:spAutoFit/>
          </a:bodyPr>
          <a:lstStyle/>
          <a:p>
            <a:r>
              <a:rPr lang="tr-TR" b="1" dirty="0" smtClean="0">
                <a:solidFill>
                  <a:srgbClr val="C00000"/>
                </a:solidFill>
              </a:rPr>
              <a:t>ÖRNEK</a:t>
            </a:r>
            <a:endParaRPr lang="tr-TR" b="1" dirty="0">
              <a:solidFill>
                <a:srgbClr val="C00000"/>
              </a:solidFill>
            </a:endParaRPr>
          </a:p>
        </p:txBody>
      </p:sp>
    </p:spTree>
  </p:cSld>
  <p:clrMapOvr>
    <a:masterClrMapping/>
  </p:clrMapOvr>
  <p:transition advClick="0">
    <p:dissolv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2" descr="tkgm ile ilgili görsel sonucu"/>
          <p:cNvPicPr>
            <a:picLocks noChangeAspect="1" noChangeArrowheads="1"/>
          </p:cNvPicPr>
          <p:nvPr/>
        </p:nvPicPr>
        <p:blipFill>
          <a:blip r:embed="rId2" cstate="screen"/>
          <a:srcRect/>
          <a:stretch>
            <a:fillRect/>
          </a:stretch>
        </p:blipFill>
        <p:spPr bwMode="auto">
          <a:xfrm>
            <a:off x="8064520" y="500042"/>
            <a:ext cx="1079480" cy="1079480"/>
          </a:xfrm>
          <a:prstGeom prst="rect">
            <a:avLst/>
          </a:prstGeom>
          <a:ln>
            <a:noFill/>
          </a:ln>
          <a:effectLst>
            <a:softEdge rad="112500"/>
          </a:effectLst>
        </p:spPr>
      </p:pic>
      <p:sp>
        <p:nvSpPr>
          <p:cNvPr id="6" name="5 Dikdörtgen"/>
          <p:cNvSpPr/>
          <p:nvPr/>
        </p:nvSpPr>
        <p:spPr>
          <a:xfrm>
            <a:off x="857224" y="1428736"/>
            <a:ext cx="3214710" cy="992152"/>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buFont typeface="Arial" pitchFamily="34" charset="0"/>
              <a:buChar char="•"/>
            </a:pPr>
            <a:r>
              <a:rPr lang="tr-TR" sz="2400" dirty="0" smtClean="0">
                <a:solidFill>
                  <a:schemeClr val="tx1"/>
                </a:solidFill>
              </a:rPr>
              <a:t>Yeni paftaların çizimi ve onayı,</a:t>
            </a:r>
          </a:p>
        </p:txBody>
      </p:sp>
      <p:sp>
        <p:nvSpPr>
          <p:cNvPr id="43014" name="AutoShape 6" descr="duyuru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43016" name="AutoShape 8" descr="duyuru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43018" name="AutoShape 10" descr="duyuru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43022" name="AutoShape 14" descr="meb mühür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7169" name="Picture 1" descr="G:\Sayısallaştırma+\sayısallaştırma şahin\kartal veri\10182\PAFTA_45.tif"/>
          <p:cNvPicPr>
            <a:picLocks noChangeAspect="1" noChangeArrowheads="1"/>
          </p:cNvPicPr>
          <p:nvPr/>
        </p:nvPicPr>
        <p:blipFill>
          <a:blip r:embed="rId3" cstate="screen"/>
          <a:srcRect/>
          <a:stretch>
            <a:fillRect/>
          </a:stretch>
        </p:blipFill>
        <p:spPr bwMode="auto">
          <a:xfrm>
            <a:off x="4572000" y="1579522"/>
            <a:ext cx="3600000" cy="2326870"/>
          </a:xfrm>
          <a:prstGeom prst="rect">
            <a:avLst/>
          </a:prstGeom>
          <a:noFill/>
        </p:spPr>
      </p:pic>
      <p:sp>
        <p:nvSpPr>
          <p:cNvPr id="18" name="17 Sağa Bükülü Ok"/>
          <p:cNvSpPr/>
          <p:nvPr/>
        </p:nvSpPr>
        <p:spPr>
          <a:xfrm rot="3428779">
            <a:off x="3669316" y="3095490"/>
            <a:ext cx="514840" cy="1108443"/>
          </a:xfrm>
          <a:prstGeom prst="curvedRight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tr-TR">
              <a:solidFill>
                <a:schemeClr val="tx1"/>
              </a:solidFill>
            </a:endParaRPr>
          </a:p>
        </p:txBody>
      </p:sp>
      <p:pic>
        <p:nvPicPr>
          <p:cNvPr id="7171" name="Picture 3"/>
          <p:cNvPicPr>
            <a:picLocks noChangeAspect="1" noChangeArrowheads="1"/>
          </p:cNvPicPr>
          <p:nvPr/>
        </p:nvPicPr>
        <p:blipFill>
          <a:blip r:embed="rId4" cstate="screen"/>
          <a:srcRect/>
          <a:stretch>
            <a:fillRect/>
          </a:stretch>
        </p:blipFill>
        <p:spPr bwMode="auto">
          <a:xfrm>
            <a:off x="1571604" y="4189767"/>
            <a:ext cx="2908340" cy="2189728"/>
          </a:xfrm>
          <a:prstGeom prst="rect">
            <a:avLst/>
          </a:prstGeom>
          <a:noFill/>
          <a:ln w="9525">
            <a:noFill/>
            <a:miter lim="800000"/>
            <a:headEnd/>
            <a:tailEnd/>
          </a:ln>
          <a:effectLst/>
        </p:spPr>
      </p:pic>
      <p:sp>
        <p:nvSpPr>
          <p:cNvPr id="12" name="11 Metin kutusu"/>
          <p:cNvSpPr txBox="1"/>
          <p:nvPr/>
        </p:nvSpPr>
        <p:spPr>
          <a:xfrm>
            <a:off x="460375" y="814312"/>
            <a:ext cx="4065537" cy="461665"/>
          </a:xfrm>
          <a:prstGeom prst="rect">
            <a:avLst/>
          </a:prstGeom>
          <a:noFill/>
        </p:spPr>
        <p:txBody>
          <a:bodyPr wrap="none" rtlCol="0">
            <a:spAutoFit/>
          </a:bodyPr>
          <a:lstStyle/>
          <a:p>
            <a:r>
              <a:rPr lang="tr-TR" sz="2400" b="1" u="sng"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Haritaların Çizimi ve Onayı</a:t>
            </a:r>
            <a:endParaRPr lang="tr-TR" sz="2400" b="1" u="sng"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sp>
        <p:nvSpPr>
          <p:cNvPr id="14" name="13 Metin kutusu"/>
          <p:cNvSpPr txBox="1"/>
          <p:nvPr/>
        </p:nvSpPr>
        <p:spPr>
          <a:xfrm>
            <a:off x="1835696" y="6488668"/>
            <a:ext cx="2428870" cy="369332"/>
          </a:xfrm>
          <a:prstGeom prst="rect">
            <a:avLst/>
          </a:prstGeom>
          <a:solidFill>
            <a:srgbClr val="FFC000"/>
          </a:solidFill>
          <a:ln>
            <a:solidFill>
              <a:srgbClr val="993300"/>
            </a:solidFill>
          </a:ln>
        </p:spPr>
        <p:txBody>
          <a:bodyPr wrap="none" rtlCol="0">
            <a:spAutoFit/>
          </a:bodyPr>
          <a:lstStyle/>
          <a:p>
            <a:r>
              <a:rPr lang="tr-TR" dirty="0" smtClean="0"/>
              <a:t>ITRF96 - 2005.0 </a:t>
            </a:r>
            <a:r>
              <a:rPr lang="tr-TR" dirty="0" err="1" smtClean="0"/>
              <a:t>epok</a:t>
            </a:r>
            <a:endParaRPr lang="tr-TR" dirty="0"/>
          </a:p>
        </p:txBody>
      </p:sp>
    </p:spTree>
  </p:cSld>
  <p:clrMapOvr>
    <a:masterClrMapping/>
  </p:clrMapOvr>
  <p:transition advClick="0">
    <p:dissolve/>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 descr="tkgm ile ilgili görsel sonucu"/>
          <p:cNvPicPr>
            <a:picLocks noChangeAspect="1" noChangeArrowheads="1"/>
          </p:cNvPicPr>
          <p:nvPr/>
        </p:nvPicPr>
        <p:blipFill>
          <a:blip r:embed="rId2" cstate="screen"/>
          <a:srcRect/>
          <a:stretch>
            <a:fillRect/>
          </a:stretch>
        </p:blipFill>
        <p:spPr bwMode="auto">
          <a:xfrm>
            <a:off x="8064520" y="492132"/>
            <a:ext cx="1079480" cy="1079480"/>
          </a:xfrm>
          <a:prstGeom prst="rect">
            <a:avLst/>
          </a:prstGeom>
          <a:ln>
            <a:noFill/>
          </a:ln>
          <a:effectLst>
            <a:softEdge rad="112500"/>
          </a:effectLst>
        </p:spPr>
      </p:pic>
      <p:pic>
        <p:nvPicPr>
          <p:cNvPr id="43012" name="Picture 4" descr="itiraz etmek ile ilgili görsel sonucu"/>
          <p:cNvPicPr>
            <a:picLocks noChangeAspect="1" noChangeArrowheads="1"/>
          </p:cNvPicPr>
          <p:nvPr/>
        </p:nvPicPr>
        <p:blipFill>
          <a:blip r:embed="rId3" cstate="screen"/>
          <a:srcRect/>
          <a:stretch>
            <a:fillRect/>
          </a:stretch>
        </p:blipFill>
        <p:spPr bwMode="auto">
          <a:xfrm>
            <a:off x="115123" y="2643182"/>
            <a:ext cx="2057513" cy="1371675"/>
          </a:xfrm>
          <a:prstGeom prst="rect">
            <a:avLst/>
          </a:prstGeom>
          <a:noFill/>
        </p:spPr>
      </p:pic>
      <p:sp>
        <p:nvSpPr>
          <p:cNvPr id="43014" name="AutoShape 6" descr="duyuru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43016" name="AutoShape 8" descr="duyuru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43018" name="AutoShape 10" descr="duyuru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43022" name="AutoShape 14" descr="meb mühür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15" name="14 Metin kutusu"/>
          <p:cNvSpPr txBox="1"/>
          <p:nvPr/>
        </p:nvSpPr>
        <p:spPr>
          <a:xfrm>
            <a:off x="254481" y="814312"/>
            <a:ext cx="3413114" cy="400110"/>
          </a:xfrm>
          <a:prstGeom prst="rect">
            <a:avLst/>
          </a:prstGeom>
          <a:noFill/>
        </p:spPr>
        <p:txBody>
          <a:bodyPr wrap="none" rtlCol="0">
            <a:spAutoFit/>
          </a:bodyPr>
          <a:lstStyle/>
          <a:p>
            <a:r>
              <a:rPr lang="tr-TR" sz="2000" b="1" u="sng"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Haritaların Çizimi ve Onayı</a:t>
            </a:r>
            <a:endParaRPr lang="tr-TR" sz="2000" b="1" u="sng"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sp>
        <p:nvSpPr>
          <p:cNvPr id="16" name="15 Sağa Bükülü Ok"/>
          <p:cNvSpPr/>
          <p:nvPr/>
        </p:nvSpPr>
        <p:spPr>
          <a:xfrm rot="5726854">
            <a:off x="1451491" y="943952"/>
            <a:ext cx="811729" cy="1806122"/>
          </a:xfrm>
          <a:prstGeom prst="curvedRightArrow">
            <a:avLst>
              <a:gd name="adj1" fmla="val 14534"/>
              <a:gd name="adj2" fmla="val 50000"/>
              <a:gd name="adj3" fmla="val 37122"/>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cxnSp>
        <p:nvCxnSpPr>
          <p:cNvPr id="21" name="20 Düz Ok Bağlayıcısı"/>
          <p:cNvCxnSpPr/>
          <p:nvPr/>
        </p:nvCxnSpPr>
        <p:spPr>
          <a:xfrm rot="5400000">
            <a:off x="6369056" y="4703778"/>
            <a:ext cx="971622" cy="708081"/>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22" name="21 Düz Ok Bağlayıcısı"/>
          <p:cNvCxnSpPr/>
          <p:nvPr/>
        </p:nvCxnSpPr>
        <p:spPr>
          <a:xfrm rot="5400000">
            <a:off x="8135692" y="4794534"/>
            <a:ext cx="873676" cy="1588"/>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24" name="23 Düz Ok Bağlayıcısı"/>
          <p:cNvCxnSpPr/>
          <p:nvPr/>
        </p:nvCxnSpPr>
        <p:spPr>
          <a:xfrm rot="10800000" flipV="1">
            <a:off x="4941661" y="4244540"/>
            <a:ext cx="2737893" cy="1394101"/>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pic>
        <p:nvPicPr>
          <p:cNvPr id="5124" name="Picture 4" descr="orman genel müdürlüğü ile ilgili görsel sonucu"/>
          <p:cNvPicPr>
            <a:picLocks noChangeAspect="1" noChangeArrowheads="1"/>
          </p:cNvPicPr>
          <p:nvPr/>
        </p:nvPicPr>
        <p:blipFill>
          <a:blip r:embed="rId4" cstate="screen"/>
          <a:srcRect/>
          <a:stretch>
            <a:fillRect/>
          </a:stretch>
        </p:blipFill>
        <p:spPr bwMode="auto">
          <a:xfrm>
            <a:off x="5857884" y="5543627"/>
            <a:ext cx="928694" cy="928694"/>
          </a:xfrm>
          <a:prstGeom prst="rect">
            <a:avLst/>
          </a:prstGeom>
          <a:noFill/>
        </p:spPr>
      </p:pic>
      <p:sp>
        <p:nvSpPr>
          <p:cNvPr id="37" name="36 Metin kutusu"/>
          <p:cNvSpPr txBox="1"/>
          <p:nvPr/>
        </p:nvSpPr>
        <p:spPr>
          <a:xfrm>
            <a:off x="2736800" y="1508085"/>
            <a:ext cx="1120820" cy="369332"/>
          </a:xfrm>
          <a:prstGeom prst="rect">
            <a:avLst/>
          </a:prstGeom>
          <a:noFill/>
        </p:spPr>
        <p:txBody>
          <a:bodyPr wrap="none" rtlCol="0">
            <a:spAutoFit/>
          </a:bodyPr>
          <a:lstStyle/>
          <a:p>
            <a:r>
              <a:rPr lang="tr-TR" b="1" dirty="0" smtClean="0">
                <a:solidFill>
                  <a:srgbClr val="C00000"/>
                </a:solidFill>
              </a:rPr>
              <a:t>(15 Gün)</a:t>
            </a:r>
            <a:endParaRPr lang="tr-TR" b="1" dirty="0">
              <a:solidFill>
                <a:srgbClr val="C00000"/>
              </a:solidFill>
            </a:endParaRPr>
          </a:p>
        </p:txBody>
      </p:sp>
      <p:cxnSp>
        <p:nvCxnSpPr>
          <p:cNvPr id="26" name="25 Düz Ok Bağlayıcısı"/>
          <p:cNvCxnSpPr/>
          <p:nvPr/>
        </p:nvCxnSpPr>
        <p:spPr>
          <a:xfrm rot="10800000" flipV="1">
            <a:off x="1749284" y="4244540"/>
            <a:ext cx="2465526" cy="1602716"/>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pic>
        <p:nvPicPr>
          <p:cNvPr id="43020" name="Picture 12" descr="duyuru ile ilgili görsel sonucu"/>
          <p:cNvPicPr>
            <a:picLocks noChangeAspect="1" noChangeArrowheads="1"/>
          </p:cNvPicPr>
          <p:nvPr/>
        </p:nvPicPr>
        <p:blipFill>
          <a:blip r:embed="rId5" cstate="screen"/>
          <a:srcRect/>
          <a:stretch>
            <a:fillRect/>
          </a:stretch>
        </p:blipFill>
        <p:spPr bwMode="auto">
          <a:xfrm>
            <a:off x="2333564" y="1873020"/>
            <a:ext cx="2083195" cy="1166589"/>
          </a:xfrm>
          <a:prstGeom prst="rect">
            <a:avLst/>
          </a:prstGeom>
          <a:noFill/>
        </p:spPr>
      </p:pic>
      <p:sp>
        <p:nvSpPr>
          <p:cNvPr id="27" name="26 Sağa Bükülü Ok"/>
          <p:cNvSpPr/>
          <p:nvPr/>
        </p:nvSpPr>
        <p:spPr>
          <a:xfrm rot="14325846">
            <a:off x="2494185" y="2930044"/>
            <a:ext cx="485229" cy="1316933"/>
          </a:xfrm>
          <a:prstGeom prst="curvedRightArrow">
            <a:avLst>
              <a:gd name="adj1" fmla="val 25000"/>
              <a:gd name="adj2" fmla="val 63617"/>
              <a:gd name="adj3" fmla="val 77957"/>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30" name="29 Dikdörtgen"/>
          <p:cNvSpPr/>
          <p:nvPr/>
        </p:nvSpPr>
        <p:spPr>
          <a:xfrm>
            <a:off x="4441270" y="785794"/>
            <a:ext cx="3404735" cy="428628"/>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tr-TR" sz="1400" dirty="0" smtClean="0"/>
              <a:t>Öncelikle Tapu Müdürlüğünden güncel mülkiyet bilgileri alınır</a:t>
            </a:r>
          </a:p>
        </p:txBody>
      </p:sp>
      <p:sp>
        <p:nvSpPr>
          <p:cNvPr id="33" name="32 Metin kutusu"/>
          <p:cNvSpPr txBox="1"/>
          <p:nvPr/>
        </p:nvSpPr>
        <p:spPr>
          <a:xfrm>
            <a:off x="428596" y="5638642"/>
            <a:ext cx="1183466" cy="369332"/>
          </a:xfrm>
          <a:prstGeom prst="rect">
            <a:avLst/>
          </a:prstGeom>
        </p:spPr>
        <p:style>
          <a:lnRef idx="3">
            <a:schemeClr val="lt1"/>
          </a:lnRef>
          <a:fillRef idx="1">
            <a:schemeClr val="accent2"/>
          </a:fillRef>
          <a:effectRef idx="1">
            <a:schemeClr val="accent2"/>
          </a:effectRef>
          <a:fontRef idx="minor">
            <a:schemeClr val="lt1"/>
          </a:fontRef>
        </p:style>
        <p:txBody>
          <a:bodyPr wrap="none" rtlCol="0">
            <a:spAutoFit/>
          </a:bodyPr>
          <a:lstStyle/>
          <a:p>
            <a:r>
              <a:rPr lang="tr-TR" dirty="0" smtClean="0"/>
              <a:t>Muhtarlık</a:t>
            </a:r>
            <a:endParaRPr lang="tr-TR" dirty="0"/>
          </a:p>
        </p:txBody>
      </p:sp>
      <p:sp>
        <p:nvSpPr>
          <p:cNvPr id="42" name="41 Metin kutusu"/>
          <p:cNvSpPr txBox="1"/>
          <p:nvPr/>
        </p:nvSpPr>
        <p:spPr>
          <a:xfrm>
            <a:off x="4339463" y="5762170"/>
            <a:ext cx="1018356" cy="369332"/>
          </a:xfrm>
          <a:prstGeom prst="rect">
            <a:avLst/>
          </a:prstGeom>
        </p:spPr>
        <p:style>
          <a:lnRef idx="3">
            <a:schemeClr val="lt1"/>
          </a:lnRef>
          <a:fillRef idx="1">
            <a:schemeClr val="accent3"/>
          </a:fillRef>
          <a:effectRef idx="1">
            <a:schemeClr val="accent3"/>
          </a:effectRef>
          <a:fontRef idx="minor">
            <a:schemeClr val="lt1"/>
          </a:fontRef>
        </p:style>
        <p:txBody>
          <a:bodyPr wrap="none" rtlCol="0">
            <a:spAutoFit/>
          </a:bodyPr>
          <a:lstStyle/>
          <a:p>
            <a:r>
              <a:rPr lang="tr-TR" dirty="0" smtClean="0"/>
              <a:t>Belediye</a:t>
            </a:r>
            <a:endParaRPr lang="tr-TR" dirty="0"/>
          </a:p>
        </p:txBody>
      </p:sp>
      <p:pic>
        <p:nvPicPr>
          <p:cNvPr id="34" name="Picture 3"/>
          <p:cNvPicPr>
            <a:picLocks noChangeAspect="1" noChangeArrowheads="1"/>
          </p:cNvPicPr>
          <p:nvPr/>
        </p:nvPicPr>
        <p:blipFill>
          <a:blip r:embed="rId6" cstate="screen"/>
          <a:srcRect/>
          <a:stretch>
            <a:fillRect/>
          </a:stretch>
        </p:blipFill>
        <p:spPr bwMode="auto">
          <a:xfrm>
            <a:off x="3643306" y="3071810"/>
            <a:ext cx="2071702" cy="1827131"/>
          </a:xfrm>
          <a:prstGeom prst="rect">
            <a:avLst/>
          </a:prstGeom>
          <a:noFill/>
          <a:ln w="9525">
            <a:noFill/>
            <a:miter lim="800000"/>
            <a:headEnd/>
            <a:tailEnd/>
          </a:ln>
          <a:effectLst/>
        </p:spPr>
      </p:pic>
      <p:sp>
        <p:nvSpPr>
          <p:cNvPr id="7" name="6 Dikdörtgen"/>
          <p:cNvSpPr/>
          <p:nvPr/>
        </p:nvSpPr>
        <p:spPr>
          <a:xfrm>
            <a:off x="4941660" y="1508085"/>
            <a:ext cx="2904345" cy="828692"/>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buFont typeface="Arial" pitchFamily="34" charset="0"/>
              <a:buChar char="•"/>
            </a:pPr>
            <a:r>
              <a:rPr lang="tr-TR" sz="1700" dirty="0" smtClean="0">
                <a:solidFill>
                  <a:schemeClr val="tx1"/>
                </a:solidFill>
              </a:rPr>
              <a:t>Bilgilendirme duyurusu yapılması  ve varsa itirazların    değerlendirilmesi</a:t>
            </a:r>
          </a:p>
        </p:txBody>
      </p:sp>
      <p:sp>
        <p:nvSpPr>
          <p:cNvPr id="44" name="43 Aşağı Ok"/>
          <p:cNvSpPr/>
          <p:nvPr/>
        </p:nvSpPr>
        <p:spPr>
          <a:xfrm>
            <a:off x="6500826" y="1214422"/>
            <a:ext cx="285752" cy="293662"/>
          </a:xfrm>
          <a:prstGeom prst="down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tr-TR"/>
          </a:p>
        </p:txBody>
      </p:sp>
      <p:pic>
        <p:nvPicPr>
          <p:cNvPr id="3074" name="Picture 2"/>
          <p:cNvPicPr>
            <a:picLocks noChangeAspect="1" noChangeArrowheads="1"/>
          </p:cNvPicPr>
          <p:nvPr/>
        </p:nvPicPr>
        <p:blipFill>
          <a:blip r:embed="rId7" cstate="screen"/>
          <a:srcRect/>
          <a:stretch>
            <a:fillRect/>
          </a:stretch>
        </p:blipFill>
        <p:spPr bwMode="auto">
          <a:xfrm>
            <a:off x="5857884" y="2500305"/>
            <a:ext cx="3241760" cy="2176847"/>
          </a:xfrm>
          <a:prstGeom prst="rect">
            <a:avLst/>
          </a:prstGeom>
          <a:noFill/>
          <a:ln w="9525">
            <a:noFill/>
            <a:miter lim="800000"/>
            <a:headEnd/>
            <a:tailEnd/>
          </a:ln>
          <a:effectLst/>
        </p:spPr>
      </p:pic>
      <p:sp>
        <p:nvSpPr>
          <p:cNvPr id="45" name="44 Artı"/>
          <p:cNvSpPr/>
          <p:nvPr/>
        </p:nvSpPr>
        <p:spPr>
          <a:xfrm>
            <a:off x="5603912" y="3429000"/>
            <a:ext cx="396848" cy="428628"/>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5" name="34 Metin kutusu"/>
          <p:cNvSpPr txBox="1"/>
          <p:nvPr/>
        </p:nvSpPr>
        <p:spPr>
          <a:xfrm>
            <a:off x="2172636" y="1294613"/>
            <a:ext cx="2713563" cy="276999"/>
          </a:xfrm>
          <a:prstGeom prst="rect">
            <a:avLst/>
          </a:prstGeom>
          <a:noFill/>
        </p:spPr>
        <p:txBody>
          <a:bodyPr wrap="none" rtlCol="0">
            <a:spAutoFit/>
          </a:bodyPr>
          <a:lstStyle/>
          <a:p>
            <a:r>
              <a:rPr lang="tr-TR" sz="1200" dirty="0" smtClean="0"/>
              <a:t>İtirazlar Askı İlanına Kadar Yapılabilir.</a:t>
            </a:r>
            <a:endParaRPr lang="tr-TR" sz="1200" dirty="0"/>
          </a:p>
        </p:txBody>
      </p:sp>
      <p:pic>
        <p:nvPicPr>
          <p:cNvPr id="36" name="Picture 1"/>
          <p:cNvPicPr>
            <a:picLocks noChangeAspect="1" noChangeArrowheads="1"/>
          </p:cNvPicPr>
          <p:nvPr/>
        </p:nvPicPr>
        <p:blipFill>
          <a:blip r:embed="rId8" cstate="print"/>
          <a:srcRect l="20391" t="5800" r="47656" b="83303"/>
          <a:stretch>
            <a:fillRect/>
          </a:stretch>
        </p:blipFill>
        <p:spPr bwMode="auto">
          <a:xfrm>
            <a:off x="7208907" y="5243316"/>
            <a:ext cx="1941040" cy="635168"/>
          </a:xfrm>
          <a:prstGeom prst="rect">
            <a:avLst/>
          </a:prstGeom>
          <a:noFill/>
          <a:ln w="9525">
            <a:noFill/>
            <a:miter lim="800000"/>
            <a:headEnd/>
            <a:tailEnd/>
          </a:ln>
          <a:effectLst/>
        </p:spPr>
      </p:pic>
      <p:sp>
        <p:nvSpPr>
          <p:cNvPr id="28" name="27 Metin kutusu"/>
          <p:cNvSpPr txBox="1"/>
          <p:nvPr/>
        </p:nvSpPr>
        <p:spPr>
          <a:xfrm>
            <a:off x="0" y="5047500"/>
            <a:ext cx="2262158" cy="369332"/>
          </a:xfrm>
          <a:prstGeom prst="rect">
            <a:avLst/>
          </a:prstGeom>
        </p:spPr>
        <p:style>
          <a:lnRef idx="1">
            <a:schemeClr val="accent2"/>
          </a:lnRef>
          <a:fillRef idx="2">
            <a:schemeClr val="accent2"/>
          </a:fillRef>
          <a:effectRef idx="1">
            <a:schemeClr val="accent2"/>
          </a:effectRef>
          <a:fontRef idx="minor">
            <a:schemeClr val="dk1"/>
          </a:fontRef>
        </p:style>
        <p:txBody>
          <a:bodyPr wrap="none" rtlCol="0">
            <a:spAutoFit/>
          </a:bodyPr>
          <a:lstStyle/>
          <a:p>
            <a:r>
              <a:rPr lang="tr-TR" dirty="0" smtClean="0"/>
              <a:t>Kadastro Müdürlüğü</a:t>
            </a:r>
          </a:p>
        </p:txBody>
      </p:sp>
    </p:spTree>
  </p:cSld>
  <p:clrMapOvr>
    <a:masterClrMapping/>
  </p:clrMapOvr>
  <p:transition advClick="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bg/>
                                          </p:spTgt>
                                        </p:tgtEl>
                                        <p:attrNameLst>
                                          <p:attrName>style.visibility</p:attrName>
                                        </p:attrNameLst>
                                      </p:cBhvr>
                                      <p:to>
                                        <p:strVal val="visible"/>
                                      </p:to>
                                    </p:set>
                                    <p:animEffect transition="in" filter="wipe(down)">
                                      <p:cBhvr>
                                        <p:cTn id="7" dur="500"/>
                                        <p:tgtEl>
                                          <p:spTgt spid="7">
                                            <p:bg/>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7">
                                            <p:txEl>
                                              <p:pRg st="0" end="0"/>
                                            </p:txEl>
                                          </p:spTgt>
                                        </p:tgtEl>
                                        <p:attrNameLst>
                                          <p:attrName>style.visibility</p:attrName>
                                        </p:attrNameLst>
                                      </p:cBhvr>
                                      <p:to>
                                        <p:strVal val="visible"/>
                                      </p:to>
                                    </p:set>
                                    <p:animEffect transition="in" filter="wipe(down)">
                                      <p:cBhvr>
                                        <p:cTn id="10" dur="500"/>
                                        <p:tgtEl>
                                          <p:spTgt spid="7">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wipe(down)">
                                      <p:cBhvr>
                                        <p:cTn id="15" dur="500"/>
                                        <p:tgtEl>
                                          <p:spTgt spid="30"/>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44"/>
                                        </p:tgtEl>
                                        <p:attrNameLst>
                                          <p:attrName>style.visibility</p:attrName>
                                        </p:attrNameLst>
                                      </p:cBhvr>
                                      <p:to>
                                        <p:strVal val="visible"/>
                                      </p:to>
                                    </p:set>
                                    <p:animEffect transition="in" filter="wipe(down)">
                                      <p:cBhvr>
                                        <p:cTn id="18" dur="500"/>
                                        <p:tgtEl>
                                          <p:spTgt spid="44"/>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43020"/>
                                        </p:tgtEl>
                                        <p:attrNameLst>
                                          <p:attrName>style.visibility</p:attrName>
                                        </p:attrNameLst>
                                      </p:cBhvr>
                                      <p:to>
                                        <p:strVal val="visible"/>
                                      </p:to>
                                    </p:set>
                                    <p:animEffect transition="in" filter="wipe(down)">
                                      <p:cBhvr>
                                        <p:cTn id="23" dur="500"/>
                                        <p:tgtEl>
                                          <p:spTgt spid="43020"/>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37"/>
                                        </p:tgtEl>
                                        <p:attrNameLst>
                                          <p:attrName>style.visibility</p:attrName>
                                        </p:attrNameLst>
                                      </p:cBhvr>
                                      <p:to>
                                        <p:strVal val="visible"/>
                                      </p:to>
                                    </p:set>
                                    <p:animEffect transition="in" filter="wipe(down)">
                                      <p:cBhvr>
                                        <p:cTn id="26" dur="500"/>
                                        <p:tgtEl>
                                          <p:spTgt spid="37"/>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wipe(down)">
                                      <p:cBhvr>
                                        <p:cTn id="31" dur="500"/>
                                        <p:tgtEl>
                                          <p:spTgt spid="16"/>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nodeType="clickEffect">
                                  <p:stCondLst>
                                    <p:cond delay="0"/>
                                  </p:stCondLst>
                                  <p:childTnLst>
                                    <p:set>
                                      <p:cBhvr>
                                        <p:cTn id="35" dur="1" fill="hold">
                                          <p:stCondLst>
                                            <p:cond delay="0"/>
                                          </p:stCondLst>
                                        </p:cTn>
                                        <p:tgtEl>
                                          <p:spTgt spid="43012"/>
                                        </p:tgtEl>
                                        <p:attrNameLst>
                                          <p:attrName>style.visibility</p:attrName>
                                        </p:attrNameLst>
                                      </p:cBhvr>
                                      <p:to>
                                        <p:strVal val="visible"/>
                                      </p:to>
                                    </p:set>
                                    <p:animEffect transition="in" filter="wipe(down)">
                                      <p:cBhvr>
                                        <p:cTn id="36" dur="500"/>
                                        <p:tgtEl>
                                          <p:spTgt spid="43012"/>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4" fill="hold" grpId="0" nodeType="clickEffect">
                                  <p:stCondLst>
                                    <p:cond delay="0"/>
                                  </p:stCondLst>
                                  <p:childTnLst>
                                    <p:set>
                                      <p:cBhvr>
                                        <p:cTn id="40" dur="1" fill="hold">
                                          <p:stCondLst>
                                            <p:cond delay="0"/>
                                          </p:stCondLst>
                                        </p:cTn>
                                        <p:tgtEl>
                                          <p:spTgt spid="27"/>
                                        </p:tgtEl>
                                        <p:attrNameLst>
                                          <p:attrName>style.visibility</p:attrName>
                                        </p:attrNameLst>
                                      </p:cBhvr>
                                      <p:to>
                                        <p:strVal val="visible"/>
                                      </p:to>
                                    </p:set>
                                    <p:animEffect transition="in" filter="wipe(down)">
                                      <p:cBhvr>
                                        <p:cTn id="41" dur="500"/>
                                        <p:tgtEl>
                                          <p:spTgt spid="27"/>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4" fill="hold" nodeType="clickEffect">
                                  <p:stCondLst>
                                    <p:cond delay="0"/>
                                  </p:stCondLst>
                                  <p:childTnLst>
                                    <p:set>
                                      <p:cBhvr>
                                        <p:cTn id="45" dur="1" fill="hold">
                                          <p:stCondLst>
                                            <p:cond delay="0"/>
                                          </p:stCondLst>
                                        </p:cTn>
                                        <p:tgtEl>
                                          <p:spTgt spid="3074"/>
                                        </p:tgtEl>
                                        <p:attrNameLst>
                                          <p:attrName>style.visibility</p:attrName>
                                        </p:attrNameLst>
                                      </p:cBhvr>
                                      <p:to>
                                        <p:strVal val="visible"/>
                                      </p:to>
                                    </p:set>
                                    <p:animEffect transition="in" filter="wipe(down)">
                                      <p:cBhvr>
                                        <p:cTn id="46" dur="500"/>
                                        <p:tgtEl>
                                          <p:spTgt spid="3074"/>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4" fill="hold" nodeType="click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wipe(down)">
                                      <p:cBhvr>
                                        <p:cTn id="51" dur="500"/>
                                        <p:tgtEl>
                                          <p:spTgt spid="21"/>
                                        </p:tgtEl>
                                      </p:cBhvr>
                                    </p:animEffect>
                                  </p:childTnLst>
                                </p:cTn>
                              </p:par>
                              <p:par>
                                <p:cTn id="52" presetID="22" presetClass="entr" presetSubtype="4" fill="hold" nodeType="withEffect">
                                  <p:stCondLst>
                                    <p:cond delay="0"/>
                                  </p:stCondLst>
                                  <p:childTnLst>
                                    <p:set>
                                      <p:cBhvr>
                                        <p:cTn id="53" dur="1" fill="hold">
                                          <p:stCondLst>
                                            <p:cond delay="0"/>
                                          </p:stCondLst>
                                        </p:cTn>
                                        <p:tgtEl>
                                          <p:spTgt spid="5124"/>
                                        </p:tgtEl>
                                        <p:attrNameLst>
                                          <p:attrName>style.visibility</p:attrName>
                                        </p:attrNameLst>
                                      </p:cBhvr>
                                      <p:to>
                                        <p:strVal val="visible"/>
                                      </p:to>
                                    </p:set>
                                    <p:animEffect transition="in" filter="wipe(down)">
                                      <p:cBhvr>
                                        <p:cTn id="54" dur="500"/>
                                        <p:tgtEl>
                                          <p:spTgt spid="5124"/>
                                        </p:tgtEl>
                                      </p:cBhvr>
                                    </p:animEffect>
                                  </p:childTnLst>
                                </p:cTn>
                              </p:par>
                              <p:par>
                                <p:cTn id="55" presetID="22" presetClass="entr" presetSubtype="4" fill="hold" nodeType="with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wipe(down)">
                                      <p:cBhvr>
                                        <p:cTn id="57" dur="500"/>
                                        <p:tgtEl>
                                          <p:spTgt spid="22"/>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4" fill="hold" grpId="0" nodeType="clickEffect">
                                  <p:stCondLst>
                                    <p:cond delay="0"/>
                                  </p:stCondLst>
                                  <p:childTnLst>
                                    <p:set>
                                      <p:cBhvr>
                                        <p:cTn id="61" dur="1" fill="hold">
                                          <p:stCondLst>
                                            <p:cond delay="0"/>
                                          </p:stCondLst>
                                        </p:cTn>
                                        <p:tgtEl>
                                          <p:spTgt spid="45"/>
                                        </p:tgtEl>
                                        <p:attrNameLst>
                                          <p:attrName>style.visibility</p:attrName>
                                        </p:attrNameLst>
                                      </p:cBhvr>
                                      <p:to>
                                        <p:strVal val="visible"/>
                                      </p:to>
                                    </p:set>
                                    <p:animEffect transition="in" filter="wipe(down)">
                                      <p:cBhvr>
                                        <p:cTn id="62" dur="500"/>
                                        <p:tgtEl>
                                          <p:spTgt spid="45"/>
                                        </p:tgtEl>
                                      </p:cBhvr>
                                    </p:animEffect>
                                  </p:childTnLst>
                                </p:cTn>
                              </p:par>
                              <p:par>
                                <p:cTn id="63" presetID="22" presetClass="entr" presetSubtype="4" fill="hold" nodeType="withEffect">
                                  <p:stCondLst>
                                    <p:cond delay="0"/>
                                  </p:stCondLst>
                                  <p:childTnLst>
                                    <p:set>
                                      <p:cBhvr>
                                        <p:cTn id="64" dur="1" fill="hold">
                                          <p:stCondLst>
                                            <p:cond delay="0"/>
                                          </p:stCondLst>
                                        </p:cTn>
                                        <p:tgtEl>
                                          <p:spTgt spid="34"/>
                                        </p:tgtEl>
                                        <p:attrNameLst>
                                          <p:attrName>style.visibility</p:attrName>
                                        </p:attrNameLst>
                                      </p:cBhvr>
                                      <p:to>
                                        <p:strVal val="visible"/>
                                      </p:to>
                                    </p:set>
                                    <p:animEffect transition="in" filter="wipe(down)">
                                      <p:cBhvr>
                                        <p:cTn id="65" dur="500"/>
                                        <p:tgtEl>
                                          <p:spTgt spid="34"/>
                                        </p:tgtEl>
                                      </p:cBhvr>
                                    </p:animEffect>
                                  </p:childTnLst>
                                </p:cTn>
                              </p:par>
                              <p:par>
                                <p:cTn id="66" presetID="2" presetClass="entr" presetSubtype="4" fill="hold" grpId="0" nodeType="withEffect">
                                  <p:stCondLst>
                                    <p:cond delay="0"/>
                                  </p:stCondLst>
                                  <p:childTnLst>
                                    <p:set>
                                      <p:cBhvr>
                                        <p:cTn id="67" dur="1" fill="hold">
                                          <p:stCondLst>
                                            <p:cond delay="0"/>
                                          </p:stCondLst>
                                        </p:cTn>
                                        <p:tgtEl>
                                          <p:spTgt spid="33"/>
                                        </p:tgtEl>
                                        <p:attrNameLst>
                                          <p:attrName>style.visibility</p:attrName>
                                        </p:attrNameLst>
                                      </p:cBhvr>
                                      <p:to>
                                        <p:strVal val="visible"/>
                                      </p:to>
                                    </p:set>
                                    <p:anim calcmode="lin" valueType="num">
                                      <p:cBhvr additive="base">
                                        <p:cTn id="68" dur="500" fill="hold"/>
                                        <p:tgtEl>
                                          <p:spTgt spid="33"/>
                                        </p:tgtEl>
                                        <p:attrNameLst>
                                          <p:attrName>ppt_x</p:attrName>
                                        </p:attrNameLst>
                                      </p:cBhvr>
                                      <p:tavLst>
                                        <p:tav tm="0">
                                          <p:val>
                                            <p:strVal val="#ppt_x"/>
                                          </p:val>
                                        </p:tav>
                                        <p:tav tm="100000">
                                          <p:val>
                                            <p:strVal val="#ppt_x"/>
                                          </p:val>
                                        </p:tav>
                                      </p:tavLst>
                                    </p:anim>
                                    <p:anim calcmode="lin" valueType="num">
                                      <p:cBhvr additive="base">
                                        <p:cTn id="69" dur="500" fill="hold"/>
                                        <p:tgtEl>
                                          <p:spTgt spid="33"/>
                                        </p:tgtEl>
                                        <p:attrNameLst>
                                          <p:attrName>ppt_y</p:attrName>
                                        </p:attrNameLst>
                                      </p:cBhvr>
                                      <p:tavLst>
                                        <p:tav tm="0">
                                          <p:val>
                                            <p:strVal val="1+#ppt_h/2"/>
                                          </p:val>
                                        </p:tav>
                                        <p:tav tm="100000">
                                          <p:val>
                                            <p:strVal val="#ppt_y"/>
                                          </p:val>
                                        </p:tav>
                                      </p:tavLst>
                                    </p:anim>
                                  </p:childTnLst>
                                </p:cTn>
                              </p:par>
                              <p:par>
                                <p:cTn id="70" presetID="2" presetClass="entr" presetSubtype="4" fill="hold" nodeType="withEffect">
                                  <p:stCondLst>
                                    <p:cond delay="0"/>
                                  </p:stCondLst>
                                  <p:childTnLst>
                                    <p:set>
                                      <p:cBhvr>
                                        <p:cTn id="71" dur="1" fill="hold">
                                          <p:stCondLst>
                                            <p:cond delay="0"/>
                                          </p:stCondLst>
                                        </p:cTn>
                                        <p:tgtEl>
                                          <p:spTgt spid="26"/>
                                        </p:tgtEl>
                                        <p:attrNameLst>
                                          <p:attrName>style.visibility</p:attrName>
                                        </p:attrNameLst>
                                      </p:cBhvr>
                                      <p:to>
                                        <p:strVal val="visible"/>
                                      </p:to>
                                    </p:set>
                                    <p:anim calcmode="lin" valueType="num">
                                      <p:cBhvr additive="base">
                                        <p:cTn id="72" dur="500" fill="hold"/>
                                        <p:tgtEl>
                                          <p:spTgt spid="26"/>
                                        </p:tgtEl>
                                        <p:attrNameLst>
                                          <p:attrName>ppt_x</p:attrName>
                                        </p:attrNameLst>
                                      </p:cBhvr>
                                      <p:tavLst>
                                        <p:tav tm="0">
                                          <p:val>
                                            <p:strVal val="#ppt_x"/>
                                          </p:val>
                                        </p:tav>
                                        <p:tav tm="100000">
                                          <p:val>
                                            <p:strVal val="#ppt_x"/>
                                          </p:val>
                                        </p:tav>
                                      </p:tavLst>
                                    </p:anim>
                                    <p:anim calcmode="lin" valueType="num">
                                      <p:cBhvr additive="base">
                                        <p:cTn id="73" dur="500" fill="hold"/>
                                        <p:tgtEl>
                                          <p:spTgt spid="26"/>
                                        </p:tgtEl>
                                        <p:attrNameLst>
                                          <p:attrName>ppt_y</p:attrName>
                                        </p:attrNameLst>
                                      </p:cBhvr>
                                      <p:tavLst>
                                        <p:tav tm="0">
                                          <p:val>
                                            <p:strVal val="1+#ppt_h/2"/>
                                          </p:val>
                                        </p:tav>
                                        <p:tav tm="100000">
                                          <p:val>
                                            <p:strVal val="#ppt_y"/>
                                          </p:val>
                                        </p:tav>
                                      </p:tavLst>
                                    </p:anim>
                                  </p:childTnLst>
                                </p:cTn>
                              </p:par>
                              <p:par>
                                <p:cTn id="74" presetID="2" presetClass="entr" presetSubtype="4" fill="hold" grpId="0" nodeType="withEffect">
                                  <p:stCondLst>
                                    <p:cond delay="0"/>
                                  </p:stCondLst>
                                  <p:childTnLst>
                                    <p:set>
                                      <p:cBhvr>
                                        <p:cTn id="75" dur="1" fill="hold">
                                          <p:stCondLst>
                                            <p:cond delay="0"/>
                                          </p:stCondLst>
                                        </p:cTn>
                                        <p:tgtEl>
                                          <p:spTgt spid="42"/>
                                        </p:tgtEl>
                                        <p:attrNameLst>
                                          <p:attrName>style.visibility</p:attrName>
                                        </p:attrNameLst>
                                      </p:cBhvr>
                                      <p:to>
                                        <p:strVal val="visible"/>
                                      </p:to>
                                    </p:set>
                                    <p:anim calcmode="lin" valueType="num">
                                      <p:cBhvr additive="base">
                                        <p:cTn id="76" dur="500" fill="hold"/>
                                        <p:tgtEl>
                                          <p:spTgt spid="42"/>
                                        </p:tgtEl>
                                        <p:attrNameLst>
                                          <p:attrName>ppt_x</p:attrName>
                                        </p:attrNameLst>
                                      </p:cBhvr>
                                      <p:tavLst>
                                        <p:tav tm="0">
                                          <p:val>
                                            <p:strVal val="#ppt_x"/>
                                          </p:val>
                                        </p:tav>
                                        <p:tav tm="100000">
                                          <p:val>
                                            <p:strVal val="#ppt_x"/>
                                          </p:val>
                                        </p:tav>
                                      </p:tavLst>
                                    </p:anim>
                                    <p:anim calcmode="lin" valueType="num">
                                      <p:cBhvr additive="base">
                                        <p:cTn id="77" dur="500" fill="hold"/>
                                        <p:tgtEl>
                                          <p:spTgt spid="42"/>
                                        </p:tgtEl>
                                        <p:attrNameLst>
                                          <p:attrName>ppt_y</p:attrName>
                                        </p:attrNameLst>
                                      </p:cBhvr>
                                      <p:tavLst>
                                        <p:tav tm="0">
                                          <p:val>
                                            <p:strVal val="1+#ppt_h/2"/>
                                          </p:val>
                                        </p:tav>
                                        <p:tav tm="100000">
                                          <p:val>
                                            <p:strVal val="#ppt_y"/>
                                          </p:val>
                                        </p:tav>
                                      </p:tavLst>
                                    </p:anim>
                                  </p:childTnLst>
                                </p:cTn>
                              </p:par>
                              <p:par>
                                <p:cTn id="78" presetID="2" presetClass="entr" presetSubtype="4" fill="hold" nodeType="withEffect">
                                  <p:stCondLst>
                                    <p:cond delay="0"/>
                                  </p:stCondLst>
                                  <p:childTnLst>
                                    <p:set>
                                      <p:cBhvr>
                                        <p:cTn id="79" dur="1" fill="hold">
                                          <p:stCondLst>
                                            <p:cond delay="0"/>
                                          </p:stCondLst>
                                        </p:cTn>
                                        <p:tgtEl>
                                          <p:spTgt spid="24"/>
                                        </p:tgtEl>
                                        <p:attrNameLst>
                                          <p:attrName>style.visibility</p:attrName>
                                        </p:attrNameLst>
                                      </p:cBhvr>
                                      <p:to>
                                        <p:strVal val="visible"/>
                                      </p:to>
                                    </p:set>
                                    <p:anim calcmode="lin" valueType="num">
                                      <p:cBhvr additive="base">
                                        <p:cTn id="80" dur="500" fill="hold"/>
                                        <p:tgtEl>
                                          <p:spTgt spid="24"/>
                                        </p:tgtEl>
                                        <p:attrNameLst>
                                          <p:attrName>ppt_x</p:attrName>
                                        </p:attrNameLst>
                                      </p:cBhvr>
                                      <p:tavLst>
                                        <p:tav tm="0">
                                          <p:val>
                                            <p:strVal val="#ppt_x"/>
                                          </p:val>
                                        </p:tav>
                                        <p:tav tm="100000">
                                          <p:val>
                                            <p:strVal val="#ppt_x"/>
                                          </p:val>
                                        </p:tav>
                                      </p:tavLst>
                                    </p:anim>
                                    <p:anim calcmode="lin" valueType="num">
                                      <p:cBhvr additive="base">
                                        <p:cTn id="81"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37" grpId="0"/>
      <p:bldP spid="27" grpId="0" animBg="1"/>
      <p:bldP spid="30" grpId="0" animBg="1"/>
      <p:bldP spid="33" grpId="0" animBg="1"/>
      <p:bldP spid="42" grpId="0" animBg="1"/>
      <p:bldP spid="7" grpId="0" build="allAtOnce" animBg="1"/>
      <p:bldP spid="44" grpId="0" animBg="1"/>
      <p:bldP spid="45"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8" name="Picture 2" descr="toplanti-hareketli-resim-0185"/>
          <p:cNvPicPr>
            <a:picLocks noChangeAspect="1" noChangeArrowheads="1"/>
          </p:cNvPicPr>
          <p:nvPr/>
        </p:nvPicPr>
        <p:blipFill>
          <a:blip r:embed="rId2" cstate="email"/>
          <a:srcRect/>
          <a:stretch>
            <a:fillRect/>
          </a:stretch>
        </p:blipFill>
        <p:spPr bwMode="auto">
          <a:xfrm>
            <a:off x="2915816" y="1867278"/>
            <a:ext cx="2796912" cy="2180450"/>
          </a:xfrm>
          <a:prstGeom prst="rect">
            <a:avLst/>
          </a:prstGeom>
          <a:noFill/>
        </p:spPr>
      </p:pic>
      <p:sp>
        <p:nvSpPr>
          <p:cNvPr id="7" name="6 Metin kutusu"/>
          <p:cNvSpPr txBox="1"/>
          <p:nvPr/>
        </p:nvSpPr>
        <p:spPr>
          <a:xfrm>
            <a:off x="5143504" y="1508084"/>
            <a:ext cx="3199915" cy="523220"/>
          </a:xfrm>
          <a:prstGeom prst="rect">
            <a:avLst/>
          </a:prstGeom>
          <a:solidFill>
            <a:schemeClr val="accent2">
              <a:lumMod val="40000"/>
              <a:lumOff val="60000"/>
            </a:schemeClr>
          </a:solidFill>
        </p:spPr>
        <p:txBody>
          <a:bodyPr wrap="none" rtlCol="0">
            <a:spAutoFit/>
          </a:bodyPr>
          <a:lstStyle/>
          <a:p>
            <a:r>
              <a:rPr lang="tr-TR" sz="2800" b="1" u="sng" dirty="0" smtClean="0">
                <a:ln w="10541" cmpd="sng">
                  <a:solidFill>
                    <a:schemeClr val="accent1">
                      <a:shade val="88000"/>
                      <a:satMod val="110000"/>
                    </a:schemeClr>
                  </a:solidFill>
                  <a:prstDash val="solid"/>
                </a:ln>
                <a:solidFill>
                  <a:srgbClr val="FF33CC"/>
                </a:solidFill>
              </a:rPr>
              <a:t>İtiraz Komisyonu:</a:t>
            </a:r>
            <a:endParaRPr lang="tr-TR" sz="2800" b="1" u="sng" dirty="0">
              <a:ln w="10541" cmpd="sng">
                <a:solidFill>
                  <a:schemeClr val="accent1">
                    <a:shade val="88000"/>
                    <a:satMod val="110000"/>
                  </a:schemeClr>
                </a:solidFill>
                <a:prstDash val="solid"/>
              </a:ln>
              <a:solidFill>
                <a:srgbClr val="FF33CC"/>
              </a:solidFill>
            </a:endParaRPr>
          </a:p>
        </p:txBody>
      </p:sp>
      <p:sp>
        <p:nvSpPr>
          <p:cNvPr id="8" name="7 Dikdörtgen"/>
          <p:cNvSpPr/>
          <p:nvPr/>
        </p:nvSpPr>
        <p:spPr>
          <a:xfrm>
            <a:off x="928662" y="4047728"/>
            <a:ext cx="7215238" cy="1829544"/>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buFont typeface="Arial" pitchFamily="34" charset="0"/>
              <a:buChar char="•"/>
            </a:pPr>
            <a:r>
              <a:rPr lang="tr-TR" sz="2400" dirty="0" smtClean="0">
                <a:solidFill>
                  <a:schemeClr val="tx1"/>
                </a:solidFill>
              </a:rPr>
              <a:t>Sayısallaştırma ekibi ile (</a:t>
            </a:r>
            <a:r>
              <a:rPr lang="tr-TR" sz="2400" b="1" dirty="0" smtClean="0">
                <a:solidFill>
                  <a:srgbClr val="C00000"/>
                </a:solidFill>
              </a:rPr>
              <a:t>en az</a:t>
            </a:r>
            <a:r>
              <a:rPr lang="tr-TR" sz="2400" dirty="0" smtClean="0">
                <a:solidFill>
                  <a:schemeClr val="tx1"/>
                </a:solidFill>
              </a:rPr>
              <a:t>) eşit sayıda ve denk unvanlardaki (</a:t>
            </a:r>
            <a:r>
              <a:rPr lang="tr-TR" sz="2400" b="1" dirty="0" smtClean="0">
                <a:solidFill>
                  <a:srgbClr val="C00000"/>
                </a:solidFill>
              </a:rPr>
              <a:t>sayısallaştırma ekibinden farklı </a:t>
            </a:r>
            <a:r>
              <a:rPr lang="tr-TR" sz="2400" dirty="0" smtClean="0">
                <a:solidFill>
                  <a:schemeClr val="tx1"/>
                </a:solidFill>
              </a:rPr>
              <a:t>) kişilerden oluşur. İtiraz değerlendirme sonuçları,  askı ilanında gösterilir.</a:t>
            </a:r>
          </a:p>
        </p:txBody>
      </p:sp>
      <p:pic>
        <p:nvPicPr>
          <p:cNvPr id="9" name="Picture 2" descr="tkgm ile ilgili görsel sonucu"/>
          <p:cNvPicPr>
            <a:picLocks noChangeAspect="1" noChangeArrowheads="1"/>
          </p:cNvPicPr>
          <p:nvPr/>
        </p:nvPicPr>
        <p:blipFill>
          <a:blip r:embed="rId3" cstate="screen"/>
          <a:srcRect/>
          <a:stretch>
            <a:fillRect/>
          </a:stretch>
        </p:blipFill>
        <p:spPr bwMode="auto">
          <a:xfrm>
            <a:off x="8072462" y="492132"/>
            <a:ext cx="1079480" cy="1079480"/>
          </a:xfrm>
          <a:prstGeom prst="rect">
            <a:avLst/>
          </a:prstGeom>
          <a:ln>
            <a:noFill/>
          </a:ln>
          <a:effectLst>
            <a:softEdge rad="112500"/>
          </a:effectLst>
        </p:spPr>
      </p:pic>
      <p:sp>
        <p:nvSpPr>
          <p:cNvPr id="6" name="5 Metin kutusu"/>
          <p:cNvSpPr txBox="1"/>
          <p:nvPr/>
        </p:nvSpPr>
        <p:spPr>
          <a:xfrm>
            <a:off x="254481" y="893492"/>
            <a:ext cx="3413114" cy="400110"/>
          </a:xfrm>
          <a:prstGeom prst="rect">
            <a:avLst/>
          </a:prstGeom>
          <a:noFill/>
        </p:spPr>
        <p:txBody>
          <a:bodyPr wrap="none" rtlCol="0">
            <a:spAutoFit/>
          </a:bodyPr>
          <a:lstStyle/>
          <a:p>
            <a:r>
              <a:rPr lang="tr-TR" sz="2000" b="1" u="sng"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Haritaların Çizimi ve Onayı</a:t>
            </a:r>
            <a:endParaRPr lang="tr-TR" sz="2000" b="1" u="sng"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sp>
        <p:nvSpPr>
          <p:cNvPr id="10" name="9 Metin kutusu"/>
          <p:cNvSpPr txBox="1"/>
          <p:nvPr/>
        </p:nvSpPr>
        <p:spPr>
          <a:xfrm>
            <a:off x="400411" y="6084004"/>
            <a:ext cx="8424422" cy="369332"/>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none" rtlCol="0">
            <a:spAutoFit/>
          </a:bodyPr>
          <a:lstStyle/>
          <a:p>
            <a:r>
              <a:rPr lang="tr-TR" dirty="0" smtClean="0"/>
              <a:t>İtiraz Komisyonunda </a:t>
            </a:r>
            <a:r>
              <a:rPr lang="tr-TR" b="1" dirty="0" smtClean="0">
                <a:solidFill>
                  <a:srgbClr val="FFFF00"/>
                </a:solidFill>
              </a:rPr>
              <a:t>KADASTRO </a:t>
            </a:r>
            <a:r>
              <a:rPr lang="tr-TR" b="1" dirty="0" err="1" smtClean="0">
                <a:solidFill>
                  <a:srgbClr val="FFFF00"/>
                </a:solidFill>
              </a:rPr>
              <a:t>MÜDÜRÜ</a:t>
            </a:r>
            <a:r>
              <a:rPr lang="tr-TR" b="1" dirty="0" err="1" smtClean="0"/>
              <a:t>’nün</a:t>
            </a:r>
            <a:r>
              <a:rPr lang="tr-TR" b="1" dirty="0" smtClean="0"/>
              <a:t> </a:t>
            </a:r>
            <a:r>
              <a:rPr lang="tr-TR" dirty="0" smtClean="0"/>
              <a:t>görev ve sorumluluğu </a:t>
            </a:r>
            <a:r>
              <a:rPr lang="tr-TR" b="1" dirty="0" smtClean="0">
                <a:solidFill>
                  <a:srgbClr val="FFFF00"/>
                </a:solidFill>
              </a:rPr>
              <a:t>YOKTUR</a:t>
            </a:r>
            <a:r>
              <a:rPr lang="tr-TR" dirty="0" smtClean="0"/>
              <a:t>!</a:t>
            </a:r>
            <a:endParaRPr lang="tr-TR" dirty="0"/>
          </a:p>
        </p:txBody>
      </p:sp>
    </p:spTree>
  </p:cSld>
  <p:clrMapOvr>
    <a:masterClrMapping/>
  </p:clrMapOvr>
  <p:transition>
    <p:dissolve/>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3" name="32 Düz Ok Bağlayıcısı"/>
          <p:cNvCxnSpPr/>
          <p:nvPr/>
        </p:nvCxnSpPr>
        <p:spPr>
          <a:xfrm rot="10800000" flipV="1">
            <a:off x="4913542" y="3521012"/>
            <a:ext cx="1317180" cy="767777"/>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sp>
        <p:nvSpPr>
          <p:cNvPr id="8" name="7 Dikdörtgen"/>
          <p:cNvSpPr/>
          <p:nvPr/>
        </p:nvSpPr>
        <p:spPr>
          <a:xfrm>
            <a:off x="928662" y="1287402"/>
            <a:ext cx="3214710" cy="430170"/>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buFont typeface="Arial" pitchFamily="34" charset="0"/>
              <a:buChar char="•"/>
            </a:pPr>
            <a:r>
              <a:rPr lang="tr-TR" sz="2400" dirty="0" smtClean="0">
                <a:solidFill>
                  <a:schemeClr val="tx1"/>
                </a:solidFill>
              </a:rPr>
              <a:t>Askı ilanı yapılması</a:t>
            </a:r>
          </a:p>
        </p:txBody>
      </p:sp>
      <p:cxnSp>
        <p:nvCxnSpPr>
          <p:cNvPr id="12" name="11 Düz Ok Bağlayıcısı"/>
          <p:cNvCxnSpPr/>
          <p:nvPr/>
        </p:nvCxnSpPr>
        <p:spPr>
          <a:xfrm rot="10800000">
            <a:off x="2285984" y="2285992"/>
            <a:ext cx="1061469" cy="1588"/>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sp>
        <p:nvSpPr>
          <p:cNvPr id="14" name="13 Metin kutusu"/>
          <p:cNvSpPr txBox="1"/>
          <p:nvPr/>
        </p:nvSpPr>
        <p:spPr>
          <a:xfrm>
            <a:off x="-32" y="2012382"/>
            <a:ext cx="2262158" cy="369332"/>
          </a:xfrm>
          <a:prstGeom prst="rect">
            <a:avLst/>
          </a:prstGeom>
        </p:spPr>
        <p:style>
          <a:lnRef idx="1">
            <a:schemeClr val="accent2"/>
          </a:lnRef>
          <a:fillRef idx="2">
            <a:schemeClr val="accent2"/>
          </a:fillRef>
          <a:effectRef idx="1">
            <a:schemeClr val="accent2"/>
          </a:effectRef>
          <a:fontRef idx="minor">
            <a:schemeClr val="dk1"/>
          </a:fontRef>
        </p:style>
        <p:txBody>
          <a:bodyPr wrap="none" rtlCol="0">
            <a:spAutoFit/>
          </a:bodyPr>
          <a:lstStyle/>
          <a:p>
            <a:r>
              <a:rPr lang="tr-TR" dirty="0" smtClean="0"/>
              <a:t>Kadastro Müdürlüğü</a:t>
            </a:r>
          </a:p>
        </p:txBody>
      </p:sp>
      <p:sp>
        <p:nvSpPr>
          <p:cNvPr id="16" name="15 Metin kutusu"/>
          <p:cNvSpPr txBox="1"/>
          <p:nvPr/>
        </p:nvSpPr>
        <p:spPr>
          <a:xfrm>
            <a:off x="1128482" y="2597332"/>
            <a:ext cx="1133644" cy="369332"/>
          </a:xfrm>
          <a:prstGeom prst="rect">
            <a:avLst/>
          </a:prstGeom>
        </p:spPr>
        <p:style>
          <a:lnRef idx="1">
            <a:schemeClr val="accent4"/>
          </a:lnRef>
          <a:fillRef idx="2">
            <a:schemeClr val="accent4"/>
          </a:fillRef>
          <a:effectRef idx="1">
            <a:schemeClr val="accent4"/>
          </a:effectRef>
          <a:fontRef idx="minor">
            <a:schemeClr val="dk1"/>
          </a:fontRef>
        </p:style>
        <p:txBody>
          <a:bodyPr wrap="none" rtlCol="0">
            <a:spAutoFit/>
          </a:bodyPr>
          <a:lstStyle/>
          <a:p>
            <a:r>
              <a:rPr lang="tr-TR" dirty="0" smtClean="0"/>
              <a:t>Muhtarlık</a:t>
            </a:r>
          </a:p>
        </p:txBody>
      </p:sp>
      <p:cxnSp>
        <p:nvCxnSpPr>
          <p:cNvPr id="20" name="19 Düz Ok Bağlayıcısı"/>
          <p:cNvCxnSpPr/>
          <p:nvPr/>
        </p:nvCxnSpPr>
        <p:spPr>
          <a:xfrm rot="10800000">
            <a:off x="2285985" y="2781998"/>
            <a:ext cx="1443047" cy="1588"/>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pic>
        <p:nvPicPr>
          <p:cNvPr id="10" name="Picture 2" descr="İlgili resim"/>
          <p:cNvPicPr>
            <a:picLocks noChangeAspect="1" noChangeArrowheads="1"/>
          </p:cNvPicPr>
          <p:nvPr/>
        </p:nvPicPr>
        <p:blipFill>
          <a:blip r:embed="rId2" cstate="email"/>
          <a:srcRect/>
          <a:stretch>
            <a:fillRect/>
          </a:stretch>
        </p:blipFill>
        <p:spPr bwMode="auto">
          <a:xfrm>
            <a:off x="3103582" y="1874106"/>
            <a:ext cx="2032044" cy="1562435"/>
          </a:xfrm>
          <a:prstGeom prst="rect">
            <a:avLst/>
          </a:prstGeom>
          <a:noFill/>
        </p:spPr>
      </p:pic>
      <p:cxnSp>
        <p:nvCxnSpPr>
          <p:cNvPr id="24" name="23 Düz Ok Bağlayıcısı"/>
          <p:cNvCxnSpPr/>
          <p:nvPr/>
        </p:nvCxnSpPr>
        <p:spPr>
          <a:xfrm rot="5400000">
            <a:off x="5831413" y="3273395"/>
            <a:ext cx="1972434" cy="1173816"/>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25" name="24 Düz Ok Bağlayıcısı"/>
          <p:cNvCxnSpPr/>
          <p:nvPr/>
        </p:nvCxnSpPr>
        <p:spPr>
          <a:xfrm rot="16200000" flipH="1">
            <a:off x="6482862" y="3421984"/>
            <a:ext cx="2274774" cy="431422"/>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pic>
        <p:nvPicPr>
          <p:cNvPr id="27" name="Picture 4" descr="orman genel müdürlüğü ile ilgili görsel sonucu"/>
          <p:cNvPicPr>
            <a:picLocks noChangeAspect="1" noChangeArrowheads="1"/>
          </p:cNvPicPr>
          <p:nvPr/>
        </p:nvPicPr>
        <p:blipFill>
          <a:blip r:embed="rId3" cstate="email"/>
          <a:srcRect/>
          <a:stretch>
            <a:fillRect/>
          </a:stretch>
        </p:blipFill>
        <p:spPr bwMode="auto">
          <a:xfrm>
            <a:off x="5135626" y="4846520"/>
            <a:ext cx="1136687" cy="1136687"/>
          </a:xfrm>
          <a:prstGeom prst="rect">
            <a:avLst/>
          </a:prstGeom>
          <a:noFill/>
        </p:spPr>
      </p:pic>
      <p:sp>
        <p:nvSpPr>
          <p:cNvPr id="28" name="27 Metin kutusu"/>
          <p:cNvSpPr txBox="1"/>
          <p:nvPr/>
        </p:nvSpPr>
        <p:spPr>
          <a:xfrm>
            <a:off x="5819768" y="3714752"/>
            <a:ext cx="1120820" cy="369332"/>
          </a:xfrm>
          <a:prstGeom prst="rect">
            <a:avLst/>
          </a:prstGeom>
          <a:noFill/>
        </p:spPr>
        <p:txBody>
          <a:bodyPr wrap="none" rtlCol="0">
            <a:spAutoFit/>
          </a:bodyPr>
          <a:lstStyle/>
          <a:p>
            <a:r>
              <a:rPr lang="tr-TR" b="1" dirty="0" smtClean="0">
                <a:solidFill>
                  <a:srgbClr val="C00000"/>
                </a:solidFill>
              </a:rPr>
              <a:t>(30 Gün)</a:t>
            </a:r>
            <a:endParaRPr lang="tr-TR" b="1" dirty="0">
              <a:solidFill>
                <a:srgbClr val="C00000"/>
              </a:solidFill>
            </a:endParaRPr>
          </a:p>
        </p:txBody>
      </p:sp>
      <p:sp>
        <p:nvSpPr>
          <p:cNvPr id="30" name="29 Metin kutusu"/>
          <p:cNvSpPr txBox="1"/>
          <p:nvPr/>
        </p:nvSpPr>
        <p:spPr>
          <a:xfrm>
            <a:off x="-8369" y="5198377"/>
            <a:ext cx="4777142" cy="784830"/>
          </a:xfrm>
          <a:prstGeom prst="rect">
            <a:avLst/>
          </a:prstGeom>
          <a:noFill/>
        </p:spPr>
        <p:txBody>
          <a:bodyPr wrap="none" rtlCol="0">
            <a:spAutoFit/>
          </a:bodyPr>
          <a:lstStyle/>
          <a:p>
            <a:r>
              <a:rPr lang="tr-TR" sz="1500" dirty="0" smtClean="0">
                <a:solidFill>
                  <a:srgbClr val="FF3300"/>
                </a:solidFill>
                <a:latin typeface="Arial Black" pitchFamily="34" charset="0"/>
              </a:rPr>
              <a:t>Diğer Kamu Kurum ve Kuruluşlarına</a:t>
            </a:r>
          </a:p>
          <a:p>
            <a:r>
              <a:rPr lang="tr-TR" sz="1500" dirty="0" smtClean="0">
                <a:solidFill>
                  <a:srgbClr val="FF3300"/>
                </a:solidFill>
                <a:latin typeface="Arial Black" pitchFamily="34" charset="0"/>
              </a:rPr>
              <a:t>Ait Taşınmazlar var ise onlara da bir yazı ile</a:t>
            </a:r>
          </a:p>
          <a:p>
            <a:r>
              <a:rPr lang="tr-TR" sz="1500" dirty="0" smtClean="0">
                <a:solidFill>
                  <a:srgbClr val="FF3300"/>
                </a:solidFill>
                <a:latin typeface="Arial Black" pitchFamily="34" charset="0"/>
              </a:rPr>
              <a:t>duyurulur.</a:t>
            </a:r>
            <a:endParaRPr lang="tr-TR" sz="1500" dirty="0">
              <a:solidFill>
                <a:srgbClr val="FF3300"/>
              </a:solidFill>
              <a:latin typeface="Arial Black" pitchFamily="34" charset="0"/>
            </a:endParaRPr>
          </a:p>
        </p:txBody>
      </p:sp>
      <p:sp>
        <p:nvSpPr>
          <p:cNvPr id="31" name="30 Güneş"/>
          <p:cNvSpPr/>
          <p:nvPr/>
        </p:nvSpPr>
        <p:spPr>
          <a:xfrm>
            <a:off x="114327" y="4775082"/>
            <a:ext cx="516585" cy="362835"/>
          </a:xfrm>
          <a:prstGeom prst="sun">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tr-TR"/>
          </a:p>
        </p:txBody>
      </p:sp>
      <p:pic>
        <p:nvPicPr>
          <p:cNvPr id="29" name="Picture 2" descr="tkgm ile ilgili görsel sonucu"/>
          <p:cNvPicPr>
            <a:picLocks noChangeAspect="1" noChangeArrowheads="1"/>
          </p:cNvPicPr>
          <p:nvPr/>
        </p:nvPicPr>
        <p:blipFill>
          <a:blip r:embed="rId4" cstate="screen"/>
          <a:srcRect/>
          <a:stretch>
            <a:fillRect/>
          </a:stretch>
        </p:blipFill>
        <p:spPr bwMode="auto">
          <a:xfrm>
            <a:off x="8064520" y="420694"/>
            <a:ext cx="1079480" cy="1079480"/>
          </a:xfrm>
          <a:prstGeom prst="rect">
            <a:avLst/>
          </a:prstGeom>
          <a:ln>
            <a:noFill/>
          </a:ln>
          <a:effectLst>
            <a:softEdge rad="112500"/>
          </a:effectLst>
        </p:spPr>
      </p:pic>
      <p:pic>
        <p:nvPicPr>
          <p:cNvPr id="32" name="Picture 2"/>
          <p:cNvPicPr>
            <a:picLocks noChangeAspect="1" noChangeArrowheads="1"/>
          </p:cNvPicPr>
          <p:nvPr/>
        </p:nvPicPr>
        <p:blipFill>
          <a:blip r:embed="rId5" cstate="screen"/>
          <a:srcRect/>
          <a:stretch>
            <a:fillRect/>
          </a:stretch>
        </p:blipFill>
        <p:spPr bwMode="auto">
          <a:xfrm>
            <a:off x="5429256" y="1501716"/>
            <a:ext cx="3477615" cy="2213036"/>
          </a:xfrm>
          <a:prstGeom prst="rect">
            <a:avLst/>
          </a:prstGeom>
          <a:ln>
            <a:noFill/>
          </a:ln>
          <a:effectLst>
            <a:softEdge rad="112500"/>
          </a:effectLst>
        </p:spPr>
      </p:pic>
      <p:sp>
        <p:nvSpPr>
          <p:cNvPr id="35" name="34 Metin kutusu"/>
          <p:cNvSpPr txBox="1"/>
          <p:nvPr/>
        </p:nvSpPr>
        <p:spPr>
          <a:xfrm>
            <a:off x="3103582" y="4334236"/>
            <a:ext cx="2235612" cy="646331"/>
          </a:xfrm>
          <a:prstGeom prst="rect">
            <a:avLst/>
          </a:prstGeom>
        </p:spPr>
        <p:style>
          <a:lnRef idx="1">
            <a:schemeClr val="accent6"/>
          </a:lnRef>
          <a:fillRef idx="2">
            <a:schemeClr val="accent6"/>
          </a:fillRef>
          <a:effectRef idx="1">
            <a:schemeClr val="accent6"/>
          </a:effectRef>
          <a:fontRef idx="minor">
            <a:schemeClr val="dk1"/>
          </a:fontRef>
        </p:style>
        <p:txBody>
          <a:bodyPr wrap="none" rtlCol="0">
            <a:spAutoFit/>
          </a:bodyPr>
          <a:lstStyle/>
          <a:p>
            <a:r>
              <a:rPr lang="tr-TR" dirty="0" smtClean="0"/>
              <a:t>Belediye Başkanının </a:t>
            </a:r>
          </a:p>
          <a:p>
            <a:r>
              <a:rPr lang="tr-TR" dirty="0" smtClean="0"/>
              <a:t>Göstereceği Yerde</a:t>
            </a:r>
          </a:p>
        </p:txBody>
      </p:sp>
      <p:sp>
        <p:nvSpPr>
          <p:cNvPr id="26" name="25 Artı"/>
          <p:cNvSpPr/>
          <p:nvPr/>
        </p:nvSpPr>
        <p:spPr>
          <a:xfrm>
            <a:off x="5175284" y="2655324"/>
            <a:ext cx="396848" cy="428628"/>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3" name="42 Metin kutusu"/>
          <p:cNvSpPr txBox="1"/>
          <p:nvPr/>
        </p:nvSpPr>
        <p:spPr>
          <a:xfrm>
            <a:off x="630912" y="6286520"/>
            <a:ext cx="6309676" cy="369332"/>
          </a:xfrm>
          <a:prstGeom prst="rect">
            <a:avLst/>
          </a:prstGeom>
          <a:noFill/>
        </p:spPr>
        <p:txBody>
          <a:bodyPr wrap="none" rtlCol="0">
            <a:spAutoFit/>
          </a:bodyPr>
          <a:lstStyle/>
          <a:p>
            <a:r>
              <a:rPr lang="tr-TR" dirty="0" smtClean="0"/>
              <a:t>   </a:t>
            </a:r>
            <a:r>
              <a:rPr lang="tr-TR" sz="1600" i="1" dirty="0" smtClean="0"/>
              <a:t>Akabinde “Sayısallaştırma Askı İlan Cetveli Tutanağı” düzenlenir. </a:t>
            </a:r>
            <a:endParaRPr lang="tr-TR" sz="1600" i="1" dirty="0"/>
          </a:p>
        </p:txBody>
      </p:sp>
      <p:sp>
        <p:nvSpPr>
          <p:cNvPr id="44" name="43 Patlama 1"/>
          <p:cNvSpPr/>
          <p:nvPr/>
        </p:nvSpPr>
        <p:spPr>
          <a:xfrm>
            <a:off x="142843" y="6215082"/>
            <a:ext cx="642943" cy="642918"/>
          </a:xfrm>
          <a:prstGeom prst="irregularSeal1">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tr-TR"/>
          </a:p>
        </p:txBody>
      </p:sp>
      <p:sp>
        <p:nvSpPr>
          <p:cNvPr id="34" name="33 Metin kutusu"/>
          <p:cNvSpPr txBox="1"/>
          <p:nvPr/>
        </p:nvSpPr>
        <p:spPr>
          <a:xfrm>
            <a:off x="375164" y="732274"/>
            <a:ext cx="2972289" cy="400110"/>
          </a:xfrm>
          <a:prstGeom prst="rect">
            <a:avLst/>
          </a:prstGeom>
          <a:noFill/>
        </p:spPr>
        <p:txBody>
          <a:bodyPr wrap="none" rtlCol="0">
            <a:spAutoFit/>
          </a:bodyPr>
          <a:lstStyle/>
          <a:p>
            <a:r>
              <a:rPr lang="tr-TR" sz="2000" b="1" u="sng"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Kesinleştirme İşlemleri</a:t>
            </a:r>
            <a:endParaRPr lang="tr-TR" sz="2000" b="1" u="sng"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sp>
        <p:nvSpPr>
          <p:cNvPr id="36" name="35 Dikdörtgen"/>
          <p:cNvSpPr/>
          <p:nvPr/>
        </p:nvSpPr>
        <p:spPr>
          <a:xfrm>
            <a:off x="4528354" y="596599"/>
            <a:ext cx="3404735" cy="1071570"/>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tr-TR" dirty="0" smtClean="0"/>
              <a:t>Öncelikle Tapu Müdürlüğünden güncel mülkiyet bilgileri alınır.</a:t>
            </a:r>
          </a:p>
          <a:p>
            <a:pPr algn="ctr"/>
            <a:r>
              <a:rPr lang="tr-TR" i="1" dirty="0" smtClean="0"/>
              <a:t>(Yönetmelik Md.6)</a:t>
            </a:r>
          </a:p>
        </p:txBody>
      </p:sp>
      <p:pic>
        <p:nvPicPr>
          <p:cNvPr id="80897" name="Picture 1"/>
          <p:cNvPicPr>
            <a:picLocks noChangeAspect="1" noChangeArrowheads="1"/>
          </p:cNvPicPr>
          <p:nvPr/>
        </p:nvPicPr>
        <p:blipFill>
          <a:blip r:embed="rId6" cstate="print"/>
          <a:srcRect l="20391" t="5800" r="47656" b="83303"/>
          <a:stretch>
            <a:fillRect/>
          </a:stretch>
        </p:blipFill>
        <p:spPr bwMode="auto">
          <a:xfrm>
            <a:off x="6464710" y="4786322"/>
            <a:ext cx="2607884" cy="635168"/>
          </a:xfrm>
          <a:prstGeom prst="rect">
            <a:avLst/>
          </a:prstGeom>
          <a:noFill/>
          <a:ln w="9525">
            <a:noFill/>
            <a:miter lim="800000"/>
            <a:headEnd/>
            <a:tailEnd/>
          </a:ln>
          <a:effectLst/>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down)">
                                      <p:cBhvr>
                                        <p:cTn id="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Dikdörtgen"/>
          <p:cNvSpPr/>
          <p:nvPr/>
        </p:nvSpPr>
        <p:spPr>
          <a:xfrm>
            <a:off x="3045603" y="1370741"/>
            <a:ext cx="2481290" cy="417562"/>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buFont typeface="Arial" pitchFamily="34" charset="0"/>
              <a:buChar char="•"/>
            </a:pPr>
            <a:r>
              <a:rPr lang="tr-TR" sz="2000" dirty="0" smtClean="0">
                <a:solidFill>
                  <a:schemeClr val="tx1"/>
                </a:solidFill>
              </a:rPr>
              <a:t> Davalı Taşınmazlar</a:t>
            </a:r>
          </a:p>
        </p:txBody>
      </p:sp>
      <p:sp>
        <p:nvSpPr>
          <p:cNvPr id="43014" name="AutoShape 6" descr="duyuru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43016" name="AutoShape 8" descr="duyuru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43018" name="AutoShape 10" descr="duyuru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43022" name="AutoShape 14" descr="meb mühür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15" name="14 Metin kutusu"/>
          <p:cNvSpPr txBox="1"/>
          <p:nvPr/>
        </p:nvSpPr>
        <p:spPr>
          <a:xfrm>
            <a:off x="428596" y="785794"/>
            <a:ext cx="2972289" cy="400110"/>
          </a:xfrm>
          <a:prstGeom prst="rect">
            <a:avLst/>
          </a:prstGeom>
          <a:noFill/>
        </p:spPr>
        <p:txBody>
          <a:bodyPr wrap="none" rtlCol="0">
            <a:spAutoFit/>
          </a:bodyPr>
          <a:lstStyle/>
          <a:p>
            <a:r>
              <a:rPr lang="tr-TR" sz="2000" b="1" u="sng"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Kesinleştirme İşlemleri</a:t>
            </a:r>
            <a:endParaRPr lang="tr-TR" sz="2000" b="1" u="sng"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pic>
        <p:nvPicPr>
          <p:cNvPr id="13" name="Picture 2" descr="tkgm ile ilgili görsel sonucu"/>
          <p:cNvPicPr>
            <a:picLocks noChangeAspect="1" noChangeArrowheads="1"/>
          </p:cNvPicPr>
          <p:nvPr/>
        </p:nvPicPr>
        <p:blipFill>
          <a:blip r:embed="rId2" cstate="screen"/>
          <a:srcRect/>
          <a:stretch>
            <a:fillRect/>
          </a:stretch>
        </p:blipFill>
        <p:spPr bwMode="auto">
          <a:xfrm>
            <a:off x="8064520" y="500042"/>
            <a:ext cx="1079480" cy="1079480"/>
          </a:xfrm>
          <a:prstGeom prst="rect">
            <a:avLst/>
          </a:prstGeom>
          <a:ln>
            <a:noFill/>
          </a:ln>
          <a:effectLst>
            <a:softEdge rad="112500"/>
          </a:effectLst>
        </p:spPr>
      </p:pic>
      <p:sp>
        <p:nvSpPr>
          <p:cNvPr id="14" name="13 Yukarı Bükülü Ok"/>
          <p:cNvSpPr/>
          <p:nvPr/>
        </p:nvSpPr>
        <p:spPr>
          <a:xfrm rot="10800000">
            <a:off x="1981777" y="1788303"/>
            <a:ext cx="2304471" cy="529586"/>
          </a:xfrm>
          <a:prstGeom prst="bentUpArrow">
            <a:avLst>
              <a:gd name="adj1" fmla="val 25000"/>
              <a:gd name="adj2" fmla="val 25000"/>
              <a:gd name="adj3" fmla="val 0"/>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tr-TR"/>
          </a:p>
        </p:txBody>
      </p:sp>
      <p:sp>
        <p:nvSpPr>
          <p:cNvPr id="17" name="16 Yukarı Bükülü Ok"/>
          <p:cNvSpPr/>
          <p:nvPr/>
        </p:nvSpPr>
        <p:spPr>
          <a:xfrm rot="10800000" flipH="1">
            <a:off x="4286248" y="1785926"/>
            <a:ext cx="2428892" cy="529586"/>
          </a:xfrm>
          <a:prstGeom prst="bentUpArrow">
            <a:avLst>
              <a:gd name="adj1" fmla="val 25000"/>
              <a:gd name="adj2" fmla="val 25000"/>
              <a:gd name="adj3" fmla="val 0"/>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tr-TR"/>
          </a:p>
        </p:txBody>
      </p:sp>
      <p:sp>
        <p:nvSpPr>
          <p:cNvPr id="19" name="18 Aşağı Ok Belirtme Çizgisi"/>
          <p:cNvSpPr/>
          <p:nvPr/>
        </p:nvSpPr>
        <p:spPr>
          <a:xfrm>
            <a:off x="457200" y="2317889"/>
            <a:ext cx="3328982" cy="682483"/>
          </a:xfrm>
          <a:prstGeom prst="downArrowCallou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tr-TR" dirty="0" smtClean="0"/>
              <a:t>Hukuk Mahkemeleri</a:t>
            </a:r>
            <a:endParaRPr lang="tr-TR" dirty="0"/>
          </a:p>
        </p:txBody>
      </p:sp>
      <p:sp>
        <p:nvSpPr>
          <p:cNvPr id="20" name="19 Aşağı Ok Belirtme Çizgisi"/>
          <p:cNvSpPr/>
          <p:nvPr/>
        </p:nvSpPr>
        <p:spPr>
          <a:xfrm>
            <a:off x="4857752" y="2315512"/>
            <a:ext cx="3328982" cy="682483"/>
          </a:xfrm>
          <a:prstGeom prst="downArrowCallou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tr-TR" dirty="0" smtClean="0"/>
              <a:t>Kadastro Mahkemeleri</a:t>
            </a:r>
            <a:endParaRPr lang="tr-TR" dirty="0"/>
          </a:p>
        </p:txBody>
      </p:sp>
      <p:sp>
        <p:nvSpPr>
          <p:cNvPr id="21" name="20 Metin kutusu"/>
          <p:cNvSpPr txBox="1"/>
          <p:nvPr/>
        </p:nvSpPr>
        <p:spPr>
          <a:xfrm>
            <a:off x="428596" y="3143248"/>
            <a:ext cx="3500462" cy="2631490"/>
          </a:xfrm>
          <a:prstGeom prst="rect">
            <a:avLst/>
          </a:prstGeom>
          <a:noFill/>
        </p:spPr>
        <p:txBody>
          <a:bodyPr wrap="square" rtlCol="0">
            <a:spAutoFit/>
          </a:bodyPr>
          <a:lstStyle/>
          <a:p>
            <a:pPr algn="just"/>
            <a:r>
              <a:rPr lang="tr-TR" sz="1500" dirty="0" smtClean="0">
                <a:solidFill>
                  <a:srgbClr val="C00000"/>
                </a:solidFill>
              </a:rPr>
              <a:t>Sınıra</a:t>
            </a:r>
            <a:r>
              <a:rPr lang="tr-TR" sz="1500" dirty="0" smtClean="0"/>
              <a:t> ve/veya </a:t>
            </a:r>
            <a:r>
              <a:rPr lang="tr-TR" sz="1500" dirty="0" smtClean="0">
                <a:solidFill>
                  <a:srgbClr val="C00000"/>
                </a:solidFill>
              </a:rPr>
              <a:t>yüzölçümüne</a:t>
            </a:r>
            <a:r>
              <a:rPr lang="tr-TR" sz="1500" dirty="0" smtClean="0"/>
              <a:t> yönelik davalı olan parseller, tescilli kayıtlarına göre sayısallaştırmaya tabi tutulur. </a:t>
            </a:r>
          </a:p>
          <a:p>
            <a:pPr algn="just"/>
            <a:endParaRPr lang="tr-TR" sz="1500" dirty="0" smtClean="0"/>
          </a:p>
          <a:p>
            <a:pPr algn="just"/>
            <a:r>
              <a:rPr lang="tr-TR" sz="1500" dirty="0" smtClean="0"/>
              <a:t>Sayısallaştırma askı ilanı sonucunda mahalli hukuk mahkemesine sayısallaştırma askı ilanı sonucunda parselin sayısallaştırmasının kesinleşip kesinleşmediği bilgisi ile parselin koordinatları ve yüzölçümü bilgisi yazılı olarak bildirilir.</a:t>
            </a:r>
            <a:endParaRPr lang="tr-TR" sz="1500" dirty="0"/>
          </a:p>
        </p:txBody>
      </p:sp>
      <p:sp>
        <p:nvSpPr>
          <p:cNvPr id="22" name="21 Metin kutusu"/>
          <p:cNvSpPr txBox="1"/>
          <p:nvPr/>
        </p:nvSpPr>
        <p:spPr>
          <a:xfrm>
            <a:off x="4500562" y="3036372"/>
            <a:ext cx="4357718" cy="3785652"/>
          </a:xfrm>
          <a:prstGeom prst="rect">
            <a:avLst/>
          </a:prstGeom>
          <a:noFill/>
        </p:spPr>
        <p:txBody>
          <a:bodyPr wrap="square" rtlCol="0">
            <a:spAutoFit/>
          </a:bodyPr>
          <a:lstStyle/>
          <a:p>
            <a:pPr algn="just"/>
            <a:r>
              <a:rPr lang="tr-TR" sz="1500" dirty="0" smtClean="0">
                <a:solidFill>
                  <a:srgbClr val="9E09C7"/>
                </a:solidFill>
              </a:rPr>
              <a:t> -Sınıra</a:t>
            </a:r>
            <a:r>
              <a:rPr lang="tr-TR" sz="1500" dirty="0" smtClean="0"/>
              <a:t> ve/veya </a:t>
            </a:r>
            <a:r>
              <a:rPr lang="tr-TR" sz="1500" dirty="0" smtClean="0">
                <a:solidFill>
                  <a:srgbClr val="9E09C7"/>
                </a:solidFill>
              </a:rPr>
              <a:t>yüzölçümüne</a:t>
            </a:r>
            <a:r>
              <a:rPr lang="tr-TR" sz="1500" dirty="0" smtClean="0"/>
              <a:t> yönelik davalı olan parseller, tescilli kayıtlarına göre sayısallaştırmaya tabi tutulur. </a:t>
            </a:r>
          </a:p>
          <a:p>
            <a:pPr algn="just"/>
            <a:r>
              <a:rPr lang="tr-TR" sz="1500" dirty="0" smtClean="0"/>
              <a:t> -Askı ilan cetvellerinde davalı olduğu belirtilir.</a:t>
            </a:r>
          </a:p>
          <a:p>
            <a:pPr algn="just"/>
            <a:r>
              <a:rPr lang="tr-TR" sz="1500" dirty="0" smtClean="0"/>
              <a:t> -Davalı olması nedeniyle tapu sicilindeki kaydında </a:t>
            </a:r>
            <a:r>
              <a:rPr lang="tr-TR" sz="1500" dirty="0" smtClean="0">
                <a:solidFill>
                  <a:srgbClr val="C00000"/>
                </a:solidFill>
              </a:rPr>
              <a:t>yüzölçümü hanesi boş bırakılmış olan parsellerin yüzölçümleri hesaplanmaz</a:t>
            </a:r>
            <a:r>
              <a:rPr lang="tr-TR" sz="1500" dirty="0" smtClean="0"/>
              <a:t>, askı ilanının düşünceler sütununda davalı olduğu belirtilir. </a:t>
            </a:r>
          </a:p>
          <a:p>
            <a:pPr algn="just"/>
            <a:r>
              <a:rPr lang="tr-TR" sz="1500" dirty="0" smtClean="0"/>
              <a:t> -Davalı olan sınırlar, sayısallaştırma çalışmaları sonucunda paftasında tekniğine uygun olarak </a:t>
            </a:r>
            <a:r>
              <a:rPr lang="tr-TR" sz="1500" u="sng" dirty="0" smtClean="0">
                <a:solidFill>
                  <a:srgbClr val="00B050"/>
                </a:solidFill>
              </a:rPr>
              <a:t>kesik çizgilerle</a:t>
            </a:r>
            <a:r>
              <a:rPr lang="tr-TR" sz="1500" dirty="0" smtClean="0">
                <a:solidFill>
                  <a:srgbClr val="00B050"/>
                </a:solidFill>
              </a:rPr>
              <a:t>  </a:t>
            </a:r>
            <a:r>
              <a:rPr lang="tr-TR" sz="1500" dirty="0" smtClean="0"/>
              <a:t>gösterilir.</a:t>
            </a:r>
          </a:p>
          <a:p>
            <a:pPr algn="just"/>
            <a:r>
              <a:rPr lang="tr-TR" sz="1500" dirty="0" smtClean="0"/>
              <a:t> -Sayısallaştırma askı ilanı sonucunda kadastro mahkemesine sayısallaştırma çalışması sonucu parselin </a:t>
            </a:r>
            <a:r>
              <a:rPr lang="tr-TR" sz="1500" dirty="0" smtClean="0">
                <a:solidFill>
                  <a:srgbClr val="FF0000"/>
                </a:solidFill>
              </a:rPr>
              <a:t>kesinleştirilmemiş</a:t>
            </a:r>
            <a:r>
              <a:rPr lang="tr-TR" sz="1500" dirty="0" smtClean="0"/>
              <a:t> koordinatları yazılı olarak bildirilir.</a:t>
            </a:r>
            <a:endParaRPr lang="tr-TR" sz="1500" dirty="0"/>
          </a:p>
        </p:txBody>
      </p:sp>
      <p:sp>
        <p:nvSpPr>
          <p:cNvPr id="23" name="22 Köşeli Çift Ayraç"/>
          <p:cNvSpPr/>
          <p:nvPr/>
        </p:nvSpPr>
        <p:spPr>
          <a:xfrm>
            <a:off x="4426145" y="3212976"/>
            <a:ext cx="145855" cy="71438"/>
          </a:xfrm>
          <a:prstGeom prst="chevron">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tr-TR">
              <a:solidFill>
                <a:schemeClr val="tx1"/>
              </a:solidFill>
            </a:endParaRPr>
          </a:p>
        </p:txBody>
      </p:sp>
      <p:sp>
        <p:nvSpPr>
          <p:cNvPr id="24" name="23 Köşeli Çift Ayraç"/>
          <p:cNvSpPr/>
          <p:nvPr/>
        </p:nvSpPr>
        <p:spPr>
          <a:xfrm>
            <a:off x="4426145" y="3857628"/>
            <a:ext cx="145855" cy="71438"/>
          </a:xfrm>
          <a:prstGeom prst="chevron">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tr-TR">
              <a:solidFill>
                <a:schemeClr val="tx1"/>
              </a:solidFill>
            </a:endParaRPr>
          </a:p>
        </p:txBody>
      </p:sp>
      <p:sp>
        <p:nvSpPr>
          <p:cNvPr id="25" name="24 Köşeli Çift Ayraç"/>
          <p:cNvSpPr/>
          <p:nvPr/>
        </p:nvSpPr>
        <p:spPr>
          <a:xfrm>
            <a:off x="4426145" y="4071942"/>
            <a:ext cx="145855" cy="71438"/>
          </a:xfrm>
          <a:prstGeom prst="chevron">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tr-TR">
              <a:solidFill>
                <a:schemeClr val="tx1"/>
              </a:solidFill>
            </a:endParaRPr>
          </a:p>
        </p:txBody>
      </p:sp>
      <p:sp>
        <p:nvSpPr>
          <p:cNvPr id="26" name="25 Köşeli Çift Ayraç"/>
          <p:cNvSpPr/>
          <p:nvPr/>
        </p:nvSpPr>
        <p:spPr>
          <a:xfrm>
            <a:off x="4355976" y="5229770"/>
            <a:ext cx="145855" cy="71438"/>
          </a:xfrm>
          <a:prstGeom prst="chevron">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tr-TR">
              <a:solidFill>
                <a:schemeClr val="tx1"/>
              </a:solidFill>
            </a:endParaRPr>
          </a:p>
        </p:txBody>
      </p:sp>
      <p:sp>
        <p:nvSpPr>
          <p:cNvPr id="27" name="26 Köşeli Çift Ayraç"/>
          <p:cNvSpPr/>
          <p:nvPr/>
        </p:nvSpPr>
        <p:spPr>
          <a:xfrm>
            <a:off x="4356196" y="5909524"/>
            <a:ext cx="145855" cy="71438"/>
          </a:xfrm>
          <a:prstGeom prst="chevron">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tr-TR">
              <a:solidFill>
                <a:schemeClr val="tx1"/>
              </a:solidFill>
            </a:endParaRPr>
          </a:p>
        </p:txBody>
      </p:sp>
      <p:sp>
        <p:nvSpPr>
          <p:cNvPr id="28" name="27 Köşeli Çift Ayraç"/>
          <p:cNvSpPr/>
          <p:nvPr/>
        </p:nvSpPr>
        <p:spPr>
          <a:xfrm>
            <a:off x="282741" y="3250405"/>
            <a:ext cx="145855" cy="71438"/>
          </a:xfrm>
          <a:prstGeom prst="chevron">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tr-TR">
              <a:solidFill>
                <a:schemeClr val="tx1"/>
              </a:solidFill>
            </a:endParaRPr>
          </a:p>
        </p:txBody>
      </p:sp>
      <p:sp>
        <p:nvSpPr>
          <p:cNvPr id="29" name="28 Köşeli Çift Ayraç"/>
          <p:cNvSpPr/>
          <p:nvPr/>
        </p:nvSpPr>
        <p:spPr>
          <a:xfrm>
            <a:off x="282741" y="4143380"/>
            <a:ext cx="145855" cy="71438"/>
          </a:xfrm>
          <a:prstGeom prst="chevron">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tr-TR">
              <a:solidFill>
                <a:schemeClr val="tx1"/>
              </a:solidFill>
            </a:endParaRPr>
          </a:p>
        </p:txBody>
      </p:sp>
    </p:spTree>
  </p:cSld>
  <p:clrMapOvr>
    <a:masterClrMapping/>
  </p:clrMapOvr>
  <p:transition advClick="0">
    <p:dissolve/>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2"/>
          <p:cNvPicPr>
            <a:picLocks noChangeAspect="1" noChangeArrowheads="1"/>
          </p:cNvPicPr>
          <p:nvPr/>
        </p:nvPicPr>
        <p:blipFill>
          <a:blip r:embed="rId2" cstate="screen"/>
          <a:srcRect/>
          <a:stretch>
            <a:fillRect/>
          </a:stretch>
        </p:blipFill>
        <p:spPr bwMode="auto">
          <a:xfrm>
            <a:off x="3643306" y="533201"/>
            <a:ext cx="4421214" cy="2810105"/>
          </a:xfrm>
          <a:prstGeom prst="rect">
            <a:avLst/>
          </a:prstGeom>
          <a:ln>
            <a:noFill/>
          </a:ln>
          <a:effectLst>
            <a:softEdge rad="112500"/>
          </a:effectLst>
        </p:spPr>
      </p:pic>
      <p:sp>
        <p:nvSpPr>
          <p:cNvPr id="11" name="10 Dikdörtgen"/>
          <p:cNvSpPr/>
          <p:nvPr/>
        </p:nvSpPr>
        <p:spPr>
          <a:xfrm>
            <a:off x="214282" y="3643314"/>
            <a:ext cx="6572296" cy="430170"/>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buFont typeface="Arial" pitchFamily="34" charset="0"/>
              <a:buChar char="•"/>
            </a:pPr>
            <a:r>
              <a:rPr lang="tr-TR" sz="2400" dirty="0" smtClean="0">
                <a:solidFill>
                  <a:schemeClr val="tx1"/>
                </a:solidFill>
              </a:rPr>
              <a:t>Tapu sicilindeki kayıtlarda düzeltme yapılması</a:t>
            </a:r>
          </a:p>
        </p:txBody>
      </p:sp>
      <p:sp>
        <p:nvSpPr>
          <p:cNvPr id="13" name="12 Dikdörtgen"/>
          <p:cNvSpPr/>
          <p:nvPr/>
        </p:nvSpPr>
        <p:spPr>
          <a:xfrm>
            <a:off x="214282" y="4928427"/>
            <a:ext cx="3500462" cy="430170"/>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buFont typeface="Arial" pitchFamily="34" charset="0"/>
              <a:buChar char="•"/>
            </a:pPr>
            <a:r>
              <a:rPr lang="tr-TR" sz="2400" dirty="0" smtClean="0">
                <a:solidFill>
                  <a:schemeClr val="tx1"/>
                </a:solidFill>
              </a:rPr>
              <a:t>Arşivleme yapılması</a:t>
            </a:r>
          </a:p>
        </p:txBody>
      </p:sp>
      <p:pic>
        <p:nvPicPr>
          <p:cNvPr id="26626" name="Picture 2" descr="İlgili resim"/>
          <p:cNvPicPr>
            <a:picLocks noChangeAspect="1" noChangeArrowheads="1"/>
          </p:cNvPicPr>
          <p:nvPr/>
        </p:nvPicPr>
        <p:blipFill>
          <a:blip r:embed="rId3" cstate="email"/>
          <a:srcRect/>
          <a:stretch>
            <a:fillRect/>
          </a:stretch>
        </p:blipFill>
        <p:spPr bwMode="auto">
          <a:xfrm>
            <a:off x="3786182" y="4456864"/>
            <a:ext cx="2143140" cy="1382671"/>
          </a:xfrm>
          <a:prstGeom prst="rect">
            <a:avLst/>
          </a:prstGeom>
          <a:ln>
            <a:noFill/>
          </a:ln>
          <a:effectLst>
            <a:softEdge rad="112500"/>
          </a:effectLst>
        </p:spPr>
      </p:pic>
      <p:sp>
        <p:nvSpPr>
          <p:cNvPr id="14" name="13 Dikdörtgen"/>
          <p:cNvSpPr/>
          <p:nvPr/>
        </p:nvSpPr>
        <p:spPr>
          <a:xfrm>
            <a:off x="214282" y="1508084"/>
            <a:ext cx="3429024" cy="430170"/>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buFont typeface="Arial" pitchFamily="34" charset="0"/>
              <a:buChar char="•"/>
            </a:pPr>
            <a:r>
              <a:rPr lang="tr-TR" sz="2400" dirty="0" smtClean="0">
                <a:solidFill>
                  <a:schemeClr val="tx1"/>
                </a:solidFill>
              </a:rPr>
              <a:t>Kesinleştirme işlemleri</a:t>
            </a:r>
          </a:p>
        </p:txBody>
      </p:sp>
      <p:pic>
        <p:nvPicPr>
          <p:cNvPr id="15" name="Picture 16" descr="İlgili resim"/>
          <p:cNvPicPr>
            <a:picLocks noChangeAspect="1" noChangeArrowheads="1"/>
          </p:cNvPicPr>
          <p:nvPr/>
        </p:nvPicPr>
        <p:blipFill>
          <a:blip r:embed="rId4" cstate="print"/>
          <a:srcRect/>
          <a:stretch>
            <a:fillRect/>
          </a:stretch>
        </p:blipFill>
        <p:spPr bwMode="auto">
          <a:xfrm>
            <a:off x="6929454" y="3429000"/>
            <a:ext cx="931501" cy="1027864"/>
          </a:xfrm>
          <a:prstGeom prst="rect">
            <a:avLst/>
          </a:prstGeom>
          <a:noFill/>
        </p:spPr>
      </p:pic>
      <p:sp>
        <p:nvSpPr>
          <p:cNvPr id="12" name="11 Metin kutusu"/>
          <p:cNvSpPr txBox="1"/>
          <p:nvPr/>
        </p:nvSpPr>
        <p:spPr>
          <a:xfrm>
            <a:off x="155575" y="785794"/>
            <a:ext cx="3057247" cy="400110"/>
          </a:xfrm>
          <a:prstGeom prst="rect">
            <a:avLst/>
          </a:prstGeom>
          <a:noFill/>
        </p:spPr>
        <p:txBody>
          <a:bodyPr wrap="none" rtlCol="0">
            <a:spAutoFit/>
          </a:bodyPr>
          <a:lstStyle/>
          <a:p>
            <a:r>
              <a:rPr lang="tr-TR" sz="2000" b="1" u="sng"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Kesinleştirme İşlemleri:</a:t>
            </a:r>
            <a:endParaRPr lang="tr-TR" sz="2000" b="1" u="sng"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sp>
        <p:nvSpPr>
          <p:cNvPr id="6146" name="AutoShape 2" descr="correct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6148" name="AutoShape 4" descr="correct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6150" name="AutoShape 6" descr="correct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16" name="Picture 2" descr="tkgm ile ilgili görsel sonucu"/>
          <p:cNvPicPr>
            <a:picLocks noChangeAspect="1" noChangeArrowheads="1"/>
          </p:cNvPicPr>
          <p:nvPr/>
        </p:nvPicPr>
        <p:blipFill>
          <a:blip r:embed="rId5" cstate="screen"/>
          <a:srcRect/>
          <a:stretch>
            <a:fillRect/>
          </a:stretch>
        </p:blipFill>
        <p:spPr bwMode="auto">
          <a:xfrm>
            <a:off x="8064520" y="492132"/>
            <a:ext cx="1079480" cy="1079480"/>
          </a:xfrm>
          <a:prstGeom prst="rect">
            <a:avLst/>
          </a:prstGeom>
          <a:ln>
            <a:noFill/>
          </a:ln>
          <a:effectLst>
            <a:softEdge rad="112500"/>
          </a:effectLst>
        </p:spPr>
      </p:pic>
      <p:sp>
        <p:nvSpPr>
          <p:cNvPr id="18" name="17 Metin kutusu"/>
          <p:cNvSpPr txBox="1"/>
          <p:nvPr/>
        </p:nvSpPr>
        <p:spPr>
          <a:xfrm>
            <a:off x="460375" y="2005481"/>
            <a:ext cx="2897179" cy="369332"/>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wrap="square" rtlCol="0">
            <a:spAutoFit/>
          </a:bodyPr>
          <a:lstStyle/>
          <a:p>
            <a:r>
              <a:rPr lang="tr-TR" dirty="0" smtClean="0"/>
              <a:t>(Davalı olmayan parseller)</a:t>
            </a:r>
            <a:endParaRPr lang="tr-TR" dirty="0"/>
          </a:p>
        </p:txBody>
      </p:sp>
    </p:spTree>
  </p:cSld>
  <p:clrMapOvr>
    <a:masterClrMapping/>
  </p:clrMapOvr>
  <p:transition advClick="0">
    <p:dissolve/>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tkgm ile ilgili görsel sonucu"/>
          <p:cNvPicPr>
            <a:picLocks noChangeAspect="1" noChangeArrowheads="1"/>
          </p:cNvPicPr>
          <p:nvPr/>
        </p:nvPicPr>
        <p:blipFill>
          <a:blip r:embed="rId2" cstate="screen"/>
          <a:srcRect/>
          <a:stretch>
            <a:fillRect/>
          </a:stretch>
        </p:blipFill>
        <p:spPr bwMode="auto">
          <a:xfrm>
            <a:off x="8072462" y="428604"/>
            <a:ext cx="1079480" cy="1079480"/>
          </a:xfrm>
          <a:prstGeom prst="rect">
            <a:avLst/>
          </a:prstGeom>
          <a:ln>
            <a:noFill/>
          </a:ln>
          <a:effectLst>
            <a:softEdge rad="112500"/>
          </a:effectLst>
        </p:spPr>
      </p:pic>
      <p:pic>
        <p:nvPicPr>
          <p:cNvPr id="4098" name="Picture 2"/>
          <p:cNvPicPr>
            <a:picLocks noChangeAspect="1" noChangeArrowheads="1"/>
          </p:cNvPicPr>
          <p:nvPr/>
        </p:nvPicPr>
        <p:blipFill>
          <a:blip r:embed="rId3" cstate="print"/>
          <a:srcRect/>
          <a:stretch>
            <a:fillRect/>
          </a:stretch>
        </p:blipFill>
        <p:spPr bwMode="auto">
          <a:xfrm>
            <a:off x="2214546" y="642918"/>
            <a:ext cx="6929486" cy="3114099"/>
          </a:xfrm>
          <a:prstGeom prst="rect">
            <a:avLst/>
          </a:prstGeom>
          <a:noFill/>
          <a:ln w="9525">
            <a:noFill/>
            <a:miter lim="800000"/>
            <a:headEnd/>
            <a:tailEnd/>
          </a:ln>
          <a:effectLst/>
        </p:spPr>
      </p:pic>
      <p:sp>
        <p:nvSpPr>
          <p:cNvPr id="4" name="3 Dikdörtgen"/>
          <p:cNvSpPr/>
          <p:nvPr/>
        </p:nvSpPr>
        <p:spPr>
          <a:xfrm rot="19775215">
            <a:off x="31545" y="626425"/>
            <a:ext cx="1785950" cy="610081"/>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tr-TR" dirty="0" smtClean="0"/>
              <a:t>İSTİSNAİ DURUMLAR</a:t>
            </a:r>
            <a:endParaRPr lang="tr-TR" dirty="0"/>
          </a:p>
        </p:txBody>
      </p:sp>
      <p:sp>
        <p:nvSpPr>
          <p:cNvPr id="9" name="8 Çarpma"/>
          <p:cNvSpPr/>
          <p:nvPr/>
        </p:nvSpPr>
        <p:spPr>
          <a:xfrm>
            <a:off x="3397883" y="2566044"/>
            <a:ext cx="500066" cy="285752"/>
          </a:xfrm>
          <a:prstGeom prst="mathMultiply">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tr-TR"/>
          </a:p>
        </p:txBody>
      </p:sp>
      <p:sp>
        <p:nvSpPr>
          <p:cNvPr id="10" name="9 Metin kutusu"/>
          <p:cNvSpPr txBox="1"/>
          <p:nvPr/>
        </p:nvSpPr>
        <p:spPr>
          <a:xfrm>
            <a:off x="2997705" y="2071678"/>
            <a:ext cx="1300421" cy="369332"/>
          </a:xfrm>
          <a:prstGeom prst="rect">
            <a:avLst/>
          </a:prstGeom>
          <a:noFill/>
        </p:spPr>
        <p:txBody>
          <a:bodyPr wrap="none" rtlCol="0">
            <a:spAutoFit/>
          </a:bodyPr>
          <a:lstStyle/>
          <a:p>
            <a:r>
              <a:rPr lang="tr-TR" b="1" dirty="0" smtClean="0">
                <a:solidFill>
                  <a:srgbClr val="FF0000"/>
                </a:solidFill>
              </a:rPr>
              <a:t>Yapılamaz</a:t>
            </a:r>
            <a:endParaRPr lang="tr-TR" b="1" dirty="0">
              <a:solidFill>
                <a:srgbClr val="FF0000"/>
              </a:solidFill>
            </a:endParaRPr>
          </a:p>
        </p:txBody>
      </p:sp>
      <p:sp>
        <p:nvSpPr>
          <p:cNvPr id="8" name="7 Metin kutusu"/>
          <p:cNvSpPr txBox="1"/>
          <p:nvPr/>
        </p:nvSpPr>
        <p:spPr>
          <a:xfrm>
            <a:off x="214282" y="2071678"/>
            <a:ext cx="2416046" cy="646331"/>
          </a:xfrm>
          <a:prstGeom prst="rect">
            <a:avLst/>
          </a:prstGeom>
          <a:noFill/>
        </p:spPr>
        <p:txBody>
          <a:bodyPr wrap="none" rtlCol="0">
            <a:spAutoFit/>
          </a:bodyPr>
          <a:lstStyle/>
          <a:p>
            <a:r>
              <a:rPr lang="tr-TR" b="1" dirty="0" smtClean="0"/>
              <a:t>Sınırlandırma Hatası</a:t>
            </a:r>
          </a:p>
          <a:p>
            <a:r>
              <a:rPr lang="tr-TR" b="1" dirty="0" smtClean="0"/>
              <a:t>İddiası</a:t>
            </a:r>
            <a:endParaRPr lang="tr-TR" b="1" dirty="0"/>
          </a:p>
        </p:txBody>
      </p:sp>
      <p:cxnSp>
        <p:nvCxnSpPr>
          <p:cNvPr id="13" name="12 Düz Ok Bağlayıcısı"/>
          <p:cNvCxnSpPr/>
          <p:nvPr/>
        </p:nvCxnSpPr>
        <p:spPr>
          <a:xfrm>
            <a:off x="2488911" y="2574196"/>
            <a:ext cx="1017588" cy="46166"/>
          </a:xfrm>
          <a:prstGeom prst="straightConnector1">
            <a:avLst/>
          </a:prstGeom>
          <a:ln>
            <a:tailEnd type="arrow"/>
          </a:ln>
        </p:spPr>
        <p:style>
          <a:lnRef idx="3">
            <a:schemeClr val="accent5"/>
          </a:lnRef>
          <a:fillRef idx="0">
            <a:schemeClr val="accent5"/>
          </a:fillRef>
          <a:effectRef idx="2">
            <a:schemeClr val="accent5"/>
          </a:effectRef>
          <a:fontRef idx="minor">
            <a:schemeClr val="tx1"/>
          </a:fontRef>
        </p:style>
      </p:cxnSp>
      <p:sp>
        <p:nvSpPr>
          <p:cNvPr id="12" name="11 Metin kutusu"/>
          <p:cNvSpPr txBox="1"/>
          <p:nvPr/>
        </p:nvSpPr>
        <p:spPr>
          <a:xfrm>
            <a:off x="214282" y="3877942"/>
            <a:ext cx="4352474" cy="369332"/>
          </a:xfrm>
          <a:prstGeom prst="rect">
            <a:avLst/>
          </a:prstGeom>
          <a:solidFill>
            <a:schemeClr val="accent2"/>
          </a:solidFill>
        </p:spPr>
        <p:txBody>
          <a:bodyPr wrap="none" rtlCol="0">
            <a:spAutoFit/>
          </a:bodyPr>
          <a:lstStyle/>
          <a:p>
            <a:r>
              <a:rPr lang="tr-TR" b="1" dirty="0" smtClean="0"/>
              <a:t>2012/15 </a:t>
            </a:r>
            <a:r>
              <a:rPr lang="tr-TR" b="1" dirty="0" err="1" smtClean="0"/>
              <a:t>Nolu</a:t>
            </a:r>
            <a:r>
              <a:rPr lang="tr-TR" b="1" dirty="0" smtClean="0"/>
              <a:t> Genelgenin 16. Maddesi</a:t>
            </a:r>
            <a:r>
              <a:rPr lang="tr-TR" dirty="0" smtClean="0"/>
              <a:t>.</a:t>
            </a:r>
            <a:endParaRPr lang="tr-TR" dirty="0"/>
          </a:p>
        </p:txBody>
      </p:sp>
      <p:sp>
        <p:nvSpPr>
          <p:cNvPr id="15" name="14 Metin kutusu"/>
          <p:cNvSpPr txBox="1"/>
          <p:nvPr/>
        </p:nvSpPr>
        <p:spPr>
          <a:xfrm>
            <a:off x="5143504" y="3693276"/>
            <a:ext cx="3591689" cy="369332"/>
          </a:xfrm>
          <a:prstGeom prst="rect">
            <a:avLst/>
          </a:prstGeom>
          <a:solidFill>
            <a:schemeClr val="accent2"/>
          </a:solidFill>
        </p:spPr>
        <p:txBody>
          <a:bodyPr wrap="none" rtlCol="0">
            <a:spAutoFit/>
          </a:bodyPr>
          <a:lstStyle/>
          <a:p>
            <a:r>
              <a:rPr lang="tr-TR" b="1" dirty="0" smtClean="0"/>
              <a:t>41 Yönetmeliğinin 15. Maddesi</a:t>
            </a:r>
            <a:r>
              <a:rPr lang="tr-TR" dirty="0" smtClean="0"/>
              <a:t>.</a:t>
            </a:r>
            <a:endParaRPr lang="tr-TR" dirty="0"/>
          </a:p>
        </p:txBody>
      </p:sp>
      <p:cxnSp>
        <p:nvCxnSpPr>
          <p:cNvPr id="17" name="16 Düz Ok Bağlayıcısı"/>
          <p:cNvCxnSpPr/>
          <p:nvPr/>
        </p:nvCxnSpPr>
        <p:spPr>
          <a:xfrm>
            <a:off x="4516482" y="3913601"/>
            <a:ext cx="627022" cy="1588"/>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
        <p:nvSpPr>
          <p:cNvPr id="19" name="18 Metin kutusu"/>
          <p:cNvSpPr txBox="1"/>
          <p:nvPr/>
        </p:nvSpPr>
        <p:spPr>
          <a:xfrm>
            <a:off x="414753" y="4211122"/>
            <a:ext cx="8304005" cy="2693045"/>
          </a:xfrm>
          <a:prstGeom prst="rect">
            <a:avLst/>
          </a:prstGeom>
          <a:noFill/>
        </p:spPr>
        <p:txBody>
          <a:bodyPr wrap="square" rtlCol="0">
            <a:spAutoFit/>
          </a:bodyPr>
          <a:lstStyle/>
          <a:p>
            <a:r>
              <a:rPr lang="tr-TR" dirty="0" smtClean="0"/>
              <a:t>“</a:t>
            </a:r>
            <a:r>
              <a:rPr lang="tr-TR" i="1" dirty="0" smtClean="0"/>
              <a:t>Orman, mera, kamu taşınmazları, Devletin hüküm ve tasarrufu altındaki genişletmeye elverişli yerlere sınırı olan taşınmazlar ile kadastrosu ya da kadastro sonrası sınırları hükmen belirlenerek kesinleşmiş olan parsellerdeki </a:t>
            </a:r>
            <a:r>
              <a:rPr lang="tr-TR" b="1" i="1" dirty="0" smtClean="0"/>
              <a:t>sınırlandırma hatası </a:t>
            </a:r>
            <a:r>
              <a:rPr lang="tr-TR" i="1" dirty="0" smtClean="0"/>
              <a:t>düzeltilemez</a:t>
            </a:r>
            <a:r>
              <a:rPr lang="tr-TR" dirty="0" smtClean="0"/>
              <a:t>.” demektedir.</a:t>
            </a:r>
          </a:p>
          <a:p>
            <a:endParaRPr lang="tr-TR" dirty="0" smtClean="0"/>
          </a:p>
          <a:p>
            <a:r>
              <a:rPr lang="tr-TR" sz="1900" dirty="0" smtClean="0"/>
              <a:t>Bu durum,2018/3 e göre, orman parsellerinde düzeltme yapmaya engel değildir.Burada kastedilen orman, mera…. parsellerine sınır olan şahıs parsellerinde doğrudan bir düzeltme yaparak orman, mera… parsellerinin </a:t>
            </a:r>
            <a:r>
              <a:rPr lang="tr-TR" sz="2200" b="1" dirty="0" smtClean="0"/>
              <a:t>küçültülemeyeceğidir.</a:t>
            </a:r>
            <a:endParaRPr lang="tr-TR" sz="2200" b="1" dirty="0"/>
          </a:p>
        </p:txBody>
      </p:sp>
      <p:sp>
        <p:nvSpPr>
          <p:cNvPr id="24" name="23 Metin kutusu"/>
          <p:cNvSpPr txBox="1"/>
          <p:nvPr/>
        </p:nvSpPr>
        <p:spPr>
          <a:xfrm>
            <a:off x="853367" y="1184918"/>
            <a:ext cx="4288675" cy="646331"/>
          </a:xfrm>
          <a:prstGeom prst="rect">
            <a:avLst/>
          </a:prstGeom>
          <a:noFill/>
        </p:spPr>
        <p:txBody>
          <a:bodyPr wrap="none" rtlCol="0">
            <a:spAutoFit/>
          </a:bodyPr>
          <a:lstStyle/>
          <a:p>
            <a:r>
              <a:rPr lang="tr-TR" dirty="0" smtClean="0"/>
              <a:t>Devletin Hüküm ve Tasarrufu </a:t>
            </a:r>
          </a:p>
          <a:p>
            <a:r>
              <a:rPr lang="tr-TR" dirty="0" smtClean="0"/>
              <a:t>Altındaki Genişletmeye Elverişli Yerler…</a:t>
            </a:r>
            <a:endParaRPr lang="tr-TR" dirty="0"/>
          </a:p>
        </p:txBody>
      </p:sp>
      <p:sp>
        <p:nvSpPr>
          <p:cNvPr id="14" name="13 5-Nokta Yıldız"/>
          <p:cNvSpPr/>
          <p:nvPr/>
        </p:nvSpPr>
        <p:spPr>
          <a:xfrm>
            <a:off x="52791" y="5589240"/>
            <a:ext cx="414753" cy="288032"/>
          </a:xfrm>
          <a:prstGeom prst="star5">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tr-T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0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20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down)">
                                      <p:cBhvr>
                                        <p:cTn id="15" dur="500"/>
                                        <p:tgtEl>
                                          <p:spTgt spid="12"/>
                                        </p:tgtEl>
                                      </p:cBhvr>
                                    </p:animEffect>
                                  </p:childTnLst>
                                </p:cTn>
                              </p:par>
                              <p:par>
                                <p:cTn id="16" presetID="22" presetClass="entr" presetSubtype="4" fill="hold" nodeType="with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wipe(down)">
                                      <p:cBhvr>
                                        <p:cTn id="18" dur="500"/>
                                        <p:tgtEl>
                                          <p:spTgt spid="17"/>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15">
                                            <p:bg/>
                                          </p:spTgt>
                                        </p:tgtEl>
                                        <p:attrNameLst>
                                          <p:attrName>style.visibility</p:attrName>
                                        </p:attrNameLst>
                                      </p:cBhvr>
                                      <p:to>
                                        <p:strVal val="visible"/>
                                      </p:to>
                                    </p:set>
                                    <p:animEffect transition="in" filter="wipe(down)">
                                      <p:cBhvr>
                                        <p:cTn id="23" dur="500"/>
                                        <p:tgtEl>
                                          <p:spTgt spid="15">
                                            <p:bg/>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15">
                                            <p:txEl>
                                              <p:pRg st="0" end="0"/>
                                            </p:txEl>
                                          </p:spTgt>
                                        </p:tgtEl>
                                        <p:attrNameLst>
                                          <p:attrName>style.visibility</p:attrName>
                                        </p:attrNameLst>
                                      </p:cBhvr>
                                      <p:to>
                                        <p:strVal val="visible"/>
                                      </p:to>
                                    </p:set>
                                    <p:animEffect transition="in" filter="wipe(down)">
                                      <p:cBhvr>
                                        <p:cTn id="28" dur="500"/>
                                        <p:tgtEl>
                                          <p:spTgt spid="15">
                                            <p:txEl>
                                              <p:pRg st="0" end="0"/>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19">
                                            <p:txEl>
                                              <p:pRg st="0" end="0"/>
                                            </p:txEl>
                                          </p:spTgt>
                                        </p:tgtEl>
                                        <p:attrNameLst>
                                          <p:attrName>style.visibility</p:attrName>
                                        </p:attrNameLst>
                                      </p:cBhvr>
                                      <p:to>
                                        <p:strVal val="visible"/>
                                      </p:to>
                                    </p:set>
                                    <p:anim calcmode="lin" valueType="num">
                                      <p:cBhvr additive="base">
                                        <p:cTn id="33" dur="500" fill="hold"/>
                                        <p:tgtEl>
                                          <p:spTgt spid="19">
                                            <p:txEl>
                                              <p:pRg st="0" end="0"/>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19">
                                            <p:txEl>
                                              <p:pRg st="0" end="0"/>
                                            </p:txEl>
                                          </p:spTgt>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19">
                                            <p:txEl>
                                              <p:pRg st="2" end="2"/>
                                            </p:txEl>
                                          </p:spTgt>
                                        </p:tgtEl>
                                        <p:attrNameLst>
                                          <p:attrName>style.visibility</p:attrName>
                                        </p:attrNameLst>
                                      </p:cBhvr>
                                      <p:to>
                                        <p:strVal val="visible"/>
                                      </p:to>
                                    </p:set>
                                    <p:anim calcmode="lin" valueType="num">
                                      <p:cBhvr additive="base">
                                        <p:cTn id="37" dur="500" fill="hold"/>
                                        <p:tgtEl>
                                          <p:spTgt spid="19">
                                            <p:txEl>
                                              <p:pRg st="2" end="2"/>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9">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12" grpId="0" animBg="1"/>
      <p:bldP spid="15" grpId="0" build="p" animBg="1"/>
      <p:bldP spid="19" grpId="0" build="allAtOnce"/>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tkgm ile ilgili görsel sonucu"/>
          <p:cNvPicPr>
            <a:picLocks noChangeAspect="1" noChangeArrowheads="1"/>
          </p:cNvPicPr>
          <p:nvPr/>
        </p:nvPicPr>
        <p:blipFill>
          <a:blip r:embed="rId2" cstate="screen"/>
          <a:srcRect/>
          <a:stretch>
            <a:fillRect/>
          </a:stretch>
        </p:blipFill>
        <p:spPr bwMode="auto">
          <a:xfrm>
            <a:off x="8064520" y="428604"/>
            <a:ext cx="1079480" cy="1079480"/>
          </a:xfrm>
          <a:prstGeom prst="rect">
            <a:avLst/>
          </a:prstGeom>
          <a:ln>
            <a:noFill/>
          </a:ln>
          <a:effectLst>
            <a:softEdge rad="112500"/>
          </a:effectLst>
        </p:spPr>
      </p:pic>
      <p:sp>
        <p:nvSpPr>
          <p:cNvPr id="4" name="3 Metin kutusu"/>
          <p:cNvSpPr txBox="1"/>
          <p:nvPr/>
        </p:nvSpPr>
        <p:spPr>
          <a:xfrm>
            <a:off x="214282" y="1430213"/>
            <a:ext cx="8572560" cy="5078313"/>
          </a:xfrm>
          <a:prstGeom prst="rect">
            <a:avLst/>
          </a:prstGeom>
          <a:ln>
            <a:solidFill>
              <a:schemeClr val="tx1">
                <a:lumMod val="50000"/>
                <a:lumOff val="50000"/>
              </a:schemeClr>
            </a:solidFill>
          </a:ln>
        </p:spPr>
        <p:style>
          <a:lnRef idx="3">
            <a:schemeClr val="lt1"/>
          </a:lnRef>
          <a:fillRef idx="1">
            <a:schemeClr val="accent2"/>
          </a:fillRef>
          <a:effectRef idx="1">
            <a:schemeClr val="accent2"/>
          </a:effectRef>
          <a:fontRef idx="minor">
            <a:schemeClr val="lt1"/>
          </a:fontRef>
        </p:style>
        <p:txBody>
          <a:bodyPr wrap="square" rtlCol="0">
            <a:spAutoFit/>
          </a:bodyPr>
          <a:lstStyle/>
          <a:p>
            <a:pPr algn="just"/>
            <a:r>
              <a:rPr lang="tr-TR" sz="2400" dirty="0" smtClean="0"/>
              <a:t>          </a:t>
            </a:r>
            <a:r>
              <a:rPr lang="tr-TR" sz="2400" dirty="0" smtClean="0">
                <a:solidFill>
                  <a:schemeClr val="tx1"/>
                </a:solidFill>
              </a:rPr>
              <a:t> Tapu kaydı miktarına göre veya iktisap tarihindeki zilyetlik esaslarınca miktar üzerinden edinilerek sınırlandırılmış taşınmazlarda tescilli duruma göre yüzölçümü hataları ve miktar fazlalıkları tespit edilmesi halinde, yüzölçümü </a:t>
            </a:r>
            <a:r>
              <a:rPr lang="tr-TR" sz="2800" b="1" dirty="0" smtClean="0">
                <a:solidFill>
                  <a:schemeClr val="tx1"/>
                </a:solidFill>
              </a:rPr>
              <a:t>düzeltilir</a:t>
            </a:r>
            <a:r>
              <a:rPr lang="tr-TR" sz="2400" dirty="0" smtClean="0">
                <a:solidFill>
                  <a:schemeClr val="tx1"/>
                </a:solidFill>
              </a:rPr>
              <a:t> ancak miktar fazlası kaydın beyanlar hanesinde  belirtme yapılır ve hükmen çözüm yoluna gidebilecekleri hususunda ilgili taşınmaz maliki ve maliye kuruluşuna duyuruda bulunulur.</a:t>
            </a:r>
          </a:p>
          <a:p>
            <a:pPr algn="just"/>
            <a:r>
              <a:rPr lang="tr-TR" sz="2400" i="1" dirty="0" smtClean="0">
                <a:solidFill>
                  <a:schemeClr val="tx1"/>
                </a:solidFill>
                <a:latin typeface="+mj-lt"/>
              </a:rPr>
              <a:t>*(Sayısallaştırma Yönetmeliği Md. 15/5)</a:t>
            </a:r>
          </a:p>
          <a:p>
            <a:pPr algn="just"/>
            <a:r>
              <a:rPr lang="tr-TR" sz="2400" i="1" dirty="0" smtClean="0">
                <a:solidFill>
                  <a:schemeClr val="tx1"/>
                </a:solidFill>
                <a:latin typeface="+mj-lt"/>
              </a:rPr>
              <a:t>*(41 Yönetmeliği Md.9)</a:t>
            </a:r>
          </a:p>
          <a:p>
            <a:pPr algn="just"/>
            <a:r>
              <a:rPr lang="tr-TR" sz="2400" i="1" dirty="0" smtClean="0">
                <a:solidFill>
                  <a:schemeClr val="tx1"/>
                </a:solidFill>
                <a:latin typeface="+mj-lt"/>
              </a:rPr>
              <a:t>*(09/12/2011 tarih ve 11 sayılı “ Tapu ve Kadastro Kurul Kararı”)</a:t>
            </a:r>
          </a:p>
          <a:p>
            <a:pPr algn="just"/>
            <a:endParaRPr lang="tr-TR" sz="2800" i="1" dirty="0" smtClean="0">
              <a:solidFill>
                <a:schemeClr val="tx1"/>
              </a:solidFill>
              <a:latin typeface="+mj-lt"/>
            </a:endParaRPr>
          </a:p>
          <a:p>
            <a:pPr algn="just"/>
            <a:endParaRPr lang="tr-TR" sz="2800" dirty="0">
              <a:solidFill>
                <a:schemeClr val="tx1"/>
              </a:solidFill>
            </a:endParaRPr>
          </a:p>
        </p:txBody>
      </p:sp>
      <p:sp>
        <p:nvSpPr>
          <p:cNvPr id="5" name="4 Patlama 1"/>
          <p:cNvSpPr/>
          <p:nvPr/>
        </p:nvSpPr>
        <p:spPr>
          <a:xfrm>
            <a:off x="413523" y="1483074"/>
            <a:ext cx="398482" cy="428628"/>
          </a:xfrm>
          <a:prstGeom prst="irregularSeal1">
            <a:avLst/>
          </a:prstGeom>
          <a:ln>
            <a:noFill/>
          </a:ln>
        </p:spPr>
        <p:style>
          <a:lnRef idx="3">
            <a:schemeClr val="lt1"/>
          </a:lnRef>
          <a:fillRef idx="1">
            <a:schemeClr val="dk1"/>
          </a:fillRef>
          <a:effectRef idx="1">
            <a:schemeClr val="dk1"/>
          </a:effectRef>
          <a:fontRef idx="minor">
            <a:schemeClr val="lt1"/>
          </a:fontRef>
        </p:style>
        <p:txBody>
          <a:bodyPr rtlCol="0" anchor="ctr"/>
          <a:lstStyle/>
          <a:p>
            <a:pPr algn="ctr"/>
            <a:endParaRPr lang="tr-TR"/>
          </a:p>
        </p:txBody>
      </p:sp>
      <p:sp>
        <p:nvSpPr>
          <p:cNvPr id="6" name="5 Dikdörtgen"/>
          <p:cNvSpPr/>
          <p:nvPr/>
        </p:nvSpPr>
        <p:spPr>
          <a:xfrm rot="19775215">
            <a:off x="-31578" y="410054"/>
            <a:ext cx="1785950" cy="610081"/>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tr-TR" dirty="0" smtClean="0"/>
              <a:t>İSTİSNAİ DURUMLAR</a:t>
            </a:r>
            <a:endParaRPr lang="tr-T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tkgm ile ilgili görsel sonucu"/>
          <p:cNvPicPr>
            <a:picLocks noChangeAspect="1" noChangeArrowheads="1"/>
          </p:cNvPicPr>
          <p:nvPr/>
        </p:nvPicPr>
        <p:blipFill>
          <a:blip r:embed="rId2" cstate="screen"/>
          <a:srcRect/>
          <a:stretch>
            <a:fillRect/>
          </a:stretch>
        </p:blipFill>
        <p:spPr bwMode="auto">
          <a:xfrm>
            <a:off x="8064520" y="777884"/>
            <a:ext cx="1079480" cy="1079480"/>
          </a:xfrm>
          <a:prstGeom prst="rect">
            <a:avLst/>
          </a:prstGeom>
          <a:ln>
            <a:noFill/>
          </a:ln>
          <a:effectLst>
            <a:softEdge rad="112500"/>
          </a:effectLst>
        </p:spPr>
      </p:pic>
      <p:pic>
        <p:nvPicPr>
          <p:cNvPr id="19457" name="Picture 1"/>
          <p:cNvPicPr>
            <a:picLocks noChangeAspect="1" noChangeArrowheads="1"/>
          </p:cNvPicPr>
          <p:nvPr/>
        </p:nvPicPr>
        <p:blipFill>
          <a:blip r:embed="rId3" cstate="print"/>
          <a:srcRect/>
          <a:stretch>
            <a:fillRect/>
          </a:stretch>
        </p:blipFill>
        <p:spPr bwMode="auto">
          <a:xfrm>
            <a:off x="500034" y="-25"/>
            <a:ext cx="5143503" cy="6858025"/>
          </a:xfrm>
          <a:prstGeom prst="rect">
            <a:avLst/>
          </a:prstGeom>
          <a:noFill/>
          <a:ln w="9525">
            <a:noFill/>
            <a:miter lim="800000"/>
            <a:headEnd/>
            <a:tailEnd/>
          </a:ln>
          <a:effectLst/>
        </p:spPr>
      </p:pic>
      <p:sp>
        <p:nvSpPr>
          <p:cNvPr id="6" name="5 Metin kutusu"/>
          <p:cNvSpPr txBox="1"/>
          <p:nvPr/>
        </p:nvSpPr>
        <p:spPr>
          <a:xfrm>
            <a:off x="5786414" y="0"/>
            <a:ext cx="3357586" cy="828000"/>
          </a:xfrm>
          <a:prstGeom prst="rect">
            <a:avLst/>
          </a:prstGeom>
          <a:solidFill>
            <a:schemeClr val="accent2"/>
          </a:solidFill>
        </p:spPr>
        <p:txBody>
          <a:bodyPr wrap="square" rtlCol="0">
            <a:spAutoFit/>
          </a:bodyPr>
          <a:lstStyle/>
          <a:p>
            <a:pPr algn="just"/>
            <a:r>
              <a:rPr lang="tr-TR" sz="2200" b="1" dirty="0" smtClean="0">
                <a:latin typeface="Times New Roman" pitchFamily="18" charset="0"/>
                <a:cs typeface="Times New Roman" pitchFamily="18" charset="0"/>
              </a:rPr>
              <a:t>23.01.2014 tarihli 655 sayılı talimat</a:t>
            </a:r>
          </a:p>
          <a:p>
            <a:pPr algn="ctr">
              <a:buNone/>
            </a:pPr>
            <a:endParaRPr lang="tr-TR" sz="2800" b="1" dirty="0" smtClean="0">
              <a:latin typeface="Times New Roman" pitchFamily="18" charset="0"/>
              <a:cs typeface="Times New Roman" pitchFamily="18" charset="0"/>
            </a:endParaRPr>
          </a:p>
        </p:txBody>
      </p:sp>
      <p:sp>
        <p:nvSpPr>
          <p:cNvPr id="5" name="4 Dikdörtgen"/>
          <p:cNvSpPr/>
          <p:nvPr/>
        </p:nvSpPr>
        <p:spPr>
          <a:xfrm>
            <a:off x="500034" y="4509120"/>
            <a:ext cx="5143503" cy="1296144"/>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2"/>
          <p:cNvPicPr>
            <a:picLocks noChangeAspect="1" noChangeArrowheads="1"/>
          </p:cNvPicPr>
          <p:nvPr/>
        </p:nvPicPr>
        <p:blipFill>
          <a:blip r:embed="rId2" cstate="print"/>
          <a:srcRect/>
          <a:stretch>
            <a:fillRect/>
          </a:stretch>
        </p:blipFill>
        <p:spPr bwMode="auto">
          <a:xfrm>
            <a:off x="1714480" y="-21215"/>
            <a:ext cx="6072230" cy="6879215"/>
          </a:xfrm>
          <a:prstGeom prst="rect">
            <a:avLst/>
          </a:prstGeom>
          <a:noFill/>
          <a:ln w="9525">
            <a:noFill/>
            <a:miter lim="800000"/>
            <a:headEnd/>
            <a:tailEnd/>
          </a:ln>
          <a:effectLst/>
        </p:spPr>
      </p:pic>
      <p:sp>
        <p:nvSpPr>
          <p:cNvPr id="5" name="4 Dikdörtgen"/>
          <p:cNvSpPr/>
          <p:nvPr/>
        </p:nvSpPr>
        <p:spPr>
          <a:xfrm>
            <a:off x="1714480" y="4572008"/>
            <a:ext cx="6500858" cy="157163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 name="5 Metin kutusu"/>
          <p:cNvSpPr txBox="1"/>
          <p:nvPr/>
        </p:nvSpPr>
        <p:spPr>
          <a:xfrm>
            <a:off x="3871457" y="6143644"/>
            <a:ext cx="4502579" cy="369332"/>
          </a:xfrm>
          <a:prstGeom prst="rect">
            <a:avLst/>
          </a:prstGeom>
          <a:solidFill>
            <a:srgbClr val="FFC000"/>
          </a:solidFill>
        </p:spPr>
        <p:txBody>
          <a:bodyPr wrap="none" rtlCol="0">
            <a:spAutoFit/>
          </a:bodyPr>
          <a:lstStyle/>
          <a:p>
            <a:r>
              <a:rPr lang="tr-TR" dirty="0" smtClean="0"/>
              <a:t>09/12/2011 tarihli ve 11 </a:t>
            </a:r>
            <a:r>
              <a:rPr lang="tr-TR" dirty="0" err="1" smtClean="0"/>
              <a:t>nolu</a:t>
            </a:r>
            <a:r>
              <a:rPr lang="tr-TR" dirty="0" smtClean="0"/>
              <a:t> “Kurul Kararı”</a:t>
            </a:r>
            <a:endParaRPr lang="tr-TR" dirty="0"/>
          </a:p>
        </p:txBody>
      </p:sp>
      <p:pic>
        <p:nvPicPr>
          <p:cNvPr id="7" name="Picture 2" descr="tkgm ile ilgili görsel sonucu"/>
          <p:cNvPicPr>
            <a:picLocks noChangeAspect="1" noChangeArrowheads="1"/>
          </p:cNvPicPr>
          <p:nvPr/>
        </p:nvPicPr>
        <p:blipFill>
          <a:blip r:embed="rId3" cstate="screen"/>
          <a:srcRect/>
          <a:stretch>
            <a:fillRect/>
          </a:stretch>
        </p:blipFill>
        <p:spPr bwMode="auto">
          <a:xfrm>
            <a:off x="8064520" y="492132"/>
            <a:ext cx="1079480" cy="1079480"/>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tkgm ile ilgili görsel sonucu"/>
          <p:cNvPicPr>
            <a:picLocks noChangeAspect="1" noChangeArrowheads="1"/>
          </p:cNvPicPr>
          <p:nvPr/>
        </p:nvPicPr>
        <p:blipFill>
          <a:blip r:embed="rId2" cstate="screen"/>
          <a:srcRect/>
          <a:stretch>
            <a:fillRect/>
          </a:stretch>
        </p:blipFill>
        <p:spPr bwMode="auto">
          <a:xfrm>
            <a:off x="8143900" y="635008"/>
            <a:ext cx="1079480" cy="1079480"/>
          </a:xfrm>
          <a:prstGeom prst="rect">
            <a:avLst/>
          </a:prstGeom>
          <a:ln>
            <a:noFill/>
          </a:ln>
          <a:effectLst>
            <a:softEdge rad="112500"/>
          </a:effectLst>
        </p:spPr>
      </p:pic>
      <p:pic>
        <p:nvPicPr>
          <p:cNvPr id="47106" name="Picture 2"/>
          <p:cNvPicPr>
            <a:picLocks noChangeAspect="1" noChangeArrowheads="1"/>
          </p:cNvPicPr>
          <p:nvPr/>
        </p:nvPicPr>
        <p:blipFill>
          <a:blip r:embed="rId3" cstate="print"/>
          <a:srcRect/>
          <a:stretch>
            <a:fillRect/>
          </a:stretch>
        </p:blipFill>
        <p:spPr bwMode="auto">
          <a:xfrm>
            <a:off x="142844" y="785818"/>
            <a:ext cx="4432387" cy="6000768"/>
          </a:xfrm>
          <a:prstGeom prst="rect">
            <a:avLst/>
          </a:prstGeom>
          <a:noFill/>
          <a:ln w="9525">
            <a:noFill/>
            <a:miter lim="800000"/>
            <a:headEnd/>
            <a:tailEnd/>
          </a:ln>
          <a:effectLst/>
        </p:spPr>
      </p:pic>
      <p:pic>
        <p:nvPicPr>
          <p:cNvPr id="47107" name="Picture 3"/>
          <p:cNvPicPr>
            <a:picLocks noChangeAspect="1" noChangeArrowheads="1"/>
          </p:cNvPicPr>
          <p:nvPr/>
        </p:nvPicPr>
        <p:blipFill>
          <a:blip r:embed="rId4" cstate="print"/>
          <a:srcRect/>
          <a:stretch>
            <a:fillRect/>
          </a:stretch>
        </p:blipFill>
        <p:spPr bwMode="auto">
          <a:xfrm>
            <a:off x="4575231" y="1000108"/>
            <a:ext cx="3997297" cy="5500726"/>
          </a:xfrm>
          <a:prstGeom prst="rect">
            <a:avLst/>
          </a:prstGeom>
          <a:noFill/>
          <a:ln w="9525">
            <a:noFill/>
            <a:miter lim="800000"/>
            <a:headEnd/>
            <a:tailEnd/>
          </a:ln>
          <a:effectLst/>
        </p:spPr>
      </p:pic>
      <p:sp>
        <p:nvSpPr>
          <p:cNvPr id="7" name="6 Metin kutusu"/>
          <p:cNvSpPr txBox="1"/>
          <p:nvPr/>
        </p:nvSpPr>
        <p:spPr>
          <a:xfrm>
            <a:off x="4107620" y="185653"/>
            <a:ext cx="5036379" cy="504000"/>
          </a:xfrm>
          <a:prstGeom prst="rect">
            <a:avLst/>
          </a:prstGeom>
          <a:solidFill>
            <a:schemeClr val="accent2"/>
          </a:solidFill>
        </p:spPr>
        <p:txBody>
          <a:bodyPr wrap="square" rtlCol="0">
            <a:spAutoFit/>
          </a:bodyPr>
          <a:lstStyle/>
          <a:p>
            <a:pPr algn="just"/>
            <a:r>
              <a:rPr lang="tr-TR" sz="2200" b="1" dirty="0" smtClean="0">
                <a:latin typeface="Times New Roman" pitchFamily="18" charset="0"/>
                <a:cs typeface="Times New Roman" pitchFamily="18" charset="0"/>
              </a:rPr>
              <a:t>04.01.2012 tarihli 165 sayılı talimat</a:t>
            </a:r>
          </a:p>
          <a:p>
            <a:pPr algn="ctr">
              <a:buNone/>
            </a:pPr>
            <a:endParaRPr lang="tr-TR" sz="2800" b="1" dirty="0" smtClea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tkgm ile ilgili görsel sonucu"/>
          <p:cNvPicPr>
            <a:picLocks noChangeAspect="1" noChangeArrowheads="1"/>
          </p:cNvPicPr>
          <p:nvPr/>
        </p:nvPicPr>
        <p:blipFill>
          <a:blip r:embed="rId2" cstate="screen"/>
          <a:srcRect/>
          <a:stretch>
            <a:fillRect/>
          </a:stretch>
        </p:blipFill>
        <p:spPr bwMode="auto">
          <a:xfrm>
            <a:off x="8143900" y="635008"/>
            <a:ext cx="1079480" cy="1079480"/>
          </a:xfrm>
          <a:prstGeom prst="rect">
            <a:avLst/>
          </a:prstGeom>
          <a:ln>
            <a:noFill/>
          </a:ln>
          <a:effectLst>
            <a:softEdge rad="112500"/>
          </a:effectLst>
        </p:spPr>
      </p:pic>
      <p:pic>
        <p:nvPicPr>
          <p:cNvPr id="5122" name="Picture 2"/>
          <p:cNvPicPr>
            <a:picLocks noChangeAspect="1" noChangeArrowheads="1"/>
          </p:cNvPicPr>
          <p:nvPr/>
        </p:nvPicPr>
        <p:blipFill>
          <a:blip r:embed="rId3" cstate="email"/>
          <a:srcRect/>
          <a:stretch>
            <a:fillRect/>
          </a:stretch>
        </p:blipFill>
        <p:spPr bwMode="auto">
          <a:xfrm>
            <a:off x="568296" y="1177887"/>
            <a:ext cx="8218546" cy="3763281"/>
          </a:xfrm>
          <a:prstGeom prst="rect">
            <a:avLst/>
          </a:prstGeom>
          <a:noFill/>
          <a:ln w="9525">
            <a:noFill/>
            <a:miter lim="800000"/>
            <a:headEnd/>
            <a:tailEnd/>
          </a:ln>
          <a:effectLst>
            <a:softEdge rad="127000"/>
          </a:effectLst>
        </p:spPr>
      </p:pic>
      <p:sp>
        <p:nvSpPr>
          <p:cNvPr id="4" name="3 Dikdörtgen"/>
          <p:cNvSpPr/>
          <p:nvPr/>
        </p:nvSpPr>
        <p:spPr>
          <a:xfrm rot="19775215">
            <a:off x="-31578" y="410054"/>
            <a:ext cx="1785950" cy="610081"/>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tr-TR" dirty="0" smtClean="0"/>
              <a:t>İSTİSNAİ DURUMLAR</a:t>
            </a:r>
            <a:endParaRPr lang="tr-TR" dirty="0"/>
          </a:p>
        </p:txBody>
      </p:sp>
      <p:sp>
        <p:nvSpPr>
          <p:cNvPr id="8" name="İçerik Yer Tutucusu 2"/>
          <p:cNvSpPr>
            <a:spLocks noGrp="1"/>
          </p:cNvSpPr>
          <p:nvPr>
            <p:ph idx="1"/>
          </p:nvPr>
        </p:nvSpPr>
        <p:spPr>
          <a:xfrm>
            <a:off x="1000100" y="698629"/>
            <a:ext cx="8229600" cy="930171"/>
          </a:xfrm>
        </p:spPr>
        <p:txBody>
          <a:bodyPr>
            <a:normAutofit/>
          </a:bodyPr>
          <a:lstStyle/>
          <a:p>
            <a:r>
              <a:rPr lang="tr-TR" sz="1600" b="1" kern="1200" dirty="0" smtClean="0">
                <a:ln w="10160">
                  <a:solidFill>
                    <a:schemeClr val="accent1"/>
                  </a:solidFill>
                  <a:prstDash val="solid"/>
                </a:ln>
                <a:latin typeface="Arial" pitchFamily="34" charset="0"/>
                <a:cs typeface="Arial" pitchFamily="34" charset="0"/>
              </a:rPr>
              <a:t>Kayıt miktarına göre edinilen taşınmazlardaki </a:t>
            </a:r>
            <a:r>
              <a:rPr lang="tr-TR" sz="1600" b="1" kern="1200" dirty="0" err="1" smtClean="0">
                <a:ln w="10160">
                  <a:solidFill>
                    <a:schemeClr val="accent1"/>
                  </a:solidFill>
                  <a:prstDash val="solid"/>
                </a:ln>
                <a:latin typeface="Arial" pitchFamily="34" charset="0"/>
                <a:cs typeface="Arial" pitchFamily="34" charset="0"/>
              </a:rPr>
              <a:t>yüzölçüm</a:t>
            </a:r>
            <a:r>
              <a:rPr lang="tr-TR" sz="1600" b="1" kern="1200" dirty="0" smtClean="0">
                <a:ln w="10160">
                  <a:solidFill>
                    <a:schemeClr val="accent1"/>
                  </a:solidFill>
                  <a:prstDash val="solid"/>
                </a:ln>
                <a:latin typeface="Arial" pitchFamily="34" charset="0"/>
                <a:cs typeface="Arial" pitchFamily="34" charset="0"/>
              </a:rPr>
              <a:t> farklılığına ilişkin yüzölçümü hataları: </a:t>
            </a:r>
            <a:endParaRPr lang="tr-TR" sz="1600" b="1" kern="1200" dirty="0">
              <a:ln w="10160">
                <a:solidFill>
                  <a:schemeClr val="accent1"/>
                </a:solidFill>
                <a:prstDash val="solid"/>
              </a:ln>
              <a:latin typeface="Arial" pitchFamily="34" charset="0"/>
              <a:cs typeface="Arial" pitchFamily="34" charset="0"/>
            </a:endParaRPr>
          </a:p>
        </p:txBody>
      </p:sp>
      <p:sp>
        <p:nvSpPr>
          <p:cNvPr id="12" name="11 Dikdörtgen"/>
          <p:cNvSpPr/>
          <p:nvPr/>
        </p:nvSpPr>
        <p:spPr>
          <a:xfrm>
            <a:off x="635000" y="5089831"/>
            <a:ext cx="7643866" cy="1631216"/>
          </a:xfrm>
          <a:prstGeom prst="rect">
            <a:avLst/>
          </a:prstGeom>
          <a:ln>
            <a:noFill/>
          </a:ln>
        </p:spPr>
        <p:txBody>
          <a:bodyPr wrap="square">
            <a:spAutoFit/>
          </a:bodyPr>
          <a:lstStyle/>
          <a:p>
            <a:pPr algn="just"/>
            <a:r>
              <a:rPr lang="tr-TR" b="1" dirty="0" smtClean="0">
                <a:ln w="10160">
                  <a:solidFill>
                    <a:schemeClr val="accent1"/>
                  </a:solidFill>
                  <a:prstDash val="solid"/>
                </a:ln>
              </a:rPr>
              <a:t>Kayıt miktarına göre yüzölçümü 20.000 m² olan 780 </a:t>
            </a:r>
            <a:r>
              <a:rPr lang="tr-TR" b="1" dirty="0" err="1" smtClean="0">
                <a:ln w="10160">
                  <a:solidFill>
                    <a:schemeClr val="accent1"/>
                  </a:solidFill>
                  <a:prstDash val="solid"/>
                </a:ln>
              </a:rPr>
              <a:t>nolu</a:t>
            </a:r>
            <a:r>
              <a:rPr lang="tr-TR" b="1" dirty="0" smtClean="0">
                <a:ln w="10160">
                  <a:solidFill>
                    <a:schemeClr val="accent1"/>
                  </a:solidFill>
                  <a:prstDash val="solid"/>
                </a:ln>
              </a:rPr>
              <a:t> taşınmazın, Sayısallaştırma sonucu 22.000 m² olduğu tespit edildi. Yüzölçümü</a:t>
            </a:r>
            <a:r>
              <a:rPr lang="tr-TR" b="1" strike="sngStrike" dirty="0" smtClean="0">
                <a:ln w="10160">
                  <a:solidFill>
                    <a:schemeClr val="accent1"/>
                  </a:solidFill>
                  <a:prstDash val="solid"/>
                </a:ln>
              </a:rPr>
              <a:t> </a:t>
            </a:r>
            <a:r>
              <a:rPr lang="tr-TR" b="1" dirty="0" smtClean="0">
                <a:ln w="10160">
                  <a:solidFill>
                    <a:schemeClr val="accent1"/>
                  </a:solidFill>
                  <a:prstDash val="solid"/>
                </a:ln>
              </a:rPr>
              <a:t>22.000 m² olarak </a:t>
            </a:r>
            <a:r>
              <a:rPr lang="tr-TR" sz="2800" b="1" dirty="0" smtClean="0">
                <a:ln w="10160">
                  <a:solidFill>
                    <a:schemeClr val="accent1"/>
                  </a:solidFill>
                  <a:prstDash val="solid"/>
                </a:ln>
                <a:solidFill>
                  <a:srgbClr val="FF0000"/>
                </a:solidFill>
              </a:rPr>
              <a:t>düzeltilir</a:t>
            </a:r>
            <a:r>
              <a:rPr lang="tr-TR" sz="2800" b="1" dirty="0" smtClean="0">
                <a:ln w="10160">
                  <a:solidFill>
                    <a:schemeClr val="accent1"/>
                  </a:solidFill>
                  <a:prstDash val="solid"/>
                </a:ln>
              </a:rPr>
              <a:t>.</a:t>
            </a:r>
            <a:r>
              <a:rPr lang="tr-TR" b="1" dirty="0" smtClean="0">
                <a:ln w="10160">
                  <a:solidFill>
                    <a:schemeClr val="accent1"/>
                  </a:solidFill>
                  <a:prstDash val="solid"/>
                </a:ln>
              </a:rPr>
              <a:t> Ancak Tapu Sicilinde 2.000 m² miktar fazlası için belirtme yapılır ve </a:t>
            </a:r>
            <a:r>
              <a:rPr lang="tr-TR" b="1" dirty="0" smtClean="0">
                <a:ln w="10160">
                  <a:solidFill>
                    <a:schemeClr val="accent1"/>
                  </a:solidFill>
                  <a:prstDash val="solid"/>
                </a:ln>
                <a:solidFill>
                  <a:schemeClr val="accent2"/>
                </a:solidFill>
              </a:rPr>
              <a:t>taşınmaz malikleri</a:t>
            </a:r>
            <a:r>
              <a:rPr lang="tr-TR" b="1" dirty="0" smtClean="0">
                <a:ln w="10160">
                  <a:solidFill>
                    <a:schemeClr val="accent1"/>
                  </a:solidFill>
                  <a:prstDash val="solid"/>
                </a:ln>
              </a:rPr>
              <a:t> ile </a:t>
            </a:r>
            <a:r>
              <a:rPr lang="tr-TR" b="1" dirty="0" smtClean="0">
                <a:ln w="10160">
                  <a:solidFill>
                    <a:schemeClr val="accent1"/>
                  </a:solidFill>
                  <a:prstDash val="solid"/>
                </a:ln>
                <a:solidFill>
                  <a:schemeClr val="accent2"/>
                </a:solidFill>
              </a:rPr>
              <a:t>Maliye Bakanlığı mahalli birimine</a:t>
            </a:r>
            <a:r>
              <a:rPr lang="tr-TR" b="1" dirty="0" smtClean="0">
                <a:ln w="10160">
                  <a:solidFill>
                    <a:schemeClr val="accent1"/>
                  </a:solidFill>
                  <a:prstDash val="solid"/>
                </a:ln>
              </a:rPr>
              <a:t> bu durum bildirilir. </a:t>
            </a:r>
            <a:endParaRPr lang="tr-TR" b="1" dirty="0">
              <a:ln w="10160">
                <a:solidFill>
                  <a:schemeClr val="accent1"/>
                </a:solidFill>
                <a:prstDash val="solid"/>
              </a:ln>
            </a:endParaRPr>
          </a:p>
        </p:txBody>
      </p:sp>
      <p:cxnSp>
        <p:nvCxnSpPr>
          <p:cNvPr id="14" name="13 Düz Ok Bağlayıcısı"/>
          <p:cNvCxnSpPr/>
          <p:nvPr/>
        </p:nvCxnSpPr>
        <p:spPr>
          <a:xfrm>
            <a:off x="3214678" y="3214686"/>
            <a:ext cx="642942" cy="484819"/>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16" name="15 Metin kutusu"/>
          <p:cNvSpPr txBox="1"/>
          <p:nvPr/>
        </p:nvSpPr>
        <p:spPr>
          <a:xfrm>
            <a:off x="1285852" y="2214554"/>
            <a:ext cx="2286016" cy="1107996"/>
          </a:xfrm>
          <a:prstGeom prst="rect">
            <a:avLst/>
          </a:prstGeom>
          <a:noFill/>
        </p:spPr>
        <p:txBody>
          <a:bodyPr wrap="square" rtlCol="0">
            <a:spAutoFit/>
          </a:bodyPr>
          <a:lstStyle/>
          <a:p>
            <a:r>
              <a:rPr lang="tr-TR" sz="1400" b="1" dirty="0" smtClean="0">
                <a:solidFill>
                  <a:srgbClr val="FFFF66"/>
                </a:solidFill>
              </a:rPr>
              <a:t>Tapu Alanı   : 20.000 m²</a:t>
            </a:r>
          </a:p>
          <a:p>
            <a:r>
              <a:rPr lang="tr-TR" sz="1400" b="1" u="sng" dirty="0" smtClean="0">
                <a:solidFill>
                  <a:srgbClr val="FFFF66"/>
                </a:solidFill>
              </a:rPr>
              <a:t>Hesap Alanı : 22.000 m²</a:t>
            </a:r>
          </a:p>
          <a:p>
            <a:endParaRPr lang="tr-TR" sz="1400" b="1" u="sng" dirty="0" smtClean="0">
              <a:solidFill>
                <a:srgbClr val="FFFF66"/>
              </a:solidFill>
            </a:endParaRPr>
          </a:p>
          <a:p>
            <a:r>
              <a:rPr lang="tr-TR" sz="1400" b="1" dirty="0" smtClean="0">
                <a:solidFill>
                  <a:srgbClr val="FFFF66"/>
                </a:solidFill>
              </a:rPr>
              <a:t>    2000 m² miktar fazlası</a:t>
            </a:r>
          </a:p>
          <a:p>
            <a:r>
              <a:rPr lang="tr-TR" sz="1000" b="1" dirty="0" smtClean="0"/>
              <a:t>         </a:t>
            </a:r>
            <a:endParaRPr lang="tr-TR" sz="1000" b="1" dirty="0"/>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1010384"/>
            <a:ext cx="8229600" cy="1489922"/>
          </a:xfrm>
        </p:spPr>
        <p:txBody>
          <a:bodyPr>
            <a:normAutofit fontScale="90000"/>
          </a:bodyPr>
          <a:lstStyle/>
          <a:p>
            <a:r>
              <a:rPr lang="tr-TR" b="1" dirty="0" smtClean="0"/>
              <a:t>Orman Parsellerinde Yapılacak Düzeltme</a:t>
            </a:r>
            <a:endParaRPr lang="tr-TR" b="1" dirty="0"/>
          </a:p>
        </p:txBody>
      </p:sp>
      <p:sp>
        <p:nvSpPr>
          <p:cNvPr id="4" name="3 İçerik Yer Tutucusu"/>
          <p:cNvSpPr txBox="1">
            <a:spLocks noGrp="1"/>
          </p:cNvSpPr>
          <p:nvPr>
            <p:ph idx="1"/>
          </p:nvPr>
        </p:nvSpPr>
        <p:spPr>
          <a:xfrm>
            <a:off x="457200" y="2500306"/>
            <a:ext cx="8229600" cy="3194721"/>
          </a:xfrm>
          <a:prstGeom prst="rect">
            <a:avLst/>
          </a:prstGeom>
          <a:solidFill>
            <a:srgbClr val="FCB1A2"/>
          </a:solidFill>
        </p:spPr>
        <p:txBody>
          <a:bodyPr wrap="square" rtlCol="0">
            <a:spAutoFit/>
          </a:bodyPr>
          <a:lstStyle/>
          <a:p>
            <a:r>
              <a:rPr lang="tr-TR" sz="2400" dirty="0" smtClean="0">
                <a:latin typeface="Arial" pitchFamily="34" charset="0"/>
                <a:cs typeface="Arial" pitchFamily="34" charset="0"/>
              </a:rPr>
              <a:t>Orman parsellerinde yapılacak düzeltmeler hakkında yeni duyuru yapılacak olup; 2013 yılında yayımlanan 332 sayılı talimat yürürlükten kaldırılacaktır. </a:t>
            </a:r>
          </a:p>
          <a:p>
            <a:endParaRPr lang="tr-TR" sz="2400" dirty="0" smtClean="0">
              <a:latin typeface="Arial" pitchFamily="34" charset="0"/>
              <a:cs typeface="Arial" pitchFamily="34" charset="0"/>
            </a:endParaRPr>
          </a:p>
          <a:p>
            <a:r>
              <a:rPr lang="tr-TR" sz="2400" dirty="0" smtClean="0">
                <a:latin typeface="Arial" pitchFamily="34" charset="0"/>
                <a:cs typeface="Arial" pitchFamily="34" charset="0"/>
              </a:rPr>
              <a:t>7139 S.K.’</a:t>
            </a:r>
            <a:r>
              <a:rPr lang="tr-TR" sz="2400" dirty="0" err="1" smtClean="0">
                <a:latin typeface="Arial" pitchFamily="34" charset="0"/>
                <a:cs typeface="Arial" pitchFamily="34" charset="0"/>
              </a:rPr>
              <a:t>nun</a:t>
            </a:r>
            <a:r>
              <a:rPr lang="tr-TR" sz="2400" dirty="0" smtClean="0">
                <a:latin typeface="Arial" pitchFamily="34" charset="0"/>
                <a:cs typeface="Arial" pitchFamily="34" charset="0"/>
              </a:rPr>
              <a:t> 54 üncü maddesi ile 6292 S.K.’</a:t>
            </a:r>
            <a:r>
              <a:rPr lang="tr-TR" sz="2400" dirty="0" err="1" smtClean="0">
                <a:latin typeface="Arial" pitchFamily="34" charset="0"/>
                <a:cs typeface="Arial" pitchFamily="34" charset="0"/>
              </a:rPr>
              <a:t>nun</a:t>
            </a:r>
            <a:r>
              <a:rPr lang="tr-TR" sz="2400" dirty="0" smtClean="0">
                <a:latin typeface="Arial" pitchFamily="34" charset="0"/>
                <a:cs typeface="Arial" pitchFamily="34" charset="0"/>
              </a:rPr>
              <a:t> 11 inci maddesi yürürlükten kaldırılmış ve yine 7139 S.K.’</a:t>
            </a:r>
            <a:r>
              <a:rPr lang="tr-TR" sz="2400" dirty="0" err="1" smtClean="0">
                <a:latin typeface="Arial" pitchFamily="34" charset="0"/>
                <a:cs typeface="Arial" pitchFamily="34" charset="0"/>
              </a:rPr>
              <a:t>nun</a:t>
            </a:r>
            <a:r>
              <a:rPr lang="tr-TR" sz="2400" dirty="0" smtClean="0">
                <a:latin typeface="Arial" pitchFamily="34" charset="0"/>
                <a:cs typeface="Arial" pitchFamily="34" charset="0"/>
              </a:rPr>
              <a:t> 35 inci maddesi ile Kadastro Kanununun 4 üncü maddesine yeni hükümler getirilmiştir.</a:t>
            </a:r>
            <a:endParaRPr lang="tr-TR" sz="2400" dirty="0">
              <a:latin typeface="Arial" pitchFamily="34" charset="0"/>
              <a:cs typeface="Arial" pitchFamily="34" charset="0"/>
            </a:endParaRPr>
          </a:p>
        </p:txBody>
      </p:sp>
      <p:pic>
        <p:nvPicPr>
          <p:cNvPr id="5" name="Picture 2" descr="tkgm ile ilgili görsel sonucu"/>
          <p:cNvPicPr>
            <a:picLocks noChangeAspect="1" noChangeArrowheads="1"/>
          </p:cNvPicPr>
          <p:nvPr/>
        </p:nvPicPr>
        <p:blipFill>
          <a:blip r:embed="rId2" cstate="screen"/>
          <a:srcRect/>
          <a:stretch>
            <a:fillRect/>
          </a:stretch>
        </p:blipFill>
        <p:spPr bwMode="auto">
          <a:xfrm>
            <a:off x="8064520" y="635008"/>
            <a:ext cx="1079480" cy="1079480"/>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down)">
                                      <p:cBhvr>
                                        <p:cTn id="7" dur="500"/>
                                        <p:tgtEl>
                                          <p:spTgt spid="4">
                                            <p:bg/>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down)">
                                      <p:cBhvr>
                                        <p:cTn id="10" dur="500"/>
                                        <p:tgtEl>
                                          <p:spTgt spid="4">
                                            <p:txEl>
                                              <p:pRg st="0" end="0"/>
                                            </p:txEl>
                                          </p:spTgt>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Effect transition="in" filter="wipe(down)">
                                      <p:cBhvr>
                                        <p:cTn id="13"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96070"/>
            <a:ext cx="8229600" cy="1347046"/>
          </a:xfrm>
        </p:spPr>
        <p:txBody>
          <a:bodyPr>
            <a:normAutofit fontScale="90000"/>
          </a:bodyPr>
          <a:lstStyle/>
          <a:p>
            <a:r>
              <a:rPr lang="tr-TR" b="1" dirty="0" smtClean="0"/>
              <a:t>Orman Parsellerinde Yapılacak Düzeltme-Eski/Yeni Durum-</a:t>
            </a:r>
            <a:endParaRPr lang="tr-TR" b="1" dirty="0"/>
          </a:p>
        </p:txBody>
      </p:sp>
      <p:sp>
        <p:nvSpPr>
          <p:cNvPr id="3" name="2 İçerik Yer Tutucusu"/>
          <p:cNvSpPr>
            <a:spLocks noGrp="1"/>
          </p:cNvSpPr>
          <p:nvPr>
            <p:ph idx="1"/>
          </p:nvPr>
        </p:nvSpPr>
        <p:spPr>
          <a:xfrm>
            <a:off x="457200" y="2143116"/>
            <a:ext cx="8229600" cy="4389120"/>
          </a:xfrm>
        </p:spPr>
        <p:txBody>
          <a:bodyPr>
            <a:normAutofit fontScale="92500" lnSpcReduction="10000"/>
          </a:bodyPr>
          <a:lstStyle/>
          <a:p>
            <a:r>
              <a:rPr lang="tr-TR" b="1" dirty="0" smtClean="0">
                <a:solidFill>
                  <a:srgbClr val="C00000"/>
                </a:solidFill>
              </a:rPr>
              <a:t>Yeni mevzuat değişikliği sonrası düzeltme yapılacak parselde;</a:t>
            </a:r>
          </a:p>
          <a:p>
            <a:r>
              <a:rPr lang="tr-TR" dirty="0" smtClean="0"/>
              <a:t>Eski durumda </a:t>
            </a:r>
            <a:r>
              <a:rPr lang="tr-TR" dirty="0" smtClean="0">
                <a:latin typeface="Times" pitchFamily="18" charset="0"/>
              </a:rPr>
              <a:t>6831</a:t>
            </a:r>
            <a:r>
              <a:rPr lang="tr-TR" dirty="0" smtClean="0"/>
              <a:t>’ e göre tescil edilmiş orman parseli olması gerekirken,</a:t>
            </a:r>
          </a:p>
          <a:p>
            <a:r>
              <a:rPr lang="tr-TR" dirty="0" smtClean="0">
                <a:solidFill>
                  <a:srgbClr val="0000FF"/>
                </a:solidFill>
              </a:rPr>
              <a:t>Yeni durumda, tahdit görmüş veya kadastrosu yapılarak kesinleşmiş  tescilli/tescilsiz orman parsellerini kapsamaktadır.</a:t>
            </a:r>
          </a:p>
          <a:p>
            <a:r>
              <a:rPr lang="tr-TR" dirty="0" smtClean="0"/>
              <a:t>Eski durumda yalnızca tapuda tescilli orman parsellerde düzeltme yapılabilirken;</a:t>
            </a:r>
          </a:p>
          <a:p>
            <a:r>
              <a:rPr lang="tr-TR" dirty="0" smtClean="0">
                <a:solidFill>
                  <a:srgbClr val="0000FF"/>
                </a:solidFill>
              </a:rPr>
              <a:t>Yeni durumda </a:t>
            </a:r>
            <a:r>
              <a:rPr lang="tr-TR" dirty="0" err="1" smtClean="0">
                <a:solidFill>
                  <a:srgbClr val="0000FF"/>
                </a:solidFill>
              </a:rPr>
              <a:t>tahditi</a:t>
            </a:r>
            <a:r>
              <a:rPr lang="tr-TR" dirty="0" smtClean="0">
                <a:solidFill>
                  <a:srgbClr val="0000FF"/>
                </a:solidFill>
              </a:rPr>
              <a:t> yapılarak kesinleştirilmiş olan tescilli/tescilsiz tüm orman parselleri düzeltmeye konu olmaktadır.</a:t>
            </a:r>
          </a:p>
        </p:txBody>
      </p:sp>
      <p:pic>
        <p:nvPicPr>
          <p:cNvPr id="4" name="Picture 2" descr="tkgm ile ilgili görsel sonucu"/>
          <p:cNvPicPr>
            <a:picLocks noChangeAspect="1" noChangeArrowheads="1"/>
          </p:cNvPicPr>
          <p:nvPr/>
        </p:nvPicPr>
        <p:blipFill>
          <a:blip r:embed="rId2" cstate="screen"/>
          <a:srcRect/>
          <a:stretch>
            <a:fillRect/>
          </a:stretch>
        </p:blipFill>
        <p:spPr bwMode="auto">
          <a:xfrm>
            <a:off x="8064520" y="500042"/>
            <a:ext cx="1079480" cy="1079480"/>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tkgm ile ilgili görsel sonucu"/>
          <p:cNvPicPr>
            <a:picLocks noChangeAspect="1" noChangeArrowheads="1"/>
          </p:cNvPicPr>
          <p:nvPr/>
        </p:nvPicPr>
        <p:blipFill>
          <a:blip r:embed="rId2" cstate="screen"/>
          <a:srcRect/>
          <a:stretch>
            <a:fillRect/>
          </a:stretch>
        </p:blipFill>
        <p:spPr bwMode="auto">
          <a:xfrm>
            <a:off x="8064520" y="349256"/>
            <a:ext cx="1079480" cy="1079480"/>
          </a:xfrm>
          <a:prstGeom prst="rect">
            <a:avLst/>
          </a:prstGeom>
          <a:ln>
            <a:noFill/>
          </a:ln>
          <a:effectLst>
            <a:softEdge rad="112500"/>
          </a:effectLst>
        </p:spPr>
      </p:pic>
      <p:sp>
        <p:nvSpPr>
          <p:cNvPr id="3" name="2 İçerik Yer Tutucusu"/>
          <p:cNvSpPr>
            <a:spLocks noGrp="1"/>
          </p:cNvSpPr>
          <p:nvPr>
            <p:ph idx="1"/>
          </p:nvPr>
        </p:nvSpPr>
        <p:spPr>
          <a:xfrm>
            <a:off x="-107504" y="1196752"/>
            <a:ext cx="9144000" cy="5616624"/>
          </a:xfrm>
        </p:spPr>
        <p:txBody>
          <a:bodyPr>
            <a:normAutofit fontScale="92500"/>
          </a:bodyPr>
          <a:lstStyle/>
          <a:p>
            <a:pPr algn="just"/>
            <a:r>
              <a:rPr lang="tr-TR" dirty="0" smtClean="0"/>
              <a:t>“Orman tahdidi veya kadastrosu yapılarak kesinleşmiş orman haritalarında, </a:t>
            </a:r>
            <a:r>
              <a:rPr lang="tr-TR" dirty="0" smtClean="0">
                <a:solidFill>
                  <a:srgbClr val="C00000"/>
                </a:solidFill>
              </a:rPr>
              <a:t>tapuya tescil edilip edilmediğine bakılmaksızın </a:t>
            </a:r>
            <a:r>
              <a:rPr lang="tr-TR" dirty="0" smtClean="0"/>
              <a:t>düzeltmeyi gerektiren tutanak, pafta ve zemin uyumsuzluğunun tespit edilmesi halinde, orman işletme müdürlüğünce görevlendirilecek en az bir orman yüksek mühendisi veya </a:t>
            </a:r>
            <a:r>
              <a:rPr lang="tr-TR" dirty="0" smtClean="0">
                <a:solidFill>
                  <a:srgbClr val="C00000"/>
                </a:solidFill>
              </a:rPr>
              <a:t>orman mühendisi</a:t>
            </a:r>
            <a:r>
              <a:rPr lang="tr-TR" dirty="0" smtClean="0"/>
              <a:t> ile ilgili kadastro müdürlüğünce görevlendirilecek </a:t>
            </a:r>
            <a:r>
              <a:rPr lang="tr-TR" dirty="0" smtClean="0">
                <a:solidFill>
                  <a:srgbClr val="C00000"/>
                </a:solidFill>
              </a:rPr>
              <a:t>kontrol mühendisi</a:t>
            </a:r>
            <a:r>
              <a:rPr lang="tr-TR" dirty="0" smtClean="0"/>
              <a:t> veya mühendisin iştirak ettirildiği, bu Kanunun </a:t>
            </a:r>
            <a:r>
              <a:rPr lang="tr-TR" dirty="0" smtClean="0">
                <a:latin typeface="+mj-lt"/>
              </a:rPr>
              <a:t>3</a:t>
            </a:r>
            <a:r>
              <a:rPr lang="tr-TR" dirty="0" smtClean="0"/>
              <a:t> üncü maddesine göre oluşturulacak kadastro ekibince orman sınır nokta ve hatları </a:t>
            </a:r>
            <a:r>
              <a:rPr lang="tr-TR" dirty="0" smtClean="0">
                <a:solidFill>
                  <a:srgbClr val="C00000"/>
                </a:solidFill>
              </a:rPr>
              <a:t>orman kadastro tutanakları esas alınmak suretiyle</a:t>
            </a:r>
            <a:r>
              <a:rPr lang="tr-TR" dirty="0" smtClean="0"/>
              <a:t> zemine aplike edilir. Tespit edilen uyumsuzluk yukarıda oluşturulan kadastro ekibince teknik mevzuatına uygun hale getirilir. Çalışma neticesinde bir zabıt düzenlenir ve bu zabıt, ekip görevlileri ile orman ve kadastro mühendisleri tarafından birlikte imzalanır. Düzeltme işlemi bu Kanunun </a:t>
            </a:r>
            <a:r>
              <a:rPr lang="tr-TR" dirty="0" smtClean="0">
                <a:latin typeface="+mj-lt"/>
              </a:rPr>
              <a:t>11</a:t>
            </a:r>
            <a:r>
              <a:rPr lang="tr-TR" dirty="0" smtClean="0"/>
              <a:t> inci maddesine göre yapılacak askı ilanını müteakip kesinleşir.” </a:t>
            </a:r>
            <a:endParaRPr lang="tr-TR" dirty="0"/>
          </a:p>
        </p:txBody>
      </p:sp>
      <p:sp>
        <p:nvSpPr>
          <p:cNvPr id="4" name="3 Metin kutusu"/>
          <p:cNvSpPr txBox="1"/>
          <p:nvPr/>
        </p:nvSpPr>
        <p:spPr>
          <a:xfrm>
            <a:off x="467544" y="765865"/>
            <a:ext cx="6260047" cy="492443"/>
          </a:xfrm>
          <a:prstGeom prst="rect">
            <a:avLst/>
          </a:prstGeom>
          <a:noFill/>
        </p:spPr>
        <p:txBody>
          <a:bodyPr wrap="none" rtlCol="0">
            <a:spAutoFit/>
          </a:bodyPr>
          <a:lstStyle/>
          <a:p>
            <a:r>
              <a:rPr lang="tr-TR" sz="2600" b="1" dirty="0" smtClean="0"/>
              <a:t>Kadastro Kanunu Md.4</a:t>
            </a:r>
            <a:r>
              <a:rPr lang="tr-TR" sz="2600" dirty="0" smtClean="0"/>
              <a:t>. </a:t>
            </a:r>
            <a:r>
              <a:rPr lang="tr-TR" dirty="0" smtClean="0"/>
              <a:t>(7139 S.K. ile eklendi)</a:t>
            </a:r>
            <a:endParaRPr lang="tr-TR" dirty="0"/>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1" name="20 Düz Ok Bağlayıcısı"/>
          <p:cNvCxnSpPr/>
          <p:nvPr/>
        </p:nvCxnSpPr>
        <p:spPr>
          <a:xfrm rot="10800000">
            <a:off x="5190118" y="5264366"/>
            <a:ext cx="911593" cy="562009"/>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11" name="10 Düz Ok Bağlayıcısı"/>
          <p:cNvCxnSpPr/>
          <p:nvPr/>
        </p:nvCxnSpPr>
        <p:spPr>
          <a:xfrm>
            <a:off x="1428728" y="2451246"/>
            <a:ext cx="0" cy="659364"/>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27" name="26 Düz Ok Bağlayıcısı"/>
          <p:cNvCxnSpPr/>
          <p:nvPr/>
        </p:nvCxnSpPr>
        <p:spPr>
          <a:xfrm>
            <a:off x="5374188" y="4911552"/>
            <a:ext cx="1141465" cy="1588"/>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4" name="3 Düz Ok Bağlayıcısı"/>
          <p:cNvCxnSpPr/>
          <p:nvPr/>
        </p:nvCxnSpPr>
        <p:spPr>
          <a:xfrm rot="16200000" flipH="1">
            <a:off x="1874978" y="4056878"/>
            <a:ext cx="630462" cy="450002"/>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pic>
        <p:nvPicPr>
          <p:cNvPr id="6" name="Picture 2"/>
          <p:cNvPicPr>
            <a:picLocks noChangeAspect="1" noChangeArrowheads="1"/>
          </p:cNvPicPr>
          <p:nvPr/>
        </p:nvPicPr>
        <p:blipFill>
          <a:blip r:embed="rId2" cstate="screen"/>
          <a:srcRect/>
          <a:stretch>
            <a:fillRect/>
          </a:stretch>
        </p:blipFill>
        <p:spPr bwMode="auto">
          <a:xfrm>
            <a:off x="5513260" y="638915"/>
            <a:ext cx="2739469" cy="1839558"/>
          </a:xfrm>
          <a:prstGeom prst="rect">
            <a:avLst/>
          </a:prstGeom>
          <a:noFill/>
          <a:ln w="9525">
            <a:noFill/>
            <a:miter lim="800000"/>
            <a:headEnd/>
            <a:tailEnd/>
          </a:ln>
          <a:effectLst/>
        </p:spPr>
      </p:pic>
      <p:cxnSp>
        <p:nvCxnSpPr>
          <p:cNvPr id="8" name="7 Düz Ok Bağlayıcısı"/>
          <p:cNvCxnSpPr/>
          <p:nvPr/>
        </p:nvCxnSpPr>
        <p:spPr>
          <a:xfrm rot="5400000">
            <a:off x="1153849" y="1611855"/>
            <a:ext cx="515456" cy="1588"/>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
        <p:nvSpPr>
          <p:cNvPr id="10" name="9 Oval"/>
          <p:cNvSpPr/>
          <p:nvPr/>
        </p:nvSpPr>
        <p:spPr>
          <a:xfrm>
            <a:off x="-36512" y="598650"/>
            <a:ext cx="2736304" cy="814126"/>
          </a:xfrm>
          <a:prstGeom prst="ellipse">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tr-TR" sz="1500" b="1" dirty="0" smtClean="0"/>
              <a:t>Sayısallaştırma</a:t>
            </a:r>
          </a:p>
          <a:p>
            <a:pPr algn="ctr"/>
            <a:r>
              <a:rPr lang="tr-TR" sz="1500" b="1" dirty="0" smtClean="0"/>
              <a:t>Çalışmaları</a:t>
            </a:r>
            <a:endParaRPr lang="tr-TR" sz="1500" b="1" dirty="0"/>
          </a:p>
        </p:txBody>
      </p:sp>
      <p:sp>
        <p:nvSpPr>
          <p:cNvPr id="13" name="12 Oval"/>
          <p:cNvSpPr/>
          <p:nvPr/>
        </p:nvSpPr>
        <p:spPr>
          <a:xfrm>
            <a:off x="0" y="3110610"/>
            <a:ext cx="3071802" cy="961332"/>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tr-TR" sz="1500" b="1" dirty="0" smtClean="0"/>
              <a:t>Ölçü, Hesap, Tersimat, Yüzölçümü</a:t>
            </a:r>
          </a:p>
          <a:p>
            <a:pPr algn="ctr"/>
            <a:r>
              <a:rPr lang="tr-TR" sz="1500" b="1" dirty="0" smtClean="0"/>
              <a:t>Hata Tespiti</a:t>
            </a:r>
            <a:endParaRPr lang="tr-TR" sz="1500" b="1" dirty="0"/>
          </a:p>
        </p:txBody>
      </p:sp>
      <p:sp>
        <p:nvSpPr>
          <p:cNvPr id="14" name="13 Oval"/>
          <p:cNvSpPr/>
          <p:nvPr/>
        </p:nvSpPr>
        <p:spPr>
          <a:xfrm>
            <a:off x="50875" y="1844824"/>
            <a:ext cx="2780523" cy="716006"/>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500" b="1" dirty="0" smtClean="0">
                <a:solidFill>
                  <a:schemeClr val="tx1"/>
                </a:solidFill>
                <a:latin typeface="+mj-lt"/>
              </a:rPr>
              <a:t>Orman Parseli</a:t>
            </a:r>
            <a:endParaRPr lang="tr-TR" sz="1500" b="1" dirty="0">
              <a:solidFill>
                <a:schemeClr val="tx1"/>
              </a:solidFill>
              <a:latin typeface="+mj-lt"/>
            </a:endParaRPr>
          </a:p>
        </p:txBody>
      </p:sp>
      <p:pic>
        <p:nvPicPr>
          <p:cNvPr id="15" name="Picture 2" descr="tkgm ile ilgili görsel sonucu"/>
          <p:cNvPicPr>
            <a:picLocks noChangeAspect="1" noChangeArrowheads="1"/>
          </p:cNvPicPr>
          <p:nvPr/>
        </p:nvPicPr>
        <p:blipFill>
          <a:blip r:embed="rId3" cstate="screen"/>
          <a:srcRect/>
          <a:stretch>
            <a:fillRect/>
          </a:stretch>
        </p:blipFill>
        <p:spPr bwMode="auto">
          <a:xfrm>
            <a:off x="8072462" y="357166"/>
            <a:ext cx="1079480" cy="1079480"/>
          </a:xfrm>
          <a:prstGeom prst="rect">
            <a:avLst/>
          </a:prstGeom>
          <a:ln>
            <a:noFill/>
          </a:ln>
          <a:effectLst>
            <a:softEdge rad="112500"/>
          </a:effectLst>
        </p:spPr>
      </p:pic>
      <p:sp>
        <p:nvSpPr>
          <p:cNvPr id="16" name="15 Oval"/>
          <p:cNvSpPr/>
          <p:nvPr/>
        </p:nvSpPr>
        <p:spPr>
          <a:xfrm>
            <a:off x="1965207" y="4435734"/>
            <a:ext cx="3466484" cy="996820"/>
          </a:xfrm>
          <a:prstGeom prst="ellipse">
            <a:avLst/>
          </a:prstGeom>
        </p:spPr>
        <p:style>
          <a:lnRef idx="1">
            <a:schemeClr val="accent5"/>
          </a:lnRef>
          <a:fillRef idx="3">
            <a:schemeClr val="accent5"/>
          </a:fillRef>
          <a:effectRef idx="2">
            <a:schemeClr val="accent5"/>
          </a:effectRef>
          <a:fontRef idx="minor">
            <a:schemeClr val="lt1"/>
          </a:fontRef>
        </p:style>
        <p:txBody>
          <a:bodyPr rtlCol="0" anchor="ctr"/>
          <a:lstStyle/>
          <a:p>
            <a:pPr algn="ctr"/>
            <a:r>
              <a:rPr lang="tr-TR" sz="1500" b="1" dirty="0" smtClean="0">
                <a:latin typeface="+mj-lt"/>
              </a:rPr>
              <a:t>Kadastro Ekibi</a:t>
            </a:r>
          </a:p>
          <a:p>
            <a:pPr algn="ctr"/>
            <a:r>
              <a:rPr lang="tr-TR" sz="1500" b="1" dirty="0" smtClean="0">
                <a:latin typeface="+mj-lt"/>
              </a:rPr>
              <a:t>(2 Teknisyen + 1 Muhtar + 3 Bilirkişi)</a:t>
            </a:r>
            <a:endParaRPr lang="tr-TR" sz="1500" b="1" dirty="0">
              <a:latin typeface="+mj-lt"/>
            </a:endParaRPr>
          </a:p>
        </p:txBody>
      </p:sp>
      <p:pic>
        <p:nvPicPr>
          <p:cNvPr id="1026" name="Picture 2" descr="tkgm logo ile ilgili gÃ¶rsel sonucu"/>
          <p:cNvPicPr>
            <a:picLocks noChangeAspect="1" noChangeArrowheads="1"/>
          </p:cNvPicPr>
          <p:nvPr/>
        </p:nvPicPr>
        <p:blipFill>
          <a:blip r:embed="rId4" cstate="print"/>
          <a:srcRect/>
          <a:stretch>
            <a:fillRect/>
          </a:stretch>
        </p:blipFill>
        <p:spPr bwMode="auto">
          <a:xfrm>
            <a:off x="5572505" y="5502336"/>
            <a:ext cx="1503084" cy="1444371"/>
          </a:xfrm>
          <a:prstGeom prst="rect">
            <a:avLst/>
          </a:prstGeom>
          <a:noFill/>
        </p:spPr>
      </p:pic>
      <p:cxnSp>
        <p:nvCxnSpPr>
          <p:cNvPr id="19" name="18 Düz Ok Bağlayıcısı"/>
          <p:cNvCxnSpPr/>
          <p:nvPr/>
        </p:nvCxnSpPr>
        <p:spPr>
          <a:xfrm flipV="1">
            <a:off x="1331640" y="5301208"/>
            <a:ext cx="954344" cy="525164"/>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pic>
        <p:nvPicPr>
          <p:cNvPr id="5" name="Picture 4" descr="orman genel müdürlüğü ile ilgili görsel sonucu"/>
          <p:cNvPicPr>
            <a:picLocks noChangeAspect="1" noChangeArrowheads="1"/>
          </p:cNvPicPr>
          <p:nvPr/>
        </p:nvPicPr>
        <p:blipFill>
          <a:blip r:embed="rId5" cstate="screen"/>
          <a:srcRect/>
          <a:stretch>
            <a:fillRect/>
          </a:stretch>
        </p:blipFill>
        <p:spPr bwMode="auto">
          <a:xfrm>
            <a:off x="301178" y="5192369"/>
            <a:ext cx="1162068" cy="1162068"/>
          </a:xfrm>
          <a:prstGeom prst="rect">
            <a:avLst/>
          </a:prstGeom>
          <a:noFill/>
        </p:spPr>
      </p:pic>
      <p:pic>
        <p:nvPicPr>
          <p:cNvPr id="1028" name="Picture 4" descr="Ã§izgi adam ile ilgili gÃ¶rsel sonucu"/>
          <p:cNvPicPr>
            <a:picLocks noChangeAspect="1" noChangeArrowheads="1"/>
          </p:cNvPicPr>
          <p:nvPr/>
        </p:nvPicPr>
        <p:blipFill>
          <a:blip r:embed="rId6" cstate="screen"/>
          <a:srcRect/>
          <a:stretch>
            <a:fillRect/>
          </a:stretch>
        </p:blipFill>
        <p:spPr bwMode="auto">
          <a:xfrm>
            <a:off x="1776134" y="5502336"/>
            <a:ext cx="639076" cy="852101"/>
          </a:xfrm>
          <a:prstGeom prst="rect">
            <a:avLst/>
          </a:prstGeom>
          <a:noFill/>
        </p:spPr>
      </p:pic>
      <p:pic>
        <p:nvPicPr>
          <p:cNvPr id="24" name="Picture 4" descr="Ã§izgi adam ile ilgili gÃ¶rsel sonucu"/>
          <p:cNvPicPr>
            <a:picLocks noChangeAspect="1" noChangeArrowheads="1"/>
          </p:cNvPicPr>
          <p:nvPr/>
        </p:nvPicPr>
        <p:blipFill>
          <a:blip r:embed="rId6" cstate="screen"/>
          <a:srcRect/>
          <a:stretch>
            <a:fillRect/>
          </a:stretch>
        </p:blipFill>
        <p:spPr bwMode="auto">
          <a:xfrm>
            <a:off x="4551041" y="5502336"/>
            <a:ext cx="639076" cy="852101"/>
          </a:xfrm>
          <a:prstGeom prst="rect">
            <a:avLst/>
          </a:prstGeom>
          <a:noFill/>
        </p:spPr>
      </p:pic>
      <p:sp>
        <p:nvSpPr>
          <p:cNvPr id="25" name="24 Metin kutusu"/>
          <p:cNvSpPr txBox="1"/>
          <p:nvPr/>
        </p:nvSpPr>
        <p:spPr>
          <a:xfrm>
            <a:off x="1066125" y="6354437"/>
            <a:ext cx="1722459" cy="323165"/>
          </a:xfrm>
          <a:prstGeom prst="rect">
            <a:avLst/>
          </a:prstGeom>
        </p:spPr>
        <p:style>
          <a:lnRef idx="2">
            <a:schemeClr val="accent6"/>
          </a:lnRef>
          <a:fillRef idx="1">
            <a:schemeClr val="lt1"/>
          </a:fillRef>
          <a:effectRef idx="0">
            <a:schemeClr val="accent6"/>
          </a:effectRef>
          <a:fontRef idx="minor">
            <a:schemeClr val="dk1"/>
          </a:fontRef>
        </p:style>
        <p:txBody>
          <a:bodyPr wrap="none" rtlCol="0">
            <a:spAutoFit/>
          </a:bodyPr>
          <a:lstStyle/>
          <a:p>
            <a:r>
              <a:rPr lang="tr-TR" sz="1500" dirty="0" smtClean="0"/>
              <a:t>Orman Mühendisi</a:t>
            </a:r>
            <a:endParaRPr lang="tr-TR" sz="1500" dirty="0"/>
          </a:p>
        </p:txBody>
      </p:sp>
      <p:sp>
        <p:nvSpPr>
          <p:cNvPr id="26" name="25 Metin kutusu"/>
          <p:cNvSpPr txBox="1"/>
          <p:nvPr/>
        </p:nvSpPr>
        <p:spPr>
          <a:xfrm>
            <a:off x="4000496" y="6354437"/>
            <a:ext cx="1699953" cy="323165"/>
          </a:xfrm>
          <a:prstGeom prst="rect">
            <a:avLst/>
          </a:prstGeom>
        </p:spPr>
        <p:style>
          <a:lnRef idx="2">
            <a:schemeClr val="accent6"/>
          </a:lnRef>
          <a:fillRef idx="1">
            <a:schemeClr val="lt1"/>
          </a:fillRef>
          <a:effectRef idx="0">
            <a:schemeClr val="accent6"/>
          </a:effectRef>
          <a:fontRef idx="minor">
            <a:schemeClr val="dk1"/>
          </a:fontRef>
        </p:style>
        <p:txBody>
          <a:bodyPr wrap="none" rtlCol="0">
            <a:spAutoFit/>
          </a:bodyPr>
          <a:lstStyle/>
          <a:p>
            <a:r>
              <a:rPr lang="tr-TR" sz="1500" dirty="0" smtClean="0"/>
              <a:t>Harita  Mühendisi</a:t>
            </a:r>
            <a:endParaRPr lang="tr-TR" sz="1500" dirty="0"/>
          </a:p>
        </p:txBody>
      </p:sp>
      <p:sp>
        <p:nvSpPr>
          <p:cNvPr id="28" name="27 Oval"/>
          <p:cNvSpPr/>
          <p:nvPr/>
        </p:nvSpPr>
        <p:spPr>
          <a:xfrm>
            <a:off x="5868144" y="3302986"/>
            <a:ext cx="2610224" cy="570050"/>
          </a:xfrm>
          <a:prstGeom prst="ellipse">
            <a:avLst/>
          </a:prstGeom>
        </p:spPr>
        <p:style>
          <a:lnRef idx="1">
            <a:schemeClr val="accent6"/>
          </a:lnRef>
          <a:fillRef idx="3">
            <a:schemeClr val="accent6"/>
          </a:fillRef>
          <a:effectRef idx="2">
            <a:schemeClr val="accent6"/>
          </a:effectRef>
          <a:fontRef idx="minor">
            <a:schemeClr val="lt1"/>
          </a:fontRef>
        </p:style>
        <p:txBody>
          <a:bodyPr rtlCol="0" anchor="ctr"/>
          <a:lstStyle/>
          <a:p>
            <a:pPr algn="ctr"/>
            <a:r>
              <a:rPr lang="tr-TR" sz="1500" b="1" dirty="0" smtClean="0"/>
              <a:t>Düzeltme İşlemi</a:t>
            </a:r>
            <a:endParaRPr lang="tr-TR" sz="1500" b="1" dirty="0"/>
          </a:p>
        </p:txBody>
      </p:sp>
      <p:pic>
        <p:nvPicPr>
          <p:cNvPr id="29" name="Picture 4" descr="check ile ilgili gÃ¶rsel sonucu"/>
          <p:cNvPicPr>
            <a:picLocks noChangeAspect="1" noChangeArrowheads="1"/>
          </p:cNvPicPr>
          <p:nvPr/>
        </p:nvPicPr>
        <p:blipFill>
          <a:blip r:embed="rId7" cstate="screen"/>
          <a:srcRect/>
          <a:stretch>
            <a:fillRect/>
          </a:stretch>
        </p:blipFill>
        <p:spPr bwMode="auto">
          <a:xfrm>
            <a:off x="8478368" y="3196294"/>
            <a:ext cx="672088" cy="672088"/>
          </a:xfrm>
          <a:prstGeom prst="rect">
            <a:avLst/>
          </a:prstGeom>
          <a:noFill/>
        </p:spPr>
      </p:pic>
      <p:sp>
        <p:nvSpPr>
          <p:cNvPr id="37" name="36 Metin kutusu"/>
          <p:cNvSpPr txBox="1"/>
          <p:nvPr/>
        </p:nvSpPr>
        <p:spPr>
          <a:xfrm>
            <a:off x="6180131" y="2826962"/>
            <a:ext cx="710451" cy="323165"/>
          </a:xfrm>
          <a:prstGeom prst="rect">
            <a:avLst/>
          </a:prstGeom>
          <a:solidFill>
            <a:srgbClr val="FFC000"/>
          </a:solidFill>
        </p:spPr>
        <p:txBody>
          <a:bodyPr wrap="none" rtlCol="0">
            <a:spAutoFit/>
          </a:bodyPr>
          <a:lstStyle/>
          <a:p>
            <a:r>
              <a:rPr lang="tr-TR" sz="1500" dirty="0" smtClean="0"/>
              <a:t>Rapor</a:t>
            </a:r>
            <a:endParaRPr lang="tr-TR" sz="1500" dirty="0"/>
          </a:p>
        </p:txBody>
      </p:sp>
      <p:sp>
        <p:nvSpPr>
          <p:cNvPr id="38" name="37 Metin kutusu"/>
          <p:cNvSpPr txBox="1"/>
          <p:nvPr/>
        </p:nvSpPr>
        <p:spPr>
          <a:xfrm>
            <a:off x="7354069" y="2826962"/>
            <a:ext cx="623889" cy="323165"/>
          </a:xfrm>
          <a:prstGeom prst="rect">
            <a:avLst/>
          </a:prstGeom>
          <a:solidFill>
            <a:srgbClr val="FFC000"/>
          </a:solidFill>
        </p:spPr>
        <p:txBody>
          <a:bodyPr wrap="none" rtlCol="0">
            <a:spAutoFit/>
          </a:bodyPr>
          <a:lstStyle/>
          <a:p>
            <a:r>
              <a:rPr lang="tr-TR" sz="1500" dirty="0" smtClean="0"/>
              <a:t>Kroki</a:t>
            </a:r>
            <a:endParaRPr lang="tr-TR" sz="1500" dirty="0"/>
          </a:p>
        </p:txBody>
      </p:sp>
      <p:sp>
        <p:nvSpPr>
          <p:cNvPr id="39" name="38 Artı"/>
          <p:cNvSpPr/>
          <p:nvPr/>
        </p:nvSpPr>
        <p:spPr>
          <a:xfrm>
            <a:off x="6945165" y="2843616"/>
            <a:ext cx="303929" cy="352678"/>
          </a:xfrm>
          <a:prstGeom prst="mathPlus">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tr-TR"/>
          </a:p>
        </p:txBody>
      </p:sp>
      <p:cxnSp>
        <p:nvCxnSpPr>
          <p:cNvPr id="40" name="39 Düz Ok Bağlayıcısı"/>
          <p:cNvCxnSpPr/>
          <p:nvPr/>
        </p:nvCxnSpPr>
        <p:spPr>
          <a:xfrm rot="5400000" flipH="1" flipV="1">
            <a:off x="6864845" y="2615424"/>
            <a:ext cx="423076" cy="1588"/>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
        <p:nvSpPr>
          <p:cNvPr id="44" name="43 Satır Belirtme Çizgisi 1"/>
          <p:cNvSpPr/>
          <p:nvPr/>
        </p:nvSpPr>
        <p:spPr>
          <a:xfrm>
            <a:off x="3203848" y="1844824"/>
            <a:ext cx="2502344" cy="1458162"/>
          </a:xfrm>
          <a:prstGeom prst="borderCallout1">
            <a:avLst>
              <a:gd name="adj1" fmla="val 215"/>
              <a:gd name="adj2" fmla="val 100806"/>
              <a:gd name="adj3" fmla="val -21845"/>
              <a:gd name="adj4" fmla="val 188129"/>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tr-TR" b="1" i="1" dirty="0" smtClean="0">
                <a:latin typeface="Times New Roman" pitchFamily="18" charset="0"/>
                <a:cs typeface="Times New Roman" pitchFamily="18" charset="0"/>
              </a:rPr>
              <a:t>3402 sayılı Kanunun 4 üncü maddesinin 13. fıkrasına göre düzeltme yapılmıştır.</a:t>
            </a:r>
            <a:endParaRPr lang="tr-TR" b="1" i="1" dirty="0"/>
          </a:p>
        </p:txBody>
      </p:sp>
      <p:sp>
        <p:nvSpPr>
          <p:cNvPr id="45" name="44 Metin kutusu"/>
          <p:cNvSpPr txBox="1"/>
          <p:nvPr/>
        </p:nvSpPr>
        <p:spPr>
          <a:xfrm>
            <a:off x="6180131" y="899428"/>
            <a:ext cx="1133644" cy="369332"/>
          </a:xfrm>
          <a:prstGeom prst="rect">
            <a:avLst/>
          </a:prstGeom>
          <a:noFill/>
        </p:spPr>
        <p:txBody>
          <a:bodyPr wrap="none" rtlCol="0">
            <a:spAutoFit/>
          </a:bodyPr>
          <a:lstStyle/>
          <a:p>
            <a:r>
              <a:rPr lang="tr-TR" dirty="0" smtClean="0"/>
              <a:t>Askı İlanı</a:t>
            </a:r>
            <a:endParaRPr lang="tr-TR" dirty="0"/>
          </a:p>
        </p:txBody>
      </p:sp>
      <p:sp>
        <p:nvSpPr>
          <p:cNvPr id="46" name="45 Metin kutusu"/>
          <p:cNvSpPr txBox="1"/>
          <p:nvPr/>
        </p:nvSpPr>
        <p:spPr>
          <a:xfrm>
            <a:off x="1331640" y="0"/>
            <a:ext cx="5429288" cy="923330"/>
          </a:xfrm>
          <a:prstGeom prst="rect">
            <a:avLst/>
          </a:prstGeom>
          <a:noFill/>
        </p:spPr>
        <p:txBody>
          <a:bodyPr wrap="square" rtlCol="0">
            <a:spAutoFit/>
          </a:bodyPr>
          <a:lstStyle/>
          <a:p>
            <a:pPr algn="just"/>
            <a:r>
              <a:rPr lang="tr-TR" sz="2600" b="1" dirty="0" smtClean="0">
                <a:latin typeface="Times New Roman" pitchFamily="18" charset="0"/>
                <a:cs typeface="Times New Roman" pitchFamily="18" charset="0"/>
              </a:rPr>
              <a:t>Orman Parsellerinde Düzeltme</a:t>
            </a:r>
          </a:p>
          <a:p>
            <a:pPr algn="ctr">
              <a:buNone/>
            </a:pPr>
            <a:endParaRPr lang="tr-TR" sz="2800" b="1" dirty="0" smtClean="0">
              <a:latin typeface="Times New Roman" pitchFamily="18" charset="0"/>
              <a:cs typeface="Times New Roman" pitchFamily="18" charset="0"/>
            </a:endParaRPr>
          </a:p>
        </p:txBody>
      </p:sp>
      <p:cxnSp>
        <p:nvCxnSpPr>
          <p:cNvPr id="36" name="35 Düz Ok Bağlayıcısı"/>
          <p:cNvCxnSpPr>
            <a:stCxn id="33" idx="0"/>
          </p:cNvCxnSpPr>
          <p:nvPr/>
        </p:nvCxnSpPr>
        <p:spPr>
          <a:xfrm rot="5400000" flipH="1" flipV="1">
            <a:off x="6886262" y="4235073"/>
            <a:ext cx="724074" cy="1588"/>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42" name="41 Düz Ok Bağlayıcısı"/>
          <p:cNvCxnSpPr/>
          <p:nvPr/>
        </p:nvCxnSpPr>
        <p:spPr>
          <a:xfrm rot="5400000">
            <a:off x="7306640" y="5248747"/>
            <a:ext cx="675978" cy="1589"/>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
        <p:nvSpPr>
          <p:cNvPr id="47" name="46 Beşgen"/>
          <p:cNvSpPr/>
          <p:nvPr/>
        </p:nvSpPr>
        <p:spPr>
          <a:xfrm>
            <a:off x="7102104" y="5632251"/>
            <a:ext cx="1924832" cy="792736"/>
          </a:xfrm>
          <a:prstGeom prst="homePlat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tr-TR" sz="1200" dirty="0" smtClean="0"/>
              <a:t>Genelgenin 22. Maddesine göre işleme devam edilir</a:t>
            </a:r>
            <a:r>
              <a:rPr lang="tr-TR" dirty="0" smtClean="0"/>
              <a:t>.</a:t>
            </a:r>
            <a:endParaRPr lang="tr-TR" dirty="0"/>
          </a:p>
        </p:txBody>
      </p:sp>
      <p:sp>
        <p:nvSpPr>
          <p:cNvPr id="48" name="47 Metin kutusu"/>
          <p:cNvSpPr txBox="1"/>
          <p:nvPr/>
        </p:nvSpPr>
        <p:spPr>
          <a:xfrm>
            <a:off x="7313775" y="3958714"/>
            <a:ext cx="667170" cy="323165"/>
          </a:xfrm>
          <a:prstGeom prst="rect">
            <a:avLst/>
          </a:prstGeom>
          <a:solidFill>
            <a:srgbClr val="FFFF66"/>
          </a:solidFill>
          <a:ln>
            <a:solidFill>
              <a:schemeClr val="accent1"/>
            </a:solidFill>
          </a:ln>
        </p:spPr>
        <p:txBody>
          <a:bodyPr wrap="none" rtlCol="0">
            <a:spAutoFit/>
          </a:bodyPr>
          <a:lstStyle/>
          <a:p>
            <a:r>
              <a:rPr lang="tr-TR" sz="1500" b="1" dirty="0" smtClean="0"/>
              <a:t>Hayır</a:t>
            </a:r>
            <a:endParaRPr lang="tr-TR" sz="1500" b="1" dirty="0"/>
          </a:p>
        </p:txBody>
      </p:sp>
      <p:sp>
        <p:nvSpPr>
          <p:cNvPr id="49" name="48 Metin kutusu"/>
          <p:cNvSpPr txBox="1"/>
          <p:nvPr/>
        </p:nvSpPr>
        <p:spPr>
          <a:xfrm>
            <a:off x="7768605" y="5264365"/>
            <a:ext cx="591829" cy="323165"/>
          </a:xfrm>
          <a:prstGeom prst="rect">
            <a:avLst/>
          </a:prstGeom>
          <a:solidFill>
            <a:srgbClr val="FFFF66"/>
          </a:solidFill>
          <a:ln>
            <a:solidFill>
              <a:schemeClr val="accent1"/>
            </a:solidFill>
          </a:ln>
        </p:spPr>
        <p:txBody>
          <a:bodyPr wrap="none" rtlCol="0">
            <a:spAutoFit/>
          </a:bodyPr>
          <a:lstStyle/>
          <a:p>
            <a:r>
              <a:rPr lang="tr-TR" sz="1500" b="1" dirty="0" smtClean="0"/>
              <a:t>Evet</a:t>
            </a:r>
            <a:endParaRPr lang="tr-TR" sz="1500" b="1" dirty="0"/>
          </a:p>
        </p:txBody>
      </p:sp>
      <p:sp>
        <p:nvSpPr>
          <p:cNvPr id="33" name="32 Yuvarlatılmış Dikdörtgen"/>
          <p:cNvSpPr/>
          <p:nvPr/>
        </p:nvSpPr>
        <p:spPr>
          <a:xfrm>
            <a:off x="6515653" y="4597110"/>
            <a:ext cx="1465292" cy="42862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500" dirty="0" smtClean="0"/>
              <a:t>Davalı mı ?</a:t>
            </a:r>
            <a:endParaRPr lang="tr-TR" sz="1500" dirty="0"/>
          </a:p>
        </p:txBody>
      </p:sp>
      <p:sp>
        <p:nvSpPr>
          <p:cNvPr id="63" name="62 5-Nokta Yıldız"/>
          <p:cNvSpPr/>
          <p:nvPr/>
        </p:nvSpPr>
        <p:spPr>
          <a:xfrm>
            <a:off x="7928628" y="1384467"/>
            <a:ext cx="271784" cy="231414"/>
          </a:xfrm>
          <a:prstGeom prst="star5">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tr-TR"/>
          </a:p>
        </p:txBody>
      </p:sp>
      <p:sp>
        <p:nvSpPr>
          <p:cNvPr id="41" name="40 Metin kutusu"/>
          <p:cNvSpPr txBox="1"/>
          <p:nvPr/>
        </p:nvSpPr>
        <p:spPr>
          <a:xfrm>
            <a:off x="7354069" y="2628172"/>
            <a:ext cx="1830950" cy="215444"/>
          </a:xfrm>
          <a:prstGeom prst="rect">
            <a:avLst/>
          </a:prstGeom>
          <a:noFill/>
        </p:spPr>
        <p:txBody>
          <a:bodyPr wrap="none" rtlCol="0">
            <a:spAutoFit/>
          </a:bodyPr>
          <a:lstStyle/>
          <a:p>
            <a:r>
              <a:rPr lang="tr-TR" sz="800" b="1" dirty="0" smtClean="0"/>
              <a:t>(Geometrisinde değişiklik var ise)</a:t>
            </a:r>
            <a:endParaRPr lang="tr-TR" sz="800" b="1" dirty="0"/>
          </a:p>
        </p:txBody>
      </p:sp>
      <p:sp>
        <p:nvSpPr>
          <p:cNvPr id="53" name="52 Metin kutusu"/>
          <p:cNvSpPr txBox="1"/>
          <p:nvPr/>
        </p:nvSpPr>
        <p:spPr>
          <a:xfrm>
            <a:off x="2699792" y="4274425"/>
            <a:ext cx="2255746" cy="307777"/>
          </a:xfrm>
          <a:prstGeom prst="rect">
            <a:avLst/>
          </a:prstGeom>
          <a:solidFill>
            <a:srgbClr val="FFC000"/>
          </a:solidFill>
        </p:spPr>
        <p:txBody>
          <a:bodyPr wrap="none" rtlCol="0">
            <a:spAutoFit/>
          </a:bodyPr>
          <a:lstStyle/>
          <a:p>
            <a:r>
              <a:rPr lang="tr-TR" sz="1400" dirty="0" smtClean="0"/>
              <a:t>*İhaleli işlerde 1 teknisyen</a:t>
            </a:r>
            <a:endParaRPr lang="tr-TR" sz="1400" dirty="0"/>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bg/>
                                          </p:spTgt>
                                        </p:tgtEl>
                                        <p:attrNameLst>
                                          <p:attrName>style.visibility</p:attrName>
                                        </p:attrNameLst>
                                      </p:cBhvr>
                                      <p:to>
                                        <p:strVal val="visible"/>
                                      </p:to>
                                    </p:set>
                                    <p:anim calcmode="lin" valueType="num">
                                      <p:cBhvr additive="base">
                                        <p:cTn id="7" dur="500" fill="hold"/>
                                        <p:tgtEl>
                                          <p:spTgt spid="10">
                                            <p:bg/>
                                          </p:spTgt>
                                        </p:tgtEl>
                                        <p:attrNameLst>
                                          <p:attrName>ppt_x</p:attrName>
                                        </p:attrNameLst>
                                      </p:cBhvr>
                                      <p:tavLst>
                                        <p:tav tm="0">
                                          <p:val>
                                            <p:strVal val="#ppt_x"/>
                                          </p:val>
                                        </p:tav>
                                        <p:tav tm="100000">
                                          <p:val>
                                            <p:strVal val="#ppt_x"/>
                                          </p:val>
                                        </p:tav>
                                      </p:tavLst>
                                    </p:anim>
                                    <p:anim calcmode="lin" valueType="num">
                                      <p:cBhvr additive="base">
                                        <p:cTn id="8" dur="500" fill="hold"/>
                                        <p:tgtEl>
                                          <p:spTgt spid="10">
                                            <p:bg/>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xEl>
                                              <p:pRg st="0" end="0"/>
                                            </p:txEl>
                                          </p:spTgt>
                                        </p:tgtEl>
                                        <p:attrNameLst>
                                          <p:attrName>style.visibility</p:attrName>
                                        </p:attrNameLst>
                                      </p:cBhvr>
                                      <p:to>
                                        <p:strVal val="visible"/>
                                      </p:to>
                                    </p:set>
                                    <p:anim calcmode="lin" valueType="num">
                                      <p:cBhvr additive="base">
                                        <p:cTn id="13"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xEl>
                                              <p:pRg st="1" end="1"/>
                                            </p:txEl>
                                          </p:spTgt>
                                        </p:tgtEl>
                                        <p:attrNameLst>
                                          <p:attrName>style.visibility</p:attrName>
                                        </p:attrNameLst>
                                      </p:cBhvr>
                                      <p:to>
                                        <p:strVal val="visible"/>
                                      </p:to>
                                    </p:set>
                                    <p:anim calcmode="lin" valueType="num">
                                      <p:cBhvr additive="base">
                                        <p:cTn id="19" dur="500" fill="hold"/>
                                        <p:tgtEl>
                                          <p:spTgt spid="10">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additive="base">
                                        <p:cTn id="29" dur="500" fill="hold"/>
                                        <p:tgtEl>
                                          <p:spTgt spid="14"/>
                                        </p:tgtEl>
                                        <p:attrNameLst>
                                          <p:attrName>ppt_x</p:attrName>
                                        </p:attrNameLst>
                                      </p:cBhvr>
                                      <p:tavLst>
                                        <p:tav tm="0">
                                          <p:val>
                                            <p:strVal val="#ppt_x"/>
                                          </p:val>
                                        </p:tav>
                                        <p:tav tm="100000">
                                          <p:val>
                                            <p:strVal val="#ppt_x"/>
                                          </p:val>
                                        </p:tav>
                                      </p:tavLst>
                                    </p:anim>
                                    <p:anim calcmode="lin" valueType="num">
                                      <p:cBhvr additive="base">
                                        <p:cTn id="3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500" fill="hold"/>
                                        <p:tgtEl>
                                          <p:spTgt spid="11"/>
                                        </p:tgtEl>
                                        <p:attrNameLst>
                                          <p:attrName>ppt_x</p:attrName>
                                        </p:attrNameLst>
                                      </p:cBhvr>
                                      <p:tavLst>
                                        <p:tav tm="0">
                                          <p:val>
                                            <p:strVal val="#ppt_x"/>
                                          </p:val>
                                        </p:tav>
                                        <p:tav tm="100000">
                                          <p:val>
                                            <p:strVal val="#ppt_x"/>
                                          </p:val>
                                        </p:tav>
                                      </p:tavLst>
                                    </p:anim>
                                    <p:anim calcmode="lin" valueType="num">
                                      <p:cBhvr additive="base">
                                        <p:cTn id="36" dur="500" fill="hold"/>
                                        <p:tgtEl>
                                          <p:spTgt spid="11"/>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additive="base">
                                        <p:cTn id="39" dur="500" fill="hold"/>
                                        <p:tgtEl>
                                          <p:spTgt spid="13"/>
                                        </p:tgtEl>
                                        <p:attrNameLst>
                                          <p:attrName>ppt_x</p:attrName>
                                        </p:attrNameLst>
                                      </p:cBhvr>
                                      <p:tavLst>
                                        <p:tav tm="0">
                                          <p:val>
                                            <p:strVal val="#ppt_x"/>
                                          </p:val>
                                        </p:tav>
                                        <p:tav tm="100000">
                                          <p:val>
                                            <p:strVal val="#ppt_x"/>
                                          </p:val>
                                        </p:tav>
                                      </p:tavLst>
                                    </p:anim>
                                    <p:anim calcmode="lin" valueType="num">
                                      <p:cBhvr additive="base">
                                        <p:cTn id="4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nodeType="clickEffect">
                                  <p:stCondLst>
                                    <p:cond delay="0"/>
                                  </p:stCondLst>
                                  <p:childTnLst>
                                    <p:set>
                                      <p:cBhvr>
                                        <p:cTn id="44" dur="1" fill="hold">
                                          <p:stCondLst>
                                            <p:cond delay="0"/>
                                          </p:stCondLst>
                                        </p:cTn>
                                        <p:tgtEl>
                                          <p:spTgt spid="4"/>
                                        </p:tgtEl>
                                        <p:attrNameLst>
                                          <p:attrName>style.visibility</p:attrName>
                                        </p:attrNameLst>
                                      </p:cBhvr>
                                      <p:to>
                                        <p:strVal val="visible"/>
                                      </p:to>
                                    </p:set>
                                    <p:anim calcmode="lin" valueType="num">
                                      <p:cBhvr additive="base">
                                        <p:cTn id="45" dur="500" fill="hold"/>
                                        <p:tgtEl>
                                          <p:spTgt spid="4"/>
                                        </p:tgtEl>
                                        <p:attrNameLst>
                                          <p:attrName>ppt_x</p:attrName>
                                        </p:attrNameLst>
                                      </p:cBhvr>
                                      <p:tavLst>
                                        <p:tav tm="0">
                                          <p:val>
                                            <p:strVal val="#ppt_x"/>
                                          </p:val>
                                        </p:tav>
                                        <p:tav tm="100000">
                                          <p:val>
                                            <p:strVal val="#ppt_x"/>
                                          </p:val>
                                        </p:tav>
                                      </p:tavLst>
                                    </p:anim>
                                    <p:anim calcmode="lin" valueType="num">
                                      <p:cBhvr additive="base">
                                        <p:cTn id="46" dur="500" fill="hold"/>
                                        <p:tgtEl>
                                          <p:spTgt spid="4"/>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additive="base">
                                        <p:cTn id="49" dur="500" fill="hold"/>
                                        <p:tgtEl>
                                          <p:spTgt spid="16"/>
                                        </p:tgtEl>
                                        <p:attrNameLst>
                                          <p:attrName>ppt_x</p:attrName>
                                        </p:attrNameLst>
                                      </p:cBhvr>
                                      <p:tavLst>
                                        <p:tav tm="0">
                                          <p:val>
                                            <p:strVal val="#ppt_x"/>
                                          </p:val>
                                        </p:tav>
                                        <p:tav tm="100000">
                                          <p:val>
                                            <p:strVal val="#ppt_x"/>
                                          </p:val>
                                        </p:tav>
                                      </p:tavLst>
                                    </p:anim>
                                    <p:anim calcmode="lin" valueType="num">
                                      <p:cBhvr additive="base">
                                        <p:cTn id="50"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19"/>
                                        </p:tgtEl>
                                        <p:attrNameLst>
                                          <p:attrName>style.visibility</p:attrName>
                                        </p:attrNameLst>
                                      </p:cBhvr>
                                      <p:to>
                                        <p:strVal val="visible"/>
                                      </p:to>
                                    </p:set>
                                    <p:anim calcmode="lin" valueType="num">
                                      <p:cBhvr additive="base">
                                        <p:cTn id="55" dur="500" fill="hold"/>
                                        <p:tgtEl>
                                          <p:spTgt spid="19"/>
                                        </p:tgtEl>
                                        <p:attrNameLst>
                                          <p:attrName>ppt_x</p:attrName>
                                        </p:attrNameLst>
                                      </p:cBhvr>
                                      <p:tavLst>
                                        <p:tav tm="0">
                                          <p:val>
                                            <p:strVal val="#ppt_x"/>
                                          </p:val>
                                        </p:tav>
                                        <p:tav tm="100000">
                                          <p:val>
                                            <p:strVal val="#ppt_x"/>
                                          </p:val>
                                        </p:tav>
                                      </p:tavLst>
                                    </p:anim>
                                    <p:anim calcmode="lin" valueType="num">
                                      <p:cBhvr additive="base">
                                        <p:cTn id="56" dur="500" fill="hold"/>
                                        <p:tgtEl>
                                          <p:spTgt spid="19"/>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5"/>
                                        </p:tgtEl>
                                        <p:attrNameLst>
                                          <p:attrName>style.visibility</p:attrName>
                                        </p:attrNameLst>
                                      </p:cBhvr>
                                      <p:to>
                                        <p:strVal val="visible"/>
                                      </p:to>
                                    </p:set>
                                    <p:anim calcmode="lin" valueType="num">
                                      <p:cBhvr additive="base">
                                        <p:cTn id="59" dur="500" fill="hold"/>
                                        <p:tgtEl>
                                          <p:spTgt spid="5"/>
                                        </p:tgtEl>
                                        <p:attrNameLst>
                                          <p:attrName>ppt_x</p:attrName>
                                        </p:attrNameLst>
                                      </p:cBhvr>
                                      <p:tavLst>
                                        <p:tav tm="0">
                                          <p:val>
                                            <p:strVal val="#ppt_x"/>
                                          </p:val>
                                        </p:tav>
                                        <p:tav tm="100000">
                                          <p:val>
                                            <p:strVal val="#ppt_x"/>
                                          </p:val>
                                        </p:tav>
                                      </p:tavLst>
                                    </p:anim>
                                    <p:anim calcmode="lin" valueType="num">
                                      <p:cBhvr additive="base">
                                        <p:cTn id="60" dur="500" fill="hold"/>
                                        <p:tgtEl>
                                          <p:spTgt spid="5"/>
                                        </p:tgtEl>
                                        <p:attrNameLst>
                                          <p:attrName>ppt_y</p:attrName>
                                        </p:attrNameLst>
                                      </p:cBhvr>
                                      <p:tavLst>
                                        <p:tav tm="0">
                                          <p:val>
                                            <p:strVal val="1+#ppt_h/2"/>
                                          </p:val>
                                        </p:tav>
                                        <p:tav tm="100000">
                                          <p:val>
                                            <p:strVal val="#ppt_y"/>
                                          </p:val>
                                        </p:tav>
                                      </p:tavLst>
                                    </p:anim>
                                  </p:childTnLst>
                                </p:cTn>
                              </p:par>
                              <p:par>
                                <p:cTn id="61" presetID="2" presetClass="entr" presetSubtype="4" fill="hold" nodeType="withEffect">
                                  <p:stCondLst>
                                    <p:cond delay="0"/>
                                  </p:stCondLst>
                                  <p:childTnLst>
                                    <p:set>
                                      <p:cBhvr>
                                        <p:cTn id="62" dur="1" fill="hold">
                                          <p:stCondLst>
                                            <p:cond delay="0"/>
                                          </p:stCondLst>
                                        </p:cTn>
                                        <p:tgtEl>
                                          <p:spTgt spid="1028"/>
                                        </p:tgtEl>
                                        <p:attrNameLst>
                                          <p:attrName>style.visibility</p:attrName>
                                        </p:attrNameLst>
                                      </p:cBhvr>
                                      <p:to>
                                        <p:strVal val="visible"/>
                                      </p:to>
                                    </p:set>
                                    <p:anim calcmode="lin" valueType="num">
                                      <p:cBhvr additive="base">
                                        <p:cTn id="63" dur="500" fill="hold"/>
                                        <p:tgtEl>
                                          <p:spTgt spid="1028"/>
                                        </p:tgtEl>
                                        <p:attrNameLst>
                                          <p:attrName>ppt_x</p:attrName>
                                        </p:attrNameLst>
                                      </p:cBhvr>
                                      <p:tavLst>
                                        <p:tav tm="0">
                                          <p:val>
                                            <p:strVal val="#ppt_x"/>
                                          </p:val>
                                        </p:tav>
                                        <p:tav tm="100000">
                                          <p:val>
                                            <p:strVal val="#ppt_x"/>
                                          </p:val>
                                        </p:tav>
                                      </p:tavLst>
                                    </p:anim>
                                    <p:anim calcmode="lin" valueType="num">
                                      <p:cBhvr additive="base">
                                        <p:cTn id="64" dur="500" fill="hold"/>
                                        <p:tgtEl>
                                          <p:spTgt spid="1028"/>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25"/>
                                        </p:tgtEl>
                                        <p:attrNameLst>
                                          <p:attrName>style.visibility</p:attrName>
                                        </p:attrNameLst>
                                      </p:cBhvr>
                                      <p:to>
                                        <p:strVal val="visible"/>
                                      </p:to>
                                    </p:set>
                                    <p:anim calcmode="lin" valueType="num">
                                      <p:cBhvr additive="base">
                                        <p:cTn id="67" dur="500" fill="hold"/>
                                        <p:tgtEl>
                                          <p:spTgt spid="25"/>
                                        </p:tgtEl>
                                        <p:attrNameLst>
                                          <p:attrName>ppt_x</p:attrName>
                                        </p:attrNameLst>
                                      </p:cBhvr>
                                      <p:tavLst>
                                        <p:tav tm="0">
                                          <p:val>
                                            <p:strVal val="#ppt_x"/>
                                          </p:val>
                                        </p:tav>
                                        <p:tav tm="100000">
                                          <p:val>
                                            <p:strVal val="#ppt_x"/>
                                          </p:val>
                                        </p:tav>
                                      </p:tavLst>
                                    </p:anim>
                                    <p:anim calcmode="lin" valueType="num">
                                      <p:cBhvr additive="base">
                                        <p:cTn id="68"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nodeType="clickEffect">
                                  <p:stCondLst>
                                    <p:cond delay="0"/>
                                  </p:stCondLst>
                                  <p:childTnLst>
                                    <p:set>
                                      <p:cBhvr>
                                        <p:cTn id="72" dur="1" fill="hold">
                                          <p:stCondLst>
                                            <p:cond delay="0"/>
                                          </p:stCondLst>
                                        </p:cTn>
                                        <p:tgtEl>
                                          <p:spTgt spid="24"/>
                                        </p:tgtEl>
                                        <p:attrNameLst>
                                          <p:attrName>style.visibility</p:attrName>
                                        </p:attrNameLst>
                                      </p:cBhvr>
                                      <p:to>
                                        <p:strVal val="visible"/>
                                      </p:to>
                                    </p:set>
                                    <p:anim calcmode="lin" valueType="num">
                                      <p:cBhvr additive="base">
                                        <p:cTn id="73" dur="500" fill="hold"/>
                                        <p:tgtEl>
                                          <p:spTgt spid="24"/>
                                        </p:tgtEl>
                                        <p:attrNameLst>
                                          <p:attrName>ppt_x</p:attrName>
                                        </p:attrNameLst>
                                      </p:cBhvr>
                                      <p:tavLst>
                                        <p:tav tm="0">
                                          <p:val>
                                            <p:strVal val="#ppt_x"/>
                                          </p:val>
                                        </p:tav>
                                        <p:tav tm="100000">
                                          <p:val>
                                            <p:strVal val="#ppt_x"/>
                                          </p:val>
                                        </p:tav>
                                      </p:tavLst>
                                    </p:anim>
                                    <p:anim calcmode="lin" valueType="num">
                                      <p:cBhvr additive="base">
                                        <p:cTn id="74" dur="500" fill="hold"/>
                                        <p:tgtEl>
                                          <p:spTgt spid="24"/>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stCondLst>
                                    <p:cond delay="0"/>
                                  </p:stCondLst>
                                  <p:childTnLst>
                                    <p:set>
                                      <p:cBhvr>
                                        <p:cTn id="76" dur="1" fill="hold">
                                          <p:stCondLst>
                                            <p:cond delay="0"/>
                                          </p:stCondLst>
                                        </p:cTn>
                                        <p:tgtEl>
                                          <p:spTgt spid="26"/>
                                        </p:tgtEl>
                                        <p:attrNameLst>
                                          <p:attrName>style.visibility</p:attrName>
                                        </p:attrNameLst>
                                      </p:cBhvr>
                                      <p:to>
                                        <p:strVal val="visible"/>
                                      </p:to>
                                    </p:set>
                                    <p:anim calcmode="lin" valueType="num">
                                      <p:cBhvr additive="base">
                                        <p:cTn id="77" dur="500" fill="hold"/>
                                        <p:tgtEl>
                                          <p:spTgt spid="26"/>
                                        </p:tgtEl>
                                        <p:attrNameLst>
                                          <p:attrName>ppt_x</p:attrName>
                                        </p:attrNameLst>
                                      </p:cBhvr>
                                      <p:tavLst>
                                        <p:tav tm="0">
                                          <p:val>
                                            <p:strVal val="#ppt_x"/>
                                          </p:val>
                                        </p:tav>
                                        <p:tav tm="100000">
                                          <p:val>
                                            <p:strVal val="#ppt_x"/>
                                          </p:val>
                                        </p:tav>
                                      </p:tavLst>
                                    </p:anim>
                                    <p:anim calcmode="lin" valueType="num">
                                      <p:cBhvr additive="base">
                                        <p:cTn id="78" dur="500" fill="hold"/>
                                        <p:tgtEl>
                                          <p:spTgt spid="26"/>
                                        </p:tgtEl>
                                        <p:attrNameLst>
                                          <p:attrName>ppt_y</p:attrName>
                                        </p:attrNameLst>
                                      </p:cBhvr>
                                      <p:tavLst>
                                        <p:tav tm="0">
                                          <p:val>
                                            <p:strVal val="1+#ppt_h/2"/>
                                          </p:val>
                                        </p:tav>
                                        <p:tav tm="100000">
                                          <p:val>
                                            <p:strVal val="#ppt_y"/>
                                          </p:val>
                                        </p:tav>
                                      </p:tavLst>
                                    </p:anim>
                                  </p:childTnLst>
                                </p:cTn>
                              </p:par>
                              <p:par>
                                <p:cTn id="79" presetID="2" presetClass="entr" presetSubtype="4" fill="hold" nodeType="withEffect">
                                  <p:stCondLst>
                                    <p:cond delay="0"/>
                                  </p:stCondLst>
                                  <p:childTnLst>
                                    <p:set>
                                      <p:cBhvr>
                                        <p:cTn id="80" dur="1" fill="hold">
                                          <p:stCondLst>
                                            <p:cond delay="0"/>
                                          </p:stCondLst>
                                        </p:cTn>
                                        <p:tgtEl>
                                          <p:spTgt spid="1026"/>
                                        </p:tgtEl>
                                        <p:attrNameLst>
                                          <p:attrName>style.visibility</p:attrName>
                                        </p:attrNameLst>
                                      </p:cBhvr>
                                      <p:to>
                                        <p:strVal val="visible"/>
                                      </p:to>
                                    </p:set>
                                    <p:anim calcmode="lin" valueType="num">
                                      <p:cBhvr additive="base">
                                        <p:cTn id="81" dur="500" fill="hold"/>
                                        <p:tgtEl>
                                          <p:spTgt spid="1026"/>
                                        </p:tgtEl>
                                        <p:attrNameLst>
                                          <p:attrName>ppt_x</p:attrName>
                                        </p:attrNameLst>
                                      </p:cBhvr>
                                      <p:tavLst>
                                        <p:tav tm="0">
                                          <p:val>
                                            <p:strVal val="#ppt_x"/>
                                          </p:val>
                                        </p:tav>
                                        <p:tav tm="100000">
                                          <p:val>
                                            <p:strVal val="#ppt_x"/>
                                          </p:val>
                                        </p:tav>
                                      </p:tavLst>
                                    </p:anim>
                                    <p:anim calcmode="lin" valueType="num">
                                      <p:cBhvr additive="base">
                                        <p:cTn id="82" dur="500" fill="hold"/>
                                        <p:tgtEl>
                                          <p:spTgt spid="1026"/>
                                        </p:tgtEl>
                                        <p:attrNameLst>
                                          <p:attrName>ppt_y</p:attrName>
                                        </p:attrNameLst>
                                      </p:cBhvr>
                                      <p:tavLst>
                                        <p:tav tm="0">
                                          <p:val>
                                            <p:strVal val="1+#ppt_h/2"/>
                                          </p:val>
                                        </p:tav>
                                        <p:tav tm="100000">
                                          <p:val>
                                            <p:strVal val="#ppt_y"/>
                                          </p:val>
                                        </p:tav>
                                      </p:tavLst>
                                    </p:anim>
                                  </p:childTnLst>
                                </p:cTn>
                              </p:par>
                              <p:par>
                                <p:cTn id="83" presetID="2" presetClass="entr" presetSubtype="4" fill="hold" nodeType="withEffect">
                                  <p:stCondLst>
                                    <p:cond delay="0"/>
                                  </p:stCondLst>
                                  <p:childTnLst>
                                    <p:set>
                                      <p:cBhvr>
                                        <p:cTn id="84" dur="1" fill="hold">
                                          <p:stCondLst>
                                            <p:cond delay="0"/>
                                          </p:stCondLst>
                                        </p:cTn>
                                        <p:tgtEl>
                                          <p:spTgt spid="21"/>
                                        </p:tgtEl>
                                        <p:attrNameLst>
                                          <p:attrName>style.visibility</p:attrName>
                                        </p:attrNameLst>
                                      </p:cBhvr>
                                      <p:to>
                                        <p:strVal val="visible"/>
                                      </p:to>
                                    </p:set>
                                    <p:anim calcmode="lin" valueType="num">
                                      <p:cBhvr additive="base">
                                        <p:cTn id="85" dur="500" fill="hold"/>
                                        <p:tgtEl>
                                          <p:spTgt spid="21"/>
                                        </p:tgtEl>
                                        <p:attrNameLst>
                                          <p:attrName>ppt_x</p:attrName>
                                        </p:attrNameLst>
                                      </p:cBhvr>
                                      <p:tavLst>
                                        <p:tav tm="0">
                                          <p:val>
                                            <p:strVal val="#ppt_x"/>
                                          </p:val>
                                        </p:tav>
                                        <p:tav tm="100000">
                                          <p:val>
                                            <p:strVal val="#ppt_x"/>
                                          </p:val>
                                        </p:tav>
                                      </p:tavLst>
                                    </p:anim>
                                    <p:anim calcmode="lin" valueType="num">
                                      <p:cBhvr additive="base">
                                        <p:cTn id="86"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4" fill="hold" nodeType="clickEffect">
                                  <p:stCondLst>
                                    <p:cond delay="0"/>
                                  </p:stCondLst>
                                  <p:childTnLst>
                                    <p:set>
                                      <p:cBhvr>
                                        <p:cTn id="90" dur="1" fill="hold">
                                          <p:stCondLst>
                                            <p:cond delay="0"/>
                                          </p:stCondLst>
                                        </p:cTn>
                                        <p:tgtEl>
                                          <p:spTgt spid="27"/>
                                        </p:tgtEl>
                                        <p:attrNameLst>
                                          <p:attrName>style.visibility</p:attrName>
                                        </p:attrNameLst>
                                      </p:cBhvr>
                                      <p:to>
                                        <p:strVal val="visible"/>
                                      </p:to>
                                    </p:set>
                                    <p:anim calcmode="lin" valueType="num">
                                      <p:cBhvr additive="base">
                                        <p:cTn id="91" dur="500" fill="hold"/>
                                        <p:tgtEl>
                                          <p:spTgt spid="27"/>
                                        </p:tgtEl>
                                        <p:attrNameLst>
                                          <p:attrName>ppt_x</p:attrName>
                                        </p:attrNameLst>
                                      </p:cBhvr>
                                      <p:tavLst>
                                        <p:tav tm="0">
                                          <p:val>
                                            <p:strVal val="#ppt_x"/>
                                          </p:val>
                                        </p:tav>
                                        <p:tav tm="100000">
                                          <p:val>
                                            <p:strVal val="#ppt_x"/>
                                          </p:val>
                                        </p:tav>
                                      </p:tavLst>
                                    </p:anim>
                                    <p:anim calcmode="lin" valueType="num">
                                      <p:cBhvr additive="base">
                                        <p:cTn id="92" dur="500" fill="hold"/>
                                        <p:tgtEl>
                                          <p:spTgt spid="27"/>
                                        </p:tgtEl>
                                        <p:attrNameLst>
                                          <p:attrName>ppt_y</p:attrName>
                                        </p:attrNameLst>
                                      </p:cBhvr>
                                      <p:tavLst>
                                        <p:tav tm="0">
                                          <p:val>
                                            <p:strVal val="1+#ppt_h/2"/>
                                          </p:val>
                                        </p:tav>
                                        <p:tav tm="100000">
                                          <p:val>
                                            <p:strVal val="#ppt_y"/>
                                          </p:val>
                                        </p:tav>
                                      </p:tavLst>
                                    </p:anim>
                                  </p:childTnLst>
                                </p:cTn>
                              </p:par>
                              <p:par>
                                <p:cTn id="93" presetID="2" presetClass="entr" presetSubtype="4" fill="hold" grpId="0" nodeType="withEffect">
                                  <p:stCondLst>
                                    <p:cond delay="0"/>
                                  </p:stCondLst>
                                  <p:childTnLst>
                                    <p:set>
                                      <p:cBhvr>
                                        <p:cTn id="94" dur="1" fill="hold">
                                          <p:stCondLst>
                                            <p:cond delay="0"/>
                                          </p:stCondLst>
                                        </p:cTn>
                                        <p:tgtEl>
                                          <p:spTgt spid="33"/>
                                        </p:tgtEl>
                                        <p:attrNameLst>
                                          <p:attrName>style.visibility</p:attrName>
                                        </p:attrNameLst>
                                      </p:cBhvr>
                                      <p:to>
                                        <p:strVal val="visible"/>
                                      </p:to>
                                    </p:set>
                                    <p:anim calcmode="lin" valueType="num">
                                      <p:cBhvr additive="base">
                                        <p:cTn id="95" dur="500" fill="hold"/>
                                        <p:tgtEl>
                                          <p:spTgt spid="33"/>
                                        </p:tgtEl>
                                        <p:attrNameLst>
                                          <p:attrName>ppt_x</p:attrName>
                                        </p:attrNameLst>
                                      </p:cBhvr>
                                      <p:tavLst>
                                        <p:tav tm="0">
                                          <p:val>
                                            <p:strVal val="#ppt_x"/>
                                          </p:val>
                                        </p:tav>
                                        <p:tav tm="100000">
                                          <p:val>
                                            <p:strVal val="#ppt_x"/>
                                          </p:val>
                                        </p:tav>
                                      </p:tavLst>
                                    </p:anim>
                                    <p:anim calcmode="lin" valueType="num">
                                      <p:cBhvr additive="base">
                                        <p:cTn id="96"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97" fill="hold">
                      <p:stCondLst>
                        <p:cond delay="indefinite"/>
                      </p:stCondLst>
                      <p:childTnLst>
                        <p:par>
                          <p:cTn id="98" fill="hold">
                            <p:stCondLst>
                              <p:cond delay="0"/>
                            </p:stCondLst>
                            <p:childTnLst>
                              <p:par>
                                <p:cTn id="99" presetID="2" presetClass="entr" presetSubtype="4" fill="hold" nodeType="clickEffect">
                                  <p:stCondLst>
                                    <p:cond delay="0"/>
                                  </p:stCondLst>
                                  <p:childTnLst>
                                    <p:set>
                                      <p:cBhvr>
                                        <p:cTn id="100" dur="1" fill="hold">
                                          <p:stCondLst>
                                            <p:cond delay="0"/>
                                          </p:stCondLst>
                                        </p:cTn>
                                        <p:tgtEl>
                                          <p:spTgt spid="42"/>
                                        </p:tgtEl>
                                        <p:attrNameLst>
                                          <p:attrName>style.visibility</p:attrName>
                                        </p:attrNameLst>
                                      </p:cBhvr>
                                      <p:to>
                                        <p:strVal val="visible"/>
                                      </p:to>
                                    </p:set>
                                    <p:anim calcmode="lin" valueType="num">
                                      <p:cBhvr additive="base">
                                        <p:cTn id="101" dur="500" fill="hold"/>
                                        <p:tgtEl>
                                          <p:spTgt spid="42"/>
                                        </p:tgtEl>
                                        <p:attrNameLst>
                                          <p:attrName>ppt_x</p:attrName>
                                        </p:attrNameLst>
                                      </p:cBhvr>
                                      <p:tavLst>
                                        <p:tav tm="0">
                                          <p:val>
                                            <p:strVal val="#ppt_x"/>
                                          </p:val>
                                        </p:tav>
                                        <p:tav tm="100000">
                                          <p:val>
                                            <p:strVal val="#ppt_x"/>
                                          </p:val>
                                        </p:tav>
                                      </p:tavLst>
                                    </p:anim>
                                    <p:anim calcmode="lin" valueType="num">
                                      <p:cBhvr additive="base">
                                        <p:cTn id="102" dur="500" fill="hold"/>
                                        <p:tgtEl>
                                          <p:spTgt spid="42"/>
                                        </p:tgtEl>
                                        <p:attrNameLst>
                                          <p:attrName>ppt_y</p:attrName>
                                        </p:attrNameLst>
                                      </p:cBhvr>
                                      <p:tavLst>
                                        <p:tav tm="0">
                                          <p:val>
                                            <p:strVal val="1+#ppt_h/2"/>
                                          </p:val>
                                        </p:tav>
                                        <p:tav tm="100000">
                                          <p:val>
                                            <p:strVal val="#ppt_y"/>
                                          </p:val>
                                        </p:tav>
                                      </p:tavLst>
                                    </p:anim>
                                  </p:childTnLst>
                                </p:cTn>
                              </p:par>
                              <p:par>
                                <p:cTn id="103" presetID="2" presetClass="entr" presetSubtype="4" fill="hold" grpId="0" nodeType="withEffect">
                                  <p:stCondLst>
                                    <p:cond delay="0"/>
                                  </p:stCondLst>
                                  <p:childTnLst>
                                    <p:set>
                                      <p:cBhvr>
                                        <p:cTn id="104" dur="1" fill="hold">
                                          <p:stCondLst>
                                            <p:cond delay="0"/>
                                          </p:stCondLst>
                                        </p:cTn>
                                        <p:tgtEl>
                                          <p:spTgt spid="49"/>
                                        </p:tgtEl>
                                        <p:attrNameLst>
                                          <p:attrName>style.visibility</p:attrName>
                                        </p:attrNameLst>
                                      </p:cBhvr>
                                      <p:to>
                                        <p:strVal val="visible"/>
                                      </p:to>
                                    </p:set>
                                    <p:anim calcmode="lin" valueType="num">
                                      <p:cBhvr additive="base">
                                        <p:cTn id="105" dur="500" fill="hold"/>
                                        <p:tgtEl>
                                          <p:spTgt spid="49"/>
                                        </p:tgtEl>
                                        <p:attrNameLst>
                                          <p:attrName>ppt_x</p:attrName>
                                        </p:attrNameLst>
                                      </p:cBhvr>
                                      <p:tavLst>
                                        <p:tav tm="0">
                                          <p:val>
                                            <p:strVal val="#ppt_x"/>
                                          </p:val>
                                        </p:tav>
                                        <p:tav tm="100000">
                                          <p:val>
                                            <p:strVal val="#ppt_x"/>
                                          </p:val>
                                        </p:tav>
                                      </p:tavLst>
                                    </p:anim>
                                    <p:anim calcmode="lin" valueType="num">
                                      <p:cBhvr additive="base">
                                        <p:cTn id="106" dur="500" fill="hold"/>
                                        <p:tgtEl>
                                          <p:spTgt spid="49"/>
                                        </p:tgtEl>
                                        <p:attrNameLst>
                                          <p:attrName>ppt_y</p:attrName>
                                        </p:attrNameLst>
                                      </p:cBhvr>
                                      <p:tavLst>
                                        <p:tav tm="0">
                                          <p:val>
                                            <p:strVal val="1+#ppt_h/2"/>
                                          </p:val>
                                        </p:tav>
                                        <p:tav tm="100000">
                                          <p:val>
                                            <p:strVal val="#ppt_y"/>
                                          </p:val>
                                        </p:tav>
                                      </p:tavLst>
                                    </p:anim>
                                  </p:childTnLst>
                                </p:cTn>
                              </p:par>
                              <p:par>
                                <p:cTn id="107" presetID="2" presetClass="entr" presetSubtype="4" fill="hold" grpId="0" nodeType="withEffect">
                                  <p:stCondLst>
                                    <p:cond delay="0"/>
                                  </p:stCondLst>
                                  <p:childTnLst>
                                    <p:set>
                                      <p:cBhvr>
                                        <p:cTn id="108" dur="1" fill="hold">
                                          <p:stCondLst>
                                            <p:cond delay="0"/>
                                          </p:stCondLst>
                                        </p:cTn>
                                        <p:tgtEl>
                                          <p:spTgt spid="47"/>
                                        </p:tgtEl>
                                        <p:attrNameLst>
                                          <p:attrName>style.visibility</p:attrName>
                                        </p:attrNameLst>
                                      </p:cBhvr>
                                      <p:to>
                                        <p:strVal val="visible"/>
                                      </p:to>
                                    </p:set>
                                    <p:anim calcmode="lin" valueType="num">
                                      <p:cBhvr additive="base">
                                        <p:cTn id="109" dur="500" fill="hold"/>
                                        <p:tgtEl>
                                          <p:spTgt spid="47"/>
                                        </p:tgtEl>
                                        <p:attrNameLst>
                                          <p:attrName>ppt_x</p:attrName>
                                        </p:attrNameLst>
                                      </p:cBhvr>
                                      <p:tavLst>
                                        <p:tav tm="0">
                                          <p:val>
                                            <p:strVal val="#ppt_x"/>
                                          </p:val>
                                        </p:tav>
                                        <p:tav tm="100000">
                                          <p:val>
                                            <p:strVal val="#ppt_x"/>
                                          </p:val>
                                        </p:tav>
                                      </p:tavLst>
                                    </p:anim>
                                    <p:anim calcmode="lin" valueType="num">
                                      <p:cBhvr additive="base">
                                        <p:cTn id="110"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2" presetClass="entr" presetSubtype="4" fill="hold" nodeType="clickEffect">
                                  <p:stCondLst>
                                    <p:cond delay="0"/>
                                  </p:stCondLst>
                                  <p:childTnLst>
                                    <p:set>
                                      <p:cBhvr>
                                        <p:cTn id="114" dur="1" fill="hold">
                                          <p:stCondLst>
                                            <p:cond delay="0"/>
                                          </p:stCondLst>
                                        </p:cTn>
                                        <p:tgtEl>
                                          <p:spTgt spid="36"/>
                                        </p:tgtEl>
                                        <p:attrNameLst>
                                          <p:attrName>style.visibility</p:attrName>
                                        </p:attrNameLst>
                                      </p:cBhvr>
                                      <p:to>
                                        <p:strVal val="visible"/>
                                      </p:to>
                                    </p:set>
                                    <p:anim calcmode="lin" valueType="num">
                                      <p:cBhvr additive="base">
                                        <p:cTn id="115" dur="500" fill="hold"/>
                                        <p:tgtEl>
                                          <p:spTgt spid="36"/>
                                        </p:tgtEl>
                                        <p:attrNameLst>
                                          <p:attrName>ppt_x</p:attrName>
                                        </p:attrNameLst>
                                      </p:cBhvr>
                                      <p:tavLst>
                                        <p:tav tm="0">
                                          <p:val>
                                            <p:strVal val="#ppt_x"/>
                                          </p:val>
                                        </p:tav>
                                        <p:tav tm="100000">
                                          <p:val>
                                            <p:strVal val="#ppt_x"/>
                                          </p:val>
                                        </p:tav>
                                      </p:tavLst>
                                    </p:anim>
                                    <p:anim calcmode="lin" valueType="num">
                                      <p:cBhvr additive="base">
                                        <p:cTn id="116" dur="500" fill="hold"/>
                                        <p:tgtEl>
                                          <p:spTgt spid="36"/>
                                        </p:tgtEl>
                                        <p:attrNameLst>
                                          <p:attrName>ppt_y</p:attrName>
                                        </p:attrNameLst>
                                      </p:cBhvr>
                                      <p:tavLst>
                                        <p:tav tm="0">
                                          <p:val>
                                            <p:strVal val="1+#ppt_h/2"/>
                                          </p:val>
                                        </p:tav>
                                        <p:tav tm="100000">
                                          <p:val>
                                            <p:strVal val="#ppt_y"/>
                                          </p:val>
                                        </p:tav>
                                      </p:tavLst>
                                    </p:anim>
                                  </p:childTnLst>
                                </p:cTn>
                              </p:par>
                              <p:par>
                                <p:cTn id="117" presetID="2" presetClass="entr" presetSubtype="4" fill="hold" grpId="0" nodeType="withEffect">
                                  <p:stCondLst>
                                    <p:cond delay="0"/>
                                  </p:stCondLst>
                                  <p:childTnLst>
                                    <p:set>
                                      <p:cBhvr>
                                        <p:cTn id="118" dur="1" fill="hold">
                                          <p:stCondLst>
                                            <p:cond delay="0"/>
                                          </p:stCondLst>
                                        </p:cTn>
                                        <p:tgtEl>
                                          <p:spTgt spid="48"/>
                                        </p:tgtEl>
                                        <p:attrNameLst>
                                          <p:attrName>style.visibility</p:attrName>
                                        </p:attrNameLst>
                                      </p:cBhvr>
                                      <p:to>
                                        <p:strVal val="visible"/>
                                      </p:to>
                                    </p:set>
                                    <p:anim calcmode="lin" valueType="num">
                                      <p:cBhvr additive="base">
                                        <p:cTn id="119" dur="500" fill="hold"/>
                                        <p:tgtEl>
                                          <p:spTgt spid="48"/>
                                        </p:tgtEl>
                                        <p:attrNameLst>
                                          <p:attrName>ppt_x</p:attrName>
                                        </p:attrNameLst>
                                      </p:cBhvr>
                                      <p:tavLst>
                                        <p:tav tm="0">
                                          <p:val>
                                            <p:strVal val="#ppt_x"/>
                                          </p:val>
                                        </p:tav>
                                        <p:tav tm="100000">
                                          <p:val>
                                            <p:strVal val="#ppt_x"/>
                                          </p:val>
                                        </p:tav>
                                      </p:tavLst>
                                    </p:anim>
                                    <p:anim calcmode="lin" valueType="num">
                                      <p:cBhvr additive="base">
                                        <p:cTn id="120" dur="500" fill="hold"/>
                                        <p:tgtEl>
                                          <p:spTgt spid="48"/>
                                        </p:tgtEl>
                                        <p:attrNameLst>
                                          <p:attrName>ppt_y</p:attrName>
                                        </p:attrNameLst>
                                      </p:cBhvr>
                                      <p:tavLst>
                                        <p:tav tm="0">
                                          <p:val>
                                            <p:strVal val="1+#ppt_h/2"/>
                                          </p:val>
                                        </p:tav>
                                        <p:tav tm="100000">
                                          <p:val>
                                            <p:strVal val="#ppt_y"/>
                                          </p:val>
                                        </p:tav>
                                      </p:tavLst>
                                    </p:anim>
                                  </p:childTnLst>
                                </p:cTn>
                              </p:par>
                            </p:childTnLst>
                          </p:cTn>
                        </p:par>
                      </p:childTnLst>
                    </p:cTn>
                  </p:par>
                  <p:par>
                    <p:cTn id="121" fill="hold">
                      <p:stCondLst>
                        <p:cond delay="indefinite"/>
                      </p:stCondLst>
                      <p:childTnLst>
                        <p:par>
                          <p:cTn id="122" fill="hold">
                            <p:stCondLst>
                              <p:cond delay="0"/>
                            </p:stCondLst>
                            <p:childTnLst>
                              <p:par>
                                <p:cTn id="123" presetID="22" presetClass="entr" presetSubtype="4" fill="hold" grpId="0" nodeType="clickEffect">
                                  <p:stCondLst>
                                    <p:cond delay="0"/>
                                  </p:stCondLst>
                                  <p:childTnLst>
                                    <p:set>
                                      <p:cBhvr>
                                        <p:cTn id="124" dur="1" fill="hold">
                                          <p:stCondLst>
                                            <p:cond delay="0"/>
                                          </p:stCondLst>
                                        </p:cTn>
                                        <p:tgtEl>
                                          <p:spTgt spid="28"/>
                                        </p:tgtEl>
                                        <p:attrNameLst>
                                          <p:attrName>style.visibility</p:attrName>
                                        </p:attrNameLst>
                                      </p:cBhvr>
                                      <p:to>
                                        <p:strVal val="visible"/>
                                      </p:to>
                                    </p:set>
                                    <p:animEffect transition="in" filter="wipe(down)">
                                      <p:cBhvr>
                                        <p:cTn id="125" dur="500"/>
                                        <p:tgtEl>
                                          <p:spTgt spid="28"/>
                                        </p:tgtEl>
                                      </p:cBhvr>
                                    </p:animEffect>
                                  </p:childTnLst>
                                </p:cTn>
                              </p:par>
                              <p:par>
                                <p:cTn id="126" presetID="22" presetClass="entr" presetSubtype="4" fill="hold" nodeType="withEffect">
                                  <p:stCondLst>
                                    <p:cond delay="0"/>
                                  </p:stCondLst>
                                  <p:childTnLst>
                                    <p:set>
                                      <p:cBhvr>
                                        <p:cTn id="127" dur="1" fill="hold">
                                          <p:stCondLst>
                                            <p:cond delay="0"/>
                                          </p:stCondLst>
                                        </p:cTn>
                                        <p:tgtEl>
                                          <p:spTgt spid="29"/>
                                        </p:tgtEl>
                                        <p:attrNameLst>
                                          <p:attrName>style.visibility</p:attrName>
                                        </p:attrNameLst>
                                      </p:cBhvr>
                                      <p:to>
                                        <p:strVal val="visible"/>
                                      </p:to>
                                    </p:set>
                                    <p:animEffect transition="in" filter="wipe(down)">
                                      <p:cBhvr>
                                        <p:cTn id="128" dur="500"/>
                                        <p:tgtEl>
                                          <p:spTgt spid="29"/>
                                        </p:tgtEl>
                                      </p:cBhvr>
                                    </p:animEffect>
                                  </p:childTnLst>
                                </p:cTn>
                              </p:par>
                            </p:childTnLst>
                          </p:cTn>
                        </p:par>
                      </p:childTnLst>
                    </p:cTn>
                  </p:par>
                  <p:par>
                    <p:cTn id="129" fill="hold">
                      <p:stCondLst>
                        <p:cond delay="indefinite"/>
                      </p:stCondLst>
                      <p:childTnLst>
                        <p:par>
                          <p:cTn id="130" fill="hold">
                            <p:stCondLst>
                              <p:cond delay="0"/>
                            </p:stCondLst>
                            <p:childTnLst>
                              <p:par>
                                <p:cTn id="131" presetID="2" presetClass="entr" presetSubtype="4" fill="hold" grpId="0" nodeType="clickEffect">
                                  <p:stCondLst>
                                    <p:cond delay="0"/>
                                  </p:stCondLst>
                                  <p:childTnLst>
                                    <p:set>
                                      <p:cBhvr>
                                        <p:cTn id="132" dur="1" fill="hold">
                                          <p:stCondLst>
                                            <p:cond delay="0"/>
                                          </p:stCondLst>
                                        </p:cTn>
                                        <p:tgtEl>
                                          <p:spTgt spid="37">
                                            <p:bg/>
                                          </p:spTgt>
                                        </p:tgtEl>
                                        <p:attrNameLst>
                                          <p:attrName>style.visibility</p:attrName>
                                        </p:attrNameLst>
                                      </p:cBhvr>
                                      <p:to>
                                        <p:strVal val="visible"/>
                                      </p:to>
                                    </p:set>
                                    <p:anim calcmode="lin" valueType="num">
                                      <p:cBhvr additive="base">
                                        <p:cTn id="133" dur="500" fill="hold"/>
                                        <p:tgtEl>
                                          <p:spTgt spid="37">
                                            <p:bg/>
                                          </p:spTgt>
                                        </p:tgtEl>
                                        <p:attrNameLst>
                                          <p:attrName>ppt_x</p:attrName>
                                        </p:attrNameLst>
                                      </p:cBhvr>
                                      <p:tavLst>
                                        <p:tav tm="0">
                                          <p:val>
                                            <p:strVal val="#ppt_x"/>
                                          </p:val>
                                        </p:tav>
                                        <p:tav tm="100000">
                                          <p:val>
                                            <p:strVal val="#ppt_x"/>
                                          </p:val>
                                        </p:tav>
                                      </p:tavLst>
                                    </p:anim>
                                    <p:anim calcmode="lin" valueType="num">
                                      <p:cBhvr additive="base">
                                        <p:cTn id="134" dur="500" fill="hold"/>
                                        <p:tgtEl>
                                          <p:spTgt spid="37">
                                            <p:bg/>
                                          </p:spTgt>
                                        </p:tgtEl>
                                        <p:attrNameLst>
                                          <p:attrName>ppt_y</p:attrName>
                                        </p:attrNameLst>
                                      </p:cBhvr>
                                      <p:tavLst>
                                        <p:tav tm="0">
                                          <p:val>
                                            <p:strVal val="1+#ppt_h/2"/>
                                          </p:val>
                                        </p:tav>
                                        <p:tav tm="100000">
                                          <p:val>
                                            <p:strVal val="#ppt_y"/>
                                          </p:val>
                                        </p:tav>
                                      </p:tavLst>
                                    </p:anim>
                                  </p:childTnLst>
                                </p:cTn>
                              </p:par>
                              <p:par>
                                <p:cTn id="135" presetID="2" presetClass="entr" presetSubtype="4" fill="hold" grpId="0" nodeType="withEffect">
                                  <p:stCondLst>
                                    <p:cond delay="0"/>
                                  </p:stCondLst>
                                  <p:childTnLst>
                                    <p:set>
                                      <p:cBhvr>
                                        <p:cTn id="136" dur="1" fill="hold">
                                          <p:stCondLst>
                                            <p:cond delay="0"/>
                                          </p:stCondLst>
                                        </p:cTn>
                                        <p:tgtEl>
                                          <p:spTgt spid="37">
                                            <p:txEl>
                                              <p:pRg st="0" end="0"/>
                                            </p:txEl>
                                          </p:spTgt>
                                        </p:tgtEl>
                                        <p:attrNameLst>
                                          <p:attrName>style.visibility</p:attrName>
                                        </p:attrNameLst>
                                      </p:cBhvr>
                                      <p:to>
                                        <p:strVal val="visible"/>
                                      </p:to>
                                    </p:set>
                                    <p:anim calcmode="lin" valueType="num">
                                      <p:cBhvr additive="base">
                                        <p:cTn id="137" dur="500" fill="hold"/>
                                        <p:tgtEl>
                                          <p:spTgt spid="37">
                                            <p:txEl>
                                              <p:pRg st="0" end="0"/>
                                            </p:txEl>
                                          </p:spTgt>
                                        </p:tgtEl>
                                        <p:attrNameLst>
                                          <p:attrName>ppt_x</p:attrName>
                                        </p:attrNameLst>
                                      </p:cBhvr>
                                      <p:tavLst>
                                        <p:tav tm="0">
                                          <p:val>
                                            <p:strVal val="#ppt_x"/>
                                          </p:val>
                                        </p:tav>
                                        <p:tav tm="100000">
                                          <p:val>
                                            <p:strVal val="#ppt_x"/>
                                          </p:val>
                                        </p:tav>
                                      </p:tavLst>
                                    </p:anim>
                                    <p:anim calcmode="lin" valueType="num">
                                      <p:cBhvr additive="base">
                                        <p:cTn id="138" dur="500" fill="hold"/>
                                        <p:tgtEl>
                                          <p:spTgt spid="3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9" fill="hold">
                      <p:stCondLst>
                        <p:cond delay="indefinite"/>
                      </p:stCondLst>
                      <p:childTnLst>
                        <p:par>
                          <p:cTn id="140" fill="hold">
                            <p:stCondLst>
                              <p:cond delay="0"/>
                            </p:stCondLst>
                            <p:childTnLst>
                              <p:par>
                                <p:cTn id="141" presetID="22" presetClass="entr" presetSubtype="4" fill="hold" grpId="0" nodeType="clickEffect">
                                  <p:stCondLst>
                                    <p:cond delay="0"/>
                                  </p:stCondLst>
                                  <p:childTnLst>
                                    <p:set>
                                      <p:cBhvr>
                                        <p:cTn id="142" dur="1" fill="hold">
                                          <p:stCondLst>
                                            <p:cond delay="0"/>
                                          </p:stCondLst>
                                        </p:cTn>
                                        <p:tgtEl>
                                          <p:spTgt spid="39"/>
                                        </p:tgtEl>
                                        <p:attrNameLst>
                                          <p:attrName>style.visibility</p:attrName>
                                        </p:attrNameLst>
                                      </p:cBhvr>
                                      <p:to>
                                        <p:strVal val="visible"/>
                                      </p:to>
                                    </p:set>
                                    <p:animEffect transition="in" filter="wipe(down)">
                                      <p:cBhvr>
                                        <p:cTn id="143" dur="500"/>
                                        <p:tgtEl>
                                          <p:spTgt spid="39"/>
                                        </p:tgtEl>
                                      </p:cBhvr>
                                    </p:animEffect>
                                  </p:childTnLst>
                                </p:cTn>
                              </p:par>
                              <p:par>
                                <p:cTn id="144" presetID="22" presetClass="entr" presetSubtype="4" fill="hold" grpId="0" nodeType="withEffect">
                                  <p:stCondLst>
                                    <p:cond delay="0"/>
                                  </p:stCondLst>
                                  <p:childTnLst>
                                    <p:set>
                                      <p:cBhvr>
                                        <p:cTn id="145" dur="1" fill="hold">
                                          <p:stCondLst>
                                            <p:cond delay="0"/>
                                          </p:stCondLst>
                                        </p:cTn>
                                        <p:tgtEl>
                                          <p:spTgt spid="41"/>
                                        </p:tgtEl>
                                        <p:attrNameLst>
                                          <p:attrName>style.visibility</p:attrName>
                                        </p:attrNameLst>
                                      </p:cBhvr>
                                      <p:to>
                                        <p:strVal val="visible"/>
                                      </p:to>
                                    </p:set>
                                    <p:animEffect transition="in" filter="wipe(down)">
                                      <p:cBhvr>
                                        <p:cTn id="146" dur="500"/>
                                        <p:tgtEl>
                                          <p:spTgt spid="41"/>
                                        </p:tgtEl>
                                      </p:cBhvr>
                                    </p:animEffect>
                                  </p:childTnLst>
                                </p:cTn>
                              </p:par>
                              <p:par>
                                <p:cTn id="147" presetID="22" presetClass="entr" presetSubtype="4" fill="hold" grpId="0" nodeType="withEffect">
                                  <p:stCondLst>
                                    <p:cond delay="0"/>
                                  </p:stCondLst>
                                  <p:childTnLst>
                                    <p:set>
                                      <p:cBhvr>
                                        <p:cTn id="148" dur="1" fill="hold">
                                          <p:stCondLst>
                                            <p:cond delay="0"/>
                                          </p:stCondLst>
                                        </p:cTn>
                                        <p:tgtEl>
                                          <p:spTgt spid="38"/>
                                        </p:tgtEl>
                                        <p:attrNameLst>
                                          <p:attrName>style.visibility</p:attrName>
                                        </p:attrNameLst>
                                      </p:cBhvr>
                                      <p:to>
                                        <p:strVal val="visible"/>
                                      </p:to>
                                    </p:set>
                                    <p:animEffect transition="in" filter="wipe(down)">
                                      <p:cBhvr>
                                        <p:cTn id="149" dur="500"/>
                                        <p:tgtEl>
                                          <p:spTgt spid="38"/>
                                        </p:tgtEl>
                                      </p:cBhvr>
                                    </p:animEffect>
                                  </p:childTnLst>
                                </p:cTn>
                              </p:par>
                            </p:childTnLst>
                          </p:cTn>
                        </p:par>
                      </p:childTnLst>
                    </p:cTn>
                  </p:par>
                  <p:par>
                    <p:cTn id="150" fill="hold">
                      <p:stCondLst>
                        <p:cond delay="indefinite"/>
                      </p:stCondLst>
                      <p:childTnLst>
                        <p:par>
                          <p:cTn id="151" fill="hold">
                            <p:stCondLst>
                              <p:cond delay="0"/>
                            </p:stCondLst>
                            <p:childTnLst>
                              <p:par>
                                <p:cTn id="152" presetID="22" presetClass="entr" presetSubtype="4" fill="hold" nodeType="clickEffect">
                                  <p:stCondLst>
                                    <p:cond delay="0"/>
                                  </p:stCondLst>
                                  <p:childTnLst>
                                    <p:set>
                                      <p:cBhvr>
                                        <p:cTn id="153" dur="1" fill="hold">
                                          <p:stCondLst>
                                            <p:cond delay="0"/>
                                          </p:stCondLst>
                                        </p:cTn>
                                        <p:tgtEl>
                                          <p:spTgt spid="40"/>
                                        </p:tgtEl>
                                        <p:attrNameLst>
                                          <p:attrName>style.visibility</p:attrName>
                                        </p:attrNameLst>
                                      </p:cBhvr>
                                      <p:to>
                                        <p:strVal val="visible"/>
                                      </p:to>
                                    </p:set>
                                    <p:animEffect transition="in" filter="wipe(down)">
                                      <p:cBhvr>
                                        <p:cTn id="154" dur="500"/>
                                        <p:tgtEl>
                                          <p:spTgt spid="40"/>
                                        </p:tgtEl>
                                      </p:cBhvr>
                                    </p:animEffect>
                                  </p:childTnLst>
                                </p:cTn>
                              </p:par>
                              <p:par>
                                <p:cTn id="155" presetID="22" presetClass="entr" presetSubtype="4" fill="hold" nodeType="withEffect">
                                  <p:stCondLst>
                                    <p:cond delay="0"/>
                                  </p:stCondLst>
                                  <p:childTnLst>
                                    <p:set>
                                      <p:cBhvr>
                                        <p:cTn id="156" dur="1" fill="hold">
                                          <p:stCondLst>
                                            <p:cond delay="0"/>
                                          </p:stCondLst>
                                        </p:cTn>
                                        <p:tgtEl>
                                          <p:spTgt spid="6"/>
                                        </p:tgtEl>
                                        <p:attrNameLst>
                                          <p:attrName>style.visibility</p:attrName>
                                        </p:attrNameLst>
                                      </p:cBhvr>
                                      <p:to>
                                        <p:strVal val="visible"/>
                                      </p:to>
                                    </p:set>
                                    <p:animEffect transition="in" filter="wipe(down)">
                                      <p:cBhvr>
                                        <p:cTn id="157" dur="500"/>
                                        <p:tgtEl>
                                          <p:spTgt spid="6"/>
                                        </p:tgtEl>
                                      </p:cBhvr>
                                    </p:animEffect>
                                  </p:childTnLst>
                                </p:cTn>
                              </p:par>
                              <p:par>
                                <p:cTn id="158" presetID="22" presetClass="entr" presetSubtype="4" fill="hold" grpId="0" nodeType="withEffect">
                                  <p:stCondLst>
                                    <p:cond delay="0"/>
                                  </p:stCondLst>
                                  <p:childTnLst>
                                    <p:set>
                                      <p:cBhvr>
                                        <p:cTn id="159" dur="1" fill="hold">
                                          <p:stCondLst>
                                            <p:cond delay="0"/>
                                          </p:stCondLst>
                                        </p:cTn>
                                        <p:tgtEl>
                                          <p:spTgt spid="45"/>
                                        </p:tgtEl>
                                        <p:attrNameLst>
                                          <p:attrName>style.visibility</p:attrName>
                                        </p:attrNameLst>
                                      </p:cBhvr>
                                      <p:to>
                                        <p:strVal val="visible"/>
                                      </p:to>
                                    </p:set>
                                    <p:animEffect transition="in" filter="wipe(down)">
                                      <p:cBhvr>
                                        <p:cTn id="160" dur="500"/>
                                        <p:tgtEl>
                                          <p:spTgt spid="45"/>
                                        </p:tgtEl>
                                      </p:cBhvr>
                                    </p:animEffect>
                                  </p:childTnLst>
                                </p:cTn>
                              </p:par>
                            </p:childTnLst>
                          </p:cTn>
                        </p:par>
                      </p:childTnLst>
                    </p:cTn>
                  </p:par>
                  <p:par>
                    <p:cTn id="161" fill="hold">
                      <p:stCondLst>
                        <p:cond delay="indefinite"/>
                      </p:stCondLst>
                      <p:childTnLst>
                        <p:par>
                          <p:cTn id="162" fill="hold">
                            <p:stCondLst>
                              <p:cond delay="0"/>
                            </p:stCondLst>
                            <p:childTnLst>
                              <p:par>
                                <p:cTn id="163" presetID="22" presetClass="entr" presetSubtype="4" fill="hold" grpId="0" nodeType="clickEffect">
                                  <p:stCondLst>
                                    <p:cond delay="0"/>
                                  </p:stCondLst>
                                  <p:childTnLst>
                                    <p:set>
                                      <p:cBhvr>
                                        <p:cTn id="164" dur="1" fill="hold">
                                          <p:stCondLst>
                                            <p:cond delay="0"/>
                                          </p:stCondLst>
                                        </p:cTn>
                                        <p:tgtEl>
                                          <p:spTgt spid="63"/>
                                        </p:tgtEl>
                                        <p:attrNameLst>
                                          <p:attrName>style.visibility</p:attrName>
                                        </p:attrNameLst>
                                      </p:cBhvr>
                                      <p:to>
                                        <p:strVal val="visible"/>
                                      </p:to>
                                    </p:set>
                                    <p:animEffect transition="in" filter="wipe(down)">
                                      <p:cBhvr>
                                        <p:cTn id="165" dur="500"/>
                                        <p:tgtEl>
                                          <p:spTgt spid="63"/>
                                        </p:tgtEl>
                                      </p:cBhvr>
                                    </p:animEffect>
                                  </p:childTnLst>
                                </p:cTn>
                              </p:par>
                              <p:par>
                                <p:cTn id="166" presetID="22" presetClass="entr" presetSubtype="4" fill="hold" grpId="0" nodeType="withEffect">
                                  <p:stCondLst>
                                    <p:cond delay="0"/>
                                  </p:stCondLst>
                                  <p:childTnLst>
                                    <p:set>
                                      <p:cBhvr>
                                        <p:cTn id="167" dur="1" fill="hold">
                                          <p:stCondLst>
                                            <p:cond delay="0"/>
                                          </p:stCondLst>
                                        </p:cTn>
                                        <p:tgtEl>
                                          <p:spTgt spid="44"/>
                                        </p:tgtEl>
                                        <p:attrNameLst>
                                          <p:attrName>style.visibility</p:attrName>
                                        </p:attrNameLst>
                                      </p:cBhvr>
                                      <p:to>
                                        <p:strVal val="visible"/>
                                      </p:to>
                                    </p:set>
                                    <p:animEffect transition="in" filter="wipe(down)">
                                      <p:cBhvr>
                                        <p:cTn id="168" dur="500"/>
                                        <p:tgtEl>
                                          <p:spTgt spid="44"/>
                                        </p:tgtEl>
                                      </p:cBhvr>
                                    </p:animEffect>
                                  </p:childTnLst>
                                </p:cTn>
                              </p:par>
                            </p:childTnLst>
                          </p:cTn>
                        </p:par>
                      </p:childTnLst>
                    </p:cTn>
                  </p:par>
                  <p:par>
                    <p:cTn id="169" fill="hold">
                      <p:stCondLst>
                        <p:cond delay="indefinite"/>
                      </p:stCondLst>
                      <p:childTnLst>
                        <p:par>
                          <p:cTn id="170" fill="hold">
                            <p:stCondLst>
                              <p:cond delay="0"/>
                            </p:stCondLst>
                            <p:childTnLst>
                              <p:par>
                                <p:cTn id="171" presetID="2" presetClass="entr" presetSubtype="4" fill="hold" grpId="0" nodeType="clickEffect">
                                  <p:stCondLst>
                                    <p:cond delay="0"/>
                                  </p:stCondLst>
                                  <p:childTnLst>
                                    <p:set>
                                      <p:cBhvr>
                                        <p:cTn id="172" dur="1" fill="hold">
                                          <p:stCondLst>
                                            <p:cond delay="0"/>
                                          </p:stCondLst>
                                        </p:cTn>
                                        <p:tgtEl>
                                          <p:spTgt spid="53">
                                            <p:bg/>
                                          </p:spTgt>
                                        </p:tgtEl>
                                        <p:attrNameLst>
                                          <p:attrName>style.visibility</p:attrName>
                                        </p:attrNameLst>
                                      </p:cBhvr>
                                      <p:to>
                                        <p:strVal val="visible"/>
                                      </p:to>
                                    </p:set>
                                    <p:anim calcmode="lin" valueType="num">
                                      <p:cBhvr additive="base">
                                        <p:cTn id="173" dur="500" fill="hold"/>
                                        <p:tgtEl>
                                          <p:spTgt spid="53">
                                            <p:bg/>
                                          </p:spTgt>
                                        </p:tgtEl>
                                        <p:attrNameLst>
                                          <p:attrName>ppt_x</p:attrName>
                                        </p:attrNameLst>
                                      </p:cBhvr>
                                      <p:tavLst>
                                        <p:tav tm="0">
                                          <p:val>
                                            <p:strVal val="#ppt_x"/>
                                          </p:val>
                                        </p:tav>
                                        <p:tav tm="100000">
                                          <p:val>
                                            <p:strVal val="#ppt_x"/>
                                          </p:val>
                                        </p:tav>
                                      </p:tavLst>
                                    </p:anim>
                                    <p:anim calcmode="lin" valueType="num">
                                      <p:cBhvr additive="base">
                                        <p:cTn id="174" dur="500" fill="hold"/>
                                        <p:tgtEl>
                                          <p:spTgt spid="53">
                                            <p:bg/>
                                          </p:spTgt>
                                        </p:tgtEl>
                                        <p:attrNameLst>
                                          <p:attrName>ppt_y</p:attrName>
                                        </p:attrNameLst>
                                      </p:cBhvr>
                                      <p:tavLst>
                                        <p:tav tm="0">
                                          <p:val>
                                            <p:strVal val="1+#ppt_h/2"/>
                                          </p:val>
                                        </p:tav>
                                        <p:tav tm="100000">
                                          <p:val>
                                            <p:strVal val="#ppt_y"/>
                                          </p:val>
                                        </p:tav>
                                      </p:tavLst>
                                    </p:anim>
                                  </p:childTnLst>
                                </p:cTn>
                              </p:par>
                            </p:childTnLst>
                          </p:cTn>
                        </p:par>
                      </p:childTnLst>
                    </p:cTn>
                  </p:par>
                  <p:par>
                    <p:cTn id="175" fill="hold">
                      <p:stCondLst>
                        <p:cond delay="indefinite"/>
                      </p:stCondLst>
                      <p:childTnLst>
                        <p:par>
                          <p:cTn id="176" fill="hold">
                            <p:stCondLst>
                              <p:cond delay="0"/>
                            </p:stCondLst>
                            <p:childTnLst>
                              <p:par>
                                <p:cTn id="177" presetID="2" presetClass="entr" presetSubtype="4" fill="hold" grpId="0" nodeType="clickEffect">
                                  <p:stCondLst>
                                    <p:cond delay="0"/>
                                  </p:stCondLst>
                                  <p:childTnLst>
                                    <p:set>
                                      <p:cBhvr>
                                        <p:cTn id="178" dur="1" fill="hold">
                                          <p:stCondLst>
                                            <p:cond delay="0"/>
                                          </p:stCondLst>
                                        </p:cTn>
                                        <p:tgtEl>
                                          <p:spTgt spid="53">
                                            <p:txEl>
                                              <p:pRg st="0" end="0"/>
                                            </p:txEl>
                                          </p:spTgt>
                                        </p:tgtEl>
                                        <p:attrNameLst>
                                          <p:attrName>style.visibility</p:attrName>
                                        </p:attrNameLst>
                                      </p:cBhvr>
                                      <p:to>
                                        <p:strVal val="visible"/>
                                      </p:to>
                                    </p:set>
                                    <p:anim calcmode="lin" valueType="num">
                                      <p:cBhvr additive="base">
                                        <p:cTn id="179" dur="500" fill="hold"/>
                                        <p:tgtEl>
                                          <p:spTgt spid="53">
                                            <p:txEl>
                                              <p:pRg st="0" end="0"/>
                                            </p:txEl>
                                          </p:spTgt>
                                        </p:tgtEl>
                                        <p:attrNameLst>
                                          <p:attrName>ppt_x</p:attrName>
                                        </p:attrNameLst>
                                      </p:cBhvr>
                                      <p:tavLst>
                                        <p:tav tm="0">
                                          <p:val>
                                            <p:strVal val="#ppt_x"/>
                                          </p:val>
                                        </p:tav>
                                        <p:tav tm="100000">
                                          <p:val>
                                            <p:strVal val="#ppt_x"/>
                                          </p:val>
                                        </p:tav>
                                      </p:tavLst>
                                    </p:anim>
                                    <p:anim calcmode="lin" valueType="num">
                                      <p:cBhvr additive="base">
                                        <p:cTn id="180" dur="500" fill="hold"/>
                                        <p:tgtEl>
                                          <p:spTgt spid="5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animBg="1"/>
      <p:bldP spid="13" grpId="0" animBg="1"/>
      <p:bldP spid="14" grpId="0" animBg="1"/>
      <p:bldP spid="16" grpId="0" animBg="1"/>
      <p:bldP spid="25" grpId="0" animBg="1"/>
      <p:bldP spid="26" grpId="0" animBg="1"/>
      <p:bldP spid="28" grpId="0" animBg="1"/>
      <p:bldP spid="37" grpId="0" build="allAtOnce" animBg="1"/>
      <p:bldP spid="38" grpId="0" animBg="1"/>
      <p:bldP spid="39" grpId="0" animBg="1"/>
      <p:bldP spid="44" grpId="0" animBg="1"/>
      <p:bldP spid="45" grpId="0"/>
      <p:bldP spid="47" grpId="0" animBg="1"/>
      <p:bldP spid="48" grpId="0" animBg="1"/>
      <p:bldP spid="49" grpId="0" animBg="1"/>
      <p:bldP spid="33" grpId="0" animBg="1"/>
      <p:bldP spid="63" grpId="0" animBg="1"/>
      <p:bldP spid="41" grpId="0"/>
      <p:bldP spid="53" grpId="0" build="p"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1436646"/>
            <a:ext cx="8229600" cy="1143000"/>
          </a:xfrm>
        </p:spPr>
        <p:txBody>
          <a:bodyPr>
            <a:normAutofit fontScale="90000"/>
          </a:bodyPr>
          <a:lstStyle/>
          <a:p>
            <a:r>
              <a:rPr lang="tr-TR" b="1" dirty="0" smtClean="0"/>
              <a:t>Sayısallaştırma Çalışmalarında Kullanılacak Formlar :</a:t>
            </a:r>
            <a:endParaRPr lang="tr-TR" b="1" dirty="0"/>
          </a:p>
        </p:txBody>
      </p:sp>
      <p:pic>
        <p:nvPicPr>
          <p:cNvPr id="4" name="Picture 2" descr="tkgm ile ilgili görsel sonucu"/>
          <p:cNvPicPr>
            <a:picLocks noChangeAspect="1" noChangeArrowheads="1"/>
          </p:cNvPicPr>
          <p:nvPr/>
        </p:nvPicPr>
        <p:blipFill>
          <a:blip r:embed="rId2" cstate="screen"/>
          <a:srcRect/>
          <a:stretch>
            <a:fillRect/>
          </a:stretch>
        </p:blipFill>
        <p:spPr bwMode="auto">
          <a:xfrm>
            <a:off x="8072462" y="357166"/>
            <a:ext cx="1079480" cy="1079480"/>
          </a:xfrm>
          <a:prstGeom prst="rect">
            <a:avLst/>
          </a:prstGeom>
          <a:ln>
            <a:noFill/>
          </a:ln>
          <a:effectLst>
            <a:softEdge rad="112500"/>
          </a:effectLst>
        </p:spPr>
      </p:pic>
      <p:sp>
        <p:nvSpPr>
          <p:cNvPr id="6" name="5 Metin kutusu"/>
          <p:cNvSpPr txBox="1"/>
          <p:nvPr/>
        </p:nvSpPr>
        <p:spPr>
          <a:xfrm>
            <a:off x="457200" y="3286124"/>
            <a:ext cx="7400948" cy="2585323"/>
          </a:xfrm>
          <a:prstGeom prst="rect">
            <a:avLst/>
          </a:prstGeom>
          <a:noFill/>
        </p:spPr>
        <p:txBody>
          <a:bodyPr wrap="square" rtlCol="0">
            <a:spAutoFit/>
          </a:bodyPr>
          <a:lstStyle/>
          <a:p>
            <a:r>
              <a:rPr lang="tr-TR" b="1" dirty="0" smtClean="0"/>
              <a:t>Genelge ve Yönetmelik ekinde yer alan matbu formlar:</a:t>
            </a:r>
          </a:p>
          <a:p>
            <a:endParaRPr lang="tr-TR" b="1" dirty="0" smtClean="0"/>
          </a:p>
          <a:p>
            <a:pPr>
              <a:buFont typeface="Arial" pitchFamily="34" charset="0"/>
              <a:buChar char="•"/>
            </a:pPr>
            <a:r>
              <a:rPr lang="tr-TR" dirty="0" smtClean="0"/>
              <a:t>Sayısallaştırma Raporu (EK-1)…….</a:t>
            </a:r>
            <a:r>
              <a:rPr lang="tr-TR" i="1" dirty="0" smtClean="0">
                <a:solidFill>
                  <a:srgbClr val="FF0000"/>
                </a:solidFill>
              </a:rPr>
              <a:t>(Yönetmelik eki)</a:t>
            </a:r>
          </a:p>
          <a:p>
            <a:pPr>
              <a:buFont typeface="Arial" pitchFamily="34" charset="0"/>
              <a:buChar char="•"/>
            </a:pPr>
            <a:r>
              <a:rPr lang="tr-TR" dirty="0" smtClean="0"/>
              <a:t>Sayısallaştırma Yüzölçümü Karşılaştırma Cetveli (EK-2)</a:t>
            </a:r>
          </a:p>
          <a:p>
            <a:pPr>
              <a:buFont typeface="Arial" pitchFamily="34" charset="0"/>
              <a:buChar char="•"/>
            </a:pPr>
            <a:r>
              <a:rPr lang="tr-TR" dirty="0" smtClean="0"/>
              <a:t>Sayısallaştırma Askı İlan Cetveli (EK-3)</a:t>
            </a:r>
          </a:p>
          <a:p>
            <a:pPr>
              <a:buFont typeface="Arial" pitchFamily="34" charset="0"/>
              <a:buChar char="•"/>
            </a:pPr>
            <a:r>
              <a:rPr lang="tr-TR" dirty="0" smtClean="0"/>
              <a:t>Sayısallaştırma Kesinleşme Cetveli (EK-4)</a:t>
            </a:r>
          </a:p>
          <a:p>
            <a:pPr>
              <a:buFont typeface="Arial" pitchFamily="34" charset="0"/>
              <a:buChar char="•"/>
            </a:pPr>
            <a:r>
              <a:rPr lang="tr-TR" dirty="0" smtClean="0"/>
              <a:t>Sayısallaştırma Askı Cetveli İlanı (EK-5)</a:t>
            </a:r>
          </a:p>
          <a:p>
            <a:pPr>
              <a:buFont typeface="Arial" pitchFamily="34" charset="0"/>
              <a:buChar char="•"/>
            </a:pPr>
            <a:r>
              <a:rPr lang="tr-TR" dirty="0" smtClean="0"/>
              <a:t>Sayısallaştırma Askı Cetveli İlan Tutanağı (EK-6)…</a:t>
            </a:r>
            <a:r>
              <a:rPr lang="tr-TR" i="1" dirty="0" smtClean="0">
                <a:solidFill>
                  <a:srgbClr val="FF0000"/>
                </a:solidFill>
              </a:rPr>
              <a:t>(Yönetmelik eki)</a:t>
            </a:r>
            <a:endParaRPr lang="tr-TR" dirty="0" smtClean="0">
              <a:solidFill>
                <a:srgbClr val="FF0000"/>
              </a:solidFill>
            </a:endParaRPr>
          </a:p>
          <a:p>
            <a:pPr>
              <a:buFont typeface="Arial" pitchFamily="34" charset="0"/>
              <a:buChar char="•"/>
            </a:pPr>
            <a:r>
              <a:rPr lang="tr-TR" dirty="0" smtClean="0"/>
              <a:t>Sayısallaştırma Sonuçlarının Bilgilendirme Duyuru Cetveli (EK-7)</a:t>
            </a:r>
            <a:endParaRPr lang="tr-TR" dirty="0"/>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1436646"/>
            <a:ext cx="8229600" cy="1143000"/>
          </a:xfrm>
        </p:spPr>
        <p:txBody>
          <a:bodyPr>
            <a:normAutofit fontScale="90000"/>
          </a:bodyPr>
          <a:lstStyle/>
          <a:p>
            <a:r>
              <a:rPr lang="tr-TR" b="1" dirty="0" smtClean="0"/>
              <a:t>Sayısallaştırma Çalışmalarında Kullanılacak Formlar :</a:t>
            </a:r>
            <a:endParaRPr lang="tr-TR" b="1" dirty="0"/>
          </a:p>
        </p:txBody>
      </p:sp>
      <p:pic>
        <p:nvPicPr>
          <p:cNvPr id="4" name="Picture 2" descr="tkgm ile ilgili görsel sonucu"/>
          <p:cNvPicPr>
            <a:picLocks noChangeAspect="1" noChangeArrowheads="1"/>
          </p:cNvPicPr>
          <p:nvPr/>
        </p:nvPicPr>
        <p:blipFill>
          <a:blip r:embed="rId2" cstate="screen"/>
          <a:srcRect/>
          <a:stretch>
            <a:fillRect/>
          </a:stretch>
        </p:blipFill>
        <p:spPr bwMode="auto">
          <a:xfrm>
            <a:off x="8072462" y="357166"/>
            <a:ext cx="1079480" cy="1079480"/>
          </a:xfrm>
          <a:prstGeom prst="rect">
            <a:avLst/>
          </a:prstGeom>
          <a:ln>
            <a:noFill/>
          </a:ln>
          <a:effectLst>
            <a:softEdge rad="112500"/>
          </a:effectLst>
        </p:spPr>
      </p:pic>
      <p:sp>
        <p:nvSpPr>
          <p:cNvPr id="6" name="5 Metin kutusu"/>
          <p:cNvSpPr txBox="1"/>
          <p:nvPr/>
        </p:nvSpPr>
        <p:spPr>
          <a:xfrm>
            <a:off x="457200" y="3286124"/>
            <a:ext cx="7043758" cy="2031325"/>
          </a:xfrm>
          <a:prstGeom prst="rect">
            <a:avLst/>
          </a:prstGeom>
          <a:noFill/>
        </p:spPr>
        <p:txBody>
          <a:bodyPr wrap="square" rtlCol="0">
            <a:spAutoFit/>
          </a:bodyPr>
          <a:lstStyle/>
          <a:p>
            <a:r>
              <a:rPr lang="tr-TR" b="1" dirty="0" smtClean="0"/>
              <a:t>Genelge ve Yönetmelik ekinde yer </a:t>
            </a:r>
            <a:r>
              <a:rPr lang="tr-TR" b="1" dirty="0" smtClean="0">
                <a:solidFill>
                  <a:srgbClr val="FF0000"/>
                </a:solidFill>
              </a:rPr>
              <a:t>almayan</a:t>
            </a:r>
            <a:r>
              <a:rPr lang="tr-TR" b="1" dirty="0" smtClean="0"/>
              <a:t> formlar:</a:t>
            </a:r>
          </a:p>
          <a:p>
            <a:endParaRPr lang="tr-TR" b="1" dirty="0" smtClean="0"/>
          </a:p>
          <a:p>
            <a:pPr>
              <a:buFont typeface="Arial" pitchFamily="34" charset="0"/>
              <a:buChar char="•"/>
            </a:pPr>
            <a:r>
              <a:rPr lang="tr-TR" dirty="0" smtClean="0"/>
              <a:t>Ada Raporu</a:t>
            </a:r>
          </a:p>
          <a:p>
            <a:pPr>
              <a:buFont typeface="Arial" pitchFamily="34" charset="0"/>
              <a:buChar char="•"/>
            </a:pPr>
            <a:r>
              <a:rPr lang="tr-TR" dirty="0" smtClean="0"/>
              <a:t>Düzeltme Raporu</a:t>
            </a:r>
          </a:p>
          <a:p>
            <a:pPr>
              <a:buFont typeface="Arial" pitchFamily="34" charset="0"/>
              <a:buChar char="•"/>
            </a:pPr>
            <a:r>
              <a:rPr lang="tr-TR" dirty="0" smtClean="0"/>
              <a:t>Düzeltme Krokisi</a:t>
            </a:r>
          </a:p>
          <a:p>
            <a:pPr>
              <a:buFont typeface="Arial" pitchFamily="34" charset="0"/>
              <a:buChar char="•"/>
            </a:pPr>
            <a:r>
              <a:rPr lang="tr-TR" dirty="0" smtClean="0"/>
              <a:t>Bilgilendirme İtiraz Sonuç Raporu</a:t>
            </a:r>
          </a:p>
          <a:p>
            <a:pPr>
              <a:buFont typeface="Arial" pitchFamily="34" charset="0"/>
              <a:buChar char="•"/>
            </a:pPr>
            <a:r>
              <a:rPr lang="tr-TR" dirty="0" smtClean="0"/>
              <a:t>Zemin İnceleme Tutanağı</a:t>
            </a:r>
          </a:p>
        </p:txBody>
      </p:sp>
      <p:sp>
        <p:nvSpPr>
          <p:cNvPr id="5" name="4 Metin kutusu"/>
          <p:cNvSpPr txBox="1"/>
          <p:nvPr/>
        </p:nvSpPr>
        <p:spPr>
          <a:xfrm>
            <a:off x="457200" y="5643578"/>
            <a:ext cx="8043890" cy="369332"/>
          </a:xfrm>
          <a:prstGeom prst="rect">
            <a:avLst/>
          </a:prstGeom>
          <a:noFill/>
        </p:spPr>
        <p:txBody>
          <a:bodyPr wrap="square" rtlCol="0">
            <a:spAutoFit/>
          </a:bodyPr>
          <a:lstStyle/>
          <a:p>
            <a:r>
              <a:rPr lang="tr-TR" i="1" dirty="0" smtClean="0"/>
              <a:t>Bu formlar genel duyuru ile tüm kadastro müdürlüklerine duyurulacaktır.</a:t>
            </a:r>
            <a:endParaRPr lang="tr-TR" i="1" dirty="0"/>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tkgm ile ilgili görsel sonucu"/>
          <p:cNvPicPr>
            <a:picLocks noChangeAspect="1" noChangeArrowheads="1"/>
          </p:cNvPicPr>
          <p:nvPr/>
        </p:nvPicPr>
        <p:blipFill>
          <a:blip r:embed="rId2" cstate="screen"/>
          <a:srcRect/>
          <a:stretch>
            <a:fillRect/>
          </a:stretch>
        </p:blipFill>
        <p:spPr bwMode="auto">
          <a:xfrm>
            <a:off x="8072462" y="357166"/>
            <a:ext cx="1079480" cy="1079480"/>
          </a:xfrm>
          <a:prstGeom prst="rect">
            <a:avLst/>
          </a:prstGeom>
          <a:ln>
            <a:noFill/>
          </a:ln>
          <a:effectLst>
            <a:softEdge rad="112500"/>
          </a:effectLst>
        </p:spPr>
      </p:pic>
      <p:pic>
        <p:nvPicPr>
          <p:cNvPr id="126978" name="Picture 2"/>
          <p:cNvPicPr>
            <a:picLocks noChangeAspect="1" noChangeArrowheads="1"/>
          </p:cNvPicPr>
          <p:nvPr/>
        </p:nvPicPr>
        <p:blipFill>
          <a:blip r:embed="rId3" cstate="print"/>
          <a:srcRect l="33594" t="10417" r="34375" b="4861"/>
          <a:stretch>
            <a:fillRect/>
          </a:stretch>
        </p:blipFill>
        <p:spPr bwMode="auto">
          <a:xfrm rot="5400000">
            <a:off x="1728473" y="-922635"/>
            <a:ext cx="6131502" cy="8715436"/>
          </a:xfrm>
          <a:prstGeom prst="rect">
            <a:avLst/>
          </a:prstGeom>
          <a:noFill/>
          <a:ln w="9525">
            <a:noFill/>
            <a:miter lim="800000"/>
            <a:headEnd/>
            <a:tailEnd/>
          </a:ln>
          <a:effectLst/>
        </p:spPr>
      </p:pic>
      <p:sp>
        <p:nvSpPr>
          <p:cNvPr id="6" name="5 Metin kutusu"/>
          <p:cNvSpPr txBox="1"/>
          <p:nvPr/>
        </p:nvSpPr>
        <p:spPr>
          <a:xfrm>
            <a:off x="2143108" y="0"/>
            <a:ext cx="4775666" cy="369332"/>
          </a:xfrm>
          <a:prstGeom prst="rect">
            <a:avLst/>
          </a:prstGeom>
          <a:solidFill>
            <a:schemeClr val="accent2"/>
          </a:solidFill>
        </p:spPr>
        <p:txBody>
          <a:bodyPr wrap="square" rtlCol="0">
            <a:spAutoFit/>
          </a:bodyPr>
          <a:lstStyle/>
          <a:p>
            <a:r>
              <a:rPr lang="tr-TR" b="1" dirty="0" smtClean="0"/>
              <a:t>                      ADA RAPORU</a:t>
            </a:r>
            <a:endParaRPr lang="tr-TR"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nodeType="withEffect">
                                  <p:stCondLst>
                                    <p:cond delay="0"/>
                                  </p:stCondLst>
                                  <p:childTnLst>
                                    <p:set>
                                      <p:cBhvr>
                                        <p:cTn id="9" dur="1" fill="hold">
                                          <p:stCondLst>
                                            <p:cond delay="0"/>
                                          </p:stCondLst>
                                        </p:cTn>
                                        <p:tgtEl>
                                          <p:spTgt spid="126978"/>
                                        </p:tgtEl>
                                        <p:attrNameLst>
                                          <p:attrName>style.visibility</p:attrName>
                                        </p:attrNameLst>
                                      </p:cBhvr>
                                      <p:to>
                                        <p:strVal val="visible"/>
                                      </p:to>
                                    </p:set>
                                    <p:animEffect transition="in" filter="wipe(down)">
                                      <p:cBhvr>
                                        <p:cTn id="10" dur="500"/>
                                        <p:tgtEl>
                                          <p:spTgt spid="1269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11 Metin kutusu"/>
          <p:cNvSpPr txBox="1"/>
          <p:nvPr/>
        </p:nvSpPr>
        <p:spPr>
          <a:xfrm>
            <a:off x="671514" y="791158"/>
            <a:ext cx="7043758" cy="923330"/>
          </a:xfrm>
          <a:prstGeom prst="rect">
            <a:avLst/>
          </a:prstGeom>
          <a:noFill/>
        </p:spPr>
        <p:txBody>
          <a:bodyPr wrap="square" rtlCol="0">
            <a:spAutoFit/>
          </a:bodyPr>
          <a:lstStyle/>
          <a:p>
            <a:pPr algn="just"/>
            <a:r>
              <a:rPr lang="tr-TR" sz="2600" b="1" dirty="0" smtClean="0">
                <a:solidFill>
                  <a:srgbClr val="C00000"/>
                </a:solidFill>
                <a:latin typeface="Times New Roman" pitchFamily="18" charset="0"/>
                <a:cs typeface="Times New Roman" pitchFamily="18" charset="0"/>
              </a:rPr>
              <a:t>17.05.2017 tarihli 713848 sayılı talimat</a:t>
            </a:r>
          </a:p>
          <a:p>
            <a:pPr algn="ctr">
              <a:buNone/>
            </a:pPr>
            <a:endParaRPr lang="tr-TR" sz="2800" b="1" dirty="0" smtClean="0">
              <a:latin typeface="Times New Roman" pitchFamily="18" charset="0"/>
              <a:cs typeface="Times New Roman" pitchFamily="18" charset="0"/>
            </a:endParaRPr>
          </a:p>
        </p:txBody>
      </p:sp>
      <p:pic>
        <p:nvPicPr>
          <p:cNvPr id="2050" name="Picture 2"/>
          <p:cNvPicPr>
            <a:picLocks noChangeAspect="1" noChangeArrowheads="1"/>
          </p:cNvPicPr>
          <p:nvPr/>
        </p:nvPicPr>
        <p:blipFill>
          <a:blip r:embed="rId2" cstate="print"/>
          <a:srcRect/>
          <a:stretch>
            <a:fillRect/>
          </a:stretch>
        </p:blipFill>
        <p:spPr bwMode="auto">
          <a:xfrm>
            <a:off x="240022" y="1391420"/>
            <a:ext cx="4331978" cy="527794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051" name="Picture 3"/>
          <p:cNvPicPr>
            <a:picLocks noChangeAspect="1" noChangeArrowheads="1"/>
          </p:cNvPicPr>
          <p:nvPr/>
        </p:nvPicPr>
        <p:blipFill>
          <a:blip r:embed="rId3" cstate="print"/>
          <a:srcRect/>
          <a:stretch>
            <a:fillRect/>
          </a:stretch>
        </p:blipFill>
        <p:spPr bwMode="auto">
          <a:xfrm>
            <a:off x="4531404" y="1431281"/>
            <a:ext cx="4145051" cy="525796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7" name="Picture 2" descr="tkgm ile ilgili görsel sonucu"/>
          <p:cNvPicPr>
            <a:picLocks noChangeAspect="1" noChangeArrowheads="1"/>
          </p:cNvPicPr>
          <p:nvPr/>
        </p:nvPicPr>
        <p:blipFill>
          <a:blip r:embed="rId4" cstate="screen"/>
          <a:srcRect/>
          <a:stretch>
            <a:fillRect/>
          </a:stretch>
        </p:blipFill>
        <p:spPr bwMode="auto">
          <a:xfrm>
            <a:off x="8143900" y="420694"/>
            <a:ext cx="1079480" cy="1079480"/>
          </a:xfrm>
          <a:prstGeom prst="rect">
            <a:avLst/>
          </a:prstGeom>
          <a:ln>
            <a:noFill/>
          </a:ln>
          <a:effectLst>
            <a:softEdge rad="112500"/>
          </a:effectLst>
        </p:spPr>
      </p:pic>
    </p:spTree>
  </p:cSld>
  <p:clrMapOvr>
    <a:masterClrMapping/>
  </p:clrMapOvr>
  <p:transition advClick="0">
    <p:dissolve/>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tkgm ile ilgili görsel sonucu"/>
          <p:cNvPicPr>
            <a:picLocks noChangeAspect="1" noChangeArrowheads="1"/>
          </p:cNvPicPr>
          <p:nvPr/>
        </p:nvPicPr>
        <p:blipFill>
          <a:blip r:embed="rId2" cstate="screen"/>
          <a:srcRect/>
          <a:stretch>
            <a:fillRect/>
          </a:stretch>
        </p:blipFill>
        <p:spPr bwMode="auto">
          <a:xfrm>
            <a:off x="8072462" y="357166"/>
            <a:ext cx="1079480" cy="1079480"/>
          </a:xfrm>
          <a:prstGeom prst="rect">
            <a:avLst/>
          </a:prstGeom>
          <a:ln>
            <a:noFill/>
          </a:ln>
          <a:effectLst>
            <a:softEdge rad="112500"/>
          </a:effectLst>
        </p:spPr>
      </p:pic>
      <p:sp>
        <p:nvSpPr>
          <p:cNvPr id="6" name="5 Metin kutusu"/>
          <p:cNvSpPr txBox="1"/>
          <p:nvPr/>
        </p:nvSpPr>
        <p:spPr>
          <a:xfrm>
            <a:off x="3071802" y="78495"/>
            <a:ext cx="2488695" cy="369332"/>
          </a:xfrm>
          <a:prstGeom prst="rect">
            <a:avLst/>
          </a:prstGeom>
          <a:solidFill>
            <a:schemeClr val="accent2"/>
          </a:solidFill>
        </p:spPr>
        <p:txBody>
          <a:bodyPr wrap="none" rtlCol="0">
            <a:spAutoFit/>
          </a:bodyPr>
          <a:lstStyle/>
          <a:p>
            <a:r>
              <a:rPr lang="tr-TR" b="1" dirty="0" smtClean="0"/>
              <a:t>DÜZELTME RAPORU</a:t>
            </a:r>
            <a:endParaRPr lang="tr-TR" b="1" dirty="0"/>
          </a:p>
        </p:txBody>
      </p:sp>
      <p:pic>
        <p:nvPicPr>
          <p:cNvPr id="131074" name="Picture 2"/>
          <p:cNvPicPr>
            <a:picLocks noChangeAspect="1" noChangeArrowheads="1"/>
          </p:cNvPicPr>
          <p:nvPr/>
        </p:nvPicPr>
        <p:blipFill>
          <a:blip r:embed="rId3" cstate="print"/>
          <a:srcRect l="34602" t="7787" r="34375" b="11805"/>
          <a:stretch>
            <a:fillRect/>
          </a:stretch>
        </p:blipFill>
        <p:spPr bwMode="auto">
          <a:xfrm>
            <a:off x="1714480" y="357167"/>
            <a:ext cx="5919591" cy="650083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tkgm ile ilgili görsel sonucu"/>
          <p:cNvPicPr>
            <a:picLocks noChangeAspect="1" noChangeArrowheads="1"/>
          </p:cNvPicPr>
          <p:nvPr/>
        </p:nvPicPr>
        <p:blipFill>
          <a:blip r:embed="rId2" cstate="screen"/>
          <a:srcRect/>
          <a:stretch>
            <a:fillRect/>
          </a:stretch>
        </p:blipFill>
        <p:spPr bwMode="auto">
          <a:xfrm>
            <a:off x="8072462" y="357166"/>
            <a:ext cx="1079480" cy="1079480"/>
          </a:xfrm>
          <a:prstGeom prst="rect">
            <a:avLst/>
          </a:prstGeom>
          <a:ln>
            <a:noFill/>
          </a:ln>
          <a:effectLst>
            <a:softEdge rad="112500"/>
          </a:effectLst>
        </p:spPr>
      </p:pic>
      <p:sp>
        <p:nvSpPr>
          <p:cNvPr id="6" name="5 Metin kutusu"/>
          <p:cNvSpPr txBox="1"/>
          <p:nvPr/>
        </p:nvSpPr>
        <p:spPr>
          <a:xfrm>
            <a:off x="2714612" y="0"/>
            <a:ext cx="3501792" cy="369332"/>
          </a:xfrm>
          <a:prstGeom prst="rect">
            <a:avLst/>
          </a:prstGeom>
          <a:solidFill>
            <a:schemeClr val="accent2"/>
          </a:solidFill>
        </p:spPr>
        <p:txBody>
          <a:bodyPr wrap="none" rtlCol="0">
            <a:spAutoFit/>
          </a:bodyPr>
          <a:lstStyle/>
          <a:p>
            <a:r>
              <a:rPr lang="tr-TR" b="1" dirty="0" smtClean="0"/>
              <a:t>DÜZELTME KROKİSİ (</a:t>
            </a:r>
            <a:r>
              <a:rPr lang="tr-TR" b="1" dirty="0" smtClean="0">
                <a:solidFill>
                  <a:srgbClr val="FF0000"/>
                </a:solidFill>
              </a:rPr>
              <a:t>ÖRNEK</a:t>
            </a:r>
            <a:r>
              <a:rPr lang="tr-TR" b="1" dirty="0" smtClean="0"/>
              <a:t>)</a:t>
            </a:r>
            <a:endParaRPr lang="tr-TR" b="1" dirty="0"/>
          </a:p>
        </p:txBody>
      </p:sp>
      <p:pic>
        <p:nvPicPr>
          <p:cNvPr id="128002" name="Picture 2"/>
          <p:cNvPicPr>
            <a:picLocks noChangeAspect="1" noChangeArrowheads="1"/>
          </p:cNvPicPr>
          <p:nvPr/>
        </p:nvPicPr>
        <p:blipFill>
          <a:blip r:embed="rId3" cstate="print"/>
          <a:srcRect l="33984" t="17361" r="33203" b="13889"/>
          <a:stretch>
            <a:fillRect/>
          </a:stretch>
        </p:blipFill>
        <p:spPr bwMode="auto">
          <a:xfrm>
            <a:off x="1510619" y="417640"/>
            <a:ext cx="6126917" cy="644036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tkgm ile ilgili görsel sonucu"/>
          <p:cNvPicPr>
            <a:picLocks noChangeAspect="1" noChangeArrowheads="1"/>
          </p:cNvPicPr>
          <p:nvPr/>
        </p:nvPicPr>
        <p:blipFill>
          <a:blip r:embed="rId2" cstate="screen"/>
          <a:srcRect/>
          <a:stretch>
            <a:fillRect/>
          </a:stretch>
        </p:blipFill>
        <p:spPr bwMode="auto">
          <a:xfrm>
            <a:off x="8072462" y="357166"/>
            <a:ext cx="1079480" cy="1079480"/>
          </a:xfrm>
          <a:prstGeom prst="rect">
            <a:avLst/>
          </a:prstGeom>
          <a:ln>
            <a:noFill/>
          </a:ln>
          <a:effectLst>
            <a:softEdge rad="112500"/>
          </a:effectLst>
        </p:spPr>
      </p:pic>
      <p:sp>
        <p:nvSpPr>
          <p:cNvPr id="6" name="5 Metin kutusu"/>
          <p:cNvSpPr txBox="1"/>
          <p:nvPr/>
        </p:nvSpPr>
        <p:spPr>
          <a:xfrm>
            <a:off x="2143108" y="0"/>
            <a:ext cx="4775666" cy="369332"/>
          </a:xfrm>
          <a:prstGeom prst="rect">
            <a:avLst/>
          </a:prstGeom>
          <a:solidFill>
            <a:schemeClr val="accent2"/>
          </a:solidFill>
        </p:spPr>
        <p:txBody>
          <a:bodyPr wrap="none" rtlCol="0">
            <a:spAutoFit/>
          </a:bodyPr>
          <a:lstStyle/>
          <a:p>
            <a:r>
              <a:rPr lang="tr-TR" b="1" dirty="0" smtClean="0"/>
              <a:t>BİLGİLENDİRME İTİRAZ SONUÇ RAPORU</a:t>
            </a:r>
            <a:endParaRPr lang="tr-TR" b="1" dirty="0"/>
          </a:p>
        </p:txBody>
      </p:sp>
      <p:pic>
        <p:nvPicPr>
          <p:cNvPr id="129026" name="Picture 2"/>
          <p:cNvPicPr>
            <a:picLocks noChangeAspect="1" noChangeArrowheads="1"/>
          </p:cNvPicPr>
          <p:nvPr/>
        </p:nvPicPr>
        <p:blipFill>
          <a:blip r:embed="rId3" cstate="print"/>
          <a:srcRect l="33992" t="9028" r="37109" b="6250"/>
          <a:stretch>
            <a:fillRect/>
          </a:stretch>
        </p:blipFill>
        <p:spPr bwMode="auto">
          <a:xfrm>
            <a:off x="1928794" y="342614"/>
            <a:ext cx="5286412" cy="651538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tkgm ile ilgili görsel sonucu"/>
          <p:cNvPicPr>
            <a:picLocks noChangeAspect="1" noChangeArrowheads="1"/>
          </p:cNvPicPr>
          <p:nvPr/>
        </p:nvPicPr>
        <p:blipFill>
          <a:blip r:embed="rId2" cstate="screen"/>
          <a:srcRect/>
          <a:stretch>
            <a:fillRect/>
          </a:stretch>
        </p:blipFill>
        <p:spPr bwMode="auto">
          <a:xfrm>
            <a:off x="8072462" y="357166"/>
            <a:ext cx="1079480" cy="1079480"/>
          </a:xfrm>
          <a:prstGeom prst="rect">
            <a:avLst/>
          </a:prstGeom>
          <a:ln>
            <a:noFill/>
          </a:ln>
          <a:effectLst>
            <a:softEdge rad="112500"/>
          </a:effectLst>
        </p:spPr>
      </p:pic>
      <p:sp>
        <p:nvSpPr>
          <p:cNvPr id="6" name="5 Metin kutusu"/>
          <p:cNvSpPr txBox="1"/>
          <p:nvPr/>
        </p:nvSpPr>
        <p:spPr>
          <a:xfrm>
            <a:off x="2714612" y="62414"/>
            <a:ext cx="3399200" cy="369332"/>
          </a:xfrm>
          <a:prstGeom prst="rect">
            <a:avLst/>
          </a:prstGeom>
          <a:solidFill>
            <a:schemeClr val="accent2"/>
          </a:solidFill>
        </p:spPr>
        <p:txBody>
          <a:bodyPr wrap="none" rtlCol="0">
            <a:spAutoFit/>
          </a:bodyPr>
          <a:lstStyle/>
          <a:p>
            <a:r>
              <a:rPr lang="tr-TR" b="1" dirty="0" smtClean="0"/>
              <a:t>ZEMİN İNCELEME TUTANAĞI</a:t>
            </a:r>
            <a:endParaRPr lang="tr-TR" b="1" dirty="0"/>
          </a:p>
        </p:txBody>
      </p:sp>
      <p:pic>
        <p:nvPicPr>
          <p:cNvPr id="130050" name="Picture 2"/>
          <p:cNvPicPr>
            <a:picLocks noChangeAspect="1" noChangeArrowheads="1"/>
          </p:cNvPicPr>
          <p:nvPr/>
        </p:nvPicPr>
        <p:blipFill>
          <a:blip r:embed="rId3" cstate="print"/>
          <a:srcRect l="33594" t="10565" r="35937" b="9722"/>
          <a:stretch>
            <a:fillRect/>
          </a:stretch>
        </p:blipFill>
        <p:spPr bwMode="auto">
          <a:xfrm>
            <a:off x="1928794" y="431747"/>
            <a:ext cx="5078203" cy="642625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2" descr="tkgm ile ilgili görsel sonucu"/>
          <p:cNvPicPr>
            <a:picLocks noChangeAspect="1" noChangeArrowheads="1"/>
          </p:cNvPicPr>
          <p:nvPr/>
        </p:nvPicPr>
        <p:blipFill>
          <a:blip r:embed="rId2" cstate="screen"/>
          <a:srcRect/>
          <a:stretch>
            <a:fillRect/>
          </a:stretch>
        </p:blipFill>
        <p:spPr bwMode="auto">
          <a:xfrm>
            <a:off x="8072462" y="428604"/>
            <a:ext cx="1079480" cy="1079480"/>
          </a:xfrm>
          <a:prstGeom prst="rect">
            <a:avLst/>
          </a:prstGeom>
          <a:ln>
            <a:noFill/>
          </a:ln>
          <a:effectLst>
            <a:softEdge rad="112500"/>
          </a:effectLst>
        </p:spPr>
      </p:pic>
      <p:sp>
        <p:nvSpPr>
          <p:cNvPr id="5" name="4 Dikdörtgen"/>
          <p:cNvSpPr/>
          <p:nvPr/>
        </p:nvSpPr>
        <p:spPr>
          <a:xfrm>
            <a:off x="285720" y="857232"/>
            <a:ext cx="8572560" cy="128588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 name="1 Başlık"/>
          <p:cNvSpPr>
            <a:spLocks noGrp="1"/>
          </p:cNvSpPr>
          <p:nvPr>
            <p:ph type="title"/>
          </p:nvPr>
        </p:nvSpPr>
        <p:spPr>
          <a:xfrm>
            <a:off x="285720" y="857232"/>
            <a:ext cx="8572560" cy="1285884"/>
          </a:xfrm>
          <a:blipFill>
            <a:blip r:embed="rId3" cstate="print"/>
            <a:tile tx="0" ty="0" sx="100000" sy="100000" flip="none" algn="tl"/>
          </a:blipFill>
        </p:spPr>
        <p:txBody>
          <a:bodyPr>
            <a:normAutofit/>
          </a:bodyPr>
          <a:lstStyle/>
          <a:p>
            <a:pPr algn="ctr"/>
            <a:r>
              <a:rPr lang="tr-TR" sz="3100" b="1" dirty="0" smtClean="0"/>
              <a:t>İŞ PROGRAMI PLANLAMASI </a:t>
            </a:r>
            <a:br>
              <a:rPr lang="tr-TR" sz="3100" b="1" dirty="0" smtClean="0"/>
            </a:br>
            <a:r>
              <a:rPr lang="tr-TR" sz="3100" b="1" dirty="0" smtClean="0"/>
              <a:t> (Yenileme &amp; Sayısallaştırma)</a:t>
            </a:r>
            <a:endParaRPr lang="tr-TR" sz="2800" b="1" dirty="0"/>
          </a:p>
        </p:txBody>
      </p:sp>
      <p:sp>
        <p:nvSpPr>
          <p:cNvPr id="7" name="6 Oval"/>
          <p:cNvSpPr/>
          <p:nvPr/>
        </p:nvSpPr>
        <p:spPr>
          <a:xfrm>
            <a:off x="457200" y="857232"/>
            <a:ext cx="1471594" cy="1285884"/>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tr-TR"/>
          </a:p>
        </p:txBody>
      </p:sp>
      <p:sp>
        <p:nvSpPr>
          <p:cNvPr id="6" name="5 Metin kutusu"/>
          <p:cNvSpPr txBox="1"/>
          <p:nvPr/>
        </p:nvSpPr>
        <p:spPr>
          <a:xfrm>
            <a:off x="642910" y="1142984"/>
            <a:ext cx="1082348" cy="646331"/>
          </a:xfrm>
          <a:prstGeom prst="rect">
            <a:avLst/>
          </a:prstGeom>
          <a:noFill/>
        </p:spPr>
        <p:txBody>
          <a:bodyPr wrap="none" rtlCol="0">
            <a:spAutoFit/>
          </a:bodyPr>
          <a:lstStyle/>
          <a:p>
            <a:r>
              <a:rPr lang="tr-TR" sz="3600" b="1" dirty="0" smtClean="0">
                <a:solidFill>
                  <a:srgbClr val="FFFF00"/>
                </a:solidFill>
              </a:rPr>
              <a:t>22/a</a:t>
            </a:r>
            <a:endParaRPr lang="tr-TR" sz="3600" b="1" dirty="0">
              <a:solidFill>
                <a:srgbClr val="FFFF00"/>
              </a:solidFill>
            </a:endParaRPr>
          </a:p>
        </p:txBody>
      </p:sp>
      <p:sp>
        <p:nvSpPr>
          <p:cNvPr id="8" name="7 Oval"/>
          <p:cNvSpPr/>
          <p:nvPr/>
        </p:nvSpPr>
        <p:spPr>
          <a:xfrm>
            <a:off x="7215206" y="857232"/>
            <a:ext cx="1471594" cy="1285884"/>
          </a:xfrm>
          <a:prstGeom prst="ellipse">
            <a:avLst/>
          </a:prstGeom>
          <a:solidFill>
            <a:srgbClr val="9933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9" name="8 Metin kutusu"/>
          <p:cNvSpPr txBox="1"/>
          <p:nvPr/>
        </p:nvSpPr>
        <p:spPr>
          <a:xfrm>
            <a:off x="7429520" y="1142984"/>
            <a:ext cx="1159292" cy="646331"/>
          </a:xfrm>
          <a:prstGeom prst="rect">
            <a:avLst/>
          </a:prstGeom>
          <a:noFill/>
        </p:spPr>
        <p:txBody>
          <a:bodyPr wrap="none" rtlCol="0">
            <a:spAutoFit/>
          </a:bodyPr>
          <a:lstStyle/>
          <a:p>
            <a:r>
              <a:rPr lang="tr-TR" sz="3600" b="1" dirty="0" smtClean="0">
                <a:solidFill>
                  <a:srgbClr val="FFFF00"/>
                </a:solidFill>
              </a:rPr>
              <a:t>Ek-1</a:t>
            </a:r>
            <a:endParaRPr lang="tr-TR" sz="3600" b="1" dirty="0">
              <a:solidFill>
                <a:srgbClr val="FFFF00"/>
              </a:solidFill>
            </a:endParaRPr>
          </a:p>
        </p:txBody>
      </p:sp>
      <p:sp>
        <p:nvSpPr>
          <p:cNvPr id="11" name="10 Dikdörtgen"/>
          <p:cNvSpPr/>
          <p:nvPr/>
        </p:nvSpPr>
        <p:spPr>
          <a:xfrm>
            <a:off x="285720" y="3571876"/>
            <a:ext cx="4143404" cy="3000396"/>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just"/>
            <a:r>
              <a:rPr lang="tr-TR" dirty="0" smtClean="0">
                <a:solidFill>
                  <a:srgbClr val="FFFF66"/>
                </a:solidFill>
                <a:latin typeface="Arial Black" pitchFamily="34" charset="0"/>
                <a:cs typeface="Arial" pitchFamily="34" charset="0"/>
              </a:rPr>
              <a:t>22/a uygulamasında; </a:t>
            </a:r>
            <a:r>
              <a:rPr lang="tr-TR" dirty="0" smtClean="0">
                <a:cs typeface="Arial" pitchFamily="34" charset="0"/>
              </a:rPr>
              <a:t>Uygulama niteliğini kaybeden, teknik nedenlerle yetersiz kalan, zemindeki sınırların paftası ve teknik bilgi ve belgeleri ile örtüşmediği görülen (pafta zemin uyumsuzluğu içeren) haritalar </a:t>
            </a:r>
            <a:r>
              <a:rPr lang="tr-TR" dirty="0" smtClean="0">
                <a:latin typeface="Times New Roman" pitchFamily="18" charset="0"/>
                <a:cs typeface="Times New Roman" pitchFamily="18" charset="0"/>
              </a:rPr>
              <a:t>22/a</a:t>
            </a:r>
            <a:r>
              <a:rPr lang="tr-TR" dirty="0" smtClean="0">
                <a:cs typeface="Arial" pitchFamily="34" charset="0"/>
              </a:rPr>
              <a:t> kapsamında </a:t>
            </a:r>
            <a:r>
              <a:rPr lang="tr-TR" b="1" dirty="0" smtClean="0">
                <a:solidFill>
                  <a:srgbClr val="FFFF66"/>
                </a:solidFill>
                <a:cs typeface="Arial" pitchFamily="34" charset="0"/>
              </a:rPr>
              <a:t>düzeltmeye</a:t>
            </a:r>
            <a:r>
              <a:rPr lang="tr-TR" dirty="0" smtClean="0">
                <a:cs typeface="Arial" pitchFamily="34" charset="0"/>
              </a:rPr>
              <a:t> tabi tutulmak suretiyle bilgi sistemine uygun veri elde edilmektedir. </a:t>
            </a:r>
            <a:endParaRPr lang="tr-TR" dirty="0"/>
          </a:p>
        </p:txBody>
      </p:sp>
      <p:sp>
        <p:nvSpPr>
          <p:cNvPr id="12" name="11 Dikdörtgen"/>
          <p:cNvSpPr/>
          <p:nvPr/>
        </p:nvSpPr>
        <p:spPr>
          <a:xfrm>
            <a:off x="4714876" y="3571876"/>
            <a:ext cx="4143404" cy="1714512"/>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just">
              <a:buNone/>
            </a:pPr>
            <a:r>
              <a:rPr lang="tr-TR" dirty="0" smtClean="0">
                <a:solidFill>
                  <a:srgbClr val="FFFF66"/>
                </a:solidFill>
                <a:latin typeface="Arial Black" pitchFamily="34" charset="0"/>
                <a:cs typeface="Arial" pitchFamily="34" charset="0"/>
              </a:rPr>
              <a:t>Sayısallaştırmada ise;  </a:t>
            </a:r>
            <a:r>
              <a:rPr lang="tr-TR" dirty="0" smtClean="0">
                <a:cs typeface="Arial" pitchFamily="34" charset="0"/>
              </a:rPr>
              <a:t>Az hata barındıran ancak kesin koordinatı bulunmayan  </a:t>
            </a:r>
            <a:r>
              <a:rPr lang="tr-TR" dirty="0" err="1" smtClean="0">
                <a:cs typeface="Arial" pitchFamily="34" charset="0"/>
              </a:rPr>
              <a:t>kadastral</a:t>
            </a:r>
            <a:r>
              <a:rPr lang="tr-TR" dirty="0" smtClean="0">
                <a:cs typeface="Arial" pitchFamily="34" charset="0"/>
              </a:rPr>
              <a:t> veriler bilgi sistemine uygun hale getirilmesi amaçlanmaktadır.</a:t>
            </a:r>
          </a:p>
        </p:txBody>
      </p:sp>
      <p:sp>
        <p:nvSpPr>
          <p:cNvPr id="13" name="12 Dikdörtgen"/>
          <p:cNvSpPr/>
          <p:nvPr/>
        </p:nvSpPr>
        <p:spPr>
          <a:xfrm>
            <a:off x="2143108" y="2786059"/>
            <a:ext cx="4572032" cy="642942"/>
          </a:xfrm>
          <a:prstGeom prst="rect">
            <a:avLst/>
          </a:prstGeom>
          <a:solidFill>
            <a:srgbClr val="FCB1A2"/>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tr-TR" b="1" dirty="0" smtClean="0">
                <a:solidFill>
                  <a:schemeClr val="tx1"/>
                </a:solidFill>
              </a:rPr>
              <a:t>YÖNTEM FARKLILIKLARI</a:t>
            </a:r>
            <a:endParaRPr lang="tr-TR" dirty="0">
              <a:solidFill>
                <a:schemeClr val="tx1"/>
              </a:solidFill>
            </a:endParaRPr>
          </a:p>
        </p:txBody>
      </p:sp>
      <p:cxnSp>
        <p:nvCxnSpPr>
          <p:cNvPr id="16" name="15 Düz Ok Bağlayıcısı"/>
          <p:cNvCxnSpPr>
            <a:stCxn id="8" idx="4"/>
          </p:cNvCxnSpPr>
          <p:nvPr/>
        </p:nvCxnSpPr>
        <p:spPr>
          <a:xfrm rot="5400000">
            <a:off x="7297353" y="2775350"/>
            <a:ext cx="1285884" cy="21417"/>
          </a:xfrm>
          <a:prstGeom prst="straightConnector1">
            <a:avLst/>
          </a:prstGeom>
          <a:ln>
            <a:tailEnd type="arrow"/>
          </a:ln>
        </p:spPr>
        <p:style>
          <a:lnRef idx="2">
            <a:schemeClr val="accent5"/>
          </a:lnRef>
          <a:fillRef idx="0">
            <a:schemeClr val="accent5"/>
          </a:fillRef>
          <a:effectRef idx="1">
            <a:schemeClr val="accent5"/>
          </a:effectRef>
          <a:fontRef idx="minor">
            <a:schemeClr val="tx1"/>
          </a:fontRef>
        </p:style>
      </p:cxnSp>
      <p:cxnSp>
        <p:nvCxnSpPr>
          <p:cNvPr id="17" name="16 Düz Ok Bağlayıcısı"/>
          <p:cNvCxnSpPr/>
          <p:nvPr/>
        </p:nvCxnSpPr>
        <p:spPr>
          <a:xfrm rot="5400000">
            <a:off x="510742" y="2775350"/>
            <a:ext cx="1285884" cy="21417"/>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spTree>
  </p:cSld>
  <p:clrMapOvr>
    <a:masterClrMapping/>
  </p:clrMapOvr>
  <p:transition>
    <p:dissolve/>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3 Tablo"/>
          <p:cNvGraphicFramePr>
            <a:graphicFrameLocks noGrp="1"/>
          </p:cNvGraphicFramePr>
          <p:nvPr/>
        </p:nvGraphicFramePr>
        <p:xfrm>
          <a:off x="0" y="0"/>
          <a:ext cx="9107488" cy="6143644"/>
        </p:xfrm>
        <a:graphic>
          <a:graphicData uri="http://schemas.openxmlformats.org/drawingml/2006/table">
            <a:tbl>
              <a:tblPr firstRow="1" bandRow="1">
                <a:tableStyleId>{1E171933-4619-4E11-9A3F-F7608DF75F80}</a:tableStyleId>
              </a:tblPr>
              <a:tblGrid>
                <a:gridCol w="4553744"/>
                <a:gridCol w="4553744"/>
              </a:tblGrid>
              <a:tr h="7143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tr-TR" dirty="0" smtClean="0">
                          <a:latin typeface="Arial Black" pitchFamily="34" charset="0"/>
                        </a:rPr>
                        <a:t>3402/EK-1</a:t>
                      </a:r>
                      <a:r>
                        <a:rPr lang="tr-TR" baseline="0" dirty="0" smtClean="0">
                          <a:latin typeface="Arial Black" pitchFamily="34" charset="0"/>
                        </a:rPr>
                        <a:t> (SAYISALLAŞTIRMA)</a:t>
                      </a:r>
                      <a:endParaRPr lang="tr-TR" dirty="0" smtClean="0">
                        <a:latin typeface="Arial Black" pitchFamily="34" charset="0"/>
                      </a:endParaRPr>
                    </a:p>
                    <a:p>
                      <a:endParaRPr lang="tr-TR" dirty="0">
                        <a:latin typeface="Times"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tr-TR" dirty="0" smtClean="0">
                          <a:latin typeface="Arial Black" pitchFamily="34" charset="0"/>
                        </a:rPr>
                        <a:t>3402/22-a</a:t>
                      </a:r>
                      <a:r>
                        <a:rPr lang="tr-TR" baseline="0" dirty="0" smtClean="0">
                          <a:latin typeface="Arial Black" pitchFamily="34" charset="0"/>
                        </a:rPr>
                        <a:t> (YENİLEME)</a:t>
                      </a:r>
                      <a:endParaRPr lang="tr-TR" dirty="0" smtClean="0">
                        <a:latin typeface="Arial Black" pitchFamily="34" charset="0"/>
                      </a:endParaRPr>
                    </a:p>
                    <a:p>
                      <a:endParaRPr lang="tr-TR" dirty="0">
                        <a:latin typeface="Times"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71451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tr-TR" sz="1750" dirty="0" smtClean="0"/>
                        <a:t>Muhtar ve bilirkişiler sadece </a:t>
                      </a:r>
                      <a:r>
                        <a:rPr lang="tr-TR" sz="1750" b="1" strike="noStrike" dirty="0" smtClean="0">
                          <a:solidFill>
                            <a:srgbClr val="FF0000"/>
                          </a:solidFill>
                          <a:latin typeface="+mj-lt"/>
                        </a:rPr>
                        <a:t>tescilli / tescilsiz</a:t>
                      </a:r>
                      <a:r>
                        <a:rPr lang="tr-TR" sz="1750" b="1" dirty="0" smtClean="0"/>
                        <a:t> </a:t>
                      </a:r>
                      <a:r>
                        <a:rPr lang="tr-TR" sz="1750" dirty="0" smtClean="0"/>
                        <a:t>tüm orman ve </a:t>
                      </a:r>
                      <a:r>
                        <a:rPr lang="tr-TR" sz="1750" b="1" dirty="0" smtClean="0">
                          <a:solidFill>
                            <a:srgbClr val="FF0000"/>
                          </a:solidFill>
                          <a:latin typeface="+mj-lt"/>
                        </a:rPr>
                        <a:t>2/B</a:t>
                      </a:r>
                      <a:r>
                        <a:rPr lang="tr-TR" sz="1750" dirty="0" smtClean="0">
                          <a:solidFill>
                            <a:srgbClr val="FF0000"/>
                          </a:solidFill>
                          <a:latin typeface="+mj-lt"/>
                        </a:rPr>
                        <a:t> </a:t>
                      </a:r>
                      <a:r>
                        <a:rPr lang="tr-TR" sz="1750" dirty="0" smtClean="0"/>
                        <a:t>parsellerindeki hataların düzeltilmesinde görev yapmaktadır. </a:t>
                      </a:r>
                    </a:p>
                    <a:p>
                      <a:endParaRPr lang="tr-TR" sz="1750" dirty="0" smtClean="0"/>
                    </a:p>
                    <a:p>
                      <a:endParaRPr lang="tr-TR" sz="1750" dirty="0" smtClean="0"/>
                    </a:p>
                    <a:p>
                      <a:endParaRPr lang="tr-TR" sz="175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tr-TR" sz="1750" dirty="0" smtClean="0"/>
                        <a:t>Muhtar</a:t>
                      </a:r>
                      <a:r>
                        <a:rPr lang="tr-TR" sz="1750" baseline="0" dirty="0" smtClean="0"/>
                        <a:t> ve</a:t>
                      </a:r>
                      <a:r>
                        <a:rPr lang="tr-TR" sz="1750" dirty="0" smtClean="0"/>
                        <a:t> bilirkişiler tüm çalışmalarda  görev yapmaktadır.</a:t>
                      </a:r>
                    </a:p>
                    <a:p>
                      <a:endParaRPr lang="tr-TR" sz="175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5716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tr-TR" sz="1750" dirty="0" smtClean="0"/>
                        <a:t>Zemin çalışmalarında parsellerin zeminde belirgin sınır noktaları ile yalnızca tescilli yapıların ölçülmesi gerekmektedir. Mülkiyet sınırı</a:t>
                      </a:r>
                      <a:r>
                        <a:rPr lang="tr-TR" sz="1750" baseline="0" dirty="0" smtClean="0"/>
                        <a:t> ile kesişmesi durumunda tescilsiz yapılarda ölçülmelidir.</a:t>
                      </a:r>
                      <a:endParaRPr lang="tr-TR" sz="175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tr-TR" sz="1750" dirty="0" smtClean="0"/>
                        <a:t>Parsellerin bütün sınırları ile tescilli/tescilsiz bütün yapıların ölçülmesi gerekmektedir.</a:t>
                      </a:r>
                    </a:p>
                    <a:p>
                      <a:endParaRPr lang="tr-TR" sz="175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1431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tr-TR" sz="175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tr-TR" sz="1750" dirty="0" smtClean="0"/>
                        <a:t>Tescilli haritasında bulunmayan yollar sayısallaştırma kapsamında değerlendirilmemektedir.</a:t>
                      </a:r>
                    </a:p>
                    <a:p>
                      <a:endParaRPr lang="tr-TR" sz="175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tr-TR" sz="175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tr-TR" sz="1750" dirty="0" smtClean="0"/>
                        <a:t>Tescilli haritasında bulunmayan ve zeminde sonradan açılmış olan yol, maliklerin muvafakati dahilinde paftasına işlenebilmektedir. Muvafakat</a:t>
                      </a:r>
                      <a:r>
                        <a:rPr lang="tr-TR" sz="1750" baseline="0" dirty="0" smtClean="0"/>
                        <a:t> verilmediği durumlarda da paftasında kesik çizgilerle gösterilmektedir.</a:t>
                      </a:r>
                      <a:endParaRPr lang="tr-TR" sz="175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3 Tablo"/>
          <p:cNvGraphicFramePr>
            <a:graphicFrameLocks noGrp="1"/>
          </p:cNvGraphicFramePr>
          <p:nvPr/>
        </p:nvGraphicFramePr>
        <p:xfrm>
          <a:off x="0" y="0"/>
          <a:ext cx="9144000" cy="651635"/>
        </p:xfrm>
        <a:graphic>
          <a:graphicData uri="http://schemas.openxmlformats.org/drawingml/2006/table">
            <a:tbl>
              <a:tblPr firstRow="1" bandRow="1">
                <a:tableStyleId>{1E171933-4619-4E11-9A3F-F7608DF75F80}</a:tableStyleId>
              </a:tblPr>
              <a:tblGrid>
                <a:gridCol w="4572000"/>
                <a:gridCol w="4572000"/>
              </a:tblGrid>
              <a:tr h="6516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tr-TR" dirty="0" smtClean="0">
                          <a:latin typeface="Arial Black" pitchFamily="34" charset="0"/>
                        </a:rPr>
                        <a:t>3402/EK-1</a:t>
                      </a:r>
                      <a:r>
                        <a:rPr lang="tr-TR" baseline="0" dirty="0" smtClean="0">
                          <a:latin typeface="Arial Black" pitchFamily="34" charset="0"/>
                        </a:rPr>
                        <a:t> (SAYISALLAŞTIRMA)</a:t>
                      </a:r>
                      <a:endParaRPr lang="tr-TR" dirty="0" smtClean="0">
                        <a:latin typeface="Arial Black" pitchFamily="34" charset="0"/>
                      </a:endParaRPr>
                    </a:p>
                    <a:p>
                      <a:endParaRPr lang="tr-TR" dirty="0">
                        <a:latin typeface="Times"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tr-TR" dirty="0" smtClean="0">
                          <a:latin typeface="Arial Black" pitchFamily="34" charset="0"/>
                        </a:rPr>
                        <a:t>3402/22-a</a:t>
                      </a:r>
                      <a:r>
                        <a:rPr lang="tr-TR" baseline="0" dirty="0" smtClean="0">
                          <a:latin typeface="Arial Black" pitchFamily="34" charset="0"/>
                        </a:rPr>
                        <a:t> (YENİLEME)</a:t>
                      </a:r>
                      <a:endParaRPr lang="tr-TR" dirty="0" smtClean="0">
                        <a:latin typeface="Arial Black" pitchFamily="34" charset="0"/>
                      </a:endParaRPr>
                    </a:p>
                    <a:p>
                      <a:endParaRPr lang="tr-TR" dirty="0">
                        <a:latin typeface="Times"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graphicFrame>
        <p:nvGraphicFramePr>
          <p:cNvPr id="5" name="4 Tablo"/>
          <p:cNvGraphicFramePr>
            <a:graphicFrameLocks noGrp="1"/>
          </p:cNvGraphicFramePr>
          <p:nvPr/>
        </p:nvGraphicFramePr>
        <p:xfrm>
          <a:off x="0" y="651635"/>
          <a:ext cx="9144000" cy="3741420"/>
        </p:xfrm>
        <a:graphic>
          <a:graphicData uri="http://schemas.openxmlformats.org/drawingml/2006/table">
            <a:tbl>
              <a:tblPr firstRow="1" bandRow="1">
                <a:tableStyleId>{1E171933-4619-4E11-9A3F-F7608DF75F80}</a:tableStyleId>
              </a:tblPr>
              <a:tblGrid>
                <a:gridCol w="4572000"/>
                <a:gridCol w="4572000"/>
              </a:tblGrid>
              <a:tr h="63662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tr-TR" sz="1750" b="0" kern="1200" dirty="0" smtClean="0">
                          <a:solidFill>
                            <a:schemeClr val="dk1"/>
                          </a:solidFill>
                          <a:latin typeface="+mn-lt"/>
                          <a:ea typeface="+mn-ea"/>
                          <a:cs typeface="+mn-cs"/>
                        </a:rPr>
                        <a:t>Sınır tipi tanımları yoktur. Tescilli yapılar ile parsel detay noktaları esastır. Geçici koordinatların ve Kesin koordinatların nokta bazında nokta konum doğrulukları hesaplanmaktadır.  </a:t>
                      </a:r>
                      <a:endParaRPr kumimoji="0" lang="tr-TR" sz="1750" b="0" kern="120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tr-TR" sz="1750" b="0" kern="1200" dirty="0" smtClean="0">
                          <a:solidFill>
                            <a:schemeClr val="dk1"/>
                          </a:solidFill>
                          <a:latin typeface="+mn-lt"/>
                          <a:ea typeface="+mn-ea"/>
                          <a:cs typeface="+mn-cs"/>
                        </a:rPr>
                        <a:t>Sınır tipi tanımları vardır. Uygulamada sınırlar esastır.</a:t>
                      </a:r>
                      <a:endParaRPr kumimoji="0" lang="tr-TR" sz="1750" b="0" kern="120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93090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tr-TR" sz="1750" dirty="0" smtClean="0"/>
                        <a:t>Ada bazında Sayısallaştırma Raporu düzenlenmektedir. </a:t>
                      </a:r>
                    </a:p>
                    <a:p>
                      <a:pPr marL="0" marR="0" indent="0" algn="l" defTabSz="914400" rtl="0" eaLnBrk="1" fontAlgn="auto" latinLnBrk="0" hangingPunct="1">
                        <a:lnSpc>
                          <a:spcPct val="100000"/>
                        </a:lnSpc>
                        <a:spcBef>
                          <a:spcPts val="0"/>
                        </a:spcBef>
                        <a:spcAft>
                          <a:spcPts val="0"/>
                        </a:spcAft>
                        <a:buClrTx/>
                        <a:buSzTx/>
                        <a:buFontTx/>
                        <a:buNone/>
                        <a:tabLst/>
                        <a:defRPr/>
                      </a:pPr>
                      <a:r>
                        <a:rPr lang="tr-TR" sz="1750" dirty="0" smtClean="0"/>
                        <a:t>Bu  çalışmada düzenlenen Ada Raporunun kapsamı  ve içeriği  farklıdır.</a:t>
                      </a:r>
                    </a:p>
                    <a:p>
                      <a:endParaRPr lang="tr-TR" sz="175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tr-TR" sz="1750" dirty="0" smtClean="0"/>
                        <a:t>Parsel bazında uygulama tutanağı</a:t>
                      </a:r>
                      <a:r>
                        <a:rPr lang="tr-TR" sz="1750" baseline="0" dirty="0" smtClean="0"/>
                        <a:t> düzenlenmektedir.</a:t>
                      </a:r>
                      <a:r>
                        <a:rPr lang="tr-TR" sz="1750" dirty="0" smtClean="0"/>
                        <a:t> </a:t>
                      </a:r>
                    </a:p>
                    <a:p>
                      <a:pPr marL="0" marR="0" indent="0" algn="l" defTabSz="914400" rtl="0" eaLnBrk="1" fontAlgn="auto" latinLnBrk="0" hangingPunct="1">
                        <a:lnSpc>
                          <a:spcPct val="100000"/>
                        </a:lnSpc>
                        <a:spcBef>
                          <a:spcPts val="0"/>
                        </a:spcBef>
                        <a:spcAft>
                          <a:spcPts val="0"/>
                        </a:spcAft>
                        <a:buClrTx/>
                        <a:buSzTx/>
                        <a:buFontTx/>
                        <a:buNone/>
                        <a:tabLst/>
                        <a:defRPr/>
                      </a:pPr>
                      <a:r>
                        <a:rPr lang="tr-TR" sz="1750" dirty="0" smtClean="0"/>
                        <a:t>Ada bazında ada raporu düzenlenmektedir.</a:t>
                      </a:r>
                    </a:p>
                    <a:p>
                      <a:endParaRPr lang="tr-TR" sz="175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67494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tr-TR" sz="1750" dirty="0" smtClean="0"/>
                        <a:t>İtiraz komisyonu vardır.</a:t>
                      </a:r>
                    </a:p>
                    <a:p>
                      <a:endParaRPr lang="tr-TR" sz="175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tr-TR" sz="1750" dirty="0" smtClean="0"/>
                        <a:t>Uygulama ekibi ve Kadastro Komisyonu vardır.</a:t>
                      </a:r>
                    </a:p>
                    <a:p>
                      <a:endParaRPr lang="tr-TR" sz="175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graphicFrame>
        <p:nvGraphicFramePr>
          <p:cNvPr id="6" name="5 Tablo"/>
          <p:cNvGraphicFramePr>
            <a:graphicFrameLocks noGrp="1"/>
          </p:cNvGraphicFramePr>
          <p:nvPr/>
        </p:nvGraphicFramePr>
        <p:xfrm>
          <a:off x="0" y="4393055"/>
          <a:ext cx="9144000" cy="2698833"/>
        </p:xfrm>
        <a:graphic>
          <a:graphicData uri="http://schemas.openxmlformats.org/drawingml/2006/table">
            <a:tbl>
              <a:tblPr firstRow="1" bandRow="1">
                <a:tableStyleId>{1E171933-4619-4E11-9A3F-F7608DF75F80}</a:tableStyleId>
              </a:tblPr>
              <a:tblGrid>
                <a:gridCol w="4572000"/>
                <a:gridCol w="4572000"/>
              </a:tblGrid>
              <a:tr h="372363">
                <a:tc>
                  <a:txBody>
                    <a:bodyPr/>
                    <a:lstStyle/>
                    <a:p>
                      <a:r>
                        <a:rPr lang="tr-TR" sz="1750" b="0" dirty="0" smtClean="0">
                          <a:solidFill>
                            <a:schemeClr val="tx1"/>
                          </a:solidFill>
                        </a:rPr>
                        <a:t>Ada bazında düzenlenen düzeltme raporları, düzeltme krokileri, Geçici Koordinatlara ait ölçü krokisi,</a:t>
                      </a:r>
                      <a:r>
                        <a:rPr lang="tr-TR" sz="1750" b="0" baseline="0" dirty="0" smtClean="0">
                          <a:solidFill>
                            <a:schemeClr val="tx1"/>
                          </a:solidFill>
                        </a:rPr>
                        <a:t> Arazi Ölçü Krokisi, Kesin Koordinatların Ölçü Krokisi, Geçici Koordinatların arşivi vs. vardır.</a:t>
                      </a:r>
                      <a:endParaRPr lang="tr-TR" sz="175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tr-TR" sz="1750" b="0" dirty="0" smtClean="0">
                          <a:solidFill>
                            <a:schemeClr val="tx1"/>
                          </a:solidFill>
                        </a:rPr>
                        <a:t>Sınırlandırma krokisi, ölçü krokisi,</a:t>
                      </a:r>
                      <a:r>
                        <a:rPr lang="tr-TR" sz="1750" b="0" baseline="0" dirty="0" smtClean="0">
                          <a:solidFill>
                            <a:schemeClr val="tx1"/>
                          </a:solidFill>
                        </a:rPr>
                        <a:t> itiraz halinde  komisyon tutanağı </a:t>
                      </a:r>
                      <a:r>
                        <a:rPr kumimoji="0" lang="tr-TR" sz="1750" b="0" kern="1200" dirty="0" smtClean="0">
                          <a:solidFill>
                            <a:schemeClr val="tx1"/>
                          </a:solidFill>
                          <a:latin typeface="+mn-lt"/>
                          <a:ea typeface="+mn-ea"/>
                          <a:cs typeface="+mn-cs"/>
                        </a:rPr>
                        <a:t>tanzim edilmekledir. </a:t>
                      </a:r>
                      <a:r>
                        <a:rPr lang="tr-TR" sz="1200" baseline="0" dirty="0" smtClean="0"/>
                        <a:t>raporu ve eki kroki de düzenlenmektedir.</a:t>
                      </a:r>
                      <a:endParaRPr lang="tr-TR" sz="1200"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273893">
                <a:tc gridSpan="2">
                  <a:txBody>
                    <a:bodyPr/>
                    <a:lstStyle/>
                    <a:p>
                      <a:endParaRPr lang="tr-TR" sz="1750" b="1" u="sng" dirty="0" smtClean="0">
                        <a:solidFill>
                          <a:srgbClr val="C00000"/>
                        </a:solidFill>
                        <a:latin typeface="+mj-lt"/>
                      </a:endParaRPr>
                    </a:p>
                    <a:p>
                      <a:r>
                        <a:rPr lang="tr-TR" sz="1900" b="1" u="sng" dirty="0" smtClean="0">
                          <a:solidFill>
                            <a:srgbClr val="C00000"/>
                          </a:solidFill>
                          <a:latin typeface="+mj-lt"/>
                        </a:rPr>
                        <a:t>EK-1</a:t>
                      </a:r>
                      <a:r>
                        <a:rPr lang="tr-TR" sz="1900" dirty="0" smtClean="0"/>
                        <a:t> çalışmalarında</a:t>
                      </a:r>
                      <a:r>
                        <a:rPr lang="tr-TR" sz="1900" baseline="0" dirty="0" smtClean="0"/>
                        <a:t> düzenlenen </a:t>
                      </a:r>
                      <a:r>
                        <a:rPr lang="tr-TR" sz="1900" b="1" dirty="0" smtClean="0">
                          <a:solidFill>
                            <a:srgbClr val="C00000"/>
                          </a:solidFill>
                        </a:rPr>
                        <a:t>Ada raporu,  </a:t>
                      </a:r>
                      <a:r>
                        <a:rPr lang="tr-TR" sz="1900" b="1" u="sng" dirty="0" smtClean="0">
                          <a:solidFill>
                            <a:srgbClr val="9E09C7"/>
                          </a:solidFill>
                          <a:latin typeface="+mj-lt"/>
                        </a:rPr>
                        <a:t>22/a</a:t>
                      </a:r>
                      <a:r>
                        <a:rPr lang="tr-TR" sz="1900" b="1" u="sng" dirty="0" smtClean="0">
                          <a:solidFill>
                            <a:srgbClr val="9E09C7"/>
                          </a:solidFill>
                        </a:rPr>
                        <a:t> uygulamalarında</a:t>
                      </a:r>
                      <a:r>
                        <a:rPr lang="tr-TR" sz="1900" baseline="0" dirty="0" smtClean="0"/>
                        <a:t> da kullanılan </a:t>
                      </a:r>
                      <a:r>
                        <a:rPr lang="tr-TR" sz="1900" b="1" baseline="0" dirty="0" smtClean="0">
                          <a:solidFill>
                            <a:srgbClr val="9E09C7"/>
                          </a:solidFill>
                        </a:rPr>
                        <a:t>Ada Raporu</a:t>
                      </a:r>
                      <a:r>
                        <a:rPr lang="tr-TR" sz="1900" baseline="0" dirty="0" smtClean="0"/>
                        <a:t>ndan farklıdır ve sayısal değerler içeren teknik bir evraktır.</a:t>
                      </a:r>
                      <a:endParaRPr lang="tr-TR" sz="19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tr-TR"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cxnSp>
        <p:nvCxnSpPr>
          <p:cNvPr id="8" name="7 Düz Ok Bağlayıcısı"/>
          <p:cNvCxnSpPr/>
          <p:nvPr/>
        </p:nvCxnSpPr>
        <p:spPr>
          <a:xfrm>
            <a:off x="3563888" y="2204864"/>
            <a:ext cx="1008112" cy="648072"/>
          </a:xfrm>
          <a:prstGeom prst="straightConnector1">
            <a:avLst/>
          </a:prstGeom>
          <a:ln>
            <a:tailEnd type="arrow"/>
          </a:ln>
        </p:spPr>
        <p:style>
          <a:lnRef idx="3">
            <a:schemeClr val="accent3"/>
          </a:lnRef>
          <a:fillRef idx="0">
            <a:schemeClr val="accent3"/>
          </a:fillRef>
          <a:effectRef idx="2">
            <a:schemeClr val="accent3"/>
          </a:effectRef>
          <a:fontRef idx="minor">
            <a:schemeClr val="tx1"/>
          </a:fontRef>
        </p:style>
      </p:cxn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tkgm ile ilgili görsel sonucu"/>
          <p:cNvPicPr>
            <a:picLocks noChangeAspect="1" noChangeArrowheads="1"/>
          </p:cNvPicPr>
          <p:nvPr/>
        </p:nvPicPr>
        <p:blipFill>
          <a:blip r:embed="rId2" cstate="screen"/>
          <a:srcRect/>
          <a:stretch>
            <a:fillRect/>
          </a:stretch>
        </p:blipFill>
        <p:spPr bwMode="auto">
          <a:xfrm>
            <a:off x="8064520" y="500042"/>
            <a:ext cx="1079480" cy="1079480"/>
          </a:xfrm>
          <a:prstGeom prst="rect">
            <a:avLst/>
          </a:prstGeom>
          <a:ln>
            <a:noFill/>
          </a:ln>
          <a:effectLst>
            <a:softEdge rad="112500"/>
          </a:effectLst>
        </p:spPr>
      </p:pic>
      <p:sp>
        <p:nvSpPr>
          <p:cNvPr id="5" name="4 Metin kutusu"/>
          <p:cNvSpPr txBox="1"/>
          <p:nvPr/>
        </p:nvSpPr>
        <p:spPr>
          <a:xfrm>
            <a:off x="-15594" y="1268760"/>
            <a:ext cx="5091650" cy="323165"/>
          </a:xfrm>
          <a:prstGeom prst="rect">
            <a:avLst/>
          </a:prstGeom>
        </p:spPr>
        <p:style>
          <a:lnRef idx="1">
            <a:schemeClr val="accent3"/>
          </a:lnRef>
          <a:fillRef idx="2">
            <a:schemeClr val="accent3"/>
          </a:fillRef>
          <a:effectRef idx="1">
            <a:schemeClr val="accent3"/>
          </a:effectRef>
          <a:fontRef idx="minor">
            <a:schemeClr val="dk1"/>
          </a:fontRef>
        </p:style>
        <p:txBody>
          <a:bodyPr wrap="none" rtlCol="0">
            <a:spAutoFit/>
          </a:bodyPr>
          <a:lstStyle/>
          <a:p>
            <a:r>
              <a:rPr lang="tr-TR" sz="1500" b="1" dirty="0" smtClean="0"/>
              <a:t>Sayısallaştırma Çalışmalarında Kullanılan Ada Raporu</a:t>
            </a:r>
            <a:endParaRPr lang="tr-TR" sz="1500" b="1" dirty="0"/>
          </a:p>
        </p:txBody>
      </p:sp>
      <p:pic>
        <p:nvPicPr>
          <p:cNvPr id="1027" name="Picture 3"/>
          <p:cNvPicPr>
            <a:picLocks noChangeAspect="1" noChangeArrowheads="1"/>
          </p:cNvPicPr>
          <p:nvPr/>
        </p:nvPicPr>
        <p:blipFill>
          <a:blip r:embed="rId3" cstate="screen"/>
          <a:srcRect/>
          <a:stretch>
            <a:fillRect/>
          </a:stretch>
        </p:blipFill>
        <p:spPr bwMode="auto">
          <a:xfrm>
            <a:off x="5286380" y="1838603"/>
            <a:ext cx="3529616" cy="4706155"/>
          </a:xfrm>
          <a:prstGeom prst="rect">
            <a:avLst/>
          </a:prstGeom>
          <a:ln>
            <a:noFill/>
          </a:ln>
          <a:effectLst>
            <a:softEdge rad="112500"/>
          </a:effectLst>
        </p:spPr>
      </p:pic>
      <p:sp>
        <p:nvSpPr>
          <p:cNvPr id="7" name="6 Metin kutusu"/>
          <p:cNvSpPr txBox="1"/>
          <p:nvPr/>
        </p:nvSpPr>
        <p:spPr>
          <a:xfrm>
            <a:off x="5004048" y="1268760"/>
            <a:ext cx="4091954" cy="323165"/>
          </a:xfrm>
          <a:prstGeom prst="rect">
            <a:avLst/>
          </a:prstGeom>
        </p:spPr>
        <p:style>
          <a:lnRef idx="1">
            <a:schemeClr val="accent4"/>
          </a:lnRef>
          <a:fillRef idx="2">
            <a:schemeClr val="accent4"/>
          </a:fillRef>
          <a:effectRef idx="1">
            <a:schemeClr val="accent4"/>
          </a:effectRef>
          <a:fontRef idx="minor">
            <a:schemeClr val="dk1"/>
          </a:fontRef>
        </p:style>
        <p:txBody>
          <a:bodyPr wrap="none" rtlCol="0">
            <a:spAutoFit/>
          </a:bodyPr>
          <a:lstStyle/>
          <a:p>
            <a:r>
              <a:rPr lang="tr-TR" sz="1500" b="1" dirty="0" smtClean="0">
                <a:latin typeface="+mj-lt"/>
              </a:rPr>
              <a:t>22/a</a:t>
            </a:r>
            <a:r>
              <a:rPr lang="tr-TR" sz="1500" b="1" dirty="0" smtClean="0"/>
              <a:t> Çalışmalarında Kullanılan Ada Raporu</a:t>
            </a:r>
            <a:endParaRPr lang="tr-TR" sz="1500" b="1" dirty="0"/>
          </a:p>
        </p:txBody>
      </p:sp>
      <p:cxnSp>
        <p:nvCxnSpPr>
          <p:cNvPr id="9" name="8 Düz Bağlayıcı"/>
          <p:cNvCxnSpPr/>
          <p:nvPr/>
        </p:nvCxnSpPr>
        <p:spPr>
          <a:xfrm rot="5400000">
            <a:off x="1895712" y="3750459"/>
            <a:ext cx="6215082" cy="1588"/>
          </a:xfrm>
          <a:prstGeom prst="line">
            <a:avLst/>
          </a:prstGeom>
        </p:spPr>
        <p:style>
          <a:lnRef idx="1">
            <a:schemeClr val="accent1"/>
          </a:lnRef>
          <a:fillRef idx="0">
            <a:schemeClr val="accent1"/>
          </a:fillRef>
          <a:effectRef idx="0">
            <a:schemeClr val="accent1"/>
          </a:effectRef>
          <a:fontRef idx="minor">
            <a:schemeClr val="tx1"/>
          </a:fontRef>
        </p:style>
      </p:cxnSp>
      <p:pic>
        <p:nvPicPr>
          <p:cNvPr id="11" name="Picture 2"/>
          <p:cNvPicPr>
            <a:picLocks noChangeAspect="1" noChangeArrowheads="1"/>
          </p:cNvPicPr>
          <p:nvPr/>
        </p:nvPicPr>
        <p:blipFill>
          <a:blip r:embed="rId4" cstate="print"/>
          <a:srcRect t="17361" r="48437" b="18750"/>
          <a:stretch>
            <a:fillRect/>
          </a:stretch>
        </p:blipFill>
        <p:spPr bwMode="auto">
          <a:xfrm>
            <a:off x="142844" y="2214554"/>
            <a:ext cx="4795641" cy="334242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2" descr="tkgm ile ilgili görsel sonucu"/>
          <p:cNvPicPr>
            <a:picLocks noChangeAspect="1" noChangeArrowheads="1"/>
          </p:cNvPicPr>
          <p:nvPr/>
        </p:nvPicPr>
        <p:blipFill>
          <a:blip r:embed="rId2" cstate="screen"/>
          <a:srcRect/>
          <a:stretch>
            <a:fillRect/>
          </a:stretch>
        </p:blipFill>
        <p:spPr bwMode="auto">
          <a:xfrm>
            <a:off x="8064520" y="500042"/>
            <a:ext cx="1079480" cy="1079480"/>
          </a:xfrm>
          <a:prstGeom prst="rect">
            <a:avLst/>
          </a:prstGeom>
          <a:ln>
            <a:noFill/>
          </a:ln>
          <a:effectLst>
            <a:softEdge rad="112500"/>
          </a:effectLst>
        </p:spPr>
      </p:pic>
      <p:pic>
        <p:nvPicPr>
          <p:cNvPr id="1026" name="Picture 2" descr="düşünen adam ile ilgili görsel sonucu"/>
          <p:cNvPicPr>
            <a:picLocks noChangeAspect="1" noChangeArrowheads="1"/>
          </p:cNvPicPr>
          <p:nvPr/>
        </p:nvPicPr>
        <p:blipFill>
          <a:blip r:embed="rId3" cstate="screen"/>
          <a:srcRect/>
          <a:stretch>
            <a:fillRect/>
          </a:stretch>
        </p:blipFill>
        <p:spPr bwMode="auto">
          <a:xfrm rot="20912566">
            <a:off x="342016" y="455258"/>
            <a:ext cx="1887669" cy="1221433"/>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5" name="4 Metin kutusu"/>
          <p:cNvSpPr txBox="1"/>
          <p:nvPr/>
        </p:nvSpPr>
        <p:spPr>
          <a:xfrm>
            <a:off x="2643174" y="928670"/>
            <a:ext cx="6558270" cy="923330"/>
          </a:xfrm>
          <a:prstGeom prst="rect">
            <a:avLst/>
          </a:prstGeom>
          <a:noFill/>
        </p:spPr>
        <p:txBody>
          <a:bodyPr wrap="none" rtlCol="0">
            <a:spAutoFit/>
          </a:bodyPr>
          <a:lstStyle/>
          <a:p>
            <a:pPr>
              <a:buNone/>
            </a:pPr>
            <a:r>
              <a:rPr lang="tr-TR" b="1" u="sng"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Nerelerde Sayısallaştırma Yapılmalı ?</a:t>
            </a:r>
            <a:r>
              <a:rPr lang="tr-TR" dirty="0" smtClean="0">
                <a:latin typeface="Times New Roman" pitchFamily="18" charset="0"/>
                <a:cs typeface="Times New Roman" pitchFamily="18" charset="0"/>
              </a:rPr>
              <a:t> </a:t>
            </a:r>
          </a:p>
          <a:p>
            <a:r>
              <a:rPr lang="tr-TR" dirty="0" smtClean="0"/>
              <a:t>Mümkün olduğunca pafta zemin uyumu bulunan </a:t>
            </a:r>
          </a:p>
          <a:p>
            <a:r>
              <a:rPr lang="tr-TR" dirty="0" smtClean="0"/>
              <a:t>ve nadiren uyumsuzluk olduğu bilinen yerlerde uygulanmalıdır.</a:t>
            </a:r>
          </a:p>
        </p:txBody>
      </p:sp>
      <p:pic>
        <p:nvPicPr>
          <p:cNvPr id="2050" name="Picture 2"/>
          <p:cNvPicPr>
            <a:picLocks noChangeAspect="1" noChangeArrowheads="1"/>
          </p:cNvPicPr>
          <p:nvPr/>
        </p:nvPicPr>
        <p:blipFill>
          <a:blip r:embed="rId4" cstate="screen"/>
          <a:srcRect/>
          <a:stretch>
            <a:fillRect/>
          </a:stretch>
        </p:blipFill>
        <p:spPr bwMode="auto">
          <a:xfrm>
            <a:off x="500034" y="2071678"/>
            <a:ext cx="8215370" cy="4643470"/>
          </a:xfrm>
          <a:prstGeom prst="rect">
            <a:avLst/>
          </a:prstGeom>
          <a:noFill/>
          <a:ln w="9525">
            <a:noFill/>
            <a:miter lim="800000"/>
            <a:headEnd/>
            <a:tailEnd/>
          </a:ln>
          <a:effectLst/>
        </p:spPr>
      </p:pic>
      <p:sp>
        <p:nvSpPr>
          <p:cNvPr id="7" name="6 Oval"/>
          <p:cNvSpPr/>
          <p:nvPr/>
        </p:nvSpPr>
        <p:spPr>
          <a:xfrm>
            <a:off x="2643174" y="2357430"/>
            <a:ext cx="785818" cy="714380"/>
          </a:xfrm>
          <a:prstGeom prst="ellipse">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7 Oval"/>
          <p:cNvSpPr/>
          <p:nvPr/>
        </p:nvSpPr>
        <p:spPr>
          <a:xfrm>
            <a:off x="1285852" y="4429132"/>
            <a:ext cx="785818" cy="714380"/>
          </a:xfrm>
          <a:prstGeom prst="ellipse">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9" name="8 Oval"/>
          <p:cNvSpPr/>
          <p:nvPr/>
        </p:nvSpPr>
        <p:spPr>
          <a:xfrm>
            <a:off x="5500694" y="3500438"/>
            <a:ext cx="785818" cy="714380"/>
          </a:xfrm>
          <a:prstGeom prst="ellipse">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cSld>
  <p:clrMapOvr>
    <a:masterClrMapping/>
  </p:clrMapOvr>
  <p:transition advClick="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11 Metin kutusu"/>
          <p:cNvSpPr txBox="1"/>
          <p:nvPr/>
        </p:nvSpPr>
        <p:spPr>
          <a:xfrm>
            <a:off x="1936736" y="500042"/>
            <a:ext cx="6350040" cy="3108543"/>
          </a:xfrm>
          <a:prstGeom prst="rect">
            <a:avLst/>
          </a:prstGeom>
          <a:noFill/>
        </p:spPr>
        <p:txBody>
          <a:bodyPr wrap="square" rtlCol="0">
            <a:spAutoFit/>
          </a:bodyPr>
          <a:lstStyle/>
          <a:p>
            <a:pPr algn="just"/>
            <a:endParaRPr lang="tr-TR" dirty="0" smtClean="0"/>
          </a:p>
          <a:p>
            <a:pPr algn="just"/>
            <a:r>
              <a:rPr lang="tr-TR"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a:t>
            </a:r>
            <a:r>
              <a:rPr lang="tr-TR" b="1" u="sng"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Nerelerde Sayısallaştırma </a:t>
            </a:r>
            <a:r>
              <a:rPr lang="tr-TR" b="1" u="sng"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Yapılma</a:t>
            </a:r>
            <a:r>
              <a:rPr lang="tr-TR" b="1" u="sng" dirty="0" err="1" smtClean="0">
                <a:ln w="10541" cmpd="sng">
                  <a:solidFill>
                    <a:schemeClr val="accent1">
                      <a:shade val="88000"/>
                      <a:satMod val="110000"/>
                    </a:schemeClr>
                  </a:solidFill>
                  <a:prstDash val="solid"/>
                </a:ln>
                <a:solidFill>
                  <a:srgbClr val="FF0000"/>
                </a:solidFill>
              </a:rPr>
              <a:t>MALI</a:t>
            </a:r>
            <a:r>
              <a:rPr lang="tr-TR" b="1" u="sng"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a:t>
            </a:r>
          </a:p>
          <a:p>
            <a:pPr algn="just"/>
            <a:r>
              <a:rPr lang="tr-TR" sz="1600" dirty="0" smtClean="0"/>
              <a:t>*Pafta zemin uyumsuzluğunun </a:t>
            </a:r>
            <a:r>
              <a:rPr lang="tr-TR" sz="1600" b="1" dirty="0" smtClean="0">
                <a:solidFill>
                  <a:srgbClr val="C00000"/>
                </a:solidFill>
              </a:rPr>
              <a:t>yoğun</a:t>
            </a:r>
            <a:r>
              <a:rPr lang="tr-TR" sz="1600" dirty="0" smtClean="0"/>
              <a:t> olduğu yerlerde, </a:t>
            </a:r>
          </a:p>
          <a:p>
            <a:pPr algn="just"/>
            <a:r>
              <a:rPr lang="tr-TR" sz="1600" dirty="0" smtClean="0"/>
              <a:t>*Dağıtımla oluşan parsellerin tecviz dışı hata barındırdığı yerlerde,</a:t>
            </a:r>
          </a:p>
          <a:p>
            <a:pPr algn="just"/>
            <a:r>
              <a:rPr lang="tr-TR" sz="1600" dirty="0" smtClean="0"/>
              <a:t>*Ölçü değerlerine ulaşılamayan ve ayrıca paftasından da sağlıklı </a:t>
            </a:r>
          </a:p>
          <a:p>
            <a:pPr algn="just"/>
            <a:r>
              <a:rPr lang="tr-TR" sz="1600" dirty="0" smtClean="0"/>
              <a:t>sayısallaştırma yapılamayan yerler …gibi</a:t>
            </a:r>
          </a:p>
          <a:p>
            <a:pPr algn="just">
              <a:buNone/>
            </a:pPr>
            <a:r>
              <a:rPr lang="tr-TR" sz="2400" b="1" dirty="0" smtClean="0"/>
              <a:t>                                  </a:t>
            </a:r>
          </a:p>
          <a:p>
            <a:pPr algn="just">
              <a:buNone/>
            </a:pPr>
            <a:r>
              <a:rPr lang="tr-TR" sz="2400" b="1" dirty="0" smtClean="0"/>
              <a:t>                                     </a:t>
            </a:r>
          </a:p>
          <a:p>
            <a:pPr algn="just">
              <a:buNone/>
            </a:pPr>
            <a:endParaRPr lang="tr-TR" sz="2400" b="1" dirty="0" smtClean="0"/>
          </a:p>
          <a:p>
            <a:pPr algn="just">
              <a:buNone/>
            </a:pPr>
            <a:endParaRPr lang="tr-TR" sz="2400" b="1" dirty="0" smtClean="0">
              <a:latin typeface="Times New Roman" pitchFamily="18" charset="0"/>
              <a:cs typeface="Times New Roman" pitchFamily="18" charset="0"/>
            </a:endParaRPr>
          </a:p>
        </p:txBody>
      </p:sp>
      <p:pic>
        <p:nvPicPr>
          <p:cNvPr id="15" name="Picture 2" descr="tkgm ile ilgili görsel sonucu"/>
          <p:cNvPicPr>
            <a:picLocks noChangeAspect="1" noChangeArrowheads="1"/>
          </p:cNvPicPr>
          <p:nvPr/>
        </p:nvPicPr>
        <p:blipFill>
          <a:blip r:embed="rId2" cstate="screen"/>
          <a:srcRect/>
          <a:stretch>
            <a:fillRect/>
          </a:stretch>
        </p:blipFill>
        <p:spPr bwMode="auto">
          <a:xfrm>
            <a:off x="8064520" y="500042"/>
            <a:ext cx="1079480" cy="1079480"/>
          </a:xfrm>
          <a:prstGeom prst="rect">
            <a:avLst/>
          </a:prstGeom>
          <a:ln>
            <a:noFill/>
          </a:ln>
          <a:effectLst>
            <a:softEdge rad="112500"/>
          </a:effectLst>
        </p:spPr>
      </p:pic>
      <p:pic>
        <p:nvPicPr>
          <p:cNvPr id="1026" name="Picture 2" descr="düşünen adam ile ilgili görsel sonucu"/>
          <p:cNvPicPr>
            <a:picLocks noChangeAspect="1" noChangeArrowheads="1"/>
          </p:cNvPicPr>
          <p:nvPr/>
        </p:nvPicPr>
        <p:blipFill>
          <a:blip r:embed="rId3" cstate="screen"/>
          <a:srcRect/>
          <a:stretch>
            <a:fillRect/>
          </a:stretch>
        </p:blipFill>
        <p:spPr bwMode="auto">
          <a:xfrm rot="20103998">
            <a:off x="266082" y="495232"/>
            <a:ext cx="1555359" cy="100640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3074" name="Picture 2"/>
          <p:cNvPicPr>
            <a:picLocks noChangeAspect="1" noChangeArrowheads="1"/>
          </p:cNvPicPr>
          <p:nvPr/>
        </p:nvPicPr>
        <p:blipFill>
          <a:blip r:embed="rId4" cstate="screen">
            <a:lum bright="21000"/>
          </a:blip>
          <a:srcRect/>
          <a:stretch>
            <a:fillRect/>
          </a:stretch>
        </p:blipFill>
        <p:spPr bwMode="auto">
          <a:xfrm>
            <a:off x="357158" y="2071677"/>
            <a:ext cx="8429684" cy="4504577"/>
          </a:xfrm>
          <a:prstGeom prst="rect">
            <a:avLst/>
          </a:prstGeom>
          <a:noFill/>
          <a:ln w="9525">
            <a:noFill/>
            <a:miter lim="800000"/>
            <a:headEnd/>
            <a:tailEnd/>
          </a:ln>
          <a:effectLst/>
        </p:spPr>
      </p:pic>
      <p:sp>
        <p:nvSpPr>
          <p:cNvPr id="6" name="5 Oval"/>
          <p:cNvSpPr/>
          <p:nvPr/>
        </p:nvSpPr>
        <p:spPr>
          <a:xfrm rot="20601995">
            <a:off x="530382" y="4851050"/>
            <a:ext cx="1176195" cy="1610830"/>
          </a:xfrm>
          <a:prstGeom prst="ellipse">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 name="6 Oval"/>
          <p:cNvSpPr/>
          <p:nvPr/>
        </p:nvSpPr>
        <p:spPr>
          <a:xfrm rot="20601995">
            <a:off x="2021793" y="4131480"/>
            <a:ext cx="1176195" cy="1785950"/>
          </a:xfrm>
          <a:prstGeom prst="ellipse">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7 Oval"/>
          <p:cNvSpPr/>
          <p:nvPr/>
        </p:nvSpPr>
        <p:spPr>
          <a:xfrm rot="2155388">
            <a:off x="4146212" y="5144101"/>
            <a:ext cx="1176195" cy="1312864"/>
          </a:xfrm>
          <a:prstGeom prst="ellipse">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9" name="8 Oval"/>
          <p:cNvSpPr/>
          <p:nvPr/>
        </p:nvSpPr>
        <p:spPr>
          <a:xfrm rot="18910124">
            <a:off x="5864058" y="4863707"/>
            <a:ext cx="1176195" cy="1518765"/>
          </a:xfrm>
          <a:prstGeom prst="ellipse">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0" name="9 Oval"/>
          <p:cNvSpPr/>
          <p:nvPr/>
        </p:nvSpPr>
        <p:spPr>
          <a:xfrm rot="17842847">
            <a:off x="6816512" y="2397348"/>
            <a:ext cx="1176195" cy="1785950"/>
          </a:xfrm>
          <a:prstGeom prst="ellipse">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 name="10 Oval"/>
          <p:cNvSpPr/>
          <p:nvPr/>
        </p:nvSpPr>
        <p:spPr>
          <a:xfrm rot="19053726">
            <a:off x="3145840" y="2551057"/>
            <a:ext cx="1176195" cy="1393630"/>
          </a:xfrm>
          <a:prstGeom prst="ellipse">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3" name="12 Oval"/>
          <p:cNvSpPr/>
          <p:nvPr/>
        </p:nvSpPr>
        <p:spPr>
          <a:xfrm rot="18910124">
            <a:off x="4688886" y="3971505"/>
            <a:ext cx="1264628" cy="1300090"/>
          </a:xfrm>
          <a:prstGeom prst="ellipse">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4" name="13 Oval"/>
          <p:cNvSpPr/>
          <p:nvPr/>
        </p:nvSpPr>
        <p:spPr>
          <a:xfrm rot="16200000">
            <a:off x="1348639" y="1766800"/>
            <a:ext cx="1176195" cy="1785950"/>
          </a:xfrm>
          <a:prstGeom prst="ellipse">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6" name="15 Oval"/>
          <p:cNvSpPr/>
          <p:nvPr/>
        </p:nvSpPr>
        <p:spPr>
          <a:xfrm rot="17842847">
            <a:off x="7135343" y="4222537"/>
            <a:ext cx="1176195" cy="1785950"/>
          </a:xfrm>
          <a:prstGeom prst="ellipse">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cSld>
  <p:clrMapOvr>
    <a:masterClrMapping/>
  </p:clrMapOvr>
  <p:transition advClick="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down)">
                                      <p:cBhvr>
                                        <p:cTn id="13" dur="500"/>
                                        <p:tgtEl>
                                          <p:spTgt spid="14"/>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ipe(down)">
                                      <p:cBhvr>
                                        <p:cTn id="16" dur="500"/>
                                        <p:tgtEl>
                                          <p:spTgt spid="11"/>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down)">
                                      <p:cBhvr>
                                        <p:cTn id="19" dur="500"/>
                                        <p:tgtEl>
                                          <p:spTgt spid="13"/>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down)">
                                      <p:cBhvr>
                                        <p:cTn id="22" dur="500"/>
                                        <p:tgtEl>
                                          <p:spTgt spid="8"/>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down)">
                                      <p:cBhvr>
                                        <p:cTn id="25" dur="500"/>
                                        <p:tgtEl>
                                          <p:spTgt spid="9"/>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wipe(down)">
                                      <p:cBhvr>
                                        <p:cTn id="28" dur="500"/>
                                        <p:tgtEl>
                                          <p:spTgt spid="16"/>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down)">
                                      <p:cBhvr>
                                        <p:cTn id="3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3" grpId="0" animBg="1"/>
      <p:bldP spid="14" grpId="0" animBg="1"/>
      <p:bldP spid="1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11 Metin kutusu"/>
          <p:cNvSpPr txBox="1"/>
          <p:nvPr/>
        </p:nvSpPr>
        <p:spPr>
          <a:xfrm>
            <a:off x="390788" y="1052736"/>
            <a:ext cx="8429684" cy="3293209"/>
          </a:xfrm>
          <a:prstGeom prst="rect">
            <a:avLst/>
          </a:prstGeom>
          <a:noFill/>
        </p:spPr>
        <p:txBody>
          <a:bodyPr wrap="square" rtlCol="0">
            <a:spAutoFit/>
          </a:bodyPr>
          <a:lstStyle/>
          <a:p>
            <a:pPr algn="ctr">
              <a:buNone/>
            </a:pPr>
            <a:r>
              <a:rPr lang="tr-TR" sz="2800" b="1" u="sng"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Amaç </a:t>
            </a:r>
          </a:p>
          <a:p>
            <a:pPr algn="just">
              <a:buNone/>
            </a:pPr>
            <a:r>
              <a:rPr lang="tr-TR" sz="2400" dirty="0" smtClean="0">
                <a:latin typeface="Times New Roman" pitchFamily="18" charset="0"/>
                <a:cs typeface="Times New Roman" pitchFamily="18" charset="0"/>
              </a:rPr>
              <a:t>      </a:t>
            </a:r>
          </a:p>
          <a:p>
            <a:pPr algn="just">
              <a:buNone/>
            </a:pPr>
            <a:r>
              <a:rPr lang="tr-TR" sz="2600" dirty="0" smtClean="0">
                <a:latin typeface="Times New Roman" pitchFamily="18" charset="0"/>
                <a:cs typeface="Times New Roman" pitchFamily="18" charset="0"/>
              </a:rPr>
              <a:t> Geçmiş yıllarda, grafik veya farklı koordinat sistemlerinde üretilmiş olan haritaların ve verilerin, </a:t>
            </a:r>
            <a:r>
              <a:rPr lang="tr-TR" sz="2600" b="1" dirty="0" smtClean="0">
                <a:solidFill>
                  <a:srgbClr val="C00000"/>
                </a:solidFill>
                <a:latin typeface="Times New Roman" pitchFamily="18" charset="0"/>
                <a:cs typeface="Times New Roman" pitchFamily="18" charset="0"/>
              </a:rPr>
              <a:t>zemin çalışmaları</a:t>
            </a:r>
            <a:r>
              <a:rPr lang="tr-TR" sz="2600" dirty="0" smtClean="0">
                <a:solidFill>
                  <a:srgbClr val="FF0000"/>
                </a:solidFill>
                <a:latin typeface="Times New Roman" pitchFamily="18" charset="0"/>
                <a:cs typeface="Times New Roman" pitchFamily="18" charset="0"/>
              </a:rPr>
              <a:t> </a:t>
            </a:r>
            <a:r>
              <a:rPr lang="tr-TR" sz="2600" dirty="0" smtClean="0">
                <a:latin typeface="Times New Roman" pitchFamily="18" charset="0"/>
                <a:cs typeface="Times New Roman" pitchFamily="18" charset="0"/>
              </a:rPr>
              <a:t>ile birlikte değerlendirilerek tespit edilebilen hataları giderilmiş olarak mekansal bilgi sitemine uygun nitelikte teknik olarak öngörülen koordinat sisteminde güncellenmesi ve mekansal bilgi sistemine uygun hale getirilmesi amaçlanmaktadır.</a:t>
            </a:r>
            <a:endParaRPr lang="tr-TR" sz="2600" b="1" dirty="0" smtClean="0">
              <a:latin typeface="Times New Roman" pitchFamily="18" charset="0"/>
              <a:cs typeface="Times New Roman" pitchFamily="18" charset="0"/>
            </a:endParaRPr>
          </a:p>
        </p:txBody>
      </p:sp>
      <p:pic>
        <p:nvPicPr>
          <p:cNvPr id="6" name="Picture 2" descr="tkgm ile ilgili görsel sonucu"/>
          <p:cNvPicPr>
            <a:picLocks noChangeAspect="1" noChangeArrowheads="1"/>
          </p:cNvPicPr>
          <p:nvPr/>
        </p:nvPicPr>
        <p:blipFill>
          <a:blip r:embed="rId2" cstate="screen"/>
          <a:srcRect/>
          <a:stretch>
            <a:fillRect/>
          </a:stretch>
        </p:blipFill>
        <p:spPr bwMode="auto">
          <a:xfrm>
            <a:off x="8064520" y="635008"/>
            <a:ext cx="1079480" cy="1079480"/>
          </a:xfrm>
          <a:prstGeom prst="rect">
            <a:avLst/>
          </a:prstGeom>
          <a:ln>
            <a:noFill/>
          </a:ln>
          <a:effectLst>
            <a:softEdge rad="112500"/>
          </a:effectLst>
        </p:spPr>
      </p:pic>
    </p:spTree>
  </p:cSld>
  <p:clrMapOvr>
    <a:masterClrMapping/>
  </p:clrMapOvr>
  <p:transition advClick="0">
    <p:dissolve/>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tkgm ile ilgili görsel sonucu"/>
          <p:cNvPicPr>
            <a:picLocks noChangeAspect="1" noChangeArrowheads="1"/>
          </p:cNvPicPr>
          <p:nvPr/>
        </p:nvPicPr>
        <p:blipFill>
          <a:blip r:embed="rId2" cstate="screen"/>
          <a:srcRect/>
          <a:stretch>
            <a:fillRect/>
          </a:stretch>
        </p:blipFill>
        <p:spPr bwMode="auto">
          <a:xfrm>
            <a:off x="8072462" y="428604"/>
            <a:ext cx="1079480" cy="1079480"/>
          </a:xfrm>
          <a:prstGeom prst="rect">
            <a:avLst/>
          </a:prstGeom>
          <a:ln>
            <a:noFill/>
          </a:ln>
          <a:effectLst>
            <a:softEdge rad="112500"/>
          </a:effectLst>
        </p:spPr>
      </p:pic>
      <p:sp>
        <p:nvSpPr>
          <p:cNvPr id="3" name="2 İçerik Yer Tutucusu"/>
          <p:cNvSpPr>
            <a:spLocks noGrp="1"/>
          </p:cNvSpPr>
          <p:nvPr>
            <p:ph idx="1"/>
          </p:nvPr>
        </p:nvSpPr>
        <p:spPr>
          <a:xfrm>
            <a:off x="457200" y="1508084"/>
            <a:ext cx="8229600" cy="4389120"/>
          </a:xfrm>
        </p:spPr>
        <p:txBody>
          <a:bodyPr/>
          <a:lstStyle/>
          <a:p>
            <a:r>
              <a:rPr lang="tr-TR" sz="2000" b="1" dirty="0" smtClean="0">
                <a:solidFill>
                  <a:srgbClr val="C00000"/>
                </a:solidFill>
              </a:rPr>
              <a:t>Ölçü değerleri okunamayan </a:t>
            </a:r>
            <a:r>
              <a:rPr lang="tr-TR" sz="2000" b="1" dirty="0" smtClean="0"/>
              <a:t>veya </a:t>
            </a:r>
            <a:r>
              <a:rPr lang="tr-TR" sz="2000" b="1" dirty="0" smtClean="0">
                <a:solidFill>
                  <a:srgbClr val="C00000"/>
                </a:solidFill>
              </a:rPr>
              <a:t>ölçü değerlerine ulaşılamayan </a:t>
            </a:r>
            <a:r>
              <a:rPr lang="tr-TR" sz="2000" b="1" dirty="0" smtClean="0"/>
              <a:t>yerlerde, </a:t>
            </a:r>
            <a:r>
              <a:rPr lang="tr-TR" sz="2000" b="1" dirty="0" smtClean="0">
                <a:solidFill>
                  <a:srgbClr val="0000FF"/>
                </a:solidFill>
              </a:rPr>
              <a:t>paftasından da sayısallaştırma yapılamıyor ise </a:t>
            </a:r>
            <a:r>
              <a:rPr lang="tr-TR" sz="2000" b="1" dirty="0" smtClean="0"/>
              <a:t>bu gibi yerler sayısallaştırma iş programına alınmamalıdır.</a:t>
            </a:r>
          </a:p>
          <a:p>
            <a:endParaRPr lang="tr-TR" dirty="0"/>
          </a:p>
        </p:txBody>
      </p:sp>
      <p:pic>
        <p:nvPicPr>
          <p:cNvPr id="5" name="Picture 5" descr="C:\Users\tk43409\Desktop\sayısallaştırma\bursa-veri\marmaracık\kadastro veriler\ölçü takeo yüzölçüm\156.JPG"/>
          <p:cNvPicPr>
            <a:picLocks noChangeAspect="1" noChangeArrowheads="1"/>
          </p:cNvPicPr>
          <p:nvPr/>
        </p:nvPicPr>
        <p:blipFill>
          <a:blip r:embed="rId3" cstate="email">
            <a:duotone>
              <a:prstClr val="black"/>
              <a:schemeClr val="tx2">
                <a:tint val="45000"/>
                <a:satMod val="400000"/>
              </a:schemeClr>
            </a:duotone>
            <a:lum bright="2000" contrast="69000"/>
          </a:blip>
          <a:srcRect/>
          <a:stretch>
            <a:fillRect/>
          </a:stretch>
        </p:blipFill>
        <p:spPr bwMode="auto">
          <a:xfrm>
            <a:off x="457200" y="2500306"/>
            <a:ext cx="2845181" cy="4022260"/>
          </a:xfrm>
          <a:prstGeom prst="rect">
            <a:avLst/>
          </a:prstGeom>
          <a:noFill/>
        </p:spPr>
      </p:pic>
      <p:pic>
        <p:nvPicPr>
          <p:cNvPr id="7" name="Picture 2" descr="H:\r\20150526_163306.jpg"/>
          <p:cNvPicPr>
            <a:picLocks noChangeAspect="1" noChangeArrowheads="1"/>
          </p:cNvPicPr>
          <p:nvPr/>
        </p:nvPicPr>
        <p:blipFill>
          <a:blip r:embed="rId4" cstate="screen"/>
          <a:srcRect/>
          <a:stretch>
            <a:fillRect/>
          </a:stretch>
        </p:blipFill>
        <p:spPr bwMode="auto">
          <a:xfrm>
            <a:off x="3428992" y="3071809"/>
            <a:ext cx="5550716" cy="3452815"/>
          </a:xfrm>
          <a:prstGeom prst="rect">
            <a:avLst/>
          </a:prstGeom>
          <a:noFill/>
          <a:ln w="9525">
            <a:noFill/>
            <a:miter lim="800000"/>
            <a:headEnd/>
            <a:tailEnd/>
          </a:ln>
        </p:spPr>
      </p:pic>
      <p:pic>
        <p:nvPicPr>
          <p:cNvPr id="6" name="Picture 2" descr="G:\resim\mesleki resimler\eski belge\SNC00115.jpg"/>
          <p:cNvPicPr>
            <a:picLocks noChangeAspect="1" noChangeArrowheads="1"/>
          </p:cNvPicPr>
          <p:nvPr/>
        </p:nvPicPr>
        <p:blipFill>
          <a:blip r:embed="rId5" cstate="screen"/>
          <a:srcRect/>
          <a:stretch>
            <a:fillRect/>
          </a:stretch>
        </p:blipFill>
        <p:spPr bwMode="auto">
          <a:xfrm>
            <a:off x="457200" y="2547954"/>
            <a:ext cx="8522508" cy="4024318"/>
          </a:xfrm>
          <a:prstGeom prst="rect">
            <a:avLst/>
          </a:prstGeom>
          <a:noFill/>
          <a:ln w="9525">
            <a:noFill/>
            <a:miter lim="800000"/>
            <a:headEnd/>
            <a:tailEnd/>
          </a:ln>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Metin kutusu"/>
          <p:cNvSpPr txBox="1"/>
          <p:nvPr/>
        </p:nvSpPr>
        <p:spPr>
          <a:xfrm>
            <a:off x="785786" y="1071546"/>
            <a:ext cx="8072494" cy="3231654"/>
          </a:xfrm>
          <a:prstGeom prst="rect">
            <a:avLst/>
          </a:prstGeom>
          <a:noFill/>
        </p:spPr>
        <p:txBody>
          <a:bodyPr wrap="square" rtlCol="0">
            <a:spAutoFit/>
          </a:bodyPr>
          <a:lstStyle/>
          <a:p>
            <a:endParaRPr lang="tr-TR" sz="4200" b="1" dirty="0" smtClean="0">
              <a:latin typeface="Times New Roman" pitchFamily="18" charset="0"/>
              <a:cs typeface="Times New Roman" pitchFamily="18" charset="0"/>
            </a:endParaRPr>
          </a:p>
          <a:p>
            <a:r>
              <a:rPr lang="tr-TR" sz="6000" b="1" dirty="0" smtClean="0">
                <a:latin typeface="Chiller" pitchFamily="82" charset="0"/>
                <a:cs typeface="Times New Roman" pitchFamily="18" charset="0"/>
              </a:rPr>
              <a:t>TEŞEKKÜRLER…</a:t>
            </a:r>
          </a:p>
          <a:p>
            <a:endParaRPr lang="tr-TR" sz="5000" b="1" dirty="0" smtClean="0">
              <a:latin typeface="Times New Roman" pitchFamily="18" charset="0"/>
              <a:cs typeface="Times New Roman" pitchFamily="18" charset="0"/>
            </a:endParaRPr>
          </a:p>
          <a:p>
            <a:pPr algn="ctr"/>
            <a:endParaRPr lang="tr-TR" sz="2600" b="1" i="1" dirty="0" smtClean="0"/>
          </a:p>
          <a:p>
            <a:pPr algn="ctr"/>
            <a:endParaRPr lang="tr-TR" sz="2600" b="1" i="1" dirty="0" smtClean="0"/>
          </a:p>
        </p:txBody>
      </p:sp>
      <p:pic>
        <p:nvPicPr>
          <p:cNvPr id="7" name="Picture 2" descr="tkgm ile ilgili görsel sonucu"/>
          <p:cNvPicPr>
            <a:picLocks noChangeAspect="1" noChangeArrowheads="1"/>
          </p:cNvPicPr>
          <p:nvPr/>
        </p:nvPicPr>
        <p:blipFill>
          <a:blip r:embed="rId2" cstate="screen"/>
          <a:srcRect/>
          <a:stretch>
            <a:fillRect/>
          </a:stretch>
        </p:blipFill>
        <p:spPr bwMode="auto">
          <a:xfrm>
            <a:off x="8064520" y="500042"/>
            <a:ext cx="1079480" cy="1079480"/>
          </a:xfrm>
          <a:prstGeom prst="rect">
            <a:avLst/>
          </a:prstGeom>
          <a:ln>
            <a:noFill/>
          </a:ln>
          <a:effectLst>
            <a:softEdge rad="112500"/>
          </a:effectLst>
        </p:spPr>
      </p:pic>
      <p:sp>
        <p:nvSpPr>
          <p:cNvPr id="5" name="4 Dikdörtgen"/>
          <p:cNvSpPr/>
          <p:nvPr/>
        </p:nvSpPr>
        <p:spPr>
          <a:xfrm>
            <a:off x="0" y="3933056"/>
            <a:ext cx="9144000" cy="2616101"/>
          </a:xfrm>
          <a:prstGeom prst="rect">
            <a:avLst/>
          </a:prstGeom>
          <a:noFill/>
          <a:ln>
            <a:noFill/>
          </a:ln>
        </p:spPr>
        <p:style>
          <a:lnRef idx="1">
            <a:schemeClr val="accent5"/>
          </a:lnRef>
          <a:fillRef idx="2">
            <a:schemeClr val="accent5"/>
          </a:fillRef>
          <a:effectRef idx="1">
            <a:schemeClr val="accent5"/>
          </a:effectRef>
          <a:fontRef idx="minor">
            <a:schemeClr val="dk1"/>
          </a:fontRef>
        </p:style>
        <p:txBody>
          <a:bodyPr wrap="square">
            <a:spAutoFit/>
          </a:bodyPr>
          <a:lstStyle/>
          <a:p>
            <a:r>
              <a:rPr lang="tr-TR" sz="3200" b="1" i="1" dirty="0" smtClean="0">
                <a:latin typeface="Chiller" pitchFamily="82" charset="0"/>
              </a:rPr>
              <a:t>                                                       - Şahin İL - </a:t>
            </a:r>
          </a:p>
          <a:p>
            <a:r>
              <a:rPr lang="tr-TR" sz="2000" i="1" dirty="0" smtClean="0">
                <a:latin typeface="Arial Narrow" pitchFamily="34" charset="0"/>
              </a:rPr>
              <a:t>                                                                                                              Kontrol Mühendisi</a:t>
            </a:r>
          </a:p>
          <a:p>
            <a:r>
              <a:rPr lang="tr-TR" sz="2000" i="1" dirty="0" smtClean="0">
                <a:latin typeface="Arial Narrow" pitchFamily="34" charset="0"/>
              </a:rPr>
              <a:t>                                                                                                   Tapu ve Kadastro Genel Müdürlüğü</a:t>
            </a:r>
          </a:p>
          <a:p>
            <a:r>
              <a:rPr lang="tr-TR" sz="2000" i="1" dirty="0" smtClean="0">
                <a:latin typeface="Arial Narrow" pitchFamily="34" charset="0"/>
              </a:rPr>
              <a:t>                                                                                                          Kadastro Dairesi Başkanlığı</a:t>
            </a:r>
          </a:p>
          <a:p>
            <a:r>
              <a:rPr lang="tr-TR" sz="2000" i="1" dirty="0" smtClean="0">
                <a:latin typeface="Arial Narrow" pitchFamily="34" charset="0"/>
              </a:rPr>
              <a:t>                                                                                                             (Teknik İnceleme Birimi)</a:t>
            </a:r>
          </a:p>
          <a:p>
            <a:endParaRPr lang="tr-TR" sz="2600" i="1" dirty="0" smtClean="0">
              <a:latin typeface="Arial Narrow" pitchFamily="34" charset="0"/>
            </a:endParaRPr>
          </a:p>
          <a:p>
            <a:endParaRPr lang="tr-TR" sz="2600" dirty="0">
              <a:latin typeface="Arial Narrow" pitchFamily="34" charset="0"/>
              <a:cs typeface="Arial" pitchFamily="34" charset="0"/>
            </a:endParaRPr>
          </a:p>
        </p:txBody>
      </p:sp>
    </p:spTree>
  </p:cSld>
  <p:clrMapOvr>
    <a:masterClrMapping/>
  </p:clrMapOvr>
  <p:transition>
    <p:dissolve/>
  </p:transition>
  <p:timing>
    <p:tnLst>
      <p:par>
        <p:cTn id="1" dur="indefinite" restart="never" nodeType="tmRoot"/>
      </p:par>
    </p:tnLst>
  </p:timing>
</p:sld>
</file>

<file path=ppt/theme/_rels/theme2.xml.rels><?xml version="1.0" encoding="UTF-8" standalone="yes"?>
<Relationships xmlns="http://schemas.openxmlformats.org/package/2006/relationships"><Relationship Id="rId1" Type="http://schemas.openxmlformats.org/officeDocument/2006/relationships/image" Target="../media/image2.jpeg"/></Relationships>
</file>

<file path=ppt/theme/theme1.xml><?xml version="1.0" encoding="utf-8"?>
<a:theme xmlns:a="http://schemas.openxmlformats.org/drawingml/2006/main" name="Sunu2_Yuvarlak Logolu">
  <a:themeElements>
    <a:clrScheme name="Sunu2_Yuvarlak Logolu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Sunu2_Yuvarlak Logolu">
      <a:majorFont>
        <a:latin typeface="Arial"/>
        <a:ea typeface=""/>
        <a:cs typeface=""/>
      </a:majorFont>
      <a:minorFont>
        <a:latin typeface="Arial"/>
        <a:ea typeface=""/>
        <a:cs typeface=""/>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Sunu2_Yuvarlak Logolu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unu2_Yuvarlak Logolu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Sunu2_Yuvarlak Logolu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Sunu2_Yuvarlak Logolu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Sunu2_Yuvarlak Logolu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Sunu2_Yuvarlak Logolu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Sunu2_Yuvarlak Logolu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Sunu2_Yuvarlak Logolu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Sunu2_Yuvarlak Logolu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Sunu2_Yuvarlak Logolu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Sunu2_Yuvarlak Logolu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Sunu2_Yuvarlak Logolu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Akış">
  <a:themeElements>
    <a:clrScheme name="Gündönümü">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Akış">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kış">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3.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13513</TotalTime>
  <Words>3699</Words>
  <Application>Microsoft Office PowerPoint</Application>
  <PresentationFormat>Ekran Gösterisi (4:3)</PresentationFormat>
  <Paragraphs>726</Paragraphs>
  <Slides>91</Slides>
  <Notes>3</Notes>
  <HiddenSlides>0</HiddenSlides>
  <MMClips>0</MMClips>
  <ScaleCrop>false</ScaleCrop>
  <HeadingPairs>
    <vt:vector size="6" baseType="variant">
      <vt:variant>
        <vt:lpstr>Tema</vt:lpstr>
      </vt:variant>
      <vt:variant>
        <vt:i4>2</vt:i4>
      </vt:variant>
      <vt:variant>
        <vt:lpstr>Katıştırılmış OLE Hizmet Programları</vt:lpstr>
      </vt:variant>
      <vt:variant>
        <vt:i4>1</vt:i4>
      </vt:variant>
      <vt:variant>
        <vt:lpstr>Slayt Başlıkları</vt:lpstr>
      </vt:variant>
      <vt:variant>
        <vt:i4>91</vt:i4>
      </vt:variant>
    </vt:vector>
  </HeadingPairs>
  <TitlesOfParts>
    <vt:vector size="94" baseType="lpstr">
      <vt:lpstr>Sunu2_Yuvarlak Logolu</vt:lpstr>
      <vt:lpstr>Akış</vt:lpstr>
      <vt:lpstr>Denklem</vt:lpstr>
      <vt:lpstr>Slayt 1</vt:lpstr>
      <vt:lpstr>Slayt 2</vt:lpstr>
      <vt:lpstr>Slayt 3</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lpstr>Slayt 16</vt:lpstr>
      <vt:lpstr>Slayt 17</vt:lpstr>
      <vt:lpstr>Slayt 18</vt:lpstr>
      <vt:lpstr>Slayt 19</vt:lpstr>
      <vt:lpstr>Slayt 20</vt:lpstr>
      <vt:lpstr>Slayt 21</vt:lpstr>
      <vt:lpstr>Slayt 22</vt:lpstr>
      <vt:lpstr>Slayt 23</vt:lpstr>
      <vt:lpstr>Slayt 24</vt:lpstr>
      <vt:lpstr>Slayt 25</vt:lpstr>
      <vt:lpstr>Slayt 26</vt:lpstr>
      <vt:lpstr> </vt:lpstr>
      <vt:lpstr>  Geçici Koordinatlar için Nokta Konum Doğruluğu (MK) Hesabı</vt:lpstr>
      <vt:lpstr>Örnek Dsmax Hesabı</vt:lpstr>
      <vt:lpstr>ÖRNEK MK Hesabı</vt:lpstr>
      <vt:lpstr>Slayt 31</vt:lpstr>
      <vt:lpstr>Slayt 32</vt:lpstr>
      <vt:lpstr>Slayt 33</vt:lpstr>
      <vt:lpstr>Slayt 34</vt:lpstr>
      <vt:lpstr>Sayısallaştırmada Üretilen Koordinat Tipleri</vt:lpstr>
      <vt:lpstr>Slayt 36</vt:lpstr>
      <vt:lpstr>Slayt 37</vt:lpstr>
      <vt:lpstr>Slayt 38</vt:lpstr>
      <vt:lpstr>Slayt 39</vt:lpstr>
      <vt:lpstr>Slayt 40</vt:lpstr>
      <vt:lpstr>Slayt 41</vt:lpstr>
      <vt:lpstr>Slayt 42</vt:lpstr>
      <vt:lpstr>Slayt 43</vt:lpstr>
      <vt:lpstr>Slayt 44</vt:lpstr>
      <vt:lpstr>Slayt 45</vt:lpstr>
      <vt:lpstr>Slayt 46</vt:lpstr>
      <vt:lpstr>Slayt 47</vt:lpstr>
      <vt:lpstr>Slayt 48</vt:lpstr>
      <vt:lpstr>Slayt 49</vt:lpstr>
      <vt:lpstr>Slayt 50</vt:lpstr>
      <vt:lpstr>   Nihai Koordinatlarda Nokta Konum   Doğruluğu (Mk) Hesabı</vt:lpstr>
      <vt:lpstr>  Nihai Koordinatlarda Nokta Konum Doğruluğu (Mk) Hesabı</vt:lpstr>
      <vt:lpstr>Slayt 53</vt:lpstr>
      <vt:lpstr>Slayt 54</vt:lpstr>
      <vt:lpstr>Slayt 55</vt:lpstr>
      <vt:lpstr>Slayt 56</vt:lpstr>
      <vt:lpstr>Ada Raporu</vt:lpstr>
      <vt:lpstr>Slayt 58</vt:lpstr>
      <vt:lpstr>Slayt 59</vt:lpstr>
      <vt:lpstr>Slayt 60</vt:lpstr>
      <vt:lpstr>Slayt 61</vt:lpstr>
      <vt:lpstr>Slayt 62</vt:lpstr>
      <vt:lpstr>Slayt 63</vt:lpstr>
      <vt:lpstr>Slayt 64</vt:lpstr>
      <vt:lpstr>Slayt 65</vt:lpstr>
      <vt:lpstr>Slayt 66</vt:lpstr>
      <vt:lpstr>Slayt 67</vt:lpstr>
      <vt:lpstr>Slayt 68</vt:lpstr>
      <vt:lpstr>Slayt 69</vt:lpstr>
      <vt:lpstr>Slayt 70</vt:lpstr>
      <vt:lpstr>Slayt 71</vt:lpstr>
      <vt:lpstr>Slayt 72</vt:lpstr>
      <vt:lpstr>Orman Parsellerinde Yapılacak Düzeltme</vt:lpstr>
      <vt:lpstr>Orman Parsellerinde Yapılacak Düzeltme-Eski/Yeni Durum-</vt:lpstr>
      <vt:lpstr>Slayt 75</vt:lpstr>
      <vt:lpstr>Slayt 76</vt:lpstr>
      <vt:lpstr>Sayısallaştırma Çalışmalarında Kullanılacak Formlar :</vt:lpstr>
      <vt:lpstr>Sayısallaştırma Çalışmalarında Kullanılacak Formlar :</vt:lpstr>
      <vt:lpstr>Slayt 79</vt:lpstr>
      <vt:lpstr>Slayt 80</vt:lpstr>
      <vt:lpstr>Slayt 81</vt:lpstr>
      <vt:lpstr>Slayt 82</vt:lpstr>
      <vt:lpstr>Slayt 83</vt:lpstr>
      <vt:lpstr>İŞ PROGRAMI PLANLAMASI   (Yenileme &amp; Sayısallaştırma)</vt:lpstr>
      <vt:lpstr>Slayt 85</vt:lpstr>
      <vt:lpstr>Slayt 86</vt:lpstr>
      <vt:lpstr>Slayt 87</vt:lpstr>
      <vt:lpstr>Slayt 88</vt:lpstr>
      <vt:lpstr>Slayt 89</vt:lpstr>
      <vt:lpstr>Slayt 90</vt:lpstr>
      <vt:lpstr>Slayt 91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Slayt 1</dc:title>
  <dc:creator>BÜLENT KILIÇ</dc:creator>
  <cp:lastModifiedBy>tk43409</cp:lastModifiedBy>
  <cp:revision>1519</cp:revision>
  <dcterms:created xsi:type="dcterms:W3CDTF">2010-01-21T11:06:00Z</dcterms:created>
  <dcterms:modified xsi:type="dcterms:W3CDTF">2018-09-26T12:10:19Z</dcterms:modified>
</cp:coreProperties>
</file>